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79" r:id="rId3"/>
    <p:sldId id="259" r:id="rId4"/>
    <p:sldId id="263" r:id="rId5"/>
    <p:sldId id="261" r:id="rId6"/>
    <p:sldId id="264" r:id="rId7"/>
    <p:sldId id="282" r:id="rId8"/>
    <p:sldId id="280" r:id="rId9"/>
    <p:sldId id="278" r:id="rId10"/>
    <p:sldId id="275" r:id="rId11"/>
  </p:sldIdLst>
  <p:sldSz cx="9144000" cy="5143500" type="screen16x9"/>
  <p:notesSz cx="6858000" cy="9144000"/>
  <p:embeddedFontLs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rlow Medium" panose="020B0604020202020204" charset="0"/>
      <p:regular r:id="rId17"/>
      <p:bold r:id="rId18"/>
      <p:italic r:id="rId19"/>
      <p:boldItalic r:id="rId20"/>
    </p:embeddedFont>
    <p:embeddedFont>
      <p:font typeface="Darker Grotesque" panose="020B0604020202020204" charset="0"/>
      <p:regular r:id="rId21"/>
      <p:bold r:id="rId22"/>
    </p:embeddedFont>
    <p:embeddedFont>
      <p:font typeface="Darker Grotesque Black" panose="020B0604020202020204" charset="0"/>
      <p:bold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2E54DC-3B5F-4AE8-8F8F-BFEAEFD1A0ED}">
  <a:tblStyle styleId="{892E54DC-3B5F-4AE8-8F8F-BFEAEFD1A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E36793-B430-46FA-83EF-925D1DCDD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744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4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5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9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18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88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11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61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2939659153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2939659153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05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93965915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93965915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38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48" name="Google Shape;148;p1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801000" y="175307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2"/>
          </p:nvPr>
        </p:nvSpPr>
        <p:spPr>
          <a:xfrm>
            <a:off x="3410347" y="1753079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3"/>
          </p:nvPr>
        </p:nvSpPr>
        <p:spPr>
          <a:xfrm>
            <a:off x="801075" y="329872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4"/>
          </p:nvPr>
        </p:nvSpPr>
        <p:spPr>
          <a:xfrm>
            <a:off x="3410348" y="3298726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5"/>
          </p:nvPr>
        </p:nvSpPr>
        <p:spPr>
          <a:xfrm>
            <a:off x="6007901" y="1753080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6"/>
          </p:nvPr>
        </p:nvSpPr>
        <p:spPr>
          <a:xfrm>
            <a:off x="6007902" y="3298726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7"/>
          </p:nvPr>
        </p:nvSpPr>
        <p:spPr>
          <a:xfrm>
            <a:off x="800875" y="13717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8"/>
          </p:nvPr>
        </p:nvSpPr>
        <p:spPr>
          <a:xfrm>
            <a:off x="3417192" y="1371775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9"/>
          </p:nvPr>
        </p:nvSpPr>
        <p:spPr>
          <a:xfrm>
            <a:off x="6003225" y="1371775"/>
            <a:ext cx="23289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3"/>
          </p:nvPr>
        </p:nvSpPr>
        <p:spPr>
          <a:xfrm>
            <a:off x="801075" y="29175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14"/>
          </p:nvPr>
        </p:nvSpPr>
        <p:spPr>
          <a:xfrm>
            <a:off x="3417189" y="2917574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15"/>
          </p:nvPr>
        </p:nvSpPr>
        <p:spPr>
          <a:xfrm>
            <a:off x="6012490" y="2917575"/>
            <a:ext cx="2319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81" name="Google Shape;181;p1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2731630" y="889625"/>
            <a:ext cx="36807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1"/>
          </p:nvPr>
        </p:nvSpPr>
        <p:spPr>
          <a:xfrm>
            <a:off x="2731599" y="1899375"/>
            <a:ext cx="3680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29" name="Google Shape;29;p4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38" name="Google Shape;38;p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923249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715375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715375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923250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8" name="Google Shape;58;p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32" name="Google Shape;132;p1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1598950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2"/>
          </p:nvPr>
        </p:nvSpPr>
        <p:spPr>
          <a:xfrm>
            <a:off x="5477578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3"/>
          </p:nvPr>
        </p:nvSpPr>
        <p:spPr>
          <a:xfrm>
            <a:off x="1598950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>
            <a:off x="5477578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5"/>
          </p:nvPr>
        </p:nvSpPr>
        <p:spPr>
          <a:xfrm>
            <a:off x="1598951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6"/>
          </p:nvPr>
        </p:nvSpPr>
        <p:spPr>
          <a:xfrm>
            <a:off x="1598951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7"/>
          </p:nvPr>
        </p:nvSpPr>
        <p:spPr>
          <a:xfrm>
            <a:off x="5477563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8"/>
          </p:nvPr>
        </p:nvSpPr>
        <p:spPr>
          <a:xfrm>
            <a:off x="5477563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10" Type="http://schemas.openxmlformats.org/officeDocument/2006/relationships/image" Target="../media/image7.jpeg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4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214" name="Google Shape;214;p24">
              <a:hlinkClick r:id="rId3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24">
              <a:hlinkClick r:id="rId4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24">
              <a:hlinkClick r:id="rId5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24">
              <a:hlinkClick r:id="rId4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24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" name="Google Shape;219;p24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24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Google Shape;221;p24">
              <a:hlinkClick r:id="rId5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24">
              <a:hlinkClick r:id="rId6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24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24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4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4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4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24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4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24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4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4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4">
              <a:hlinkClick r:id="rId8" action="ppaction://hlinksldjump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1738925" y="991887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/>
              <a:t>Scrum</a:t>
            </a:r>
            <a:endParaRPr sz="8800" dirty="0"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Gabriella e Rafael</a:t>
            </a: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1453830" y="4572000"/>
            <a:ext cx="6354751" cy="328921"/>
          </a:xfrm>
          <a:prstGeom prst="rect">
            <a:avLst/>
          </a:prstGeom>
          <a:solidFill>
            <a:srgbClr val="FCF6E7"/>
          </a:solidFill>
          <a:ln>
            <a:solidFill>
              <a:srgbClr val="FC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3"/>
          <p:cNvSpPr txBox="1">
            <a:spLocks noGrp="1"/>
          </p:cNvSpPr>
          <p:nvPr>
            <p:ph type="title"/>
          </p:nvPr>
        </p:nvSpPr>
        <p:spPr>
          <a:xfrm>
            <a:off x="2058187" y="1201187"/>
            <a:ext cx="5319711" cy="1932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 pela a Atenção!</a:t>
            </a:r>
            <a:endParaRPr dirty="0"/>
          </a:p>
        </p:txBody>
      </p:sp>
      <p:sp>
        <p:nvSpPr>
          <p:cNvPr id="960" name="Google Shape;960;p43"/>
          <p:cNvSpPr txBox="1">
            <a:spLocks noGrp="1"/>
          </p:cNvSpPr>
          <p:nvPr>
            <p:ph type="subTitle" idx="1"/>
          </p:nvPr>
        </p:nvSpPr>
        <p:spPr>
          <a:xfrm>
            <a:off x="2731693" y="3014625"/>
            <a:ext cx="3680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Barlow"/>
                <a:ea typeface="Barlow"/>
                <a:cs typeface="Barlow"/>
                <a:sym typeface="Barlow"/>
              </a:rPr>
              <a:t>Alguma Pergunta?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1" name="Google Shape;961;p43"/>
          <p:cNvSpPr txBox="1"/>
          <p:nvPr/>
        </p:nvSpPr>
        <p:spPr>
          <a:xfrm>
            <a:off x="2496150" y="4125850"/>
            <a:ext cx="4151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977" name="Google Shape;977;p43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978" name="Google Shape;978;p43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9" name="Google Shape;979;p43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43">
              <a:hlinkClick r:id="rId3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1" name="Google Shape;981;p43">
              <a:hlinkClick r:id="rId5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2" name="Google Shape;982;p43">
              <a:hlinkClick r:id="rId6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43">
              <a:hlinkClick r:id="rId7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3">
              <a:hlinkClick r:id="rId4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3">
              <a:hlinkClick r:id="rId5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3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7" name="Google Shape;987;p43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8" name="Google Shape;988;p43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3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3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3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3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3" name="Google Shape;993;p43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4" name="Google Shape;994;p43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5" name="Google Shape;995;p43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6" name="Google Shape;996;p43">
              <a:hlinkClick r:id="rId7" action="ppaction://hlinksldjump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7" name="Google Shape;997;p43">
              <a:hlinkClick r:id="rId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1664340" y="4604892"/>
            <a:ext cx="5854791" cy="282872"/>
          </a:xfrm>
          <a:prstGeom prst="rect">
            <a:avLst/>
          </a:prstGeom>
          <a:solidFill>
            <a:srgbClr val="FCF6E7"/>
          </a:solidFill>
          <a:ln>
            <a:solidFill>
              <a:srgbClr val="FC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7A556-A25E-41BD-9C19-E36BC102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5C32A-F183-48C1-A580-F8EA338C1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FEFC926-1611-433D-8791-85FD66398A0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430DD17-B155-4908-9A1E-4AA955A035E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66002937-7DD0-42EE-9BBE-2C4004C681A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4F425CA4-3869-4260-9E5C-F8073FD5777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EB33BA0A-68F3-44B1-AE94-EE68FD2D3361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19999" y="1202188"/>
            <a:ext cx="7703999" cy="1715386"/>
          </a:xfrm>
        </p:spPr>
        <p:txBody>
          <a:bodyPr/>
          <a:lstStyle/>
          <a:p>
            <a:r>
              <a:rPr lang="pt-BR" sz="1600" dirty="0"/>
              <a:t>Scrum é um conjunto de boas práticas empregado no gerenciamento de projetos complexos, em que não se conhece todas as etapas ou necessidades.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5C5A73E4-D1B7-4887-B090-B713050C0E7E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A9350AF-FF59-415B-9D50-34146F427776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29088AB7-9647-4BC8-AF20-8934CEDE720E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0A8B258E-65D5-40CB-96BA-DE7F6A0D30F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A1931194-4ACD-4411-94E9-6E93A74EDBE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B5B0DCF3-8997-4CF1-AE92-618DD07B6E66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1026" name="Picture 2" descr="Sprints do Scrum: tudo o que você precisa saber | Atlassian">
            <a:extLst>
              <a:ext uri="{FF2B5EF4-FFF2-40B4-BE49-F238E27FC236}">
                <a16:creationId xmlns:a16="http://schemas.microsoft.com/office/drawing/2014/main" id="{D6AF9023-244C-49A6-BBC1-6BD78234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75" y="2026362"/>
            <a:ext cx="5089451" cy="25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0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Formar Equipes</a:t>
            </a:r>
            <a:endParaRPr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/>
              <a:t>Identificar os membros da equipe que atuarão como Product Owner, Scrum Master e Equipe de Desenvolvimento. Definir claramente as responsabilidades de cada papel e garantir que todos entendam suas atribuições.</a:t>
            </a:r>
            <a:endParaRPr sz="1600" dirty="0"/>
          </a:p>
        </p:txBody>
      </p:sp>
      <p:grpSp>
        <p:nvGrpSpPr>
          <p:cNvPr id="311" name="Google Shape;311;p27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12" name="Google Shape;312;p27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7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7">
              <a:hlinkClick r:id="rId3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Google Shape;315;p27">
              <a:hlinkClick r:id="rId5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7">
              <a:hlinkClick r:id="rId6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7">
              <a:hlinkClick r:id="rId7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7">
              <a:hlinkClick r:id="rId4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7">
              <a:hlinkClick r:id="rId5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7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27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Google Shape;322;p27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27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27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27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27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7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27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27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7">
              <a:hlinkClick r:id="rId7" action="ppaction://hlinksldjump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27">
              <a:hlinkClick r:id="rId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30" name="Picture 6" descr="Por que é tão difícil formar uma boa equipe? — Ministério dos Transportes"/>
          <p:cNvPicPr>
            <a:picLocks noGrp="1" noChangeAspect="1" noChangeArrowheads="1"/>
          </p:cNvPicPr>
          <p:nvPr>
            <p:ph type="pic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r="9651"/>
          <a:stretch>
            <a:fillRect/>
          </a:stretch>
        </p:blipFill>
        <p:spPr bwMode="auto"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4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  <a:extLst/>
        </p:spPr>
      </p:pic>
      <p:sp>
        <p:nvSpPr>
          <p:cNvPr id="3" name="Retângulo 2"/>
          <p:cNvSpPr/>
          <p:nvPr/>
        </p:nvSpPr>
        <p:spPr>
          <a:xfrm>
            <a:off x="1565663" y="4506216"/>
            <a:ext cx="6150820" cy="381548"/>
          </a:xfrm>
          <a:prstGeom prst="rect">
            <a:avLst/>
          </a:prstGeom>
          <a:solidFill>
            <a:srgbClr val="FCF6E7"/>
          </a:solidFill>
          <a:ln>
            <a:solidFill>
              <a:srgbClr val="FC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subTitle" idx="6"/>
          </p:nvPr>
        </p:nvSpPr>
        <p:spPr>
          <a:xfrm>
            <a:off x="1598951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Definir Objetivos</a:t>
            </a:r>
            <a:endParaRPr dirty="0"/>
          </a:p>
        </p:txBody>
      </p:sp>
      <p:sp>
        <p:nvSpPr>
          <p:cNvPr id="459" name="Google Shape;459;p31"/>
          <p:cNvSpPr txBox="1">
            <a:spLocks noGrp="1"/>
          </p:cNvSpPr>
          <p:nvPr>
            <p:ph type="subTitle" idx="1"/>
          </p:nvPr>
        </p:nvSpPr>
        <p:spPr>
          <a:xfrm>
            <a:off x="1598950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31"/>
          <p:cNvSpPr txBox="1">
            <a:spLocks noGrp="1"/>
          </p:cNvSpPr>
          <p:nvPr>
            <p:ph type="subTitle" idx="2"/>
          </p:nvPr>
        </p:nvSpPr>
        <p:spPr>
          <a:xfrm>
            <a:off x="5477578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31"/>
          <p:cNvSpPr txBox="1">
            <a:spLocks noGrp="1"/>
          </p:cNvSpPr>
          <p:nvPr>
            <p:ph type="subTitle" idx="3"/>
          </p:nvPr>
        </p:nvSpPr>
        <p:spPr>
          <a:xfrm>
            <a:off x="1598950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31"/>
          <p:cNvSpPr txBox="1">
            <a:spLocks noGrp="1"/>
          </p:cNvSpPr>
          <p:nvPr>
            <p:ph type="subTitle" idx="4"/>
          </p:nvPr>
        </p:nvSpPr>
        <p:spPr>
          <a:xfrm>
            <a:off x="792916" y="1218912"/>
            <a:ext cx="7631083" cy="244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/>
              <a:t>Realizar sessões de brainstorming com o cliente e a equipe para identificar e priorizar as necessidades do produto. Criar uma lista de itens do backlog que seja clara, concisa e de fácil entendimento para todos.</a:t>
            </a:r>
            <a:endParaRPr sz="1600" dirty="0"/>
          </a:p>
        </p:txBody>
      </p:sp>
      <p:sp>
        <p:nvSpPr>
          <p:cNvPr id="463" name="Google Shape;463;p31"/>
          <p:cNvSpPr txBox="1">
            <a:spLocks noGrp="1"/>
          </p:cNvSpPr>
          <p:nvPr>
            <p:ph type="subTitle" idx="5"/>
          </p:nvPr>
        </p:nvSpPr>
        <p:spPr>
          <a:xfrm>
            <a:off x="1598951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1"/>
          <p:cNvSpPr txBox="1">
            <a:spLocks noGrp="1"/>
          </p:cNvSpPr>
          <p:nvPr>
            <p:ph type="subTitle" idx="7"/>
          </p:nvPr>
        </p:nvSpPr>
        <p:spPr>
          <a:xfrm>
            <a:off x="5477563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5" name="Google Shape;465;p31"/>
          <p:cNvSpPr txBox="1">
            <a:spLocks noGrp="1"/>
          </p:cNvSpPr>
          <p:nvPr>
            <p:ph type="subTitle" idx="8"/>
          </p:nvPr>
        </p:nvSpPr>
        <p:spPr>
          <a:xfrm>
            <a:off x="5477563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7" name="Google Shape;497;p31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498" name="Google Shape;498;p31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31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p31">
              <a:hlinkClick r:id="rId3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1" name="Google Shape;501;p31">
              <a:hlinkClick r:id="rId5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31">
              <a:hlinkClick r:id="rId6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3" name="Google Shape;503;p31">
              <a:hlinkClick r:id="rId7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p31">
              <a:hlinkClick r:id="rId4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31">
              <a:hlinkClick r:id="rId5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31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31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31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9" name="Google Shape;509;p31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0" name="Google Shape;510;p31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31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31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31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31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5" name="Google Shape;515;p31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6" name="Google Shape;516;p31">
              <a:hlinkClick r:id="rId7" action="ppaction://hlinksldjump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1">
              <a:hlinkClick r:id="rId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63" name="Picture 2" descr="Valores do Scrum: Uma visão prática de como ele podem ajudar seu time">
            <a:extLst>
              <a:ext uri="{FF2B5EF4-FFF2-40B4-BE49-F238E27FC236}">
                <a16:creationId xmlns:a16="http://schemas.microsoft.com/office/drawing/2014/main" id="{8CC3462E-DB45-4BBF-B3C4-BC177400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08" y="2262546"/>
            <a:ext cx="3347486" cy="2231657"/>
          </a:xfrm>
          <a:prstGeom prst="rect">
            <a:avLst/>
          </a:prstGeom>
          <a:ln w="38100" cap="sq">
            <a:solidFill>
              <a:schemeClr val="accent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598950" y="4604892"/>
            <a:ext cx="6051749" cy="289450"/>
          </a:xfrm>
          <a:prstGeom prst="rect">
            <a:avLst/>
          </a:prstGeom>
          <a:solidFill>
            <a:srgbClr val="FCF6E7"/>
          </a:solidFill>
          <a:ln>
            <a:solidFill>
              <a:srgbClr val="FC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subTitle" idx="4"/>
          </p:nvPr>
        </p:nvSpPr>
        <p:spPr>
          <a:xfrm>
            <a:off x="5039523" y="1457266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Execução das Sprint</a:t>
            </a:r>
            <a:endParaRPr dirty="0"/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Realizar Sprint</a:t>
            </a:r>
            <a:endParaRPr dirty="0"/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5091789" y="1998882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/>
              <a:t>Realizar as atividades de desenvolvimento de acordo com o planejado na sprint. Realizar reuniões diárias de acompanhamento, identificando e removendo obstáculos que possam surgir.</a:t>
            </a:r>
            <a:endParaRPr sz="1600"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2"/>
          </p:nvPr>
        </p:nvSpPr>
        <p:spPr>
          <a:xfrm>
            <a:off x="1683687" y="1998882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/>
              <a:t>Selecionar um conjunto de itens do backlog do produto para serem desenvolvidos na próxima sprint. Definir os objetivos da sprint, estimar o esforço necessário e definir o tempo de duração.</a:t>
            </a:r>
            <a:endParaRPr sz="1600" dirty="0"/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3"/>
          </p:nvPr>
        </p:nvSpPr>
        <p:spPr>
          <a:xfrm>
            <a:off x="1683687" y="1457266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Realização da Sprint</a:t>
            </a:r>
            <a:endParaRPr dirty="0"/>
          </a:p>
        </p:txBody>
      </p:sp>
      <p:grpSp>
        <p:nvGrpSpPr>
          <p:cNvPr id="387" name="Google Shape;387;p29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88" name="Google Shape;388;p29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9" name="Google Shape;389;p29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9">
              <a:hlinkClick r:id="rId3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1" name="Google Shape;391;p29">
              <a:hlinkClick r:id="rId5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2" name="Google Shape;392;p29">
              <a:hlinkClick r:id="rId6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9">
              <a:hlinkClick r:id="rId7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9">
              <a:hlinkClick r:id="rId4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9">
              <a:hlinkClick r:id="rId5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9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7" name="Google Shape;397;p29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29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9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9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9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9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29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29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29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29">
              <a:hlinkClick r:id="rId7" action="ppaction://hlinksldjump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29">
              <a:hlinkClick r:id="rId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1499879" y="4637784"/>
            <a:ext cx="6210026" cy="256558"/>
          </a:xfrm>
          <a:prstGeom prst="rect">
            <a:avLst/>
          </a:prstGeom>
          <a:solidFill>
            <a:srgbClr val="FCF6E7"/>
          </a:solidFill>
          <a:ln>
            <a:solidFill>
              <a:srgbClr val="FC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Reunião Diária </a:t>
            </a:r>
            <a:endParaRPr dirty="0"/>
          </a:p>
        </p:txBody>
      </p:sp>
      <p:sp>
        <p:nvSpPr>
          <p:cNvPr id="523" name="Google Shape;523;p32"/>
          <p:cNvSpPr txBox="1">
            <a:spLocks noGrp="1"/>
          </p:cNvSpPr>
          <p:nvPr>
            <p:ph type="subTitle" idx="1"/>
          </p:nvPr>
        </p:nvSpPr>
        <p:spPr>
          <a:xfrm>
            <a:off x="801000" y="175307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32"/>
          <p:cNvSpPr txBox="1">
            <a:spLocks noGrp="1"/>
          </p:cNvSpPr>
          <p:nvPr>
            <p:ph type="subTitle" idx="2"/>
          </p:nvPr>
        </p:nvSpPr>
        <p:spPr>
          <a:xfrm>
            <a:off x="3410347" y="1753079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32"/>
          <p:cNvSpPr txBox="1">
            <a:spLocks noGrp="1"/>
          </p:cNvSpPr>
          <p:nvPr>
            <p:ph type="subTitle" idx="3"/>
          </p:nvPr>
        </p:nvSpPr>
        <p:spPr>
          <a:xfrm>
            <a:off x="801075" y="329872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32"/>
          <p:cNvSpPr txBox="1">
            <a:spLocks noGrp="1"/>
          </p:cNvSpPr>
          <p:nvPr>
            <p:ph type="subTitle" idx="4"/>
          </p:nvPr>
        </p:nvSpPr>
        <p:spPr>
          <a:xfrm>
            <a:off x="3410348" y="3298726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32"/>
          <p:cNvSpPr txBox="1">
            <a:spLocks noGrp="1"/>
          </p:cNvSpPr>
          <p:nvPr>
            <p:ph type="subTitle" idx="7"/>
          </p:nvPr>
        </p:nvSpPr>
        <p:spPr>
          <a:xfrm>
            <a:off x="800875" y="13717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32"/>
          <p:cNvSpPr txBox="1">
            <a:spLocks noGrp="1"/>
          </p:cNvSpPr>
          <p:nvPr>
            <p:ph type="subTitle" idx="8"/>
          </p:nvPr>
        </p:nvSpPr>
        <p:spPr>
          <a:xfrm>
            <a:off x="3417192" y="1371775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" name="Google Shape;529;p32"/>
          <p:cNvSpPr txBox="1">
            <a:spLocks noGrp="1"/>
          </p:cNvSpPr>
          <p:nvPr>
            <p:ph type="subTitle" idx="9"/>
          </p:nvPr>
        </p:nvSpPr>
        <p:spPr>
          <a:xfrm>
            <a:off x="6003225" y="1371775"/>
            <a:ext cx="23289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subTitle" idx="5"/>
          </p:nvPr>
        </p:nvSpPr>
        <p:spPr>
          <a:xfrm>
            <a:off x="6007901" y="1753080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32"/>
          <p:cNvSpPr txBox="1">
            <a:spLocks noGrp="1"/>
          </p:cNvSpPr>
          <p:nvPr>
            <p:ph type="subTitle" idx="6"/>
          </p:nvPr>
        </p:nvSpPr>
        <p:spPr>
          <a:xfrm>
            <a:off x="796198" y="1206262"/>
            <a:ext cx="7627801" cy="1911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1600" dirty="0"/>
              <a:t>Uma reunião de daily Scrum, também conhecida como reunião diária em pé (daily standup) ou carinhosamente apelidada como "daily”, é um evento com duração de 15 minutos por times que seguem metodologias Agile para discutir o que será feito no dia. A reunião serve para que a equipe discuta e confirme o trabalho que fará no seu dia de trabalho, e revisa o que trabalhou no dia anterior, o que planeja fazer hoje e quaisquer obstáculos ou problemas que esteja enfrentando.</a:t>
            </a:r>
            <a:endParaRPr sz="1600" dirty="0"/>
          </a:p>
        </p:txBody>
      </p:sp>
      <p:sp>
        <p:nvSpPr>
          <p:cNvPr id="532" name="Google Shape;532;p32"/>
          <p:cNvSpPr txBox="1">
            <a:spLocks noGrp="1"/>
          </p:cNvSpPr>
          <p:nvPr>
            <p:ph type="subTitle" idx="13"/>
          </p:nvPr>
        </p:nvSpPr>
        <p:spPr>
          <a:xfrm>
            <a:off x="801075" y="29175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32"/>
          <p:cNvSpPr txBox="1">
            <a:spLocks noGrp="1"/>
          </p:cNvSpPr>
          <p:nvPr>
            <p:ph type="subTitle" idx="14"/>
          </p:nvPr>
        </p:nvSpPr>
        <p:spPr>
          <a:xfrm>
            <a:off x="3417189" y="2917574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32"/>
          <p:cNvSpPr txBox="1">
            <a:spLocks noGrp="1"/>
          </p:cNvSpPr>
          <p:nvPr>
            <p:ph type="subTitle" idx="15"/>
          </p:nvPr>
        </p:nvSpPr>
        <p:spPr>
          <a:xfrm>
            <a:off x="6012490" y="2917575"/>
            <a:ext cx="2319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5" name="Google Shape;535;p32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536" name="Google Shape;536;p32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32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32">
              <a:hlinkClick r:id="rId3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2">
              <a:hlinkClick r:id="rId5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2">
              <a:hlinkClick r:id="rId6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2">
              <a:hlinkClick r:id="rId7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2">
              <a:hlinkClick r:id="rId4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32">
              <a:hlinkClick r:id="rId5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32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32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32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32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8" name="Google Shape;548;p32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32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0" name="Google Shape;550;p32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1" name="Google Shape;551;p32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2" name="Google Shape;552;p32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3" name="Google Shape;553;p32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4" name="Google Shape;554;p32">
              <a:hlinkClick r:id="rId7" action="ppaction://hlinksldjump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2">
              <a:hlinkClick r:id="rId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1644128" y="4563888"/>
            <a:ext cx="5980258" cy="337033"/>
          </a:xfrm>
          <a:prstGeom prst="rect">
            <a:avLst/>
          </a:prstGeom>
          <a:solidFill>
            <a:srgbClr val="FCF6E7"/>
          </a:solidFill>
          <a:ln>
            <a:solidFill>
              <a:srgbClr val="FC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2" name="Picture 4" descr="Daily Scrum Illustration | Ilustração ágil Templa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26" y="2917574"/>
            <a:ext cx="2698359" cy="17989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4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  <a:ex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Revisão e Retrospectiva</a:t>
            </a:r>
            <a:endParaRPr dirty="0"/>
          </a:p>
        </p:txBody>
      </p:sp>
      <p:sp>
        <p:nvSpPr>
          <p:cNvPr id="523" name="Google Shape;523;p32"/>
          <p:cNvSpPr txBox="1">
            <a:spLocks noGrp="1"/>
          </p:cNvSpPr>
          <p:nvPr>
            <p:ph type="subTitle" idx="1"/>
          </p:nvPr>
        </p:nvSpPr>
        <p:spPr>
          <a:xfrm>
            <a:off x="801000" y="175307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32"/>
          <p:cNvSpPr txBox="1">
            <a:spLocks noGrp="1"/>
          </p:cNvSpPr>
          <p:nvPr>
            <p:ph type="subTitle" idx="2"/>
          </p:nvPr>
        </p:nvSpPr>
        <p:spPr>
          <a:xfrm>
            <a:off x="3410347" y="1753079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32"/>
          <p:cNvSpPr txBox="1">
            <a:spLocks noGrp="1"/>
          </p:cNvSpPr>
          <p:nvPr>
            <p:ph type="subTitle" idx="3"/>
          </p:nvPr>
        </p:nvSpPr>
        <p:spPr>
          <a:xfrm>
            <a:off x="801075" y="329872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32"/>
          <p:cNvSpPr txBox="1">
            <a:spLocks noGrp="1"/>
          </p:cNvSpPr>
          <p:nvPr>
            <p:ph type="subTitle" idx="4"/>
          </p:nvPr>
        </p:nvSpPr>
        <p:spPr>
          <a:xfrm>
            <a:off x="3410348" y="3298726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32"/>
          <p:cNvSpPr txBox="1">
            <a:spLocks noGrp="1"/>
          </p:cNvSpPr>
          <p:nvPr>
            <p:ph type="subTitle" idx="7"/>
          </p:nvPr>
        </p:nvSpPr>
        <p:spPr>
          <a:xfrm>
            <a:off x="800875" y="13717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32"/>
          <p:cNvSpPr txBox="1">
            <a:spLocks noGrp="1"/>
          </p:cNvSpPr>
          <p:nvPr>
            <p:ph type="subTitle" idx="8"/>
          </p:nvPr>
        </p:nvSpPr>
        <p:spPr>
          <a:xfrm>
            <a:off x="3417192" y="1371775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" name="Google Shape;529;p32"/>
          <p:cNvSpPr txBox="1">
            <a:spLocks noGrp="1"/>
          </p:cNvSpPr>
          <p:nvPr>
            <p:ph type="subTitle" idx="9"/>
          </p:nvPr>
        </p:nvSpPr>
        <p:spPr>
          <a:xfrm>
            <a:off x="6003225" y="1371775"/>
            <a:ext cx="23289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subTitle" idx="5"/>
          </p:nvPr>
        </p:nvSpPr>
        <p:spPr>
          <a:xfrm>
            <a:off x="6007901" y="1753080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32"/>
          <p:cNvSpPr txBox="1">
            <a:spLocks noGrp="1"/>
          </p:cNvSpPr>
          <p:nvPr>
            <p:ph type="subTitle" idx="6"/>
          </p:nvPr>
        </p:nvSpPr>
        <p:spPr>
          <a:xfrm>
            <a:off x="796198" y="1206262"/>
            <a:ext cx="7627801" cy="1911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pt-BR" sz="1600" dirty="0"/>
              <a:t>Realizar uma revisão da sprint, apresentando os resultados alcançados ao cliente. Realizar uma retrospectiva da sprint, identificando pontos positivos e oportunidades de melhoria para as próximas sprints.</a:t>
            </a:r>
          </a:p>
          <a:p>
            <a:pPr marL="0" lvl="0" indent="0" algn="l"/>
            <a:endParaRPr sz="1600" dirty="0"/>
          </a:p>
        </p:txBody>
      </p:sp>
      <p:sp>
        <p:nvSpPr>
          <p:cNvPr id="532" name="Google Shape;532;p32"/>
          <p:cNvSpPr txBox="1">
            <a:spLocks noGrp="1"/>
          </p:cNvSpPr>
          <p:nvPr>
            <p:ph type="subTitle" idx="13"/>
          </p:nvPr>
        </p:nvSpPr>
        <p:spPr>
          <a:xfrm>
            <a:off x="801075" y="29175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32"/>
          <p:cNvSpPr txBox="1">
            <a:spLocks noGrp="1"/>
          </p:cNvSpPr>
          <p:nvPr>
            <p:ph type="subTitle" idx="14"/>
          </p:nvPr>
        </p:nvSpPr>
        <p:spPr>
          <a:xfrm>
            <a:off x="3417189" y="2917574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32"/>
          <p:cNvSpPr txBox="1">
            <a:spLocks noGrp="1"/>
          </p:cNvSpPr>
          <p:nvPr>
            <p:ph type="subTitle" idx="15"/>
          </p:nvPr>
        </p:nvSpPr>
        <p:spPr>
          <a:xfrm>
            <a:off x="6012490" y="2917575"/>
            <a:ext cx="2319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5" name="Google Shape;535;p32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536" name="Google Shape;536;p32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32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32">
              <a:hlinkClick r:id="rId3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2">
              <a:hlinkClick r:id="rId5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2">
              <a:hlinkClick r:id="rId6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2">
              <a:hlinkClick r:id="rId7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2">
              <a:hlinkClick r:id="rId4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32">
              <a:hlinkClick r:id="rId5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32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32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32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32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8" name="Google Shape;548;p32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32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0" name="Google Shape;550;p32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1" name="Google Shape;551;p32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2" name="Google Shape;552;p32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3" name="Google Shape;553;p32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4" name="Google Shape;554;p32">
              <a:hlinkClick r:id="rId7" action="ppaction://hlinksldjump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2">
              <a:hlinkClick r:id="rId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1644128" y="4563888"/>
            <a:ext cx="5980258" cy="337033"/>
          </a:xfrm>
          <a:prstGeom prst="rect">
            <a:avLst/>
          </a:prstGeom>
          <a:solidFill>
            <a:srgbClr val="FCF6E7"/>
          </a:solidFill>
          <a:ln>
            <a:solidFill>
              <a:srgbClr val="FC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8" name="Picture 4" descr="Reuniões de revisão e retrospectiva da sprint - Meliva | Crie textos, vozes  e vídeos por IA">
            <a:extLst>
              <a:ext uri="{FF2B5EF4-FFF2-40B4-BE49-F238E27FC236}">
                <a16:creationId xmlns:a16="http://schemas.microsoft.com/office/drawing/2014/main" id="{1C72FEDB-1ABC-473D-AB79-A92A2499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09" y="2379388"/>
            <a:ext cx="3902034" cy="20503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4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5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subTitle" idx="4"/>
          </p:nvPr>
        </p:nvSpPr>
        <p:spPr>
          <a:xfrm>
            <a:off x="5010134" y="1316003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Scrum</a:t>
            </a:r>
            <a:endParaRPr dirty="0"/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Diferença entre Cascata e Scrum</a:t>
            </a:r>
            <a:endParaRPr dirty="0"/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5068334" y="1653327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 </a:t>
            </a:r>
            <a:r>
              <a:rPr lang="pt-BR" sz="1600" dirty="0"/>
              <a:t>Conhecido por sua flexibilidade e entrega incremental</a:t>
            </a:r>
            <a:endParaRPr sz="1600"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2"/>
          </p:nvPr>
        </p:nvSpPr>
        <p:spPr>
          <a:xfrm>
            <a:off x="1683687" y="1653327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/>
              <a:t>Destaca-se por seu planejamento detalhado e controle rigoroso de prazos e custos.</a:t>
            </a:r>
            <a:endParaRPr sz="1600" dirty="0"/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3"/>
          </p:nvPr>
        </p:nvSpPr>
        <p:spPr>
          <a:xfrm>
            <a:off x="1683687" y="1316003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Cascata</a:t>
            </a:r>
            <a:endParaRPr dirty="0"/>
          </a:p>
        </p:txBody>
      </p:sp>
      <p:grpSp>
        <p:nvGrpSpPr>
          <p:cNvPr id="387" name="Google Shape;387;p29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88" name="Google Shape;388;p29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9" name="Google Shape;389;p29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9">
              <a:hlinkClick r:id="rId3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1" name="Google Shape;391;p29">
              <a:hlinkClick r:id="rId5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2" name="Google Shape;392;p29">
              <a:hlinkClick r:id="rId6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9">
              <a:hlinkClick r:id="rId7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9">
              <a:hlinkClick r:id="rId4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9">
              <a:hlinkClick r:id="rId5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9">
              <a:hlinkClick r:id="" action="ppaction://noaction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7" name="Google Shape;397;p29">
              <a:hlinkClick r:id="" action="ppaction://noaction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29">
              <a:hlinkClick r:id="" action="ppaction://noaction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9">
              <a:hlinkClick r:id="" action="ppaction://noaction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9">
              <a:hlinkClick r:id="" action="ppaction://noaction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9">
              <a:hlinkClick r:id="" action="ppaction://noaction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9">
              <a:hlinkClick r:id="" action="ppaction://noaction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29">
              <a:hlinkClick r:id="" action="ppaction://noaction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29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29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29">
              <a:hlinkClick r:id="rId7" action="ppaction://hlinksldjump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29">
              <a:hlinkClick r:id="rId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1499879" y="4637784"/>
            <a:ext cx="6210026" cy="256558"/>
          </a:xfrm>
          <a:prstGeom prst="rect">
            <a:avLst/>
          </a:prstGeom>
          <a:solidFill>
            <a:srgbClr val="FCF6E7"/>
          </a:solidFill>
          <a:ln>
            <a:solidFill>
              <a:srgbClr val="FC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Modelo cascata: o que é e por que está ultrapassado? – Insights para te  ajudar na carreira em tecnologia | Blog da Trybe">
            <a:extLst>
              <a:ext uri="{FF2B5EF4-FFF2-40B4-BE49-F238E27FC236}">
                <a16:creationId xmlns:a16="http://schemas.microsoft.com/office/drawing/2014/main" id="{D5DBA1FA-15FC-4544-A783-4759F984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29" y="2878462"/>
            <a:ext cx="1840138" cy="1840138"/>
          </a:xfrm>
          <a:prstGeom prst="roundRect">
            <a:avLst>
              <a:gd name="adj" fmla="val 5222"/>
            </a:avLst>
          </a:prstGeom>
          <a:solidFill>
            <a:srgbClr val="FFFFFF"/>
          </a:solidFill>
          <a:ln w="76200" cap="sq">
            <a:solidFill>
              <a:schemeClr val="accent4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ência em Análise de Dados e Agilidade: Utilizando o Scrum para  Desenvolvimento de Projetos em Tempo">
            <a:extLst>
              <a:ext uri="{FF2B5EF4-FFF2-40B4-BE49-F238E27FC236}">
                <a16:creationId xmlns:a16="http://schemas.microsoft.com/office/drawing/2014/main" id="{07C27407-B418-4305-863B-F782AE7C1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16" y="2878462"/>
            <a:ext cx="2216117" cy="1840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4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8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EEBB90"/>
                </a:solidFill>
              </a:rPr>
              <a:t>Fontes</a:t>
            </a:r>
            <a:endParaRPr dirty="0">
              <a:solidFill>
                <a:srgbClr val="EEBB90"/>
              </a:solidFill>
            </a:endParaRPr>
          </a:p>
        </p:txBody>
      </p:sp>
      <p:sp>
        <p:nvSpPr>
          <p:cNvPr id="1320" name="Google Shape;1320;p4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pt-BR" sz="1600" dirty="0"/>
              <a:t>Miro</a:t>
            </a:r>
          </a:p>
          <a:p>
            <a:pPr marL="171450" indent="-171450">
              <a:buSzPts val="1100"/>
            </a:pPr>
            <a:r>
              <a:rPr lang="pt-BR" sz="1600" dirty="0"/>
              <a:t>Awari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379</Words>
  <Application>Microsoft Office PowerPoint</Application>
  <PresentationFormat>Apresentação na tela (16:9)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Open Sans</vt:lpstr>
      <vt:lpstr>Arial</vt:lpstr>
      <vt:lpstr>Darker Grotesque Black</vt:lpstr>
      <vt:lpstr>Darker Grotesque</vt:lpstr>
      <vt:lpstr>Barlow</vt:lpstr>
      <vt:lpstr>Barlow Medium</vt:lpstr>
      <vt:lpstr>Nunito Light</vt:lpstr>
      <vt:lpstr>Quoting App Pitch Deck by Slidesgo</vt:lpstr>
      <vt:lpstr>Scrum</vt:lpstr>
      <vt:lpstr>Conceito</vt:lpstr>
      <vt:lpstr>Formar Equipes</vt:lpstr>
      <vt:lpstr>Definir Objetivos</vt:lpstr>
      <vt:lpstr>Realizar Sprint</vt:lpstr>
      <vt:lpstr>Reunião Diária </vt:lpstr>
      <vt:lpstr>Revisão e Retrospectiva</vt:lpstr>
      <vt:lpstr>Diferença entre Cascata e Scrum</vt:lpstr>
      <vt:lpstr>Fontes</vt:lpstr>
      <vt:lpstr>Obrigado pela 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Nilton Cesar de Moura De Moura</dc:creator>
  <cp:lastModifiedBy>Aluno</cp:lastModifiedBy>
  <cp:revision>9</cp:revision>
  <dcterms:modified xsi:type="dcterms:W3CDTF">2024-02-29T14:32:35Z</dcterms:modified>
</cp:coreProperties>
</file>