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rittany" charset="1" panose="00000000000000000000"/>
      <p:regular r:id="rId13"/>
    </p:embeddedFont>
    <p:embeddedFont>
      <p:font typeface="Poppins" charset="1" panose="00000500000000000000"/>
      <p:regular r:id="rId14"/>
    </p:embeddedFont>
    <p:embeddedFont>
      <p:font typeface="Bebas Neue Bold" charset="1" panose="020B0606020202050201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jusbrasil.com.br/legislacao/1033537/lei-12737-12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1282" y="4137195"/>
            <a:ext cx="9925435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3"/>
              </a:lnSpc>
            </a:pPr>
            <a:r>
              <a:rPr lang="en-US" sz="12563">
                <a:solidFill>
                  <a:srgbClr val="B91646"/>
                </a:solidFill>
                <a:latin typeface="Brittany Bold"/>
              </a:rPr>
              <a:t>Luiza Sonza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06718" y="6508776"/>
            <a:ext cx="3568320" cy="193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Gabriella Moura</a:t>
            </a:r>
          </a:p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Júlio Cesar Trigueiro</a:t>
            </a:r>
          </a:p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Natália Dias</a:t>
            </a:r>
          </a:p>
          <a:p>
            <a:pPr algn="ctr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Rafael Senra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6" y="8613982"/>
            <a:ext cx="16230600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694" y="2181814"/>
            <a:ext cx="16230600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-1173508" y="1190625"/>
            <a:ext cx="6654321" cy="111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8422">
                <a:solidFill>
                  <a:srgbClr val="B91646"/>
                </a:solidFill>
                <a:latin typeface="Brittany Bold"/>
              </a:rPr>
              <a:t>////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60811" y="8775907"/>
            <a:ext cx="6654321" cy="111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8422">
                <a:solidFill>
                  <a:srgbClr val="B91646"/>
                </a:solidFill>
                <a:latin typeface="Brittany Bold"/>
              </a:rPr>
              <a:t>////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31052" y="2048464"/>
            <a:ext cx="7694187" cy="65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</a:pPr>
            <a:r>
              <a:rPr lang="en-US" sz="3290">
                <a:solidFill>
                  <a:srgbClr val="000000"/>
                </a:solidFill>
                <a:latin typeface="Poppins"/>
              </a:rPr>
              <a:t>Caso do Marco Civil da Internet de: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07369"/>
            <a:ext cx="8838697" cy="6265491"/>
            <a:chOff x="0" y="0"/>
            <a:chExt cx="11655940" cy="8262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1592440" cy="8199051"/>
            </a:xfrm>
            <a:custGeom>
              <a:avLst/>
              <a:gdLst/>
              <a:ahLst/>
              <a:cxnLst/>
              <a:rect r="r" b="b" t="t" l="l"/>
              <a:pathLst>
                <a:path h="8199051" w="11592440">
                  <a:moveTo>
                    <a:pt x="11499731" y="8199051"/>
                  </a:moveTo>
                  <a:lnTo>
                    <a:pt x="92710" y="8199051"/>
                  </a:lnTo>
                  <a:cubicBezTo>
                    <a:pt x="41910" y="8199051"/>
                    <a:pt x="0" y="8157142"/>
                    <a:pt x="0" y="810634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498460" y="0"/>
                  </a:lnTo>
                  <a:cubicBezTo>
                    <a:pt x="11549260" y="0"/>
                    <a:pt x="11591171" y="41910"/>
                    <a:pt x="11591171" y="92710"/>
                  </a:cubicBezTo>
                  <a:lnTo>
                    <a:pt x="11591171" y="8105072"/>
                  </a:lnTo>
                  <a:cubicBezTo>
                    <a:pt x="11592440" y="8157142"/>
                    <a:pt x="11550531" y="8199051"/>
                    <a:pt x="11499731" y="8199051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55940" cy="8262552"/>
            </a:xfrm>
            <a:custGeom>
              <a:avLst/>
              <a:gdLst/>
              <a:ahLst/>
              <a:cxnLst/>
              <a:rect r="r" b="b" t="t" l="l"/>
              <a:pathLst>
                <a:path h="8262552" w="11655940">
                  <a:moveTo>
                    <a:pt x="11531481" y="59690"/>
                  </a:moveTo>
                  <a:cubicBezTo>
                    <a:pt x="11567040" y="59690"/>
                    <a:pt x="11596250" y="88900"/>
                    <a:pt x="11596250" y="124460"/>
                  </a:cubicBezTo>
                  <a:lnTo>
                    <a:pt x="11596250" y="8138092"/>
                  </a:lnTo>
                  <a:cubicBezTo>
                    <a:pt x="11596250" y="8173652"/>
                    <a:pt x="11567040" y="8202862"/>
                    <a:pt x="11531481" y="8202862"/>
                  </a:cubicBezTo>
                  <a:lnTo>
                    <a:pt x="124460" y="8202862"/>
                  </a:lnTo>
                  <a:cubicBezTo>
                    <a:pt x="88900" y="8202862"/>
                    <a:pt x="59690" y="8173652"/>
                    <a:pt x="59690" y="813809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531481" y="59690"/>
                  </a:lnTo>
                  <a:moveTo>
                    <a:pt x="1153148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138092"/>
                  </a:lnTo>
                  <a:cubicBezTo>
                    <a:pt x="0" y="8206672"/>
                    <a:pt x="55880" y="8262552"/>
                    <a:pt x="124460" y="8262552"/>
                  </a:cubicBezTo>
                  <a:lnTo>
                    <a:pt x="11531481" y="8262552"/>
                  </a:lnTo>
                  <a:cubicBezTo>
                    <a:pt x="11600060" y="8262552"/>
                    <a:pt x="11655940" y="8206672"/>
                    <a:pt x="11655940" y="8138092"/>
                  </a:cubicBezTo>
                  <a:lnTo>
                    <a:pt x="11655940" y="124460"/>
                  </a:lnTo>
                  <a:cubicBezTo>
                    <a:pt x="11655940" y="55880"/>
                    <a:pt x="11600060" y="0"/>
                    <a:pt x="1153148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61173" y="2314239"/>
            <a:ext cx="8173752" cy="5658522"/>
            <a:chOff x="0" y="0"/>
            <a:chExt cx="10898336" cy="754469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5960" t="0" r="5960" b="0"/>
            <a:stretch>
              <a:fillRect/>
            </a:stretch>
          </p:blipFill>
          <p:spPr>
            <a:xfrm flipH="false" flipV="false">
              <a:off x="0" y="0"/>
              <a:ext cx="10898336" cy="7544696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508915" y="2226444"/>
            <a:ext cx="6012740" cy="15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QUEM É: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08915" y="3493085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luísa sonza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1202" y="4562602"/>
            <a:ext cx="7615411" cy="444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190">
                <a:solidFill>
                  <a:srgbClr val="000000"/>
                </a:solidFill>
                <a:latin typeface="Poppins"/>
              </a:rPr>
              <a:t>Luísa Gerloff Sonza </a:t>
            </a:r>
            <a:r>
              <a:rPr lang="en-US" sz="2190">
                <a:solidFill>
                  <a:srgbClr val="000000"/>
                </a:solidFill>
                <a:latin typeface="Poppins"/>
              </a:rPr>
              <a:t>é uma cantora, compositora, empresaria e influenciadora digital. Nasceu no dia 18 de Julho 1998 em Tuparendi no Rio Grande do Sul. Iniciou sua carreira em 2005 ao integrar  como vocalista a banda de eventos Sol Maior, e posteriormente criou uma conta no YouTube onde publicava vídeos seus fazendo covers de músicas de outros artistas, o que a fez ficar popular na plataforma, sendo reconhecida como a "Rainha dos Covers".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95433" y="4338257"/>
            <a:ext cx="6913489" cy="4780991"/>
            <a:chOff x="0" y="0"/>
            <a:chExt cx="13413213" cy="92758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3349712" cy="9212345"/>
            </a:xfrm>
            <a:custGeom>
              <a:avLst/>
              <a:gdLst/>
              <a:ahLst/>
              <a:cxnLst/>
              <a:rect r="r" b="b" t="t" l="l"/>
              <a:pathLst>
                <a:path h="9212345" w="13349712">
                  <a:moveTo>
                    <a:pt x="13257003" y="9212345"/>
                  </a:moveTo>
                  <a:lnTo>
                    <a:pt x="92710" y="9212345"/>
                  </a:lnTo>
                  <a:cubicBezTo>
                    <a:pt x="41910" y="9212345"/>
                    <a:pt x="0" y="9170435"/>
                    <a:pt x="0" y="911963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3255732" y="0"/>
                  </a:lnTo>
                  <a:cubicBezTo>
                    <a:pt x="13306532" y="0"/>
                    <a:pt x="13348443" y="41910"/>
                    <a:pt x="13348443" y="92710"/>
                  </a:cubicBezTo>
                  <a:lnTo>
                    <a:pt x="13348443" y="9118365"/>
                  </a:lnTo>
                  <a:cubicBezTo>
                    <a:pt x="13349712" y="9170435"/>
                    <a:pt x="13307803" y="9212345"/>
                    <a:pt x="13257003" y="921234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13212" cy="9275845"/>
            </a:xfrm>
            <a:custGeom>
              <a:avLst/>
              <a:gdLst/>
              <a:ahLst/>
              <a:cxnLst/>
              <a:rect r="r" b="b" t="t" l="l"/>
              <a:pathLst>
                <a:path h="9275845" w="13413212">
                  <a:moveTo>
                    <a:pt x="13288753" y="59690"/>
                  </a:moveTo>
                  <a:cubicBezTo>
                    <a:pt x="13324312" y="59690"/>
                    <a:pt x="13353523" y="88900"/>
                    <a:pt x="13353523" y="124460"/>
                  </a:cubicBezTo>
                  <a:lnTo>
                    <a:pt x="13353523" y="9151386"/>
                  </a:lnTo>
                  <a:cubicBezTo>
                    <a:pt x="13353523" y="9186945"/>
                    <a:pt x="13324312" y="9216155"/>
                    <a:pt x="13288753" y="9216155"/>
                  </a:cubicBezTo>
                  <a:lnTo>
                    <a:pt x="124460" y="9216155"/>
                  </a:lnTo>
                  <a:cubicBezTo>
                    <a:pt x="88900" y="9216155"/>
                    <a:pt x="59690" y="9186945"/>
                    <a:pt x="59690" y="91513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3288753" y="59690"/>
                  </a:lnTo>
                  <a:moveTo>
                    <a:pt x="1328875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151386"/>
                  </a:lnTo>
                  <a:cubicBezTo>
                    <a:pt x="0" y="9219965"/>
                    <a:pt x="55880" y="9275845"/>
                    <a:pt x="124460" y="9275845"/>
                  </a:cubicBezTo>
                  <a:lnTo>
                    <a:pt x="13288753" y="9275845"/>
                  </a:lnTo>
                  <a:cubicBezTo>
                    <a:pt x="13357332" y="9275845"/>
                    <a:pt x="13413212" y="9219965"/>
                    <a:pt x="13413212" y="9151386"/>
                  </a:cubicBezTo>
                  <a:lnTo>
                    <a:pt x="13413212" y="124460"/>
                  </a:lnTo>
                  <a:cubicBezTo>
                    <a:pt x="13413212" y="55880"/>
                    <a:pt x="13357332" y="0"/>
                    <a:pt x="1328875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14161702" y="2932089"/>
            <a:ext cx="0" cy="126711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045054" y="4709282"/>
            <a:ext cx="6214246" cy="4038942"/>
          </a:xfrm>
          <a:custGeom>
            <a:avLst/>
            <a:gdLst/>
            <a:ahLst/>
            <a:cxnLst/>
            <a:rect r="r" b="b" t="t" l="l"/>
            <a:pathLst>
              <a:path h="4038942" w="6214246">
                <a:moveTo>
                  <a:pt x="0" y="0"/>
                </a:moveTo>
                <a:lnTo>
                  <a:pt x="6214246" y="0"/>
                </a:lnTo>
                <a:lnTo>
                  <a:pt x="6214246" y="4038942"/>
                </a:lnTo>
                <a:lnTo>
                  <a:pt x="0" y="4038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2568" y="2383928"/>
            <a:ext cx="8016047" cy="100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1"/>
              </a:lnSpc>
            </a:pPr>
            <a:r>
              <a:rPr lang="en-US" sz="7561">
                <a:solidFill>
                  <a:srgbClr val="B91646"/>
                </a:solidFill>
                <a:latin typeface="Brittany Bold"/>
              </a:rPr>
              <a:t>Introdução sobre o caso: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590" y="4214432"/>
            <a:ext cx="9999649" cy="4257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1"/>
              </a:lnSpc>
            </a:pPr>
            <a:r>
              <a:rPr lang="en-US" sz="2625">
                <a:solidFill>
                  <a:srgbClr val="000000"/>
                </a:solidFill>
                <a:latin typeface="Poppins"/>
              </a:rPr>
              <a:t> O caso aconteceu no ano de 2021, a cantora teve seus dados  e informações pessoais vazadas, como endereços, números de CPF e RG. Esses dados, de acordo com a Lei Geral de Proteção de Dados, são considerados dados sensíveis e são exatamente os mais cobiçados pelos cibercriminosos,  apesar disto se adequar como uma infração na Lei do Marco Civil da Internet,  ela  não entrou com o processo todas as pessoas que cometeram o crime.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9420225"/>
            <a:ext cx="18288000" cy="111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8422">
                <a:solidFill>
                  <a:srgbClr val="B91646"/>
                </a:solidFill>
                <a:latin typeface="Brittany Bold"/>
              </a:rPr>
              <a:t>=======================================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-89554"/>
            <a:ext cx="18288000" cy="111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8422">
                <a:solidFill>
                  <a:srgbClr val="B91646"/>
                </a:solidFill>
                <a:latin typeface="Brittany Bold"/>
              </a:rPr>
              <a:t>=======================================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95433" y="1757913"/>
            <a:ext cx="6913489" cy="10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7"/>
              </a:lnSpc>
            </a:pPr>
            <a:r>
              <a:rPr lang="en-US" sz="2629">
                <a:solidFill>
                  <a:srgbClr val="000000"/>
                </a:solidFill>
                <a:latin typeface="Poppins"/>
              </a:rPr>
              <a:t>Neste tweet mostra uma fala dela sobre a cituação: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8571" y="1470624"/>
            <a:ext cx="15610857" cy="7345751"/>
            <a:chOff x="0" y="0"/>
            <a:chExt cx="21403936" cy="100717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340435" cy="10008207"/>
            </a:xfrm>
            <a:custGeom>
              <a:avLst/>
              <a:gdLst/>
              <a:ahLst/>
              <a:cxnLst/>
              <a:rect r="r" b="b" t="t" l="l"/>
              <a:pathLst>
                <a:path h="10008207" w="21340435">
                  <a:moveTo>
                    <a:pt x="21247726" y="10008207"/>
                  </a:moveTo>
                  <a:lnTo>
                    <a:pt x="92710" y="10008207"/>
                  </a:lnTo>
                  <a:cubicBezTo>
                    <a:pt x="41910" y="10008207"/>
                    <a:pt x="0" y="9966297"/>
                    <a:pt x="0" y="991549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9914227"/>
                  </a:lnTo>
                  <a:cubicBezTo>
                    <a:pt x="21340435" y="9966297"/>
                    <a:pt x="21298526" y="10008207"/>
                    <a:pt x="21247726" y="100082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403935" cy="10071708"/>
            </a:xfrm>
            <a:custGeom>
              <a:avLst/>
              <a:gdLst/>
              <a:ahLst/>
              <a:cxnLst/>
              <a:rect r="r" b="b" t="t" l="l"/>
              <a:pathLst>
                <a:path h="1007170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9947247"/>
                  </a:lnTo>
                  <a:cubicBezTo>
                    <a:pt x="21344246" y="9982808"/>
                    <a:pt x="21315035" y="10012018"/>
                    <a:pt x="21279476" y="10012018"/>
                  </a:cubicBezTo>
                  <a:lnTo>
                    <a:pt x="124460" y="10012018"/>
                  </a:lnTo>
                  <a:cubicBezTo>
                    <a:pt x="88900" y="10012018"/>
                    <a:pt x="59690" y="9982808"/>
                    <a:pt x="59690" y="994724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947247"/>
                  </a:lnTo>
                  <a:cubicBezTo>
                    <a:pt x="0" y="10015827"/>
                    <a:pt x="55880" y="10071708"/>
                    <a:pt x="124460" y="10071708"/>
                  </a:cubicBezTo>
                  <a:lnTo>
                    <a:pt x="21279476" y="10071708"/>
                  </a:lnTo>
                  <a:cubicBezTo>
                    <a:pt x="21348057" y="10071708"/>
                    <a:pt x="21403935" y="10015827"/>
                    <a:pt x="21403935" y="9947247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>
            <a:off x="1338571" y="2746708"/>
            <a:ext cx="1561085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417659" y="3476373"/>
            <a:ext cx="13526632" cy="425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</a:pPr>
            <a:r>
              <a:rPr lang="en-US" sz="2651">
                <a:solidFill>
                  <a:srgbClr val="000000"/>
                </a:solidFill>
                <a:latin typeface="Poppins"/>
              </a:rPr>
              <a:t>A exposição de dados nem sempre é realizada com o intuito de imputar a prática de um crime a alguém, porém, como foi o caso anteriormente citado, mas sim causar na pessoa toda forma de desconforto, sensação de insegurança e medo, como forma de revidar de algum ódio.</a:t>
            </a:r>
          </a:p>
          <a:p>
            <a:pPr algn="ctr">
              <a:lnSpc>
                <a:spcPts val="4241"/>
              </a:lnSpc>
            </a:pPr>
            <a:r>
              <a:rPr lang="en-US" sz="2651">
                <a:solidFill>
                  <a:srgbClr val="000000"/>
                </a:solidFill>
                <a:latin typeface="Poppins"/>
              </a:rPr>
              <a:t>Os dados pessoais de alguém expostos na internet, principalmente se for uma celebridade, o que gera maior propagação, pode, além das causas acima citadas, serem utilizados para a prática de outros crimes.</a:t>
            </a:r>
          </a:p>
          <a:p>
            <a:pPr algn="ctr">
              <a:lnSpc>
                <a:spcPts val="424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449545" y="41713"/>
            <a:ext cx="3576232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Continuação...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98041" y="1838991"/>
            <a:ext cx="7165868" cy="90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1"/>
              </a:lnSpc>
            </a:pPr>
            <a:r>
              <a:rPr lang="en-US" sz="6861">
                <a:solidFill>
                  <a:srgbClr val="B91646"/>
                </a:solidFill>
                <a:latin typeface="Brittany Bold"/>
              </a:rPr>
              <a:t>Introdução sobre o caso: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8380480" y="2914331"/>
            <a:ext cx="0" cy="513195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898331"/>
            <a:ext cx="5857329" cy="119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6"/>
              </a:lnSpc>
            </a:pPr>
            <a:r>
              <a:rPr lang="en-US" sz="8896">
                <a:solidFill>
                  <a:srgbClr val="B91646"/>
                </a:solidFill>
                <a:latin typeface="Bebas Neue Bold"/>
              </a:rPr>
              <a:t>LEI DE STALKING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989" y="2314256"/>
            <a:ext cx="7152465" cy="727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 lei do stalking também foi ultilizada no caso Sancionada em 31 de março de 2021, a lei 14.132 (conhecida também como Lei de Stalking) estabelece como crime a ação da perseguição, além da ameaça à integridade física ou psicológica de uma pessoa, restringindo-lhe a capacidade de locomoção ou invadindo e perturbando a liberdade ou privacidade, de qualquer forma.</a:t>
            </a:r>
          </a:p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 lei prevê pena de 6 meses a 2 anos de reclusão e multa, e pode ser agravada em caso de o crime ser contra criança, adolescente ou idoso; ou mulher por razões da condição de sexo feminino.</a:t>
            </a: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927770" y="2800031"/>
            <a:ext cx="7152465" cy="630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No caso de ataques em massa, uma técnica bastante utilizada pelos haters é o vazamento de dados. O ato também é criminalizado é está previsto no código penal pela Lei 12.737, apelidada de "Lei Carolina Dieckmann".</a:t>
            </a:r>
          </a:p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 atriz teve suas fotos íntimas vazadas e levantou a questão de como deveria ser a punição desta situação.</a:t>
            </a:r>
          </a:p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 partir deste caso foi criada a lei </a:t>
            </a:r>
            <a:r>
              <a:rPr lang="en-US" sz="2399">
                <a:solidFill>
                  <a:srgbClr val="000000"/>
                </a:solidFill>
                <a:latin typeface="Poppins"/>
                <a:hlinkClick r:id="rId2" tooltip="https://www.jusbrasil.com.br/legislacao/1033537/lei-12737-12"/>
              </a:rPr>
              <a:t>12.737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/2012, conhecida como Lei Carolina Dieckman, a norma pretende criminalizar condutas realizadas no ambiente digital.</a:t>
            </a: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27770" y="746441"/>
            <a:ext cx="7064413" cy="35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B91646"/>
                </a:solidFill>
                <a:latin typeface="Bebas Neue Bold"/>
              </a:rPr>
              <a:t>LEI CAROLINA DIECKMAN</a:t>
            </a:r>
          </a:p>
          <a:p>
            <a:pPr algn="l">
              <a:lnSpc>
                <a:spcPts val="9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968" y="1028700"/>
            <a:ext cx="16524332" cy="8229600"/>
            <a:chOff x="0" y="0"/>
            <a:chExt cx="21791292" cy="1085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727792" cy="10789200"/>
            </a:xfrm>
            <a:custGeom>
              <a:avLst/>
              <a:gdLst/>
              <a:ahLst/>
              <a:cxnLst/>
              <a:rect r="r" b="b" t="t" l="l"/>
              <a:pathLst>
                <a:path h="10789200" w="21727792">
                  <a:moveTo>
                    <a:pt x="21635081" y="10789200"/>
                  </a:moveTo>
                  <a:lnTo>
                    <a:pt x="92710" y="10789200"/>
                  </a:lnTo>
                  <a:cubicBezTo>
                    <a:pt x="41910" y="10789200"/>
                    <a:pt x="0" y="10747290"/>
                    <a:pt x="0" y="106964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633811" y="0"/>
                  </a:lnTo>
                  <a:cubicBezTo>
                    <a:pt x="21684611" y="0"/>
                    <a:pt x="21726522" y="41910"/>
                    <a:pt x="21726522" y="92710"/>
                  </a:cubicBezTo>
                  <a:lnTo>
                    <a:pt x="21726522" y="10695220"/>
                  </a:lnTo>
                  <a:cubicBezTo>
                    <a:pt x="21727792" y="10747290"/>
                    <a:pt x="21685881" y="10789200"/>
                    <a:pt x="21635081" y="1078920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91292" cy="10852700"/>
            </a:xfrm>
            <a:custGeom>
              <a:avLst/>
              <a:gdLst/>
              <a:ahLst/>
              <a:cxnLst/>
              <a:rect r="r" b="b" t="t" l="l"/>
              <a:pathLst>
                <a:path h="10852700" w="21791292">
                  <a:moveTo>
                    <a:pt x="21666831" y="59690"/>
                  </a:moveTo>
                  <a:cubicBezTo>
                    <a:pt x="21702392" y="59690"/>
                    <a:pt x="21731602" y="88900"/>
                    <a:pt x="21731602" y="124460"/>
                  </a:cubicBezTo>
                  <a:lnTo>
                    <a:pt x="21731602" y="10728240"/>
                  </a:lnTo>
                  <a:cubicBezTo>
                    <a:pt x="21731602" y="10763800"/>
                    <a:pt x="21702392" y="10793010"/>
                    <a:pt x="21666831" y="10793010"/>
                  </a:cubicBezTo>
                  <a:lnTo>
                    <a:pt x="124460" y="10793010"/>
                  </a:lnTo>
                  <a:cubicBezTo>
                    <a:pt x="88900" y="10793010"/>
                    <a:pt x="59690" y="10763800"/>
                    <a:pt x="59690" y="107282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666833" y="59690"/>
                  </a:lnTo>
                  <a:moveTo>
                    <a:pt x="216668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728240"/>
                  </a:lnTo>
                  <a:cubicBezTo>
                    <a:pt x="0" y="10796820"/>
                    <a:pt x="55880" y="10852700"/>
                    <a:pt x="124460" y="10852700"/>
                  </a:cubicBezTo>
                  <a:lnTo>
                    <a:pt x="21666833" y="10852700"/>
                  </a:lnTo>
                  <a:cubicBezTo>
                    <a:pt x="21735411" y="10852700"/>
                    <a:pt x="21791292" y="10796820"/>
                    <a:pt x="21791292" y="10728240"/>
                  </a:cubicBezTo>
                  <a:lnTo>
                    <a:pt x="21791292" y="124460"/>
                  </a:lnTo>
                  <a:cubicBezTo>
                    <a:pt x="21791292" y="55880"/>
                    <a:pt x="21735411" y="0"/>
                    <a:pt x="21666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01703" y="4132819"/>
            <a:ext cx="14590862" cy="325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https://g1.globo.com/pop-arte/noticia/2021/06/09/mensagens-de-odio-e-ataques-em-massa-nas-redes-como-se-proteger-de-haters.ghtml</a:t>
            </a:r>
          </a:p>
          <a:p>
            <a:pPr algn="ctr">
              <a:lnSpc>
                <a:spcPts val="287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https://www.jusbrasil.com.br/artigos/o-vazamento-de-dados-de-whindersson-nunes-e-luisa-sonza-pode-ser-considerado-crime/860288028#:~:text=Dias%20ap%C3%B3s%2C%20Whindersson%20Nunes%20e,os%20mais%20cobi%C3%A7ados%20pelos%20cibercriminosos.</a:t>
            </a:r>
          </a:p>
          <a:p>
            <a:pPr algn="ctr">
              <a:lnSpc>
                <a:spcPts val="287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https://pt.wikipedia.org/wiki/Lu%C3%ADsa_Sonza</a:t>
            </a:r>
          </a:p>
          <a:p>
            <a:pPr algn="ctr">
              <a:lnSpc>
                <a:spcPts val="2879"/>
              </a:lnSpc>
            </a:pPr>
            <a:r>
              <a:rPr lang="en-US" sz="1799">
                <a:solidFill>
                  <a:srgbClr val="000000"/>
                </a:solidFill>
                <a:latin typeface="Poppins"/>
              </a:rPr>
              <a:t>https://www.jusbrasil.com.br/artigos/o-vazamento-de-dados-de-whindersson-nunes-e-luisa-sonza-pode-ser-considerado-crime/860288028#:~:text=Dias%20ap%C3%B3s%2C%20Whindersson%20Nunes%20e,os%20mais%20cobi%C3%A7ados%20pelos%20cibercriminosos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68659" y="256642"/>
            <a:ext cx="4617663" cy="3122658"/>
            <a:chOff x="0" y="0"/>
            <a:chExt cx="12218334" cy="8262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12154833" cy="8199051"/>
            </a:xfrm>
            <a:custGeom>
              <a:avLst/>
              <a:gdLst/>
              <a:ahLst/>
              <a:cxnLst/>
              <a:rect r="r" b="b" t="t" l="l"/>
              <a:pathLst>
                <a:path h="8199051" w="12154833">
                  <a:moveTo>
                    <a:pt x="12062123" y="8199051"/>
                  </a:moveTo>
                  <a:lnTo>
                    <a:pt x="92710" y="8199051"/>
                  </a:lnTo>
                  <a:cubicBezTo>
                    <a:pt x="41910" y="8199051"/>
                    <a:pt x="0" y="8157142"/>
                    <a:pt x="0" y="810634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060854" y="0"/>
                  </a:lnTo>
                  <a:cubicBezTo>
                    <a:pt x="12111654" y="0"/>
                    <a:pt x="12153564" y="41910"/>
                    <a:pt x="12153564" y="92710"/>
                  </a:cubicBezTo>
                  <a:lnTo>
                    <a:pt x="12153564" y="8105072"/>
                  </a:lnTo>
                  <a:cubicBezTo>
                    <a:pt x="12154833" y="8157142"/>
                    <a:pt x="12112923" y="8199051"/>
                    <a:pt x="12062123" y="8199051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18334" cy="8262552"/>
            </a:xfrm>
            <a:custGeom>
              <a:avLst/>
              <a:gdLst/>
              <a:ahLst/>
              <a:cxnLst/>
              <a:rect r="r" b="b" t="t" l="l"/>
              <a:pathLst>
                <a:path h="8262552" w="12218334">
                  <a:moveTo>
                    <a:pt x="12093873" y="59690"/>
                  </a:moveTo>
                  <a:cubicBezTo>
                    <a:pt x="12129433" y="59690"/>
                    <a:pt x="12158644" y="88900"/>
                    <a:pt x="12158644" y="124460"/>
                  </a:cubicBezTo>
                  <a:lnTo>
                    <a:pt x="12158644" y="8138092"/>
                  </a:lnTo>
                  <a:cubicBezTo>
                    <a:pt x="12158644" y="8173652"/>
                    <a:pt x="12129433" y="8202862"/>
                    <a:pt x="12093873" y="8202862"/>
                  </a:cubicBezTo>
                  <a:lnTo>
                    <a:pt x="124460" y="8202862"/>
                  </a:lnTo>
                  <a:cubicBezTo>
                    <a:pt x="88900" y="8202862"/>
                    <a:pt x="59690" y="8173652"/>
                    <a:pt x="59690" y="813809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093873" y="59690"/>
                  </a:lnTo>
                  <a:moveTo>
                    <a:pt x="1209387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138092"/>
                  </a:lnTo>
                  <a:cubicBezTo>
                    <a:pt x="0" y="8206672"/>
                    <a:pt x="55880" y="8262552"/>
                    <a:pt x="124460" y="8262552"/>
                  </a:cubicBezTo>
                  <a:lnTo>
                    <a:pt x="12093873" y="8262552"/>
                  </a:lnTo>
                  <a:cubicBezTo>
                    <a:pt x="12162454" y="8262552"/>
                    <a:pt x="12218334" y="8206672"/>
                    <a:pt x="12218334" y="8138092"/>
                  </a:cubicBezTo>
                  <a:lnTo>
                    <a:pt x="12218334" y="124460"/>
                  </a:lnTo>
                  <a:cubicBezTo>
                    <a:pt x="12218334" y="55880"/>
                    <a:pt x="12162454" y="0"/>
                    <a:pt x="120938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483137" y="674891"/>
            <a:ext cx="4130404" cy="2451474"/>
            <a:chOff x="0" y="0"/>
            <a:chExt cx="5507206" cy="3268632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4256" r="0" b="4256"/>
            <a:stretch>
              <a:fillRect/>
            </a:stretch>
          </p:blipFill>
          <p:spPr>
            <a:xfrm flipH="false" flipV="false">
              <a:off x="0" y="0"/>
              <a:ext cx="5507206" cy="3268632"/>
            </a:xfrm>
            <a:prstGeom prst="rect">
              <a:avLst/>
            </a:prstGeom>
          </p:spPr>
        </p:pic>
      </p:grpSp>
      <p:sp>
        <p:nvSpPr>
          <p:cNvPr name="AutoShape 11" id="11"/>
          <p:cNvSpPr/>
          <p:nvPr/>
        </p:nvSpPr>
        <p:spPr>
          <a:xfrm>
            <a:off x="13168659" y="256642"/>
            <a:ext cx="4621496" cy="285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3168659" y="256642"/>
            <a:ext cx="0" cy="31226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3168659" y="3379301"/>
            <a:ext cx="461766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790155" y="256642"/>
            <a:ext cx="0" cy="31226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252256" y="1876630"/>
            <a:ext cx="3783487" cy="159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FONTES: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25197" y="6036778"/>
            <a:ext cx="623760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Bebas Neue Bold"/>
              </a:rPr>
              <a:t>ALGUMA DUVIDA?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23307" y="2278751"/>
            <a:ext cx="9441386" cy="2727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9"/>
              </a:lnSpc>
            </a:pPr>
            <a:r>
              <a:rPr lang="en-US" sz="10509">
                <a:solidFill>
                  <a:srgbClr val="B91646"/>
                </a:solidFill>
                <a:latin typeface="Brittany Bold"/>
              </a:rPr>
              <a:t>Obrigado pela antenção!!!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11822" y="3210522"/>
            <a:ext cx="4847484" cy="5233736"/>
          </a:xfrm>
          <a:custGeom>
            <a:avLst/>
            <a:gdLst/>
            <a:ahLst/>
            <a:cxnLst/>
            <a:rect r="r" b="b" t="t" l="l"/>
            <a:pathLst>
              <a:path h="5233736" w="4847484">
                <a:moveTo>
                  <a:pt x="0" y="0"/>
                </a:moveTo>
                <a:lnTo>
                  <a:pt x="4847484" y="0"/>
                </a:lnTo>
                <a:lnTo>
                  <a:pt x="4847484" y="5233735"/>
                </a:lnTo>
                <a:lnTo>
                  <a:pt x="0" y="5233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231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6" y="3220047"/>
            <a:ext cx="5334340" cy="5233736"/>
          </a:xfrm>
          <a:custGeom>
            <a:avLst/>
            <a:gdLst/>
            <a:ahLst/>
            <a:cxnLst/>
            <a:rect r="r" b="b" t="t" l="l"/>
            <a:pathLst>
              <a:path h="5233736" w="5334340">
                <a:moveTo>
                  <a:pt x="0" y="0"/>
                </a:moveTo>
                <a:lnTo>
                  <a:pt x="5334340" y="0"/>
                </a:lnTo>
                <a:lnTo>
                  <a:pt x="5334340" y="5233735"/>
                </a:lnTo>
                <a:lnTo>
                  <a:pt x="0" y="5233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127" b="0"/>
            </a:stretch>
          </a:blipFill>
        </p:spPr>
      </p:sp>
      <p:sp>
        <p:nvSpPr>
          <p:cNvPr name="AutoShape 6" id="6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DAGHWrfCYWg</dc:identifier>
  <dcterms:modified xsi:type="dcterms:W3CDTF">2011-08-01T06:04:30Z</dcterms:modified>
  <cp:revision>1</cp:revision>
  <dc:title>A13-Caso do Marco Civil da Internet</dc:title>
</cp:coreProperties>
</file>