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 id="262" r:id="rId8"/>
    <p:sldId id="265" r:id="rId9"/>
    <p:sldId id="266"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6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FE1C0E-0BF5-46A2-97C4-5E671FB77B2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90142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E1C0E-0BF5-46A2-97C4-5E671FB77B2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309124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E1C0E-0BF5-46A2-97C4-5E671FB77B2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19691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E1C0E-0BF5-46A2-97C4-5E671FB77B2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154620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FE1C0E-0BF5-46A2-97C4-5E671FB77B2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48655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FE1C0E-0BF5-46A2-97C4-5E671FB77B2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318201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E1C0E-0BF5-46A2-97C4-5E671FB77B25}"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52267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FE1C0E-0BF5-46A2-97C4-5E671FB77B25}"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105197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E1C0E-0BF5-46A2-97C4-5E671FB77B25}"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38917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E1C0E-0BF5-46A2-97C4-5E671FB77B2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420362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E1C0E-0BF5-46A2-97C4-5E671FB77B2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0A0BE-2124-4792-9A33-CEC892D31CE5}" type="slidenum">
              <a:rPr lang="en-US" smtClean="0"/>
              <a:t>‹#›</a:t>
            </a:fld>
            <a:endParaRPr lang="en-US"/>
          </a:p>
        </p:txBody>
      </p:sp>
    </p:spTree>
    <p:extLst>
      <p:ext uri="{BB962C8B-B14F-4D97-AF65-F5344CB8AC3E}">
        <p14:creationId xmlns:p14="http://schemas.microsoft.com/office/powerpoint/2010/main" val="176992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5000">
              <a:schemeClr val="bg1">
                <a:lumMod val="95000"/>
              </a:schemeClr>
            </a:gs>
            <a:gs pos="11000">
              <a:schemeClr val="accent1">
                <a:lumMod val="45000"/>
                <a:lumOff val="55000"/>
              </a:schemeClr>
            </a:gs>
            <a:gs pos="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E1C0E-0BF5-46A2-97C4-5E671FB77B25}"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0A0BE-2124-4792-9A33-CEC892D31CE5}" type="slidenum">
              <a:rPr lang="en-US" smtClean="0"/>
              <a:t>‹#›</a:t>
            </a:fld>
            <a:endParaRPr lang="en-US"/>
          </a:p>
        </p:txBody>
      </p:sp>
    </p:spTree>
    <p:extLst>
      <p:ext uri="{BB962C8B-B14F-4D97-AF65-F5344CB8AC3E}">
        <p14:creationId xmlns:p14="http://schemas.microsoft.com/office/powerpoint/2010/main" val="12507220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khalkhaled@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ndalus" panose="02020603050405020304" pitchFamily="18" charset="-78"/>
                <a:cs typeface="Andalus" panose="02020603050405020304" pitchFamily="18" charset="-78"/>
              </a:rPr>
              <a:t>Teacher of the </a:t>
            </a:r>
            <a:r>
              <a:rPr lang="en-US" dirty="0" smtClean="0">
                <a:latin typeface="Andalus" panose="02020603050405020304" pitchFamily="18" charset="-78"/>
                <a:cs typeface="Andalus" panose="02020603050405020304" pitchFamily="18" charset="-78"/>
              </a:rPr>
              <a:t>Year Award</a:t>
            </a:r>
            <a:endParaRPr lang="en-US"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p:txBody>
          <a:bodyPr/>
          <a:lstStyle/>
          <a:p>
            <a:r>
              <a:rPr lang="en-US" b="1" dirty="0" smtClean="0">
                <a:solidFill>
                  <a:srgbClr val="002060"/>
                </a:solidFill>
                <a:latin typeface="Andalus" panose="02020603050405020304" pitchFamily="18" charset="-78"/>
                <a:cs typeface="Andalus" panose="02020603050405020304" pitchFamily="18" charset="-78"/>
              </a:rPr>
              <a:t>Name</a:t>
            </a:r>
            <a:r>
              <a:rPr lang="en-US" dirty="0" smtClean="0">
                <a:solidFill>
                  <a:srgbClr val="002060"/>
                </a:solidFill>
                <a:latin typeface="Andalus" panose="02020603050405020304" pitchFamily="18" charset="-78"/>
                <a:cs typeface="Andalus" panose="02020603050405020304" pitchFamily="18" charset="-78"/>
              </a:rPr>
              <a:t>:Khaloud </a:t>
            </a:r>
            <a:r>
              <a:rPr lang="en-US" dirty="0" err="1" smtClean="0">
                <a:solidFill>
                  <a:srgbClr val="002060"/>
                </a:solidFill>
                <a:latin typeface="Andalus" panose="02020603050405020304" pitchFamily="18" charset="-78"/>
                <a:cs typeface="Andalus" panose="02020603050405020304" pitchFamily="18" charset="-78"/>
              </a:rPr>
              <a:t>Alkhaled</a:t>
            </a:r>
            <a:endParaRPr lang="en-US" dirty="0" smtClean="0">
              <a:solidFill>
                <a:srgbClr val="002060"/>
              </a:solidFill>
              <a:latin typeface="Andalus" panose="02020603050405020304" pitchFamily="18" charset="-78"/>
              <a:cs typeface="Andalus" panose="02020603050405020304" pitchFamily="18" charset="-78"/>
            </a:endParaRPr>
          </a:p>
          <a:p>
            <a:r>
              <a:rPr lang="en-US" b="1" dirty="0" smtClean="0">
                <a:solidFill>
                  <a:srgbClr val="002060"/>
                </a:solidFill>
                <a:latin typeface="Andalus" panose="02020603050405020304" pitchFamily="18" charset="-78"/>
                <a:cs typeface="Andalus" panose="02020603050405020304" pitchFamily="18" charset="-78"/>
              </a:rPr>
              <a:t>Email:</a:t>
            </a:r>
            <a:r>
              <a:rPr lang="en-US" dirty="0" smtClean="0">
                <a:solidFill>
                  <a:srgbClr val="002060"/>
                </a:solidFill>
                <a:latin typeface="Andalus" panose="02020603050405020304" pitchFamily="18" charset="-78"/>
                <a:cs typeface="Andalus" panose="02020603050405020304" pitchFamily="18" charset="-78"/>
              </a:rPr>
              <a:t> </a:t>
            </a:r>
            <a:r>
              <a:rPr lang="en-US" dirty="0" smtClean="0">
                <a:solidFill>
                  <a:srgbClr val="002060"/>
                </a:solidFill>
                <a:latin typeface="Andalus" panose="02020603050405020304" pitchFamily="18" charset="-78"/>
                <a:cs typeface="Andalus" panose="02020603050405020304" pitchFamily="18" charset="-78"/>
                <a:hlinkClick r:id="rId2"/>
              </a:rPr>
              <a:t>khalkhaled@gmail.com</a:t>
            </a:r>
            <a:endParaRPr lang="en-US" dirty="0" smtClean="0">
              <a:solidFill>
                <a:srgbClr val="002060"/>
              </a:solidFill>
              <a:latin typeface="Andalus" panose="02020603050405020304" pitchFamily="18" charset="-78"/>
              <a:cs typeface="Andalus" panose="02020603050405020304" pitchFamily="18" charset="-78"/>
            </a:endParaRPr>
          </a:p>
          <a:p>
            <a:r>
              <a:rPr lang="en-US" dirty="0" smtClean="0">
                <a:solidFill>
                  <a:srgbClr val="C00000"/>
                </a:solidFill>
                <a:latin typeface="Andalus" panose="02020603050405020304" pitchFamily="18" charset="-78"/>
                <a:cs typeface="Andalus" panose="02020603050405020304" pitchFamily="18" charset="-78"/>
              </a:rPr>
              <a:t>Data Science Camp</a:t>
            </a: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4786312" y="4984574"/>
            <a:ext cx="2619375" cy="1608138"/>
          </a:xfrm>
          <a:prstGeom prst="rect">
            <a:avLst/>
          </a:prstGeom>
        </p:spPr>
      </p:pic>
      <p:pic>
        <p:nvPicPr>
          <p:cNvPr id="5" name="Picture 4"/>
          <p:cNvPicPr>
            <a:picLocks noChangeAspect="1"/>
          </p:cNvPicPr>
          <p:nvPr/>
        </p:nvPicPr>
        <p:blipFill>
          <a:blip r:embed="rId4"/>
          <a:stretch>
            <a:fillRect/>
          </a:stretch>
        </p:blipFill>
        <p:spPr>
          <a:xfrm>
            <a:off x="4064000" y="158045"/>
            <a:ext cx="3849511" cy="2326394"/>
          </a:xfrm>
          <a:prstGeom prst="rect">
            <a:avLst/>
          </a:prstGeom>
        </p:spPr>
      </p:pic>
    </p:spTree>
    <p:extLst>
      <p:ext uri="{BB962C8B-B14F-4D97-AF65-F5344CB8AC3E}">
        <p14:creationId xmlns:p14="http://schemas.microsoft.com/office/powerpoint/2010/main" val="414507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5" y="213519"/>
            <a:ext cx="11263489" cy="662782"/>
          </a:xfrm>
        </p:spPr>
        <p:txBody>
          <a:bodyPr>
            <a:normAutofit/>
          </a:bodyPr>
          <a:lstStyle/>
          <a:p>
            <a:r>
              <a:rPr lang="en-US" sz="3000" b="1" dirty="0" smtClean="0">
                <a:solidFill>
                  <a:srgbClr val="C00000"/>
                </a:solidFill>
                <a:latin typeface="Andalus" panose="02020603050405020304" pitchFamily="18" charset="-78"/>
                <a:cs typeface="Andalus" panose="02020603050405020304" pitchFamily="18" charset="-78"/>
              </a:rPr>
              <a:t>Information about the most interactive class in the school:</a:t>
            </a:r>
            <a:endParaRPr lang="en-US" sz="3000"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62465" y="762706"/>
            <a:ext cx="8601075" cy="5807428"/>
          </a:xfrm>
          <a:prstGeom prst="rect">
            <a:avLst/>
          </a:prstGeom>
        </p:spPr>
      </p:pic>
      <p:sp>
        <p:nvSpPr>
          <p:cNvPr id="7" name="Rectangle 6"/>
          <p:cNvSpPr/>
          <p:nvPr/>
        </p:nvSpPr>
        <p:spPr>
          <a:xfrm>
            <a:off x="4667956" y="3750382"/>
            <a:ext cx="3206044" cy="776463"/>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b="1" dirty="0" smtClean="0">
                <a:ln>
                  <a:solidFill>
                    <a:schemeClr val="accent5">
                      <a:lumMod val="75000"/>
                    </a:schemeClr>
                  </a:solidFill>
                </a:ln>
                <a:solidFill>
                  <a:schemeClr val="accent2">
                    <a:lumMod val="75000"/>
                  </a:schemeClr>
                </a:solidFill>
              </a:rPr>
              <a:t>The Arabic subject comes with 27 outputs. </a:t>
            </a:r>
            <a:endParaRPr lang="en-US" b="1" dirty="0">
              <a:ln>
                <a:solidFill>
                  <a:schemeClr val="accent5">
                    <a:lumMod val="75000"/>
                  </a:schemeClr>
                </a:solidFill>
              </a:ln>
              <a:solidFill>
                <a:schemeClr val="accent2">
                  <a:lumMod val="75000"/>
                </a:schemeClr>
              </a:solidFill>
            </a:endParaRPr>
          </a:p>
        </p:txBody>
      </p:sp>
    </p:spTree>
    <p:extLst>
      <p:ext uri="{BB962C8B-B14F-4D97-AF65-F5344CB8AC3E}">
        <p14:creationId xmlns:p14="http://schemas.microsoft.com/office/powerpoint/2010/main" val="117962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My point of view:</a:t>
            </a:r>
            <a:endParaRPr lang="en-US"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2">
                    <a:lumMod val="75000"/>
                  </a:schemeClr>
                </a:solidFill>
                <a:latin typeface="Al-Mohanad" panose="02060603050605020204" pitchFamily="18" charset="-78"/>
                <a:cs typeface="Al-Mohanad" panose="02060603050605020204" pitchFamily="18" charset="-78"/>
              </a:rPr>
              <a:t> I think the way that the school followed to select the good teacher was not rational because the interaction is not the only way to use to identify who is the good teacher, but there are many aspects that could be used like students Grade/Mark.   </a:t>
            </a:r>
            <a:endParaRPr lang="en-US" dirty="0" smtClean="0">
              <a:latin typeface="Al-Mohanad" panose="02060603050605020204" pitchFamily="18" charset="-78"/>
              <a:cs typeface="Al-Mohanad" panose="02060603050605020204" pitchFamily="18" charset="-78"/>
            </a:endParaRPr>
          </a:p>
        </p:txBody>
      </p:sp>
    </p:spTree>
    <p:extLst>
      <p:ext uri="{BB962C8B-B14F-4D97-AF65-F5344CB8AC3E}">
        <p14:creationId xmlns:p14="http://schemas.microsoft.com/office/powerpoint/2010/main" val="280830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Conclusion:</a:t>
            </a:r>
            <a:endParaRPr lang="en-US"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accent2">
                    <a:lumMod val="75000"/>
                  </a:schemeClr>
                </a:solidFill>
                <a:latin typeface="Al-Mohanad" panose="02060603050605020204" pitchFamily="18" charset="-78"/>
                <a:cs typeface="Al-Mohanad" panose="02060603050605020204" pitchFamily="18" charset="-78"/>
              </a:rPr>
              <a:t>In conclusion, based on the data analysis that we have shown , the reward will go to IT teachers.</a:t>
            </a:r>
            <a:endParaRPr lang="en-US" dirty="0" smtClean="0">
              <a:latin typeface="Al-Mohanad" panose="02060603050605020204" pitchFamily="18" charset="-78"/>
              <a:cs typeface="Al-Mohanad" panose="02060603050605020204" pitchFamily="18" charset="-78"/>
            </a:endParaRPr>
          </a:p>
        </p:txBody>
      </p:sp>
      <p:pic>
        <p:nvPicPr>
          <p:cNvPr id="5" name="Picture 4"/>
          <p:cNvPicPr>
            <a:picLocks noChangeAspect="1"/>
          </p:cNvPicPr>
          <p:nvPr/>
        </p:nvPicPr>
        <p:blipFill>
          <a:blip r:embed="rId2"/>
          <a:stretch>
            <a:fillRect/>
          </a:stretch>
        </p:blipFill>
        <p:spPr>
          <a:xfrm>
            <a:off x="2935112" y="3306409"/>
            <a:ext cx="6152444" cy="2238375"/>
          </a:xfrm>
          <a:prstGeom prst="rect">
            <a:avLst/>
          </a:prstGeom>
        </p:spPr>
      </p:pic>
    </p:spTree>
    <p:extLst>
      <p:ext uri="{BB962C8B-B14F-4D97-AF65-F5344CB8AC3E}">
        <p14:creationId xmlns:p14="http://schemas.microsoft.com/office/powerpoint/2010/main" val="313586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Objective:</a:t>
            </a:r>
            <a:endParaRPr lang="en-US"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r>
              <a:rPr lang="en-US" dirty="0" smtClean="0">
                <a:solidFill>
                  <a:schemeClr val="accent2">
                    <a:lumMod val="75000"/>
                  </a:schemeClr>
                </a:solidFill>
                <a:latin typeface="Al-Mohanad" panose="02060603050605020204" pitchFamily="18" charset="-78"/>
                <a:cs typeface="Al-Mohanad" panose="02060603050605020204" pitchFamily="18" charset="-78"/>
              </a:rPr>
              <a:t>Main Target.</a:t>
            </a:r>
          </a:p>
          <a:p>
            <a:r>
              <a:rPr lang="en-US" dirty="0" smtClean="0">
                <a:solidFill>
                  <a:schemeClr val="accent2">
                    <a:lumMod val="75000"/>
                  </a:schemeClr>
                </a:solidFill>
                <a:latin typeface="Al-Mohanad" panose="02060603050605020204" pitchFamily="18" charset="-78"/>
                <a:cs typeface="Al-Mohanad" panose="02060603050605020204" pitchFamily="18" charset="-78"/>
              </a:rPr>
              <a:t>Visualization with python code explaining</a:t>
            </a:r>
          </a:p>
          <a:p>
            <a:r>
              <a:rPr lang="en-US" dirty="0" smtClean="0">
                <a:solidFill>
                  <a:schemeClr val="accent2">
                    <a:lumMod val="75000"/>
                  </a:schemeClr>
                </a:solidFill>
                <a:latin typeface="Al-Mohanad" panose="02060603050605020204" pitchFamily="18" charset="-78"/>
                <a:cs typeface="Al-Mohanad" panose="02060603050605020204" pitchFamily="18" charset="-78"/>
              </a:rPr>
              <a:t>The Result.</a:t>
            </a:r>
          </a:p>
          <a:p>
            <a:r>
              <a:rPr lang="en-US" dirty="0" smtClean="0">
                <a:solidFill>
                  <a:schemeClr val="accent2">
                    <a:lumMod val="75000"/>
                  </a:schemeClr>
                </a:solidFill>
                <a:latin typeface="Al-Mohanad" panose="02060603050605020204" pitchFamily="18" charset="-78"/>
                <a:cs typeface="Al-Mohanad" panose="02060603050605020204" pitchFamily="18" charset="-78"/>
              </a:rPr>
              <a:t>My point of view.</a:t>
            </a:r>
          </a:p>
          <a:p>
            <a:r>
              <a:rPr lang="en-US" dirty="0" smtClean="0">
                <a:solidFill>
                  <a:schemeClr val="accent2">
                    <a:lumMod val="75000"/>
                  </a:schemeClr>
                </a:solidFill>
                <a:latin typeface="Al-Mohanad" panose="02060603050605020204" pitchFamily="18" charset="-78"/>
                <a:cs typeface="Al-Mohanad" panose="02060603050605020204" pitchFamily="18" charset="-78"/>
              </a:rPr>
              <a:t>Conclusion.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7294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ndalus" panose="02020603050405020304" pitchFamily="18" charset="-78"/>
                <a:cs typeface="Andalus" panose="02020603050405020304" pitchFamily="18" charset="-78"/>
              </a:rPr>
              <a:t>Main Target</a:t>
            </a:r>
            <a:r>
              <a:rPr lang="en-US" b="1" dirty="0" smtClean="0">
                <a:solidFill>
                  <a:srgbClr val="C00000"/>
                </a:solidFill>
                <a:latin typeface="Andalus" panose="02020603050405020304" pitchFamily="18" charset="-78"/>
                <a:cs typeface="Andalus" panose="02020603050405020304" pitchFamily="18" charset="-78"/>
              </a:rPr>
              <a:t>:</a:t>
            </a:r>
            <a:endParaRPr lang="en-US"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lgn="ctr">
              <a:buNone/>
            </a:pPr>
            <a:r>
              <a:rPr lang="en-US" dirty="0" smtClean="0">
                <a:solidFill>
                  <a:schemeClr val="accent2">
                    <a:lumMod val="75000"/>
                  </a:schemeClr>
                </a:solidFill>
                <a:latin typeface="Al-Mohanad" panose="02060603050605020204" pitchFamily="18" charset="-78"/>
                <a:cs typeface="Al-Mohanad" panose="02060603050605020204" pitchFamily="18" charset="-78"/>
              </a:rPr>
              <a:t> “Teacher </a:t>
            </a:r>
            <a:r>
              <a:rPr lang="en-US" dirty="0">
                <a:solidFill>
                  <a:schemeClr val="accent2">
                    <a:lumMod val="75000"/>
                  </a:schemeClr>
                </a:solidFill>
                <a:latin typeface="Al-Mohanad" panose="02060603050605020204" pitchFamily="18" charset="-78"/>
                <a:cs typeface="Al-Mohanad" panose="02060603050605020204" pitchFamily="18" charset="-78"/>
              </a:rPr>
              <a:t>of the </a:t>
            </a:r>
            <a:r>
              <a:rPr lang="en-US" dirty="0" smtClean="0">
                <a:solidFill>
                  <a:schemeClr val="accent2">
                    <a:lumMod val="75000"/>
                  </a:schemeClr>
                </a:solidFill>
                <a:latin typeface="Al-Mohanad" panose="02060603050605020204" pitchFamily="18" charset="-78"/>
                <a:cs typeface="Al-Mohanad" panose="02060603050605020204" pitchFamily="18" charset="-78"/>
              </a:rPr>
              <a:t>year award”</a:t>
            </a:r>
          </a:p>
          <a:p>
            <a:pPr marL="0" indent="0">
              <a:buNone/>
            </a:pPr>
            <a:r>
              <a:rPr lang="en-US" dirty="0" smtClean="0">
                <a:solidFill>
                  <a:schemeClr val="accent2">
                    <a:lumMod val="75000"/>
                  </a:schemeClr>
                </a:solidFill>
                <a:latin typeface="Al-Mohanad" panose="02060603050605020204" pitchFamily="18" charset="-78"/>
                <a:cs typeface="Al-Mohanad" panose="02060603050605020204" pitchFamily="18" charset="-78"/>
              </a:rPr>
              <a:t>This </a:t>
            </a:r>
            <a:r>
              <a:rPr lang="en-US" dirty="0">
                <a:solidFill>
                  <a:schemeClr val="accent2">
                    <a:lumMod val="75000"/>
                  </a:schemeClr>
                </a:solidFill>
                <a:latin typeface="Al-Mohanad" panose="02060603050605020204" pitchFamily="18" charset="-78"/>
                <a:cs typeface="Al-Mohanad" panose="02060603050605020204" pitchFamily="18" charset="-78"/>
              </a:rPr>
              <a:t>reward </a:t>
            </a:r>
            <a:r>
              <a:rPr lang="en-US" dirty="0" smtClean="0">
                <a:solidFill>
                  <a:schemeClr val="accent2">
                    <a:lumMod val="75000"/>
                  </a:schemeClr>
                </a:solidFill>
                <a:latin typeface="Al-Mohanad" panose="02060603050605020204" pitchFamily="18" charset="-78"/>
                <a:cs typeface="Al-Mohanad" panose="02060603050605020204" pitchFamily="18" charset="-78"/>
              </a:rPr>
              <a:t>based </a:t>
            </a:r>
            <a:r>
              <a:rPr lang="en-US" dirty="0">
                <a:solidFill>
                  <a:schemeClr val="accent2">
                    <a:lumMod val="75000"/>
                  </a:schemeClr>
                </a:solidFill>
                <a:latin typeface="Al-Mohanad" panose="02060603050605020204" pitchFamily="18" charset="-78"/>
                <a:cs typeface="Al-Mohanad" panose="02060603050605020204" pitchFamily="18" charset="-78"/>
              </a:rPr>
              <a:t>on the students </a:t>
            </a:r>
            <a:r>
              <a:rPr lang="en-US" dirty="0" smtClean="0">
                <a:solidFill>
                  <a:schemeClr val="accent2">
                    <a:lumMod val="75000"/>
                  </a:schemeClr>
                </a:solidFill>
                <a:latin typeface="Al-Mohanad" panose="02060603050605020204" pitchFamily="18" charset="-78"/>
                <a:cs typeface="Al-Mohanad" panose="02060603050605020204" pitchFamily="18" charset="-78"/>
              </a:rPr>
              <a:t>interaction </a:t>
            </a:r>
            <a:r>
              <a:rPr lang="en-US" dirty="0">
                <a:solidFill>
                  <a:schemeClr val="accent2">
                    <a:lumMod val="75000"/>
                  </a:schemeClr>
                </a:solidFill>
                <a:latin typeface="Al-Mohanad" panose="02060603050605020204" pitchFamily="18" charset="-78"/>
                <a:cs typeface="Al-Mohanad" panose="02060603050605020204" pitchFamily="18" charset="-78"/>
              </a:rPr>
              <a:t>during the class in the </a:t>
            </a:r>
            <a:r>
              <a:rPr lang="en-US" dirty="0" smtClean="0">
                <a:solidFill>
                  <a:schemeClr val="accent2">
                    <a:lumMod val="75000"/>
                  </a:schemeClr>
                </a:solidFill>
                <a:latin typeface="Al-Mohanad" panose="02060603050605020204" pitchFamily="18" charset="-78"/>
                <a:cs typeface="Al-Mohanad" panose="02060603050605020204" pitchFamily="18" charset="-78"/>
              </a:rPr>
              <a:t>three impotent subjects in the school base on the number of students in each subject </a:t>
            </a:r>
            <a:r>
              <a:rPr lang="en-US" dirty="0">
                <a:solidFill>
                  <a:schemeClr val="accent2">
                    <a:lumMod val="75000"/>
                  </a:schemeClr>
                </a:solidFill>
                <a:latin typeface="Al-Mohanad" panose="02060603050605020204" pitchFamily="18" charset="-78"/>
                <a:cs typeface="Al-Mohanad" panose="02060603050605020204" pitchFamily="18" charset="-78"/>
              </a:rPr>
              <a:t>classes in the Educational Stages.</a:t>
            </a:r>
          </a:p>
          <a:p>
            <a:pPr marL="0" indent="0">
              <a:buNone/>
            </a:pPr>
            <a:r>
              <a:rPr lang="en-US" dirty="0" smtClean="0">
                <a:solidFill>
                  <a:schemeClr val="accent2">
                    <a:lumMod val="75000"/>
                  </a:schemeClr>
                </a:solidFill>
                <a:latin typeface="Al-Mohanad" panose="02060603050605020204" pitchFamily="18" charset="-78"/>
                <a:cs typeface="Al-Mohanad" panose="02060603050605020204" pitchFamily="18" charset="-78"/>
              </a:rPr>
              <a:t>So, I explore the school data to figure out the students and teachers interactions in classes, which will help us to identified the teachers who will be rewarded.</a:t>
            </a:r>
            <a:endParaRPr lang="en-US" dirty="0" smtClean="0">
              <a:latin typeface="Al-Mohanad" panose="02060603050605020204" pitchFamily="18" charset="-78"/>
              <a:cs typeface="Al-Mohanad" panose="02060603050605020204" pitchFamily="18" charset="-78"/>
            </a:endParaRPr>
          </a:p>
        </p:txBody>
      </p:sp>
    </p:spTree>
    <p:extLst>
      <p:ext uri="{BB962C8B-B14F-4D97-AF65-F5344CB8AC3E}">
        <p14:creationId xmlns:p14="http://schemas.microsoft.com/office/powerpoint/2010/main" val="22876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Exploring Data Analysis:</a:t>
            </a:r>
            <a:endParaRPr lang="en-US" b="1" dirty="0">
              <a:solidFill>
                <a:srgbClr val="C00000"/>
              </a:solidFill>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2"/>
          <a:stretch>
            <a:fillRect/>
          </a:stretch>
        </p:blipFill>
        <p:spPr>
          <a:xfrm>
            <a:off x="484893" y="1690687"/>
            <a:ext cx="10589507" cy="1187979"/>
          </a:xfrm>
          <a:prstGeom prst="rect">
            <a:avLst/>
          </a:prstGeom>
        </p:spPr>
      </p:pic>
      <p:sp>
        <p:nvSpPr>
          <p:cNvPr id="6" name="Rectangle 5"/>
          <p:cNvSpPr/>
          <p:nvPr/>
        </p:nvSpPr>
        <p:spPr>
          <a:xfrm>
            <a:off x="5056893" y="2048933"/>
            <a:ext cx="4538663" cy="55315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b="1" dirty="0" smtClean="0">
                <a:solidFill>
                  <a:schemeClr val="accent2">
                    <a:lumMod val="75000"/>
                  </a:schemeClr>
                </a:solidFill>
              </a:rPr>
              <a:t>The data that I used contain 480 students. </a:t>
            </a:r>
            <a:endParaRPr lang="en-US" b="1" dirty="0">
              <a:solidFill>
                <a:schemeClr val="accent2">
                  <a:lumMod val="75000"/>
                </a:schemeClr>
              </a:solidFill>
            </a:endParaRPr>
          </a:p>
        </p:txBody>
      </p:sp>
      <p:pic>
        <p:nvPicPr>
          <p:cNvPr id="8" name="Picture 7"/>
          <p:cNvPicPr>
            <a:picLocks noChangeAspect="1"/>
          </p:cNvPicPr>
          <p:nvPr/>
        </p:nvPicPr>
        <p:blipFill>
          <a:blip r:embed="rId3"/>
          <a:stretch>
            <a:fillRect/>
          </a:stretch>
        </p:blipFill>
        <p:spPr>
          <a:xfrm>
            <a:off x="484893" y="3764050"/>
            <a:ext cx="10454040" cy="882122"/>
          </a:xfrm>
          <a:prstGeom prst="rect">
            <a:avLst/>
          </a:prstGeom>
        </p:spPr>
      </p:pic>
      <p:sp>
        <p:nvSpPr>
          <p:cNvPr id="10" name="Rectangle 9"/>
          <p:cNvSpPr/>
          <p:nvPr/>
        </p:nvSpPr>
        <p:spPr>
          <a:xfrm>
            <a:off x="5457649" y="3928533"/>
            <a:ext cx="4538663" cy="55315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b="1" dirty="0" smtClean="0">
                <a:solidFill>
                  <a:schemeClr val="accent2">
                    <a:lumMod val="75000"/>
                  </a:schemeClr>
                </a:solidFill>
              </a:rPr>
              <a:t>The data is clean . </a:t>
            </a:r>
            <a:endParaRPr lang="en-US" b="1" dirty="0">
              <a:solidFill>
                <a:schemeClr val="accent2">
                  <a:lumMod val="75000"/>
                </a:schemeClr>
              </a:solidFill>
            </a:endParaRPr>
          </a:p>
        </p:txBody>
      </p:sp>
    </p:spTree>
    <p:extLst>
      <p:ext uri="{BB962C8B-B14F-4D97-AF65-F5344CB8AC3E}">
        <p14:creationId xmlns:p14="http://schemas.microsoft.com/office/powerpoint/2010/main" val="297986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Exploring Data Analysis:</a:t>
            </a:r>
            <a:endParaRPr lang="en-US" b="1" dirty="0">
              <a:solidFill>
                <a:srgbClr val="C00000"/>
              </a:solidFill>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2"/>
          <a:stretch>
            <a:fillRect/>
          </a:stretch>
        </p:blipFill>
        <p:spPr>
          <a:xfrm>
            <a:off x="719667" y="1476551"/>
            <a:ext cx="10219266" cy="3456694"/>
          </a:xfrm>
          <a:prstGeom prst="rect">
            <a:avLst/>
          </a:prstGeom>
        </p:spPr>
      </p:pic>
      <p:sp>
        <p:nvSpPr>
          <p:cNvPr id="5" name="Rectangle 4"/>
          <p:cNvSpPr/>
          <p:nvPr/>
        </p:nvSpPr>
        <p:spPr>
          <a:xfrm>
            <a:off x="4180593" y="3744736"/>
            <a:ext cx="5832652" cy="55315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b="1" dirty="0" smtClean="0">
                <a:solidFill>
                  <a:schemeClr val="accent2">
                    <a:lumMod val="75000"/>
                  </a:schemeClr>
                </a:solidFill>
              </a:rPr>
              <a:t>The output showing us that the minimum is zero of raising hands out of 480 students </a:t>
            </a:r>
            <a:endParaRPr lang="en-US" b="1" dirty="0">
              <a:solidFill>
                <a:schemeClr val="accent2">
                  <a:lumMod val="75000"/>
                </a:schemeClr>
              </a:solidFill>
            </a:endParaRPr>
          </a:p>
        </p:txBody>
      </p:sp>
    </p:spTree>
    <p:extLst>
      <p:ext uri="{BB962C8B-B14F-4D97-AF65-F5344CB8AC3E}">
        <p14:creationId xmlns:p14="http://schemas.microsoft.com/office/powerpoint/2010/main" val="286577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Handling outlier:</a:t>
            </a:r>
            <a:endParaRPr lang="en-US"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16126" y="1357842"/>
            <a:ext cx="8543925" cy="2990850"/>
          </a:xfrm>
          <a:prstGeom prst="rect">
            <a:avLst/>
          </a:prstGeom>
        </p:spPr>
      </p:pic>
      <p:sp>
        <p:nvSpPr>
          <p:cNvPr id="5" name="Rectangle 4"/>
          <p:cNvSpPr/>
          <p:nvPr/>
        </p:nvSpPr>
        <p:spPr>
          <a:xfrm>
            <a:off x="4632148" y="4063030"/>
            <a:ext cx="6611585" cy="904081"/>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b="1" dirty="0" smtClean="0">
                <a:solidFill>
                  <a:schemeClr val="accent2">
                    <a:lumMod val="75000"/>
                  </a:schemeClr>
                </a:solidFill>
              </a:rPr>
              <a:t>I start to handle the outlier by figure out the subjects which has the max of the students, the chart showing that IT, Arabic , and French has the max of the students </a:t>
            </a:r>
            <a:endParaRPr lang="en-US" b="1" dirty="0">
              <a:solidFill>
                <a:schemeClr val="accent2">
                  <a:lumMod val="75000"/>
                </a:schemeClr>
              </a:solidFill>
            </a:endParaRPr>
          </a:p>
        </p:txBody>
      </p:sp>
    </p:spTree>
    <p:extLst>
      <p:ext uri="{BB962C8B-B14F-4D97-AF65-F5344CB8AC3E}">
        <p14:creationId xmlns:p14="http://schemas.microsoft.com/office/powerpoint/2010/main" val="298579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5" y="213519"/>
            <a:ext cx="11263489" cy="662782"/>
          </a:xfrm>
        </p:spPr>
        <p:txBody>
          <a:bodyPr>
            <a:normAutofit/>
          </a:bodyPr>
          <a:lstStyle/>
          <a:p>
            <a:r>
              <a:rPr lang="en-US" sz="3000" b="1" dirty="0" smtClean="0">
                <a:solidFill>
                  <a:srgbClr val="C00000"/>
                </a:solidFill>
                <a:latin typeface="Andalus" panose="02020603050405020304" pitchFamily="18" charset="-78"/>
                <a:cs typeface="Andalus" panose="02020603050405020304" pitchFamily="18" charset="-78"/>
              </a:rPr>
              <a:t>Information about the most interactive class in the school:</a:t>
            </a:r>
            <a:endParaRPr lang="en-US" sz="3000"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62465" y="876300"/>
            <a:ext cx="8686800" cy="5981700"/>
          </a:xfrm>
          <a:prstGeom prst="rect">
            <a:avLst/>
          </a:prstGeom>
        </p:spPr>
      </p:pic>
      <p:sp>
        <p:nvSpPr>
          <p:cNvPr id="5" name="Rectangle 4"/>
          <p:cNvSpPr/>
          <p:nvPr/>
        </p:nvSpPr>
        <p:spPr>
          <a:xfrm>
            <a:off x="7484534" y="2177786"/>
            <a:ext cx="3206044" cy="1513681"/>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b="1" dirty="0" smtClean="0">
                <a:solidFill>
                  <a:schemeClr val="accent2">
                    <a:lumMod val="75000"/>
                  </a:schemeClr>
                </a:solidFill>
              </a:rPr>
              <a:t>This chart showing us the raise hands in each subject for all the classes and even the countitiy .</a:t>
            </a:r>
          </a:p>
          <a:p>
            <a:r>
              <a:rPr lang="en-US" b="1" dirty="0" smtClean="0">
                <a:solidFill>
                  <a:schemeClr val="accent2">
                    <a:lumMod val="75000"/>
                  </a:schemeClr>
                </a:solidFill>
              </a:rPr>
              <a:t>Moreover, this chart showing us that the IT is the one.</a:t>
            </a:r>
            <a:endParaRPr lang="en-US" b="1" dirty="0">
              <a:solidFill>
                <a:schemeClr val="accent2">
                  <a:lumMod val="75000"/>
                </a:schemeClr>
              </a:solidFill>
            </a:endParaRPr>
          </a:p>
        </p:txBody>
      </p:sp>
    </p:spTree>
    <p:extLst>
      <p:ext uri="{BB962C8B-B14F-4D97-AF65-F5344CB8AC3E}">
        <p14:creationId xmlns:p14="http://schemas.microsoft.com/office/powerpoint/2010/main" val="406093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5" y="213519"/>
            <a:ext cx="11263489" cy="662782"/>
          </a:xfrm>
        </p:spPr>
        <p:txBody>
          <a:bodyPr>
            <a:normAutofit/>
          </a:bodyPr>
          <a:lstStyle/>
          <a:p>
            <a:r>
              <a:rPr lang="en-US" sz="3000" b="1" dirty="0" smtClean="0">
                <a:solidFill>
                  <a:srgbClr val="C00000"/>
                </a:solidFill>
                <a:latin typeface="Andalus" panose="02020603050405020304" pitchFamily="18" charset="-78"/>
                <a:cs typeface="Andalus" panose="02020603050405020304" pitchFamily="18" charset="-78"/>
              </a:rPr>
              <a:t>Information about the most interactive class in the school:</a:t>
            </a:r>
            <a:endParaRPr lang="en-US" sz="3000"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106540" y="685800"/>
            <a:ext cx="8439150" cy="6172200"/>
          </a:xfrm>
          <a:prstGeom prst="rect">
            <a:avLst/>
          </a:prstGeom>
        </p:spPr>
      </p:pic>
      <p:sp>
        <p:nvSpPr>
          <p:cNvPr id="5" name="Rectangle 4"/>
          <p:cNvSpPr/>
          <p:nvPr/>
        </p:nvSpPr>
        <p:spPr>
          <a:xfrm>
            <a:off x="7123289" y="1938515"/>
            <a:ext cx="3206044" cy="197873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b="1" dirty="0" smtClean="0">
                <a:solidFill>
                  <a:schemeClr val="accent2">
                    <a:lumMod val="75000"/>
                  </a:schemeClr>
                </a:solidFill>
              </a:rPr>
              <a:t>However, the school printable mentions that the comparative should be the counties also.</a:t>
            </a:r>
          </a:p>
          <a:p>
            <a:r>
              <a:rPr lang="en-US" b="1" dirty="0" smtClean="0">
                <a:solidFill>
                  <a:schemeClr val="accent2">
                    <a:lumMod val="75000"/>
                  </a:schemeClr>
                </a:solidFill>
              </a:rPr>
              <a:t>Which means over 20 times. </a:t>
            </a:r>
          </a:p>
          <a:p>
            <a:r>
              <a:rPr lang="en-US" b="1" dirty="0" smtClean="0">
                <a:solidFill>
                  <a:schemeClr val="accent2">
                    <a:lumMod val="75000"/>
                  </a:schemeClr>
                </a:solidFill>
              </a:rPr>
              <a:t>So, I do the comparative to find out the winner teacher.</a:t>
            </a:r>
            <a:endParaRPr lang="en-US" b="1" dirty="0">
              <a:solidFill>
                <a:schemeClr val="accent2">
                  <a:lumMod val="75000"/>
                </a:schemeClr>
              </a:solidFill>
            </a:endParaRPr>
          </a:p>
        </p:txBody>
      </p:sp>
      <p:sp>
        <p:nvSpPr>
          <p:cNvPr id="7" name="Rectangle 6"/>
          <p:cNvSpPr/>
          <p:nvPr/>
        </p:nvSpPr>
        <p:spPr>
          <a:xfrm>
            <a:off x="3403600" y="4416426"/>
            <a:ext cx="3206044" cy="776463"/>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b="1" dirty="0" smtClean="0">
                <a:ln>
                  <a:solidFill>
                    <a:schemeClr val="accent5">
                      <a:lumMod val="75000"/>
                    </a:schemeClr>
                  </a:solidFill>
                </a:ln>
                <a:solidFill>
                  <a:schemeClr val="accent2">
                    <a:lumMod val="75000"/>
                  </a:schemeClr>
                </a:solidFill>
              </a:rPr>
              <a:t>The French subject comes with 31 outputs. </a:t>
            </a:r>
            <a:endParaRPr lang="en-US" b="1" dirty="0">
              <a:ln>
                <a:solidFill>
                  <a:schemeClr val="accent5">
                    <a:lumMod val="75000"/>
                  </a:schemeClr>
                </a:solidFill>
              </a:ln>
              <a:solidFill>
                <a:schemeClr val="accent2">
                  <a:lumMod val="75000"/>
                </a:schemeClr>
              </a:solidFill>
            </a:endParaRPr>
          </a:p>
        </p:txBody>
      </p:sp>
    </p:spTree>
    <p:extLst>
      <p:ext uri="{BB962C8B-B14F-4D97-AF65-F5344CB8AC3E}">
        <p14:creationId xmlns:p14="http://schemas.microsoft.com/office/powerpoint/2010/main" val="141943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5" y="213519"/>
            <a:ext cx="11263489" cy="662782"/>
          </a:xfrm>
        </p:spPr>
        <p:txBody>
          <a:bodyPr>
            <a:normAutofit/>
          </a:bodyPr>
          <a:lstStyle/>
          <a:p>
            <a:r>
              <a:rPr lang="en-US" sz="3000" b="1" dirty="0" smtClean="0">
                <a:solidFill>
                  <a:srgbClr val="C00000"/>
                </a:solidFill>
                <a:latin typeface="Andalus" panose="02020603050405020304" pitchFamily="18" charset="-78"/>
                <a:cs typeface="Andalus" panose="02020603050405020304" pitchFamily="18" charset="-78"/>
              </a:rPr>
              <a:t>Information about the most interactive class in the school:</a:t>
            </a:r>
            <a:endParaRPr lang="en-US" sz="3000"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2"/>
          <a:stretch>
            <a:fillRect/>
          </a:stretch>
        </p:blipFill>
        <p:spPr>
          <a:xfrm>
            <a:off x="262465" y="782943"/>
            <a:ext cx="8582025" cy="5780881"/>
          </a:xfrm>
          <a:prstGeom prst="rect">
            <a:avLst/>
          </a:prstGeom>
        </p:spPr>
      </p:pic>
      <p:sp>
        <p:nvSpPr>
          <p:cNvPr id="7" name="Rectangle 6"/>
          <p:cNvSpPr/>
          <p:nvPr/>
        </p:nvSpPr>
        <p:spPr>
          <a:xfrm>
            <a:off x="3403600" y="4416426"/>
            <a:ext cx="3206044" cy="776463"/>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b="1" dirty="0" smtClean="0">
                <a:ln>
                  <a:solidFill>
                    <a:schemeClr val="accent5">
                      <a:lumMod val="75000"/>
                    </a:schemeClr>
                  </a:solidFill>
                </a:ln>
                <a:solidFill>
                  <a:schemeClr val="accent2">
                    <a:lumMod val="75000"/>
                  </a:schemeClr>
                </a:solidFill>
              </a:rPr>
              <a:t>The IT  subject comes with 39 outputs. </a:t>
            </a:r>
            <a:endParaRPr lang="en-US" b="1" dirty="0">
              <a:ln>
                <a:solidFill>
                  <a:schemeClr val="accent5">
                    <a:lumMod val="75000"/>
                  </a:schemeClr>
                </a:solidFill>
              </a:ln>
              <a:solidFill>
                <a:schemeClr val="accent2">
                  <a:lumMod val="75000"/>
                </a:schemeClr>
              </a:solidFill>
            </a:endParaRPr>
          </a:p>
        </p:txBody>
      </p:sp>
    </p:spTree>
    <p:extLst>
      <p:ext uri="{BB962C8B-B14F-4D97-AF65-F5344CB8AC3E}">
        <p14:creationId xmlns:p14="http://schemas.microsoft.com/office/powerpoint/2010/main" val="166541954"/>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2198</TotalTime>
  <Words>390</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Al-Mohanad</vt:lpstr>
      <vt:lpstr>Andalus</vt:lpstr>
      <vt:lpstr>Arial</vt:lpstr>
      <vt:lpstr>Calibri</vt:lpstr>
      <vt:lpstr>Calibri Light</vt:lpstr>
      <vt:lpstr>Office Theme</vt:lpstr>
      <vt:lpstr>Teacher of the Year Award</vt:lpstr>
      <vt:lpstr>Objective:</vt:lpstr>
      <vt:lpstr>Main Target:</vt:lpstr>
      <vt:lpstr>Exploring Data Analysis:</vt:lpstr>
      <vt:lpstr>Exploring Data Analysis:</vt:lpstr>
      <vt:lpstr>Handling outlier:</vt:lpstr>
      <vt:lpstr>Information about the most interactive class in the school:</vt:lpstr>
      <vt:lpstr>Information about the most interactive class in the school:</vt:lpstr>
      <vt:lpstr>Information about the most interactive class in the school:</vt:lpstr>
      <vt:lpstr>Information about the most interactive class in the school:</vt:lpstr>
      <vt:lpstr>My point of view:</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student data</dc:title>
  <dc:creator>Admin</dc:creator>
  <cp:lastModifiedBy>Admin</cp:lastModifiedBy>
  <cp:revision>29</cp:revision>
  <dcterms:created xsi:type="dcterms:W3CDTF">2021-10-01T18:39:41Z</dcterms:created>
  <dcterms:modified xsi:type="dcterms:W3CDTF">2021-10-06T09:33:02Z</dcterms:modified>
</cp:coreProperties>
</file>