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Space Mono"/>
      <p:regular r:id="rId11"/>
      <p:bold r:id="rId12"/>
      <p:italic r:id="rId13"/>
      <p:boldItalic r:id="rId14"/>
    </p:embeddedFon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SpaceMono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font" Target="fonts/SpaceMono-italic.fntdata"/><Relationship Id="rId12" Type="http://schemas.openxmlformats.org/officeDocument/2006/relationships/font" Target="fonts/Space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layfairDisplay-regular.fntdata"/><Relationship Id="rId14" Type="http://schemas.openxmlformats.org/officeDocument/2006/relationships/font" Target="fonts/SpaceMono-boldItalic.fntdata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48e48fe65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048e48fe65_7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48e48fe65_7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048e48fe65_7_3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48e48fe65_7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048e48fe65_7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2d360a71e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02d360a71e_1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61156" y="1453357"/>
            <a:ext cx="38862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2286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23241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228600" y="767556"/>
            <a:ext cx="2020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228600" y="1087438"/>
            <a:ext cx="20202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4" name="Google Shape;94;p19"/>
          <p:cNvSpPr txBox="1"/>
          <p:nvPr>
            <p:ph idx="3" type="body"/>
          </p:nvPr>
        </p:nvSpPr>
        <p:spPr>
          <a:xfrm>
            <a:off x="2322513" y="767556"/>
            <a:ext cx="202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5" name="Google Shape;95;p19"/>
          <p:cNvSpPr txBox="1"/>
          <p:nvPr>
            <p:ph idx="4" type="body"/>
          </p:nvPr>
        </p:nvSpPr>
        <p:spPr>
          <a:xfrm>
            <a:off x="2322513" y="1087438"/>
            <a:ext cx="20211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228600" y="717550"/>
            <a:ext cx="15042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3" name="Google Shape;113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896144" y="2683669"/>
            <a:ext cx="2743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 rot="5400000">
            <a:off x="1154400" y="-125700"/>
            <a:ext cx="22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hyperlink" Target="https://www.kaggle.com/fedesoriano/company-bankruptcy-prediction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21875" l="0" r="0" t="21875"/>
          <a:stretch/>
        </p:blipFill>
        <p:spPr>
          <a:xfrm>
            <a:off x="0" y="0"/>
            <a:ext cx="9144004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25"/>
          <p:cNvGrpSpPr/>
          <p:nvPr/>
        </p:nvGrpSpPr>
        <p:grpSpPr>
          <a:xfrm>
            <a:off x="1" y="0"/>
            <a:ext cx="1900929" cy="1899789"/>
            <a:chOff x="-5081" y="-3810"/>
            <a:chExt cx="6357621" cy="6353810"/>
          </a:xfrm>
        </p:grpSpPr>
        <p:sp>
          <p:nvSpPr>
            <p:cNvPr id="136" name="Google Shape;136;p25"/>
            <p:cNvSpPr/>
            <p:nvPr/>
          </p:nvSpPr>
          <p:spPr>
            <a:xfrm>
              <a:off x="-5081" y="-3810"/>
              <a:ext cx="6357621" cy="6353810"/>
            </a:xfrm>
            <a:custGeom>
              <a:rect b="b" l="l" r="r" t="t"/>
              <a:pathLst>
                <a:path extrusionOk="0"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5"/>
            <p:cNvSpPr/>
            <p:nvPr/>
          </p:nvSpPr>
          <p:spPr>
            <a:xfrm>
              <a:off x="41910" y="40640"/>
              <a:ext cx="6263640" cy="6263640"/>
            </a:xfrm>
            <a:custGeom>
              <a:rect b="b" l="l" r="r" t="t"/>
              <a:pathLst>
                <a:path extrusionOk="0"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25"/>
          <p:cNvGrpSpPr/>
          <p:nvPr/>
        </p:nvGrpSpPr>
        <p:grpSpPr>
          <a:xfrm>
            <a:off x="653448" y="1598473"/>
            <a:ext cx="7837299" cy="2729979"/>
            <a:chOff x="0" y="0"/>
            <a:chExt cx="20899464" cy="7279944"/>
          </a:xfrm>
        </p:grpSpPr>
        <p:grpSp>
          <p:nvGrpSpPr>
            <p:cNvPr id="139" name="Google Shape;139;p25"/>
            <p:cNvGrpSpPr/>
            <p:nvPr/>
          </p:nvGrpSpPr>
          <p:grpSpPr>
            <a:xfrm>
              <a:off x="617142" y="479729"/>
              <a:ext cx="20282322" cy="6800215"/>
              <a:chOff x="0" y="0"/>
              <a:chExt cx="18939511" cy="6350000"/>
            </a:xfrm>
          </p:grpSpPr>
          <p:sp>
            <p:nvSpPr>
              <p:cNvPr id="140" name="Google Shape;140;p25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rect b="b" l="l" r="r" t="t"/>
                <a:pathLst>
                  <a:path extrusionOk="0"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5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rect b="b" l="l" r="r" t="t"/>
                <a:pathLst>
                  <a:path extrusionOk="0"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5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rect b="b" l="l" r="r" t="t"/>
                <a:pathLst>
                  <a:path extrusionOk="0"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5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rect b="b" l="l" r="r" t="t"/>
                <a:pathLst>
                  <a:path extrusionOk="0"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" name="Google Shape;144;p25"/>
            <p:cNvGrpSpPr/>
            <p:nvPr/>
          </p:nvGrpSpPr>
          <p:grpSpPr>
            <a:xfrm>
              <a:off x="0" y="0"/>
              <a:ext cx="20282322" cy="6800215"/>
              <a:chOff x="0" y="0"/>
              <a:chExt cx="18939511" cy="6350000"/>
            </a:xfrm>
          </p:grpSpPr>
          <p:sp>
            <p:nvSpPr>
              <p:cNvPr id="145" name="Google Shape;145;p25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rect b="b" l="l" r="r" t="t"/>
                <a:pathLst>
                  <a:path extrusionOk="0"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5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rect b="b" l="l" r="r" t="t"/>
                <a:pathLst>
                  <a:path extrusionOk="0"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5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rect b="b" l="l" r="r" t="t"/>
                <a:pathLst>
                  <a:path extrusionOk="0"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5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rect b="b" l="l" r="r" t="t"/>
                <a:pathLst>
                  <a:path extrusionOk="0"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" name="Google Shape;149;p25"/>
          <p:cNvGrpSpPr/>
          <p:nvPr/>
        </p:nvGrpSpPr>
        <p:grpSpPr>
          <a:xfrm>
            <a:off x="653450" y="821875"/>
            <a:ext cx="4703841" cy="586568"/>
            <a:chOff x="4" y="-10"/>
            <a:chExt cx="10584702" cy="1319910"/>
          </a:xfrm>
        </p:grpSpPr>
        <p:sp>
          <p:nvSpPr>
            <p:cNvPr id="150" name="Google Shape;150;p25"/>
            <p:cNvSpPr/>
            <p:nvPr/>
          </p:nvSpPr>
          <p:spPr>
            <a:xfrm>
              <a:off x="27017" y="31740"/>
              <a:ext cx="10530727" cy="1256410"/>
            </a:xfrm>
            <a:custGeom>
              <a:rect b="b" l="l" r="r" t="t"/>
              <a:pathLst>
                <a:path extrusionOk="0" h="1256410" w="12389090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500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500"/>
                    <a:pt x="12347180" y="1256410"/>
                    <a:pt x="12296380" y="12564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4" y="-10"/>
              <a:ext cx="10584702" cy="1319910"/>
            </a:xfrm>
            <a:custGeom>
              <a:rect b="b" l="l" r="r" t="t"/>
              <a:pathLst>
                <a:path extrusionOk="0" h="1319910" w="1245259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20"/>
                    <a:pt x="12328130" y="1260220"/>
                  </a:cubicBezTo>
                  <a:lnTo>
                    <a:pt x="124460" y="1260220"/>
                  </a:lnTo>
                  <a:cubicBezTo>
                    <a:pt x="88900" y="1260220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25"/>
          <p:cNvGrpSpPr/>
          <p:nvPr/>
        </p:nvGrpSpPr>
        <p:grpSpPr>
          <a:xfrm>
            <a:off x="5560249" y="814950"/>
            <a:ext cx="2862291" cy="600436"/>
            <a:chOff x="0" y="0"/>
            <a:chExt cx="4321091" cy="1313003"/>
          </a:xfrm>
        </p:grpSpPr>
        <p:sp>
          <p:nvSpPr>
            <p:cNvPr id="153" name="Google Shape;153;p25"/>
            <p:cNvSpPr/>
            <p:nvPr/>
          </p:nvSpPr>
          <p:spPr>
            <a:xfrm>
              <a:off x="31750" y="31750"/>
              <a:ext cx="4257590" cy="1249503"/>
            </a:xfrm>
            <a:custGeom>
              <a:rect b="b" l="l" r="r" t="t"/>
              <a:pathLst>
                <a:path extrusionOk="0" h="1249503" w="4257590">
                  <a:moveTo>
                    <a:pt x="4164880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3610" y="0"/>
                  </a:lnTo>
                  <a:cubicBezTo>
                    <a:pt x="4214410" y="0"/>
                    <a:pt x="4256320" y="41910"/>
                    <a:pt x="4256320" y="92710"/>
                  </a:cubicBezTo>
                  <a:lnTo>
                    <a:pt x="4256320" y="1155523"/>
                  </a:lnTo>
                  <a:cubicBezTo>
                    <a:pt x="4257590" y="1207593"/>
                    <a:pt x="4215680" y="1249503"/>
                    <a:pt x="4164880" y="12495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0" y="0"/>
              <a:ext cx="4321091" cy="1313003"/>
            </a:xfrm>
            <a:custGeom>
              <a:rect b="b" l="l" r="r" t="t"/>
              <a:pathLst>
                <a:path extrusionOk="0" h="1313003" w="4321091">
                  <a:moveTo>
                    <a:pt x="4196630" y="59690"/>
                  </a:moveTo>
                  <a:cubicBezTo>
                    <a:pt x="4232190" y="59690"/>
                    <a:pt x="4261400" y="88900"/>
                    <a:pt x="4261400" y="124460"/>
                  </a:cubicBezTo>
                  <a:lnTo>
                    <a:pt x="4261400" y="1188543"/>
                  </a:lnTo>
                  <a:cubicBezTo>
                    <a:pt x="4261400" y="1224103"/>
                    <a:pt x="4232190" y="1253313"/>
                    <a:pt x="4196630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96630" y="59690"/>
                  </a:lnTo>
                  <a:moveTo>
                    <a:pt x="41966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196630" y="1313003"/>
                  </a:lnTo>
                  <a:cubicBezTo>
                    <a:pt x="4265210" y="1313003"/>
                    <a:pt x="4321091" y="1257123"/>
                    <a:pt x="4321091" y="1188543"/>
                  </a:cubicBezTo>
                  <a:lnTo>
                    <a:pt x="4321091" y="124460"/>
                  </a:lnTo>
                  <a:cubicBezTo>
                    <a:pt x="4321091" y="55880"/>
                    <a:pt x="4265210" y="0"/>
                    <a:pt x="4196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25"/>
          <p:cNvGrpSpPr/>
          <p:nvPr/>
        </p:nvGrpSpPr>
        <p:grpSpPr>
          <a:xfrm>
            <a:off x="943153" y="2334989"/>
            <a:ext cx="7026300" cy="1167483"/>
            <a:chOff x="0" y="266700"/>
            <a:chExt cx="18736800" cy="3113287"/>
          </a:xfrm>
        </p:grpSpPr>
        <p:sp>
          <p:nvSpPr>
            <p:cNvPr id="156" name="Google Shape;156;p25"/>
            <p:cNvSpPr txBox="1"/>
            <p:nvPr/>
          </p:nvSpPr>
          <p:spPr>
            <a:xfrm>
              <a:off x="0" y="266700"/>
              <a:ext cx="18736800" cy="28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500"/>
                <a:buNone/>
              </a:pPr>
              <a:r>
                <a:rPr b="1" lang="ar" sz="3500">
                  <a:solidFill>
                    <a:srgbClr val="F1C232"/>
                  </a:solidFill>
                  <a:latin typeface="Space Mono"/>
                  <a:ea typeface="Space Mono"/>
                  <a:cs typeface="Space Mono"/>
                  <a:sym typeface="Space Mono"/>
                </a:rPr>
                <a:t>Bankruptcy Prediction </a:t>
              </a:r>
              <a:endParaRPr b="1" sz="3500">
                <a:solidFill>
                  <a:srgbClr val="F1C232"/>
                </a:solidFill>
                <a:latin typeface="Space Mono"/>
                <a:ea typeface="Space Mono"/>
                <a:cs typeface="Space Mono"/>
                <a:sym typeface="Space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500"/>
                <a:buNone/>
              </a:pPr>
              <a:r>
                <a:rPr b="1" lang="ar" sz="3500">
                  <a:solidFill>
                    <a:srgbClr val="F1C232"/>
                  </a:solidFill>
                  <a:latin typeface="Space Mono"/>
                  <a:ea typeface="Space Mono"/>
                  <a:cs typeface="Space Mono"/>
                  <a:sym typeface="Space Mono"/>
                </a:rPr>
                <a:t>of the startups</a:t>
              </a:r>
              <a:endParaRPr b="1" sz="8100">
                <a:solidFill>
                  <a:srgbClr val="F1C232"/>
                </a:solidFill>
                <a:latin typeface="Space Mono"/>
                <a:ea typeface="Space Mono"/>
                <a:cs typeface="Space Mono"/>
                <a:sym typeface="Space Mono"/>
              </a:endParaRPr>
            </a:p>
          </p:txBody>
        </p:sp>
        <p:sp>
          <p:nvSpPr>
            <p:cNvPr id="157" name="Google Shape;157;p25"/>
            <p:cNvSpPr txBox="1"/>
            <p:nvPr/>
          </p:nvSpPr>
          <p:spPr>
            <a:xfrm>
              <a:off x="0" y="3092587"/>
              <a:ext cx="133542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sp>
        <p:nvSpPr>
          <p:cNvPr id="158" name="Google Shape;158;p25"/>
          <p:cNvSpPr txBox="1"/>
          <p:nvPr/>
        </p:nvSpPr>
        <p:spPr>
          <a:xfrm>
            <a:off x="1064076" y="945800"/>
            <a:ext cx="429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b="1" lang="ar" sz="2200">
                <a:solidFill>
                  <a:srgbClr val="351C75"/>
                </a:solidFill>
                <a:latin typeface="Space Mono"/>
                <a:ea typeface="Space Mono"/>
                <a:cs typeface="Space Mono"/>
                <a:sym typeface="Space Mono"/>
              </a:rPr>
              <a:t>Team Members (FinYouth)</a:t>
            </a:r>
            <a:endParaRPr b="1" sz="2200">
              <a:solidFill>
                <a:srgbClr val="351C75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6672853" y="960558"/>
            <a:ext cx="1031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60" name="Google Shape;160;p25"/>
          <p:cNvSpPr txBox="1"/>
          <p:nvPr/>
        </p:nvSpPr>
        <p:spPr>
          <a:xfrm>
            <a:off x="5560250" y="807363"/>
            <a:ext cx="286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rgbClr val="8E7CC3"/>
                </a:solidFill>
                <a:latin typeface="Space Mono"/>
                <a:ea typeface="Space Mono"/>
                <a:cs typeface="Space Mono"/>
                <a:sym typeface="Space Mono"/>
              </a:rPr>
              <a:t>Nouf / </a:t>
            </a:r>
            <a:r>
              <a:rPr b="1" lang="ar">
                <a:solidFill>
                  <a:srgbClr val="8E7CC3"/>
                </a:solidFill>
                <a:latin typeface="Space Mono"/>
                <a:ea typeface="Space Mono"/>
                <a:cs typeface="Space Mono"/>
                <a:sym typeface="Space Mono"/>
              </a:rPr>
              <a:t>Afnan /Khaloud Zainab / Reem</a:t>
            </a:r>
            <a:endParaRPr b="1">
              <a:solidFill>
                <a:srgbClr val="8E7CC3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5650" y="3279200"/>
            <a:ext cx="1666900" cy="16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8550" y="4010600"/>
            <a:ext cx="793500" cy="7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/>
          <p:nvPr/>
        </p:nvSpPr>
        <p:spPr>
          <a:xfrm>
            <a:off x="178750" y="230300"/>
            <a:ext cx="2860553" cy="28733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6"/>
          <p:cNvGrpSpPr/>
          <p:nvPr/>
        </p:nvGrpSpPr>
        <p:grpSpPr>
          <a:xfrm>
            <a:off x="653448" y="1667753"/>
            <a:ext cx="7837299" cy="2729979"/>
            <a:chOff x="0" y="0"/>
            <a:chExt cx="20899464" cy="7279944"/>
          </a:xfrm>
        </p:grpSpPr>
        <p:grpSp>
          <p:nvGrpSpPr>
            <p:cNvPr id="169" name="Google Shape;169;p26"/>
            <p:cNvGrpSpPr/>
            <p:nvPr/>
          </p:nvGrpSpPr>
          <p:grpSpPr>
            <a:xfrm>
              <a:off x="617142" y="479729"/>
              <a:ext cx="20282322" cy="6800215"/>
              <a:chOff x="0" y="0"/>
              <a:chExt cx="18939511" cy="6350000"/>
            </a:xfrm>
          </p:grpSpPr>
          <p:sp>
            <p:nvSpPr>
              <p:cNvPr id="170" name="Google Shape;170;p26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rect b="b" l="l" r="r" t="t"/>
                <a:pathLst>
                  <a:path extrusionOk="0"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6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rect b="b" l="l" r="r" t="t"/>
                <a:pathLst>
                  <a:path extrusionOk="0"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6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rect b="b" l="l" r="r" t="t"/>
                <a:pathLst>
                  <a:path extrusionOk="0"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6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rect b="b" l="l" r="r" t="t"/>
                <a:pathLst>
                  <a:path extrusionOk="0"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26"/>
            <p:cNvGrpSpPr/>
            <p:nvPr/>
          </p:nvGrpSpPr>
          <p:grpSpPr>
            <a:xfrm>
              <a:off x="0" y="0"/>
              <a:ext cx="20282322" cy="6800215"/>
              <a:chOff x="0" y="0"/>
              <a:chExt cx="18939511" cy="6350000"/>
            </a:xfrm>
          </p:grpSpPr>
          <p:sp>
            <p:nvSpPr>
              <p:cNvPr id="175" name="Google Shape;175;p26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rect b="b" l="l" r="r" t="t"/>
                <a:pathLst>
                  <a:path extrusionOk="0"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rect b="b" l="l" r="r" t="t"/>
                <a:pathLst>
                  <a:path extrusionOk="0"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6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rect b="b" l="l" r="r" t="t"/>
                <a:pathLst>
                  <a:path extrusionOk="0"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6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rect b="b" l="l" r="r" t="t"/>
                <a:pathLst>
                  <a:path extrusionOk="0"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" name="Google Shape;179;p26"/>
          <p:cNvSpPr txBox="1"/>
          <p:nvPr/>
        </p:nvSpPr>
        <p:spPr>
          <a:xfrm>
            <a:off x="943153" y="2342719"/>
            <a:ext cx="7026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653448" y="636851"/>
            <a:ext cx="7780644" cy="702247"/>
            <a:chOff x="0" y="0"/>
            <a:chExt cx="17014310" cy="1535637"/>
          </a:xfrm>
        </p:grpSpPr>
        <p:sp>
          <p:nvSpPr>
            <p:cNvPr id="181" name="Google Shape;181;p26"/>
            <p:cNvSpPr/>
            <p:nvPr/>
          </p:nvSpPr>
          <p:spPr>
            <a:xfrm>
              <a:off x="31750" y="31750"/>
              <a:ext cx="16950810" cy="1472137"/>
            </a:xfrm>
            <a:custGeom>
              <a:rect b="b" l="l" r="r" t="t"/>
              <a:pathLst>
                <a:path extrusionOk="0" h="1472137" w="16950810">
                  <a:moveTo>
                    <a:pt x="16858100" y="1472137"/>
                  </a:moveTo>
                  <a:lnTo>
                    <a:pt x="92710" y="1472137"/>
                  </a:lnTo>
                  <a:cubicBezTo>
                    <a:pt x="41910" y="1472137"/>
                    <a:pt x="0" y="1430227"/>
                    <a:pt x="0" y="137942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856830" y="0"/>
                  </a:lnTo>
                  <a:cubicBezTo>
                    <a:pt x="16907630" y="0"/>
                    <a:pt x="16949541" y="41910"/>
                    <a:pt x="16949541" y="92710"/>
                  </a:cubicBezTo>
                  <a:lnTo>
                    <a:pt x="16949541" y="1378157"/>
                  </a:lnTo>
                  <a:cubicBezTo>
                    <a:pt x="16950810" y="1430227"/>
                    <a:pt x="16908900" y="1472137"/>
                    <a:pt x="16858100" y="1472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0" y="0"/>
              <a:ext cx="17014310" cy="1535637"/>
            </a:xfrm>
            <a:custGeom>
              <a:rect b="b" l="l" r="r" t="t"/>
              <a:pathLst>
                <a:path extrusionOk="0" h="1535637" w="17014310">
                  <a:moveTo>
                    <a:pt x="16889850" y="59690"/>
                  </a:moveTo>
                  <a:cubicBezTo>
                    <a:pt x="16925410" y="59690"/>
                    <a:pt x="16954619" y="88900"/>
                    <a:pt x="16954619" y="124460"/>
                  </a:cubicBezTo>
                  <a:lnTo>
                    <a:pt x="16954619" y="1411177"/>
                  </a:lnTo>
                  <a:cubicBezTo>
                    <a:pt x="16954619" y="1446737"/>
                    <a:pt x="16925410" y="1475947"/>
                    <a:pt x="16889850" y="1475947"/>
                  </a:cubicBezTo>
                  <a:lnTo>
                    <a:pt x="124460" y="1475947"/>
                  </a:lnTo>
                  <a:cubicBezTo>
                    <a:pt x="88900" y="1475947"/>
                    <a:pt x="59690" y="1446737"/>
                    <a:pt x="59690" y="14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889850" y="59690"/>
                  </a:lnTo>
                  <a:moveTo>
                    <a:pt x="1688985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11177"/>
                  </a:lnTo>
                  <a:cubicBezTo>
                    <a:pt x="0" y="1479757"/>
                    <a:pt x="55880" y="1535637"/>
                    <a:pt x="124460" y="1535637"/>
                  </a:cubicBezTo>
                  <a:lnTo>
                    <a:pt x="16889850" y="1535637"/>
                  </a:lnTo>
                  <a:cubicBezTo>
                    <a:pt x="16958430" y="1535637"/>
                    <a:pt x="17014310" y="1479757"/>
                    <a:pt x="17014310" y="1411177"/>
                  </a:cubicBezTo>
                  <a:lnTo>
                    <a:pt x="17014310" y="124460"/>
                  </a:lnTo>
                  <a:cubicBezTo>
                    <a:pt x="17014310" y="55880"/>
                    <a:pt x="16958430" y="0"/>
                    <a:pt x="168898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26"/>
          <p:cNvSpPr txBox="1"/>
          <p:nvPr/>
        </p:nvSpPr>
        <p:spPr>
          <a:xfrm>
            <a:off x="943153" y="719297"/>
            <a:ext cx="4605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84" name="Google Shape;184;p26"/>
          <p:cNvSpPr txBox="1"/>
          <p:nvPr/>
        </p:nvSpPr>
        <p:spPr>
          <a:xfrm>
            <a:off x="1254450" y="664725"/>
            <a:ext cx="663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The problem we chose</a:t>
            </a:r>
            <a:endParaRPr sz="300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1138750" y="2138550"/>
            <a:ext cx="6635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600"/>
              <a:buFont typeface="Space Mono"/>
              <a:buChar char="●"/>
            </a:pPr>
            <a:r>
              <a:rPr lang="ar" sz="1600">
                <a:solidFill>
                  <a:srgbClr val="5E696C"/>
                </a:solidFill>
                <a:latin typeface="Space Mono"/>
                <a:ea typeface="Space Mono"/>
                <a:cs typeface="Space Mono"/>
                <a:sym typeface="Space Mono"/>
              </a:rPr>
              <a:t>Bankruptcy Prediction of startup companies .</a:t>
            </a:r>
            <a:endParaRPr sz="1600">
              <a:solidFill>
                <a:srgbClr val="5E696C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600"/>
              <a:buFont typeface="Space Mono"/>
              <a:buChar char="●"/>
            </a:pPr>
            <a:r>
              <a:rPr lang="ar" sz="1600">
                <a:solidFill>
                  <a:srgbClr val="5E696C"/>
                </a:solidFill>
                <a:latin typeface="Space Mono"/>
                <a:ea typeface="Space Mono"/>
                <a:cs typeface="Space Mono"/>
                <a:sym typeface="Space Mono"/>
              </a:rPr>
              <a:t>We chose this topic specifically to help fintech startups predict and avoid bankruptcy.</a:t>
            </a:r>
            <a:endParaRPr sz="1600">
              <a:solidFill>
                <a:srgbClr val="5E696C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600"/>
              <a:buFont typeface="Space Mono"/>
              <a:buChar char="●"/>
            </a:pPr>
            <a:r>
              <a:rPr lang="ar" sz="1600">
                <a:solidFill>
                  <a:srgbClr val="5E696C"/>
                </a:solidFill>
                <a:latin typeface="Space Mono"/>
                <a:ea typeface="Space Mono"/>
                <a:cs typeface="Space Mono"/>
                <a:sym typeface="Space Mono"/>
              </a:rPr>
              <a:t>Thus, we preserve capital and increase profits.</a:t>
            </a:r>
            <a:endParaRPr sz="1200"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5625" y="2571750"/>
            <a:ext cx="1431025" cy="14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/>
          <p:nvPr/>
        </p:nvSpPr>
        <p:spPr>
          <a:xfrm>
            <a:off x="6599533" y="144375"/>
            <a:ext cx="2544470" cy="25558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" name="Google Shape;192;p27"/>
          <p:cNvGrpSpPr/>
          <p:nvPr/>
        </p:nvGrpSpPr>
        <p:grpSpPr>
          <a:xfrm>
            <a:off x="4816032" y="814769"/>
            <a:ext cx="3813682" cy="3814445"/>
            <a:chOff x="0" y="0"/>
            <a:chExt cx="6348730" cy="6350000"/>
          </a:xfrm>
        </p:grpSpPr>
        <p:sp>
          <p:nvSpPr>
            <p:cNvPr id="193" name="Google Shape;193;p27"/>
            <p:cNvSpPr/>
            <p:nvPr/>
          </p:nvSpPr>
          <p:spPr>
            <a:xfrm>
              <a:off x="12700" y="524510"/>
              <a:ext cx="6324600" cy="5814060"/>
            </a:xfrm>
            <a:custGeom>
              <a:rect b="b" l="l" r="r" t="t"/>
              <a:pathLst>
                <a:path extrusionOk="0"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12700" y="12700"/>
              <a:ext cx="6324600" cy="698500"/>
            </a:xfrm>
            <a:custGeom>
              <a:rect b="b" l="l" r="r" t="t"/>
              <a:pathLst>
                <a:path extrusionOk="0"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4870450" y="236220"/>
              <a:ext cx="1106170" cy="279400"/>
            </a:xfrm>
            <a:custGeom>
              <a:rect b="b" l="l" r="r" t="t"/>
              <a:pathLst>
                <a:path extrusionOk="0"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96" name="Google Shape;196;p27"/>
            <p:cNvSpPr/>
            <p:nvPr/>
          </p:nvSpPr>
          <p:spPr>
            <a:xfrm>
              <a:off x="0" y="0"/>
              <a:ext cx="6348730" cy="6350000"/>
            </a:xfrm>
            <a:custGeom>
              <a:rect b="b" l="l" r="r" t="t"/>
              <a:pathLst>
                <a:path extrusionOk="0"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27"/>
          <p:cNvGrpSpPr/>
          <p:nvPr/>
        </p:nvGrpSpPr>
        <p:grpSpPr>
          <a:xfrm>
            <a:off x="514350" y="1584800"/>
            <a:ext cx="3993277" cy="1950735"/>
            <a:chOff x="0" y="0"/>
            <a:chExt cx="9737324" cy="4756731"/>
          </a:xfrm>
        </p:grpSpPr>
        <p:sp>
          <p:nvSpPr>
            <p:cNvPr id="198" name="Google Shape;198;p27"/>
            <p:cNvSpPr/>
            <p:nvPr/>
          </p:nvSpPr>
          <p:spPr>
            <a:xfrm>
              <a:off x="31750" y="31750"/>
              <a:ext cx="9673824" cy="4693230"/>
            </a:xfrm>
            <a:custGeom>
              <a:rect b="b" l="l" r="r" t="t"/>
              <a:pathLst>
                <a:path extrusionOk="0" h="4693230" w="9673824">
                  <a:moveTo>
                    <a:pt x="9581114" y="4693230"/>
                  </a:moveTo>
                  <a:lnTo>
                    <a:pt x="92710" y="4693230"/>
                  </a:lnTo>
                  <a:cubicBezTo>
                    <a:pt x="41910" y="4693230"/>
                    <a:pt x="0" y="4651320"/>
                    <a:pt x="0" y="46005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579845" y="0"/>
                  </a:lnTo>
                  <a:cubicBezTo>
                    <a:pt x="9630645" y="0"/>
                    <a:pt x="9672555" y="41910"/>
                    <a:pt x="9672555" y="92710"/>
                  </a:cubicBezTo>
                  <a:lnTo>
                    <a:pt x="9672555" y="4599250"/>
                  </a:lnTo>
                  <a:cubicBezTo>
                    <a:pt x="9673824" y="4651320"/>
                    <a:pt x="9631914" y="4693230"/>
                    <a:pt x="9581114" y="46932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0" y="0"/>
              <a:ext cx="9737324" cy="4756731"/>
            </a:xfrm>
            <a:custGeom>
              <a:rect b="b" l="l" r="r" t="t"/>
              <a:pathLst>
                <a:path extrusionOk="0" h="4756731" w="9737324">
                  <a:moveTo>
                    <a:pt x="9612864" y="59690"/>
                  </a:moveTo>
                  <a:cubicBezTo>
                    <a:pt x="9648424" y="59690"/>
                    <a:pt x="9677634" y="88900"/>
                    <a:pt x="9677634" y="124460"/>
                  </a:cubicBezTo>
                  <a:lnTo>
                    <a:pt x="9677634" y="4632270"/>
                  </a:lnTo>
                  <a:cubicBezTo>
                    <a:pt x="9677634" y="4667831"/>
                    <a:pt x="9648424" y="4697040"/>
                    <a:pt x="9612864" y="4697040"/>
                  </a:cubicBezTo>
                  <a:lnTo>
                    <a:pt x="124460" y="4697040"/>
                  </a:lnTo>
                  <a:cubicBezTo>
                    <a:pt x="88900" y="4697040"/>
                    <a:pt x="59690" y="4667831"/>
                    <a:pt x="59690" y="463227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612864" y="59690"/>
                  </a:lnTo>
                  <a:moveTo>
                    <a:pt x="961286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632270"/>
                  </a:lnTo>
                  <a:cubicBezTo>
                    <a:pt x="0" y="4700850"/>
                    <a:pt x="55880" y="4756731"/>
                    <a:pt x="124460" y="4756731"/>
                  </a:cubicBezTo>
                  <a:lnTo>
                    <a:pt x="9612864" y="4756731"/>
                  </a:lnTo>
                  <a:cubicBezTo>
                    <a:pt x="9681445" y="4756731"/>
                    <a:pt x="9737324" y="4700850"/>
                    <a:pt x="9737324" y="4632270"/>
                  </a:cubicBezTo>
                  <a:lnTo>
                    <a:pt x="9737324" y="124460"/>
                  </a:lnTo>
                  <a:cubicBezTo>
                    <a:pt x="9737324" y="55880"/>
                    <a:pt x="9681445" y="0"/>
                    <a:pt x="96128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27"/>
          <p:cNvGrpSpPr/>
          <p:nvPr/>
        </p:nvGrpSpPr>
        <p:grpSpPr>
          <a:xfrm>
            <a:off x="514350" y="1584800"/>
            <a:ext cx="4134388" cy="2112527"/>
            <a:chOff x="0" y="0"/>
            <a:chExt cx="11025035" cy="5633406"/>
          </a:xfrm>
        </p:grpSpPr>
        <p:grpSp>
          <p:nvGrpSpPr>
            <p:cNvPr id="201" name="Google Shape;201;p27"/>
            <p:cNvGrpSpPr/>
            <p:nvPr/>
          </p:nvGrpSpPr>
          <p:grpSpPr>
            <a:xfrm>
              <a:off x="376297" y="431445"/>
              <a:ext cx="10648738" cy="5201961"/>
              <a:chOff x="0" y="0"/>
              <a:chExt cx="9737324" cy="4756731"/>
            </a:xfrm>
          </p:grpSpPr>
          <p:sp>
            <p:nvSpPr>
              <p:cNvPr id="202" name="Google Shape;202;p27"/>
              <p:cNvSpPr/>
              <p:nvPr/>
            </p:nvSpPr>
            <p:spPr>
              <a:xfrm>
                <a:off x="31750" y="31750"/>
                <a:ext cx="9673824" cy="4693230"/>
              </a:xfrm>
              <a:custGeom>
                <a:rect b="b" l="l" r="r" t="t"/>
                <a:pathLst>
                  <a:path extrusionOk="0"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0" y="0"/>
                <a:ext cx="9737324" cy="4756731"/>
              </a:xfrm>
              <a:custGeom>
                <a:rect b="b" l="l" r="r" t="t"/>
                <a:pathLst>
                  <a:path extrusionOk="0" h="4756731" w="9737324">
                    <a:moveTo>
                      <a:pt x="9612864" y="59690"/>
                    </a:moveTo>
                    <a:cubicBezTo>
                      <a:pt x="9648424" y="59690"/>
                      <a:pt x="9677634" y="88900"/>
                      <a:pt x="9677634" y="124460"/>
                    </a:cubicBezTo>
                    <a:lnTo>
                      <a:pt x="9677634" y="4632270"/>
                    </a:lnTo>
                    <a:cubicBezTo>
                      <a:pt x="9677634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4" y="4700850"/>
                      <a:pt x="9737324" y="4632270"/>
                    </a:cubicBezTo>
                    <a:lnTo>
                      <a:pt x="9737324" y="124460"/>
                    </a:lnTo>
                    <a:cubicBezTo>
                      <a:pt x="9737324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27"/>
            <p:cNvGrpSpPr/>
            <p:nvPr/>
          </p:nvGrpSpPr>
          <p:grpSpPr>
            <a:xfrm>
              <a:off x="0" y="0"/>
              <a:ext cx="10648738" cy="5201961"/>
              <a:chOff x="0" y="0"/>
              <a:chExt cx="9737324" cy="4756731"/>
            </a:xfrm>
          </p:grpSpPr>
          <p:sp>
            <p:nvSpPr>
              <p:cNvPr id="205" name="Google Shape;205;p27"/>
              <p:cNvSpPr/>
              <p:nvPr/>
            </p:nvSpPr>
            <p:spPr>
              <a:xfrm>
                <a:off x="31750" y="31750"/>
                <a:ext cx="9673824" cy="4693230"/>
              </a:xfrm>
              <a:custGeom>
                <a:rect b="b" l="l" r="r" t="t"/>
                <a:pathLst>
                  <a:path extrusionOk="0"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0" y="0"/>
                <a:ext cx="9737324" cy="4756731"/>
              </a:xfrm>
              <a:custGeom>
                <a:rect b="b" l="l" r="r" t="t"/>
                <a:pathLst>
                  <a:path extrusionOk="0" h="4756731" w="9737324">
                    <a:moveTo>
                      <a:pt x="9612864" y="59690"/>
                    </a:moveTo>
                    <a:cubicBezTo>
                      <a:pt x="9648424" y="59690"/>
                      <a:pt x="9677634" y="88900"/>
                      <a:pt x="9677634" y="124460"/>
                    </a:cubicBezTo>
                    <a:lnTo>
                      <a:pt x="9677634" y="4632270"/>
                    </a:lnTo>
                    <a:cubicBezTo>
                      <a:pt x="9677634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4" y="4700850"/>
                      <a:pt x="9737324" y="4632270"/>
                    </a:cubicBezTo>
                    <a:lnTo>
                      <a:pt x="9737324" y="124460"/>
                    </a:lnTo>
                    <a:cubicBezTo>
                      <a:pt x="9737324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7" name="Google Shape;207;p27"/>
          <p:cNvSpPr txBox="1"/>
          <p:nvPr/>
        </p:nvSpPr>
        <p:spPr>
          <a:xfrm>
            <a:off x="5493950" y="1796764"/>
            <a:ext cx="24579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08" name="Google Shape;208;p27"/>
          <p:cNvSpPr txBox="1"/>
          <p:nvPr/>
        </p:nvSpPr>
        <p:spPr>
          <a:xfrm>
            <a:off x="964398" y="1973501"/>
            <a:ext cx="27378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grpSp>
        <p:nvGrpSpPr>
          <p:cNvPr id="209" name="Google Shape;209;p27"/>
          <p:cNvGrpSpPr/>
          <p:nvPr/>
        </p:nvGrpSpPr>
        <p:grpSpPr>
          <a:xfrm>
            <a:off x="514350" y="814769"/>
            <a:ext cx="3993648" cy="600436"/>
            <a:chOff x="0" y="0"/>
            <a:chExt cx="8733103" cy="1313003"/>
          </a:xfrm>
        </p:grpSpPr>
        <p:sp>
          <p:nvSpPr>
            <p:cNvPr id="210" name="Google Shape;210;p27"/>
            <p:cNvSpPr/>
            <p:nvPr/>
          </p:nvSpPr>
          <p:spPr>
            <a:xfrm>
              <a:off x="31750" y="31750"/>
              <a:ext cx="8669603" cy="1249503"/>
            </a:xfrm>
            <a:custGeom>
              <a:rect b="b" l="l" r="r" t="t"/>
              <a:pathLst>
                <a:path extrusionOk="0" h="1249503" w="8669603">
                  <a:moveTo>
                    <a:pt x="8576893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75622" y="0"/>
                  </a:lnTo>
                  <a:cubicBezTo>
                    <a:pt x="8626422" y="0"/>
                    <a:pt x="8668333" y="41910"/>
                    <a:pt x="8668333" y="92710"/>
                  </a:cubicBezTo>
                  <a:lnTo>
                    <a:pt x="8668333" y="1155523"/>
                  </a:lnTo>
                  <a:cubicBezTo>
                    <a:pt x="8669603" y="1207593"/>
                    <a:pt x="8627693" y="1249503"/>
                    <a:pt x="8576893" y="12495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0" y="0"/>
              <a:ext cx="8733103" cy="1313003"/>
            </a:xfrm>
            <a:custGeom>
              <a:rect b="b" l="l" r="r" t="t"/>
              <a:pathLst>
                <a:path extrusionOk="0" h="1313003" w="8733103">
                  <a:moveTo>
                    <a:pt x="8608643" y="59690"/>
                  </a:moveTo>
                  <a:cubicBezTo>
                    <a:pt x="8644203" y="59690"/>
                    <a:pt x="8673412" y="88900"/>
                    <a:pt x="8673412" y="124460"/>
                  </a:cubicBezTo>
                  <a:lnTo>
                    <a:pt x="8673412" y="1188543"/>
                  </a:lnTo>
                  <a:cubicBezTo>
                    <a:pt x="8673412" y="1224103"/>
                    <a:pt x="8644203" y="1253313"/>
                    <a:pt x="8608643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608643" y="59690"/>
                  </a:lnTo>
                  <a:moveTo>
                    <a:pt x="860864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8608643" y="1313003"/>
                  </a:lnTo>
                  <a:cubicBezTo>
                    <a:pt x="8677222" y="1313003"/>
                    <a:pt x="8733103" y="1257123"/>
                    <a:pt x="8733103" y="1188543"/>
                  </a:cubicBezTo>
                  <a:lnTo>
                    <a:pt x="8733103" y="124460"/>
                  </a:lnTo>
                  <a:cubicBezTo>
                    <a:pt x="8733103" y="55880"/>
                    <a:pt x="8677222" y="0"/>
                    <a:pt x="86086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7"/>
          <p:cNvSpPr txBox="1"/>
          <p:nvPr/>
        </p:nvSpPr>
        <p:spPr>
          <a:xfrm>
            <a:off x="964398" y="979367"/>
            <a:ext cx="2510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213" name="Google Shape;2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2101" y="3761711"/>
            <a:ext cx="2987131" cy="124373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/>
          <p:nvPr/>
        </p:nvSpPr>
        <p:spPr>
          <a:xfrm>
            <a:off x="778650" y="943150"/>
            <a:ext cx="35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754100" y="889300"/>
            <a:ext cx="3158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100">
                <a:solidFill>
                  <a:srgbClr val="152C61"/>
                </a:solidFill>
                <a:highlight>
                  <a:srgbClr val="FFFFFF"/>
                </a:highlight>
                <a:latin typeface="Space Mono"/>
                <a:ea typeface="Space Mono"/>
                <a:cs typeface="Space Mono"/>
                <a:sym typeface="Space Mono"/>
              </a:rPr>
              <a:t>Our Dataset</a:t>
            </a:r>
            <a:endParaRPr b="1" sz="23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604375" y="1904475"/>
            <a:ext cx="3813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latin typeface="Space Mono"/>
                <a:ea typeface="Space Mono"/>
                <a:cs typeface="Space Mono"/>
                <a:sym typeface="Space Mono"/>
              </a:rPr>
              <a:t>Bankruptcy Prediction of startup companies  data set .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674EA7"/>
                </a:solidFill>
                <a:latin typeface="Space Mono"/>
                <a:ea typeface="Space Mono"/>
                <a:cs typeface="Space Mono"/>
                <a:sym typeface="Space Mono"/>
              </a:rPr>
              <a:t>“</a:t>
            </a:r>
            <a:r>
              <a:rPr lang="ar">
                <a:solidFill>
                  <a:srgbClr val="674EA7"/>
                </a:solidFill>
                <a:uFill>
                  <a:noFill/>
                </a:uFill>
                <a:latin typeface="Space Mono"/>
                <a:ea typeface="Space Mono"/>
                <a:cs typeface="Space Mono"/>
                <a:sym typeface="Space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Company Bankruptcy Prediction</a:t>
            </a:r>
            <a:r>
              <a:rPr lang="ar">
                <a:solidFill>
                  <a:srgbClr val="674EA7"/>
                </a:solidFill>
                <a:latin typeface="Space Mono"/>
                <a:ea typeface="Space Mono"/>
                <a:cs typeface="Space Mono"/>
                <a:sym typeface="Space Mono"/>
              </a:rPr>
              <a:t>”</a:t>
            </a:r>
            <a:endParaRPr>
              <a:solidFill>
                <a:srgbClr val="674EA7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5198300" y="2448338"/>
            <a:ext cx="3158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 sz="1900">
                <a:solidFill>
                  <a:srgbClr val="666666"/>
                </a:solidFill>
                <a:latin typeface="Space Mono"/>
                <a:ea typeface="Space Mono"/>
                <a:cs typeface="Space Mono"/>
                <a:sym typeface="Space Mono"/>
              </a:rPr>
              <a:t>Random Forest Classifier</a:t>
            </a:r>
            <a:endParaRPr>
              <a:solidFill>
                <a:srgbClr val="666666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031925" y="1450425"/>
            <a:ext cx="3381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000">
                <a:solidFill>
                  <a:srgbClr val="0B5394"/>
                </a:solidFill>
                <a:latin typeface="Space Mono"/>
                <a:ea typeface="Space Mono"/>
                <a:cs typeface="Space Mono"/>
                <a:sym typeface="Space Mono"/>
              </a:rPr>
              <a:t>The model represent our data</a:t>
            </a:r>
            <a:endParaRPr b="1" sz="1500">
              <a:solidFill>
                <a:srgbClr val="0B5394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488" y="1134963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2375" y="2571750"/>
            <a:ext cx="1357350" cy="13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8"/>
          <p:cNvGrpSpPr/>
          <p:nvPr/>
        </p:nvGrpSpPr>
        <p:grpSpPr>
          <a:xfrm>
            <a:off x="653448" y="891639"/>
            <a:ext cx="7837299" cy="2729979"/>
            <a:chOff x="0" y="0"/>
            <a:chExt cx="20899464" cy="7279944"/>
          </a:xfrm>
        </p:grpSpPr>
        <p:grpSp>
          <p:nvGrpSpPr>
            <p:cNvPr id="226" name="Google Shape;226;p28"/>
            <p:cNvGrpSpPr/>
            <p:nvPr/>
          </p:nvGrpSpPr>
          <p:grpSpPr>
            <a:xfrm>
              <a:off x="617142" y="479729"/>
              <a:ext cx="20282322" cy="6800215"/>
              <a:chOff x="0" y="0"/>
              <a:chExt cx="18939511" cy="6350000"/>
            </a:xfrm>
          </p:grpSpPr>
          <p:sp>
            <p:nvSpPr>
              <p:cNvPr id="227" name="Google Shape;227;p28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rect b="b" l="l" r="r" t="t"/>
                <a:pathLst>
                  <a:path extrusionOk="0"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8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rect b="b" l="l" r="r" t="t"/>
                <a:pathLst>
                  <a:path extrusionOk="0"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rect b="b" l="l" r="r" t="t"/>
                <a:pathLst>
                  <a:path extrusionOk="0"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8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rect b="b" l="l" r="r" t="t"/>
                <a:pathLst>
                  <a:path extrusionOk="0"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" name="Google Shape;231;p28"/>
            <p:cNvGrpSpPr/>
            <p:nvPr/>
          </p:nvGrpSpPr>
          <p:grpSpPr>
            <a:xfrm>
              <a:off x="0" y="0"/>
              <a:ext cx="20282322" cy="6800215"/>
              <a:chOff x="0" y="0"/>
              <a:chExt cx="18939511" cy="6350000"/>
            </a:xfrm>
          </p:grpSpPr>
          <p:sp>
            <p:nvSpPr>
              <p:cNvPr id="232" name="Google Shape;232;p28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rect b="b" l="l" r="r" t="t"/>
                <a:pathLst>
                  <a:path extrusionOk="0"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rect b="b" l="l" r="r" t="t"/>
                <a:pathLst>
                  <a:path extrusionOk="0"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rect b="b" l="l" r="r" t="t"/>
                <a:pathLst>
                  <a:path extrusionOk="0"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rect b="b" l="l" r="r" t="t"/>
                <a:pathLst>
                  <a:path extrusionOk="0"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6" name="Google Shape;236;p28"/>
          <p:cNvSpPr txBox="1"/>
          <p:nvPr/>
        </p:nvSpPr>
        <p:spPr>
          <a:xfrm>
            <a:off x="1836100" y="1918900"/>
            <a:ext cx="547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4500">
                <a:solidFill>
                  <a:srgbClr val="0B5394"/>
                </a:solidFill>
                <a:latin typeface="Space Mono"/>
                <a:ea typeface="Space Mono"/>
                <a:cs typeface="Space Mono"/>
                <a:sym typeface="Space Mono"/>
              </a:rPr>
              <a:t>THANK Y U</a:t>
            </a:r>
            <a:endParaRPr b="1" sz="4000">
              <a:solidFill>
                <a:srgbClr val="0B5394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37" name="Google Shape;237;p28"/>
          <p:cNvSpPr/>
          <p:nvPr/>
        </p:nvSpPr>
        <p:spPr>
          <a:xfrm>
            <a:off x="6380350" y="1805050"/>
            <a:ext cx="1059600" cy="1059600"/>
          </a:xfrm>
          <a:prstGeom prst="ellipse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350" y="1881250"/>
            <a:ext cx="952500" cy="95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9" name="Google Shape;23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775" y="2149125"/>
            <a:ext cx="416750" cy="4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674EA7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