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Montserrat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MontserratMedium-bold.fntdata"/><Relationship Id="rId10" Type="http://schemas.openxmlformats.org/officeDocument/2006/relationships/slide" Target="slides/slide5.xml"/><Relationship Id="rId32" Type="http://schemas.openxmlformats.org/officeDocument/2006/relationships/font" Target="fonts/MontserratMedium-regular.fntdata"/><Relationship Id="rId13" Type="http://schemas.openxmlformats.org/officeDocument/2006/relationships/slide" Target="slides/slide8.xml"/><Relationship Id="rId35" Type="http://schemas.openxmlformats.org/officeDocument/2006/relationships/font" Target="fonts/MontserratMedium-boldItalic.fntdata"/><Relationship Id="rId12" Type="http://schemas.openxmlformats.org/officeDocument/2006/relationships/slide" Target="slides/slide7.xml"/><Relationship Id="rId34" Type="http://schemas.openxmlformats.org/officeDocument/2006/relationships/font" Target="fonts/Montserrat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b01ac92c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b01ac92c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b01ac92c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b01ac92c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b01ac92c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b01ac92c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b01ac92c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b01ac92c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b01ac92c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b01ac92c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b01ac92c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b01ac92c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b01ac92c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b01ac92c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b01ac92c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b01ac92c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b01ac92c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b01ac92c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b01ac92c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b01ac92c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01ac92c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b01ac92c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b01ac92c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b01ac92c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b01ac92c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b01ac92c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b01ac92c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b01ac92c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b01ac92c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b01ac92c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b01ac92c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b01ac92c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b01ac92c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b01ac92c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4998175" y="4091605"/>
            <a:ext cx="3470700" cy="7266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b="1" lang="es">
                <a:latin typeface="Montserrat"/>
                <a:ea typeface="Montserrat"/>
                <a:cs typeface="Montserrat"/>
                <a:sym typeface="Montserrat"/>
              </a:rPr>
              <a:t>Integrantes</a:t>
            </a:r>
            <a:endParaRPr b="1">
              <a:latin typeface="Montserrat"/>
              <a:ea typeface="Montserrat"/>
              <a:cs typeface="Montserrat"/>
              <a:sym typeface="Montserrat"/>
            </a:endParaRPr>
          </a:p>
          <a:p>
            <a:pPr indent="0" lvl="0" marL="0" rtl="0" algn="r">
              <a:spcBef>
                <a:spcPts val="0"/>
              </a:spcBef>
              <a:spcAft>
                <a:spcPts val="0"/>
              </a:spcAft>
              <a:buNone/>
            </a:pPr>
            <a:r>
              <a:rPr lang="es">
                <a:latin typeface="Montserrat"/>
                <a:ea typeface="Montserrat"/>
                <a:cs typeface="Montserrat"/>
                <a:sym typeface="Montserrat"/>
              </a:rPr>
              <a:t>Sofía</a:t>
            </a:r>
            <a:r>
              <a:rPr lang="es">
                <a:latin typeface="Montserrat"/>
                <a:ea typeface="Montserrat"/>
                <a:cs typeface="Montserrat"/>
                <a:sym typeface="Montserrat"/>
              </a:rPr>
              <a:t> </a:t>
            </a:r>
            <a:r>
              <a:rPr lang="es">
                <a:latin typeface="Montserrat"/>
                <a:ea typeface="Montserrat"/>
                <a:cs typeface="Montserrat"/>
                <a:sym typeface="Montserrat"/>
              </a:rPr>
              <a:t>Gómez</a:t>
            </a:r>
            <a:endParaRPr>
              <a:latin typeface="Montserrat"/>
              <a:ea typeface="Montserrat"/>
              <a:cs typeface="Montserrat"/>
              <a:sym typeface="Montserrat"/>
            </a:endParaRPr>
          </a:p>
          <a:p>
            <a:pPr indent="0" lvl="0" marL="0" rtl="0" algn="r">
              <a:spcBef>
                <a:spcPts val="0"/>
              </a:spcBef>
              <a:spcAft>
                <a:spcPts val="0"/>
              </a:spcAft>
              <a:buNone/>
            </a:pPr>
            <a:r>
              <a:rPr lang="es">
                <a:latin typeface="Montserrat"/>
                <a:ea typeface="Montserrat"/>
                <a:cs typeface="Montserrat"/>
                <a:sym typeface="Montserrat"/>
              </a:rPr>
              <a:t>Rodrigo Seguel</a:t>
            </a:r>
            <a:endParaRPr>
              <a:latin typeface="Montserrat"/>
              <a:ea typeface="Montserrat"/>
              <a:cs typeface="Montserrat"/>
              <a:sym typeface="Montserrat"/>
            </a:endParaRPr>
          </a:p>
        </p:txBody>
      </p:sp>
      <p:pic>
        <p:nvPicPr>
          <p:cNvPr id="135" name="Google Shape;135;p13"/>
          <p:cNvPicPr preferRelativeResize="0"/>
          <p:nvPr/>
        </p:nvPicPr>
        <p:blipFill>
          <a:blip r:embed="rId3">
            <a:alphaModFix/>
          </a:blip>
          <a:stretch>
            <a:fillRect/>
          </a:stretch>
        </p:blipFill>
        <p:spPr>
          <a:xfrm>
            <a:off x="5625600" y="922950"/>
            <a:ext cx="2843275" cy="2843275"/>
          </a:xfrm>
          <a:prstGeom prst="rect">
            <a:avLst/>
          </a:prstGeom>
          <a:noFill/>
          <a:ln>
            <a:noFill/>
          </a:ln>
        </p:spPr>
      </p:pic>
      <p:sp>
        <p:nvSpPr>
          <p:cNvPr id="136" name="Google Shape;136;p13"/>
          <p:cNvSpPr txBox="1"/>
          <p:nvPr/>
        </p:nvSpPr>
        <p:spPr>
          <a:xfrm>
            <a:off x="6247975" y="212675"/>
            <a:ext cx="22209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solidFill>
                  <a:schemeClr val="lt1"/>
                </a:solidFill>
                <a:latin typeface="Montserrat Medium"/>
                <a:ea typeface="Montserrat Medium"/>
                <a:cs typeface="Montserrat Medium"/>
                <a:sym typeface="Montserrat Medium"/>
              </a:rPr>
              <a:t>3 de Septiembre, 2024</a:t>
            </a:r>
            <a:endParaRPr sz="13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Proceso de desarrollo.</a:t>
            </a:r>
            <a:endParaRPr/>
          </a:p>
        </p:txBody>
      </p:sp>
      <p:sp>
        <p:nvSpPr>
          <p:cNvPr id="191" name="Google Shape;191;p22"/>
          <p:cNvSpPr txBox="1"/>
          <p:nvPr>
            <p:ph idx="1" type="body"/>
          </p:nvPr>
        </p:nvSpPr>
        <p:spPr>
          <a:xfrm>
            <a:off x="1297500" y="1731300"/>
            <a:ext cx="7038900" cy="19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Montserrat"/>
                <a:ea typeface="Montserrat"/>
                <a:cs typeface="Montserrat"/>
                <a:sym typeface="Montserrat"/>
              </a:rPr>
              <a:t>El proyecto viene de manos de estudiantes del </a:t>
            </a:r>
            <a:r>
              <a:rPr lang="es">
                <a:solidFill>
                  <a:srgbClr val="EAD1DC"/>
                </a:solidFill>
                <a:latin typeface="Montserrat"/>
                <a:ea typeface="Montserrat"/>
                <a:cs typeface="Montserrat"/>
                <a:sym typeface="Montserrat"/>
              </a:rPr>
              <a:t>Colegio Villa Nonguén </a:t>
            </a:r>
            <a:r>
              <a:rPr lang="es">
                <a:latin typeface="Montserrat"/>
                <a:ea typeface="Montserrat"/>
                <a:cs typeface="Montserrat"/>
                <a:sym typeface="Montserrat"/>
              </a:rPr>
              <a:t>interesados en rehacer una base del </a:t>
            </a:r>
            <a:r>
              <a:rPr lang="es">
                <a:latin typeface="Montserrat"/>
                <a:ea typeface="Montserrat"/>
                <a:cs typeface="Montserrat"/>
                <a:sym typeface="Montserrat"/>
              </a:rPr>
              <a:t>proyecto</a:t>
            </a:r>
            <a:r>
              <a:rPr lang="es">
                <a:latin typeface="Montserrat"/>
                <a:ea typeface="Montserrat"/>
                <a:cs typeface="Montserrat"/>
                <a:sym typeface="Montserrat"/>
              </a:rPr>
              <a:t> capaz de ser presentada en eventos como </a:t>
            </a:r>
            <a:r>
              <a:rPr lang="es">
                <a:latin typeface="Montserrat"/>
                <a:ea typeface="Montserrat"/>
                <a:cs typeface="Montserrat"/>
                <a:sym typeface="Montserrat"/>
              </a:rPr>
              <a:t>presentación</a:t>
            </a:r>
            <a:r>
              <a:rPr lang="es">
                <a:latin typeface="Montserrat"/>
                <a:ea typeface="Montserrat"/>
                <a:cs typeface="Montserrat"/>
                <a:sym typeface="Montserrat"/>
              </a:rPr>
              <a:t> de proyecto, pero con principal foco en postular al “</a:t>
            </a:r>
            <a:r>
              <a:rPr lang="es">
                <a:solidFill>
                  <a:srgbClr val="EAD1DC"/>
                </a:solidFill>
                <a:latin typeface="Montserrat"/>
                <a:ea typeface="Montserrat"/>
                <a:cs typeface="Montserrat"/>
                <a:sym typeface="Montserrat"/>
              </a:rPr>
              <a:t>Fondo de </a:t>
            </a:r>
            <a:r>
              <a:rPr lang="es">
                <a:solidFill>
                  <a:srgbClr val="EAD1DC"/>
                </a:solidFill>
                <a:latin typeface="Montserrat"/>
                <a:ea typeface="Montserrat"/>
                <a:cs typeface="Montserrat"/>
                <a:sym typeface="Montserrat"/>
              </a:rPr>
              <a:t>producción</a:t>
            </a:r>
            <a:r>
              <a:rPr lang="es">
                <a:solidFill>
                  <a:srgbClr val="EAD1DC"/>
                </a:solidFill>
                <a:latin typeface="Montserrat"/>
                <a:ea typeface="Montserrat"/>
                <a:cs typeface="Montserrat"/>
                <a:sym typeface="Montserrat"/>
              </a:rPr>
              <a:t> audiovisual y/o obras interactivas 2025</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1200"/>
              </a:spcBef>
              <a:spcAft>
                <a:spcPts val="1200"/>
              </a:spcAft>
              <a:buNone/>
            </a:pPr>
            <a:r>
              <a:rPr lang="es">
                <a:latin typeface="Montserrat"/>
                <a:ea typeface="Montserrat"/>
                <a:cs typeface="Montserrat"/>
                <a:sym typeface="Montserrat"/>
              </a:rPr>
              <a:t>Para ello se debe </a:t>
            </a:r>
            <a:r>
              <a:rPr lang="es">
                <a:solidFill>
                  <a:srgbClr val="EAD1DC"/>
                </a:solidFill>
                <a:latin typeface="Montserrat"/>
                <a:ea typeface="Montserrat"/>
                <a:cs typeface="Montserrat"/>
                <a:sym typeface="Montserrat"/>
              </a:rPr>
              <a:t>desarrollar una base del proyecto</a:t>
            </a:r>
            <a:r>
              <a:rPr lang="es">
                <a:latin typeface="Montserrat"/>
                <a:ea typeface="Montserrat"/>
                <a:cs typeface="Montserrat"/>
                <a:sym typeface="Montserrat"/>
              </a:rPr>
              <a:t> en estado temprano pero la cual pueda ser usada para esta </a:t>
            </a:r>
            <a:r>
              <a:rPr lang="es">
                <a:latin typeface="Montserrat"/>
                <a:ea typeface="Montserrat"/>
                <a:cs typeface="Montserrat"/>
                <a:sym typeface="Montserrat"/>
              </a:rPr>
              <a:t>postulación</a:t>
            </a:r>
            <a:r>
              <a:rPr lang="es">
                <a:latin typeface="Montserrat"/>
                <a:ea typeface="Montserrat"/>
                <a:cs typeface="Montserrat"/>
                <a:sym typeface="Montserrat"/>
              </a:rPr>
              <a:t> y en caso de conseguirse, </a:t>
            </a:r>
            <a:r>
              <a:rPr lang="es">
                <a:solidFill>
                  <a:srgbClr val="EAD1DC"/>
                </a:solidFill>
                <a:latin typeface="Montserrat"/>
                <a:ea typeface="Montserrat"/>
                <a:cs typeface="Montserrat"/>
                <a:sym typeface="Montserrat"/>
              </a:rPr>
              <a:t>tener una base con la que continuar una vez se consiga el financiamiento</a:t>
            </a:r>
            <a:r>
              <a:rPr lang="es">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Áreas</a:t>
            </a:r>
            <a:r>
              <a:rPr lang="es"/>
              <a:t> del proyecto</a:t>
            </a:r>
            <a:endParaRPr/>
          </a:p>
        </p:txBody>
      </p:sp>
      <p:pic>
        <p:nvPicPr>
          <p:cNvPr id="197" name="Google Shape;197;p23"/>
          <p:cNvPicPr preferRelativeResize="0"/>
          <p:nvPr/>
        </p:nvPicPr>
        <p:blipFill>
          <a:blip r:embed="rId3">
            <a:alphaModFix/>
          </a:blip>
          <a:stretch>
            <a:fillRect/>
          </a:stretch>
        </p:blipFill>
        <p:spPr>
          <a:xfrm>
            <a:off x="1459528" y="2114703"/>
            <a:ext cx="6224936" cy="91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Lúdica</a:t>
            </a:r>
            <a:endParaRPr/>
          </a:p>
        </p:txBody>
      </p:sp>
      <p:sp>
        <p:nvSpPr>
          <p:cNvPr id="203" name="Google Shape;203;p24"/>
          <p:cNvSpPr txBox="1"/>
          <p:nvPr>
            <p:ph idx="1" type="body"/>
          </p:nvPr>
        </p:nvSpPr>
        <p:spPr>
          <a:xfrm>
            <a:off x="1297500" y="1739550"/>
            <a:ext cx="7038900" cy="166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proyecto se presenta en su </a:t>
            </a:r>
            <a:r>
              <a:rPr lang="es"/>
              <a:t>área</a:t>
            </a:r>
            <a:r>
              <a:rPr lang="es"/>
              <a:t> </a:t>
            </a:r>
            <a:r>
              <a:rPr lang="es"/>
              <a:t>lúdica</a:t>
            </a:r>
            <a:r>
              <a:rPr lang="es"/>
              <a:t> entregando </a:t>
            </a:r>
            <a:r>
              <a:rPr lang="es"/>
              <a:t>múltiples</a:t>
            </a:r>
            <a:r>
              <a:rPr lang="es"/>
              <a:t> funcionalidades orientadas en la </a:t>
            </a:r>
            <a:r>
              <a:rPr lang="es"/>
              <a:t>entretención</a:t>
            </a:r>
            <a:r>
              <a:rPr lang="es"/>
              <a:t> del jugador directamente, incluyendo sistemas como:</a:t>
            </a:r>
            <a:endParaRPr/>
          </a:p>
          <a:p>
            <a:pPr indent="-311150" lvl="0" marL="457200" rtl="0" algn="l">
              <a:spcBef>
                <a:spcPts val="1200"/>
              </a:spcBef>
              <a:spcAft>
                <a:spcPts val="0"/>
              </a:spcAft>
              <a:buClr>
                <a:srgbClr val="EAD1DC"/>
              </a:buClr>
              <a:buSzPts val="1300"/>
              <a:buChar char="-"/>
            </a:pPr>
            <a:r>
              <a:rPr b="1" lang="es">
                <a:solidFill>
                  <a:srgbClr val="EAD1DC"/>
                </a:solidFill>
              </a:rPr>
              <a:t>Sistema de pesca.</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Sistema de compra/venta.</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Áreas</a:t>
            </a:r>
            <a:r>
              <a:rPr b="1" lang="es">
                <a:solidFill>
                  <a:srgbClr val="EAD1DC"/>
                </a:solidFill>
              </a:rPr>
              <a:t> de plataformas.</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Interacción</a:t>
            </a:r>
            <a:r>
              <a:rPr b="1" lang="es">
                <a:solidFill>
                  <a:srgbClr val="EAD1DC"/>
                </a:solidFill>
              </a:rPr>
              <a:t> con personajes.</a:t>
            </a:r>
            <a:endParaRPr b="1">
              <a:solidFill>
                <a:srgbClr val="EAD1D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Narrativa</a:t>
            </a:r>
            <a:endParaRPr/>
          </a:p>
        </p:txBody>
      </p:sp>
      <p:sp>
        <p:nvSpPr>
          <p:cNvPr id="209" name="Google Shape;209;p25"/>
          <p:cNvSpPr txBox="1"/>
          <p:nvPr>
            <p:ph idx="1" type="body"/>
          </p:nvPr>
        </p:nvSpPr>
        <p:spPr>
          <a:xfrm>
            <a:off x="1297500" y="1946550"/>
            <a:ext cx="7038900" cy="12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 el fin de entregar una historia entendible para el usuario y que pueda sentirse </a:t>
            </a:r>
            <a:r>
              <a:rPr lang="es"/>
              <a:t>más</a:t>
            </a:r>
            <a:r>
              <a:rPr lang="es"/>
              <a:t> parte del mundo que lo rodea se </a:t>
            </a:r>
            <a:r>
              <a:rPr lang="es"/>
              <a:t>generarán</a:t>
            </a:r>
            <a:r>
              <a:rPr lang="es"/>
              <a:t> los siguientes sistemas para el </a:t>
            </a:r>
            <a:r>
              <a:rPr lang="es"/>
              <a:t>área</a:t>
            </a:r>
            <a:r>
              <a:rPr lang="es"/>
              <a:t> narrativa.</a:t>
            </a:r>
            <a:endParaRPr/>
          </a:p>
          <a:p>
            <a:pPr indent="-311150" lvl="0" marL="457200" rtl="0" algn="l">
              <a:spcBef>
                <a:spcPts val="1200"/>
              </a:spcBef>
              <a:spcAft>
                <a:spcPts val="0"/>
              </a:spcAft>
              <a:buClr>
                <a:srgbClr val="EAD1DC"/>
              </a:buClr>
              <a:buSzPts val="1300"/>
              <a:buChar char="-"/>
            </a:pPr>
            <a:r>
              <a:rPr b="1" lang="es">
                <a:solidFill>
                  <a:srgbClr val="EAD1DC"/>
                </a:solidFill>
              </a:rPr>
              <a:t>Sistema de </a:t>
            </a:r>
            <a:r>
              <a:rPr b="1" lang="es">
                <a:solidFill>
                  <a:srgbClr val="EAD1DC"/>
                </a:solidFill>
              </a:rPr>
              <a:t>cinemáticas</a:t>
            </a:r>
            <a:r>
              <a:rPr b="1" lang="es">
                <a:solidFill>
                  <a:srgbClr val="EAD1DC"/>
                </a:solidFill>
              </a:rPr>
              <a:t> modulares.</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Sistema de </a:t>
            </a:r>
            <a:r>
              <a:rPr b="1" lang="es">
                <a:solidFill>
                  <a:srgbClr val="EAD1DC"/>
                </a:solidFill>
              </a:rPr>
              <a:t>diálogos</a:t>
            </a:r>
            <a:r>
              <a:rPr b="1" lang="es">
                <a:solidFill>
                  <a:srgbClr val="EAD1DC"/>
                </a:solidFill>
              </a:rPr>
              <a:t> modulares.</a:t>
            </a:r>
            <a:endParaRPr b="1">
              <a:solidFill>
                <a:srgbClr val="EAD1D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Pedagógica</a:t>
            </a:r>
            <a:endParaRPr/>
          </a:p>
        </p:txBody>
      </p:sp>
      <p:sp>
        <p:nvSpPr>
          <p:cNvPr id="215" name="Google Shape;215;p26"/>
          <p:cNvSpPr txBox="1"/>
          <p:nvPr>
            <p:ph idx="1" type="body"/>
          </p:nvPr>
        </p:nvSpPr>
        <p:spPr>
          <a:xfrm>
            <a:off x="1297500" y="1629900"/>
            <a:ext cx="7038900" cy="221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Con el fin de generar una </a:t>
            </a:r>
            <a:r>
              <a:rPr lang="es"/>
              <a:t>correlación</a:t>
            </a:r>
            <a:r>
              <a:rPr lang="es"/>
              <a:t> entre los elementos ingresados en el proyecto y el </a:t>
            </a:r>
            <a:r>
              <a:rPr lang="es"/>
              <a:t>aprendizaje</a:t>
            </a:r>
            <a:r>
              <a:rPr lang="es"/>
              <a:t> del usuario se </a:t>
            </a:r>
            <a:r>
              <a:rPr lang="es"/>
              <a:t>utilizarán</a:t>
            </a:r>
            <a:r>
              <a:rPr lang="es"/>
              <a:t> diversos medios para que este pueda acceder a </a:t>
            </a:r>
            <a:r>
              <a:rPr lang="es"/>
              <a:t>información</a:t>
            </a:r>
            <a:r>
              <a:rPr lang="es"/>
              <a:t> sobre estos, incluyendo:</a:t>
            </a:r>
            <a:endParaRPr/>
          </a:p>
          <a:p>
            <a:pPr indent="-311150" lvl="0" marL="457200" rtl="0" algn="l">
              <a:spcBef>
                <a:spcPts val="1200"/>
              </a:spcBef>
              <a:spcAft>
                <a:spcPts val="0"/>
              </a:spcAft>
              <a:buClr>
                <a:srgbClr val="EAD1DC"/>
              </a:buClr>
              <a:buSzPts val="1300"/>
              <a:buChar char="-"/>
            </a:pPr>
            <a:r>
              <a:rPr b="1" lang="es">
                <a:solidFill>
                  <a:srgbClr val="EAD1DC"/>
                </a:solidFill>
              </a:rPr>
              <a:t>Sistema de </a:t>
            </a:r>
            <a:r>
              <a:rPr b="1" lang="es">
                <a:solidFill>
                  <a:srgbClr val="EAD1DC"/>
                </a:solidFill>
              </a:rPr>
              <a:t>investigación</a:t>
            </a:r>
            <a:r>
              <a:rPr b="1" lang="es">
                <a:solidFill>
                  <a:srgbClr val="EAD1DC"/>
                </a:solidFill>
              </a:rPr>
              <a:t> para objetos.</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I</a:t>
            </a:r>
            <a:r>
              <a:rPr b="1" lang="es">
                <a:solidFill>
                  <a:srgbClr val="EAD1DC"/>
                </a:solidFill>
              </a:rPr>
              <a:t>nformación</a:t>
            </a:r>
            <a:r>
              <a:rPr b="1" lang="es">
                <a:solidFill>
                  <a:srgbClr val="EAD1DC"/>
                </a:solidFill>
              </a:rPr>
              <a:t> sobre objetos, mezclando </a:t>
            </a:r>
            <a:r>
              <a:rPr b="1" lang="es">
                <a:solidFill>
                  <a:srgbClr val="EAD1DC"/>
                </a:solidFill>
              </a:rPr>
              <a:t>información</a:t>
            </a:r>
            <a:r>
              <a:rPr b="1" lang="es">
                <a:solidFill>
                  <a:srgbClr val="EAD1DC"/>
                </a:solidFill>
              </a:rPr>
              <a:t> </a:t>
            </a:r>
            <a:r>
              <a:rPr b="1" lang="es">
                <a:solidFill>
                  <a:srgbClr val="EAD1DC"/>
                </a:solidFill>
              </a:rPr>
              <a:t>útil</a:t>
            </a:r>
            <a:r>
              <a:rPr b="1" lang="es">
                <a:solidFill>
                  <a:srgbClr val="EAD1DC"/>
                </a:solidFill>
              </a:rPr>
              <a:t> para la instancia jugable como referente a la vida real.</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Información  sobre </a:t>
            </a:r>
            <a:r>
              <a:rPr b="1" lang="es">
                <a:solidFill>
                  <a:srgbClr val="EAD1DC"/>
                </a:solidFill>
              </a:rPr>
              <a:t>áreas</a:t>
            </a:r>
            <a:r>
              <a:rPr b="1" lang="es">
                <a:solidFill>
                  <a:srgbClr val="EAD1DC"/>
                </a:solidFill>
              </a:rPr>
              <a:t>, flora y fauna encontrada por diversas zonas de la </a:t>
            </a:r>
            <a:r>
              <a:rPr b="1" lang="es">
                <a:solidFill>
                  <a:srgbClr val="EAD1DC"/>
                </a:solidFill>
              </a:rPr>
              <a:t>Antártica.</a:t>
            </a:r>
            <a:endParaRPr b="1">
              <a:solidFill>
                <a:srgbClr val="EAD1DC"/>
              </a:solidFill>
            </a:endParaRPr>
          </a:p>
          <a:p>
            <a:pPr indent="-311150" lvl="0" marL="457200" rtl="0" algn="l">
              <a:spcBef>
                <a:spcPts val="0"/>
              </a:spcBef>
              <a:spcAft>
                <a:spcPts val="0"/>
              </a:spcAft>
              <a:buClr>
                <a:srgbClr val="EAD1DC"/>
              </a:buClr>
              <a:buSzPts val="1300"/>
              <a:buChar char="-"/>
            </a:pPr>
            <a:r>
              <a:rPr b="1" lang="es">
                <a:solidFill>
                  <a:srgbClr val="EAD1DC"/>
                </a:solidFill>
              </a:rPr>
              <a:t>Inventario personal, con elementos los cuales serán guardados localmente dentro de la máquina del jugador pero con la posibilidad de que estos datos se guarden en la nube.</a:t>
            </a:r>
            <a:endParaRPr b="1">
              <a:solidFill>
                <a:srgbClr val="EAD1D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Aplicación</a:t>
            </a:r>
            <a:r>
              <a:rPr lang="es"/>
              <a:t> en la nube</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este proyecto </a:t>
            </a:r>
            <a:r>
              <a:rPr lang="es"/>
              <a:t>también</a:t>
            </a:r>
            <a:r>
              <a:rPr lang="es"/>
              <a:t> se agregara un sistema que </a:t>
            </a:r>
            <a:r>
              <a:rPr lang="es"/>
              <a:t>automáticamente</a:t>
            </a:r>
            <a:r>
              <a:rPr lang="es"/>
              <a:t> </a:t>
            </a:r>
            <a:r>
              <a:rPr lang="es"/>
              <a:t>guarda</a:t>
            </a:r>
            <a:r>
              <a:rPr lang="es"/>
              <a:t> </a:t>
            </a:r>
            <a:r>
              <a:rPr lang="es"/>
              <a:t>información</a:t>
            </a:r>
            <a:r>
              <a:rPr lang="es"/>
              <a:t> en la nube, esta </a:t>
            </a:r>
            <a:r>
              <a:rPr lang="es"/>
              <a:t>información</a:t>
            </a:r>
            <a:r>
              <a:rPr lang="es"/>
              <a:t> </a:t>
            </a:r>
            <a:r>
              <a:rPr lang="es"/>
              <a:t>será</a:t>
            </a:r>
            <a:r>
              <a:rPr lang="es"/>
              <a:t> referente al juego actual, considerando el nivel del jugador, su inventario, los objetos que ha investigado entre otros.</a:t>
            </a:r>
            <a:endParaRPr/>
          </a:p>
          <a:p>
            <a:pPr indent="0" lvl="0" marL="0" rtl="0" algn="l">
              <a:spcBef>
                <a:spcPts val="1200"/>
              </a:spcBef>
              <a:spcAft>
                <a:spcPts val="0"/>
              </a:spcAft>
              <a:buNone/>
            </a:pPr>
            <a:r>
              <a:rPr lang="es"/>
              <a:t>Este </a:t>
            </a:r>
            <a:r>
              <a:rPr lang="es"/>
              <a:t>será</a:t>
            </a:r>
            <a:r>
              <a:rPr lang="es"/>
              <a:t> por medio de un sistema </a:t>
            </a:r>
            <a:r>
              <a:rPr lang="es"/>
              <a:t>automático</a:t>
            </a:r>
            <a:r>
              <a:rPr lang="es"/>
              <a:t>, el cual cada cierto tiempo </a:t>
            </a:r>
            <a:r>
              <a:rPr lang="es"/>
              <a:t>genera</a:t>
            </a:r>
            <a:r>
              <a:rPr lang="es"/>
              <a:t> una subida de estos datos generando un token el cual el jugador </a:t>
            </a:r>
            <a:r>
              <a:rPr lang="es"/>
              <a:t>podrá</a:t>
            </a:r>
            <a:r>
              <a:rPr lang="es"/>
              <a:t> en el futuro, utilizar para acceder a estos datos y </a:t>
            </a:r>
            <a:r>
              <a:rPr lang="es"/>
              <a:t>así</a:t>
            </a:r>
            <a:r>
              <a:rPr lang="es"/>
              <a:t> continuar su partida desde el mismo sitio donde estaba en caso de </a:t>
            </a:r>
            <a:r>
              <a:rPr lang="es"/>
              <a:t>trasladarse</a:t>
            </a:r>
            <a:r>
              <a:rPr lang="es"/>
              <a:t> de dispositivo.</a:t>
            </a:r>
            <a:endParaRPr/>
          </a:p>
          <a:p>
            <a:pPr indent="0" lvl="0" marL="0" rtl="0" algn="l">
              <a:spcBef>
                <a:spcPts val="1200"/>
              </a:spcBef>
              <a:spcAft>
                <a:spcPts val="1200"/>
              </a:spcAft>
              <a:buNone/>
            </a:pPr>
            <a:r>
              <a:rPr lang="es"/>
              <a:t>La carga y lectura de estos datos simplemente seria para la descarga local, </a:t>
            </a:r>
            <a:r>
              <a:rPr lang="es"/>
              <a:t>así</a:t>
            </a:r>
            <a:r>
              <a:rPr lang="es"/>
              <a:t> el jugador no </a:t>
            </a:r>
            <a:r>
              <a:rPr lang="es"/>
              <a:t>dependería</a:t>
            </a:r>
            <a:r>
              <a:rPr lang="es"/>
              <a:t> de coneccion a internet para poder jugar, simplemente para vincular su cuenta con el estado anterior.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Metodología</a:t>
            </a:r>
            <a:r>
              <a:rPr lang="es"/>
              <a:t> de trabajo</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a:t>
            </a:r>
            <a:r>
              <a:rPr lang="es"/>
              <a:t>metodología</a:t>
            </a:r>
            <a:r>
              <a:rPr lang="es"/>
              <a:t> escogida para el proyecto es SCRUM, ya que como proyecto de videojuego se premia mucho el constante feedback en el mismo, desde cosas tan simples como el diseño de personajes hasta mecanicas complejas.</a:t>
            </a:r>
            <a:endParaRPr/>
          </a:p>
          <a:p>
            <a:pPr indent="0" lvl="0" marL="0" rtl="0" algn="l">
              <a:spcBef>
                <a:spcPts val="1200"/>
              </a:spcBef>
              <a:spcAft>
                <a:spcPts val="1200"/>
              </a:spcAft>
              <a:buNone/>
            </a:pPr>
            <a:r>
              <a:t/>
            </a:r>
            <a:endParaRPr/>
          </a:p>
        </p:txBody>
      </p:sp>
      <p:pic>
        <p:nvPicPr>
          <p:cNvPr id="228" name="Google Shape;228;p28"/>
          <p:cNvPicPr preferRelativeResize="0"/>
          <p:nvPr/>
        </p:nvPicPr>
        <p:blipFill>
          <a:blip r:embed="rId3">
            <a:alphaModFix/>
          </a:blip>
          <a:stretch>
            <a:fillRect/>
          </a:stretch>
        </p:blipFill>
        <p:spPr>
          <a:xfrm>
            <a:off x="2662225" y="2805850"/>
            <a:ext cx="3819525" cy="148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Kanban</a:t>
            </a:r>
            <a:endParaRPr/>
          </a:p>
        </p:txBody>
      </p:sp>
      <p:sp>
        <p:nvSpPr>
          <p:cNvPr id="234" name="Google Shape;234;p29"/>
          <p:cNvSpPr txBox="1"/>
          <p:nvPr>
            <p:ph idx="1" type="body"/>
          </p:nvPr>
        </p:nvSpPr>
        <p:spPr>
          <a:xfrm>
            <a:off x="1297500" y="1763850"/>
            <a:ext cx="7038900" cy="161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Para la </a:t>
            </a:r>
            <a:r>
              <a:rPr lang="es"/>
              <a:t>organización</a:t>
            </a:r>
            <a:r>
              <a:rPr lang="es"/>
              <a:t> de tareas se utiliza la </a:t>
            </a:r>
            <a:r>
              <a:rPr lang="es"/>
              <a:t>metodología</a:t>
            </a:r>
            <a:r>
              <a:rPr lang="es"/>
              <a:t> Kanban por medio de la herramienta “Notion”, donde todas las tareas se definen en base a un tiempo estimado de desarrollo, el mismo factor de que sea un proyecto abierto a la posibilidad de modificaciones constantes con el tiempo, presenta la posibilidad de que este requiera constantes cambios en el orden de tareas.</a:t>
            </a:r>
            <a:endParaRPr/>
          </a:p>
          <a:p>
            <a:pPr indent="0" lvl="0" marL="0" rtl="0" algn="l">
              <a:spcBef>
                <a:spcPts val="1200"/>
              </a:spcBef>
              <a:spcAft>
                <a:spcPts val="1200"/>
              </a:spcAft>
              <a:buNone/>
            </a:pPr>
            <a:r>
              <a:rPr lang="es"/>
              <a:t>Por ello es mejor esta </a:t>
            </a:r>
            <a:r>
              <a:rPr lang="es"/>
              <a:t>metodología</a:t>
            </a:r>
            <a:r>
              <a:rPr lang="es"/>
              <a:t> a </a:t>
            </a:r>
            <a:r>
              <a:rPr lang="es"/>
              <a:t>contraposición</a:t>
            </a:r>
            <a:r>
              <a:rPr lang="es"/>
              <a:t> de utilizar cartas Gantt u otros sistemas de control de actividades y manejo de tiempo.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0"/>
          <p:cNvPicPr preferRelativeResize="0"/>
          <p:nvPr/>
        </p:nvPicPr>
        <p:blipFill>
          <a:blip r:embed="rId3">
            <a:alphaModFix/>
          </a:blip>
          <a:stretch>
            <a:fillRect/>
          </a:stretch>
        </p:blipFill>
        <p:spPr>
          <a:xfrm>
            <a:off x="152400" y="304075"/>
            <a:ext cx="8839203" cy="45353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Contexto</a:t>
            </a:r>
            <a:endParaRPr b="1"/>
          </a:p>
        </p:txBody>
      </p:sp>
      <p:sp>
        <p:nvSpPr>
          <p:cNvPr id="142" name="Google Shape;142;p14"/>
          <p:cNvSpPr txBox="1"/>
          <p:nvPr>
            <p:ph idx="1" type="body"/>
          </p:nvPr>
        </p:nvSpPr>
        <p:spPr>
          <a:xfrm>
            <a:off x="1297500" y="1427550"/>
            <a:ext cx="7038900" cy="22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La </a:t>
            </a:r>
            <a:r>
              <a:rPr lang="es" sz="1400">
                <a:latin typeface="Montserrat"/>
                <a:ea typeface="Montserrat"/>
                <a:cs typeface="Montserrat"/>
                <a:sym typeface="Montserrat"/>
              </a:rPr>
              <a:t>Antartida</a:t>
            </a:r>
            <a:r>
              <a:rPr lang="es" sz="1400">
                <a:latin typeface="Montserrat"/>
                <a:ea typeface="Montserrat"/>
                <a:cs typeface="Montserrat"/>
                <a:sym typeface="Montserrat"/>
              </a:rPr>
              <a:t> es un continente casi inexplorado pero fundamental para la supervivencia de la biodiversidad de nuestro planeta, siendo considerada:</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s" sz="1400">
                <a:latin typeface="Montserrat"/>
                <a:ea typeface="Montserrat"/>
                <a:cs typeface="Montserrat"/>
                <a:sym typeface="Montserrat"/>
              </a:rPr>
              <a:t>Reguladora</a:t>
            </a:r>
            <a:r>
              <a:rPr lang="es" sz="1400">
                <a:latin typeface="Montserrat"/>
                <a:ea typeface="Montserrat"/>
                <a:cs typeface="Montserrat"/>
                <a:sym typeface="Montserrat"/>
              </a:rPr>
              <a:t> del cambio </a:t>
            </a:r>
            <a:r>
              <a:rPr lang="es" sz="1400">
                <a:latin typeface="Montserrat"/>
                <a:ea typeface="Montserrat"/>
                <a:cs typeface="Montserrat"/>
                <a:sym typeface="Montserrat"/>
              </a:rPr>
              <a:t>climático</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El mayor </a:t>
            </a:r>
            <a:r>
              <a:rPr lang="es" sz="1400">
                <a:latin typeface="Montserrat"/>
                <a:ea typeface="Montserrat"/>
                <a:cs typeface="Montserrat"/>
                <a:sym typeface="Montserrat"/>
              </a:rPr>
              <a:t>depósito</a:t>
            </a:r>
            <a:r>
              <a:rPr lang="es" sz="1400">
                <a:latin typeface="Montserrat"/>
                <a:ea typeface="Montserrat"/>
                <a:cs typeface="Montserrat"/>
                <a:sym typeface="Montserrat"/>
              </a:rPr>
              <a:t> de agua dulce del planeta.</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Uno de los mejores territorios para la </a:t>
            </a:r>
            <a:r>
              <a:rPr lang="es" sz="1400">
                <a:latin typeface="Montserrat"/>
                <a:ea typeface="Montserrat"/>
                <a:cs typeface="Montserrat"/>
                <a:sym typeface="Montserrat"/>
              </a:rPr>
              <a:t>investigación</a:t>
            </a:r>
            <a:r>
              <a:rPr lang="es" sz="1400">
                <a:latin typeface="Montserrat"/>
                <a:ea typeface="Montserrat"/>
                <a:cs typeface="Montserrat"/>
                <a:sym typeface="Montserrat"/>
              </a:rPr>
              <a:t> </a:t>
            </a:r>
            <a:r>
              <a:rPr lang="es" sz="1400">
                <a:latin typeface="Montserrat"/>
                <a:ea typeface="Montserrat"/>
                <a:cs typeface="Montserrat"/>
                <a:sym typeface="Montserrat"/>
              </a:rPr>
              <a:t>científica</a:t>
            </a:r>
            <a:r>
              <a:rPr lang="es" sz="1400">
                <a:latin typeface="Montserrat"/>
                <a:ea typeface="Montserrat"/>
                <a:cs typeface="Montserrat"/>
                <a:sym typeface="Montserrat"/>
              </a:rPr>
              <a:t>.</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Uno de los mayores puntos encargados en reflectar </a:t>
            </a:r>
            <a:r>
              <a:rPr lang="es" sz="1400">
                <a:latin typeface="Montserrat"/>
                <a:ea typeface="Montserrat"/>
                <a:cs typeface="Montserrat"/>
                <a:sym typeface="Montserrat"/>
              </a:rPr>
              <a:t>radiación</a:t>
            </a:r>
            <a:r>
              <a:rPr lang="es" sz="1400">
                <a:latin typeface="Montserrat"/>
                <a:ea typeface="Montserrat"/>
                <a:cs typeface="Montserrat"/>
                <a:sym typeface="Montserrat"/>
              </a:rPr>
              <a:t> uv de parte del sol.</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Contenedora de vital </a:t>
            </a:r>
            <a:r>
              <a:rPr lang="es" sz="1400">
                <a:latin typeface="Montserrat"/>
                <a:ea typeface="Montserrat"/>
                <a:cs typeface="Montserrat"/>
                <a:sym typeface="Montserrat"/>
              </a:rPr>
              <a:t>información</a:t>
            </a:r>
            <a:r>
              <a:rPr lang="es" sz="1400">
                <a:latin typeface="Montserrat"/>
                <a:ea typeface="Montserrat"/>
                <a:cs typeface="Montserrat"/>
                <a:sym typeface="Montserrat"/>
              </a:rPr>
              <a:t> del pasado.</a:t>
            </a:r>
            <a:endParaRPr sz="1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Contexto: P</a:t>
            </a:r>
            <a:r>
              <a:rPr b="1" lang="es"/>
              <a:t>roblema Ambiental</a:t>
            </a:r>
            <a:endParaRPr b="1"/>
          </a:p>
        </p:txBody>
      </p:sp>
      <p:sp>
        <p:nvSpPr>
          <p:cNvPr id="148" name="Google Shape;148;p15"/>
          <p:cNvSpPr txBox="1"/>
          <p:nvPr>
            <p:ph idx="1" type="body"/>
          </p:nvPr>
        </p:nvSpPr>
        <p:spPr>
          <a:xfrm>
            <a:off x="1052550" y="1566000"/>
            <a:ext cx="7038900" cy="20115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Font typeface="Montserrat"/>
              <a:buChar char="●"/>
            </a:pPr>
            <a:r>
              <a:rPr lang="es" sz="1400">
                <a:latin typeface="Montserrat"/>
                <a:ea typeface="Montserrat"/>
                <a:cs typeface="Montserrat"/>
                <a:sym typeface="Montserrat"/>
              </a:rPr>
              <a:t>Especies marinas son explotadas por la pesca regular e irregular, con efecto en los ecosistemas de la zona.</a:t>
            </a:r>
            <a:endParaRPr sz="1400">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s" sz="1400">
                <a:latin typeface="Montserrat"/>
                <a:ea typeface="Montserrat"/>
                <a:cs typeface="Montserrat"/>
                <a:sym typeface="Montserrat"/>
              </a:rPr>
              <a:t>Se ha apreciado derretimiento de hielos polares milenarios a </a:t>
            </a:r>
            <a:r>
              <a:rPr lang="es" sz="1400">
                <a:latin typeface="Montserrat"/>
                <a:ea typeface="Montserrat"/>
                <a:cs typeface="Montserrat"/>
                <a:sym typeface="Montserrat"/>
              </a:rPr>
              <a:t>raíz</a:t>
            </a:r>
            <a:r>
              <a:rPr lang="es" sz="1400">
                <a:latin typeface="Montserrat"/>
                <a:ea typeface="Montserrat"/>
                <a:cs typeface="Montserrat"/>
                <a:sym typeface="Montserrat"/>
              </a:rPr>
              <a:t> del calentamiento global.</a:t>
            </a:r>
            <a:endParaRPr sz="1400">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s" sz="1400">
                <a:latin typeface="Montserrat"/>
                <a:ea typeface="Montserrat"/>
                <a:cs typeface="Montserrat"/>
                <a:sym typeface="Montserrat"/>
              </a:rPr>
              <a:t>Se ha transportado una gran cantidad de especies invasoras gracias al movimiento humano.</a:t>
            </a:r>
            <a:endParaRPr sz="1400">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s" sz="1400">
                <a:latin typeface="Montserrat"/>
                <a:ea typeface="Montserrat"/>
                <a:cs typeface="Montserrat"/>
                <a:sym typeface="Montserrat"/>
              </a:rPr>
              <a:t>Llegada de </a:t>
            </a:r>
            <a:r>
              <a:rPr lang="es" sz="1400">
                <a:latin typeface="Montserrat"/>
                <a:ea typeface="Montserrat"/>
                <a:cs typeface="Montserrat"/>
                <a:sym typeface="Montserrat"/>
              </a:rPr>
              <a:t>contaminación</a:t>
            </a:r>
            <a:r>
              <a:rPr lang="es" sz="1400">
                <a:latin typeface="Montserrat"/>
                <a:ea typeface="Montserrat"/>
                <a:cs typeface="Montserrat"/>
                <a:sym typeface="Montserrat"/>
              </a:rPr>
              <a:t> al continente, como </a:t>
            </a:r>
            <a:r>
              <a:rPr lang="es" sz="1400">
                <a:latin typeface="Montserrat"/>
                <a:ea typeface="Montserrat"/>
                <a:cs typeface="Montserrat"/>
                <a:sym typeface="Montserrat"/>
              </a:rPr>
              <a:t>exceso</a:t>
            </a:r>
            <a:r>
              <a:rPr lang="es" sz="1400">
                <a:latin typeface="Montserrat"/>
                <a:ea typeface="Montserrat"/>
                <a:cs typeface="Montserrat"/>
                <a:sym typeface="Montserrat"/>
              </a:rPr>
              <a:t> de </a:t>
            </a:r>
            <a:r>
              <a:rPr lang="es" sz="1400">
                <a:latin typeface="Montserrat"/>
                <a:ea typeface="Montserrat"/>
                <a:cs typeface="Montserrat"/>
                <a:sym typeface="Montserrat"/>
              </a:rPr>
              <a:t>microplásticos</a:t>
            </a:r>
            <a:r>
              <a:rPr lang="es" sz="1400">
                <a:latin typeface="Montserrat"/>
                <a:ea typeface="Montserrat"/>
                <a:cs typeface="Montserrat"/>
                <a:sym typeface="Montserrat"/>
              </a:rPr>
              <a:t>, aguas grises y residuos de </a:t>
            </a:r>
            <a:r>
              <a:rPr lang="es" sz="1400">
                <a:latin typeface="Montserrat"/>
                <a:ea typeface="Montserrat"/>
                <a:cs typeface="Montserrat"/>
                <a:sym typeface="Montserrat"/>
              </a:rPr>
              <a:t>combustión</a:t>
            </a:r>
            <a:r>
              <a:rPr lang="es" sz="1400">
                <a:latin typeface="Montserrat"/>
                <a:ea typeface="Montserrat"/>
                <a:cs typeface="Montserrat"/>
                <a:sym typeface="Montserrat"/>
              </a:rPr>
              <a:t>.</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Contexto: Problema Educacional</a:t>
            </a:r>
            <a:endParaRPr b="1"/>
          </a:p>
        </p:txBody>
      </p:sp>
      <p:sp>
        <p:nvSpPr>
          <p:cNvPr id="154" name="Google Shape;154;p16"/>
          <p:cNvSpPr txBox="1"/>
          <p:nvPr>
            <p:ph idx="1" type="body"/>
          </p:nvPr>
        </p:nvSpPr>
        <p:spPr>
          <a:xfrm>
            <a:off x="1052550" y="1822950"/>
            <a:ext cx="7038900" cy="1497600"/>
          </a:xfrm>
          <a:prstGeom prst="rect">
            <a:avLst/>
          </a:prstGeom>
        </p:spPr>
        <p:txBody>
          <a:bodyPr anchorCtr="0" anchor="t" bIns="91425" lIns="91425" spcFirstLastPara="1" rIns="91425" wrap="square" tIns="91425">
            <a:noAutofit/>
          </a:bodyPr>
          <a:lstStyle/>
          <a:p>
            <a:pPr indent="-317658" lvl="0" marL="457200" rtl="0" algn="l">
              <a:lnSpc>
                <a:spcPct val="105000"/>
              </a:lnSpc>
              <a:spcBef>
                <a:spcPts val="0"/>
              </a:spcBef>
              <a:spcAft>
                <a:spcPts val="0"/>
              </a:spcAft>
              <a:buSzPts val="1403"/>
              <a:buFont typeface="Montserrat"/>
              <a:buAutoNum type="arabicPeriod"/>
            </a:pPr>
            <a:r>
              <a:rPr lang="es" sz="1402">
                <a:latin typeface="Montserrat"/>
                <a:ea typeface="Montserrat"/>
                <a:cs typeface="Montserrat"/>
                <a:sym typeface="Montserrat"/>
              </a:rPr>
              <a:t>Baja </a:t>
            </a:r>
            <a:r>
              <a:rPr lang="es" sz="1402">
                <a:latin typeface="Montserrat"/>
                <a:ea typeface="Montserrat"/>
                <a:cs typeface="Montserrat"/>
                <a:sym typeface="Montserrat"/>
              </a:rPr>
              <a:t>educación</a:t>
            </a:r>
            <a:r>
              <a:rPr lang="es" sz="1402">
                <a:latin typeface="Montserrat"/>
                <a:ea typeface="Montserrat"/>
                <a:cs typeface="Montserrat"/>
                <a:sym typeface="Montserrat"/>
              </a:rPr>
              <a:t> a la </a:t>
            </a:r>
            <a:r>
              <a:rPr lang="es" sz="1402">
                <a:latin typeface="Montserrat"/>
                <a:ea typeface="Montserrat"/>
                <a:cs typeface="Montserrat"/>
                <a:sym typeface="Montserrat"/>
              </a:rPr>
              <a:t>población</a:t>
            </a:r>
            <a:r>
              <a:rPr lang="es" sz="1402">
                <a:latin typeface="Montserrat"/>
                <a:ea typeface="Montserrat"/>
                <a:cs typeface="Montserrat"/>
                <a:sym typeface="Montserrat"/>
              </a:rPr>
              <a:t> chilena sobre el continente junto a </a:t>
            </a:r>
            <a:r>
              <a:rPr lang="es" sz="1402">
                <a:latin typeface="Montserrat"/>
                <a:ea typeface="Montserrat"/>
                <a:cs typeface="Montserrat"/>
                <a:sym typeface="Montserrat"/>
              </a:rPr>
              <a:t>desinformación</a:t>
            </a:r>
            <a:r>
              <a:rPr lang="es" sz="1402">
                <a:latin typeface="Montserrat"/>
                <a:ea typeface="Montserrat"/>
                <a:cs typeface="Montserrat"/>
                <a:sym typeface="Montserrat"/>
              </a:rPr>
              <a:t>.</a:t>
            </a:r>
            <a:endParaRPr sz="1402">
              <a:latin typeface="Montserrat"/>
              <a:ea typeface="Montserrat"/>
              <a:cs typeface="Montserrat"/>
              <a:sym typeface="Montserrat"/>
            </a:endParaRPr>
          </a:p>
          <a:p>
            <a:pPr indent="-317658" lvl="0" marL="457200" rtl="0" algn="l">
              <a:lnSpc>
                <a:spcPct val="105000"/>
              </a:lnSpc>
              <a:spcBef>
                <a:spcPts val="0"/>
              </a:spcBef>
              <a:spcAft>
                <a:spcPts val="0"/>
              </a:spcAft>
              <a:buSzPts val="1403"/>
              <a:buFont typeface="Montserrat"/>
              <a:buAutoNum type="arabicPeriod"/>
            </a:pPr>
            <a:r>
              <a:rPr lang="es" sz="1402">
                <a:latin typeface="Montserrat"/>
                <a:ea typeface="Montserrat"/>
                <a:cs typeface="Montserrat"/>
                <a:sym typeface="Montserrat"/>
              </a:rPr>
              <a:t>Bajo </a:t>
            </a:r>
            <a:r>
              <a:rPr lang="es" sz="1402">
                <a:latin typeface="Montserrat"/>
                <a:ea typeface="Montserrat"/>
                <a:cs typeface="Montserrat"/>
                <a:sym typeface="Montserrat"/>
              </a:rPr>
              <a:t>interés</a:t>
            </a:r>
            <a:r>
              <a:rPr lang="es" sz="1402">
                <a:latin typeface="Montserrat"/>
                <a:ea typeface="Montserrat"/>
                <a:cs typeface="Montserrat"/>
                <a:sym typeface="Montserrat"/>
              </a:rPr>
              <a:t> en la </a:t>
            </a:r>
            <a:r>
              <a:rPr lang="es" sz="1402">
                <a:latin typeface="Montserrat"/>
                <a:ea typeface="Montserrat"/>
                <a:cs typeface="Montserrat"/>
                <a:sym typeface="Montserrat"/>
              </a:rPr>
              <a:t>población</a:t>
            </a:r>
            <a:r>
              <a:rPr lang="es" sz="1402">
                <a:latin typeface="Montserrat"/>
                <a:ea typeface="Montserrat"/>
                <a:cs typeface="Montserrat"/>
                <a:sym typeface="Montserrat"/>
              </a:rPr>
              <a:t> a profundizar sobre la </a:t>
            </a:r>
            <a:r>
              <a:rPr lang="es" sz="1402">
                <a:latin typeface="Montserrat"/>
                <a:ea typeface="Montserrat"/>
                <a:cs typeface="Montserrat"/>
                <a:sym typeface="Montserrat"/>
              </a:rPr>
              <a:t>información</a:t>
            </a:r>
            <a:r>
              <a:rPr lang="es" sz="1402">
                <a:latin typeface="Montserrat"/>
                <a:ea typeface="Montserrat"/>
                <a:cs typeface="Montserrat"/>
                <a:sym typeface="Montserrat"/>
              </a:rPr>
              <a:t> existente de esta zona.</a:t>
            </a:r>
            <a:endParaRPr sz="1402">
              <a:latin typeface="Montserrat"/>
              <a:ea typeface="Montserrat"/>
              <a:cs typeface="Montserrat"/>
              <a:sym typeface="Montserrat"/>
            </a:endParaRPr>
          </a:p>
          <a:p>
            <a:pPr indent="-317658" lvl="0" marL="457200" rtl="0" algn="l">
              <a:lnSpc>
                <a:spcPct val="105000"/>
              </a:lnSpc>
              <a:spcBef>
                <a:spcPts val="0"/>
              </a:spcBef>
              <a:spcAft>
                <a:spcPts val="0"/>
              </a:spcAft>
              <a:buSzPts val="1403"/>
              <a:buFont typeface="Montserrat"/>
              <a:buAutoNum type="arabicPeriod"/>
            </a:pPr>
            <a:r>
              <a:rPr lang="es" sz="1402">
                <a:latin typeface="Montserrat"/>
                <a:ea typeface="Montserrat"/>
                <a:cs typeface="Montserrat"/>
                <a:sym typeface="Montserrat"/>
              </a:rPr>
              <a:t>Desconocimiento d e la </a:t>
            </a:r>
            <a:r>
              <a:rPr lang="es" sz="1402">
                <a:latin typeface="Montserrat"/>
                <a:ea typeface="Montserrat"/>
                <a:cs typeface="Montserrat"/>
                <a:sym typeface="Montserrat"/>
              </a:rPr>
              <a:t>correlación</a:t>
            </a:r>
            <a:r>
              <a:rPr lang="es" sz="1402">
                <a:latin typeface="Montserrat"/>
                <a:ea typeface="Montserrat"/>
                <a:cs typeface="Montserrat"/>
                <a:sym typeface="Montserrat"/>
              </a:rPr>
              <a:t> entre acciones y los efectos que estas tienen en la zona.</a:t>
            </a:r>
            <a:endParaRPr sz="1402">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52550" y="291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¿Por </a:t>
            </a:r>
            <a:r>
              <a:rPr b="1" lang="es"/>
              <a:t>qué</a:t>
            </a:r>
            <a:r>
              <a:rPr b="1" lang="es"/>
              <a:t> un videojuego?</a:t>
            </a:r>
            <a:endParaRPr b="1"/>
          </a:p>
        </p:txBody>
      </p:sp>
      <p:pic>
        <p:nvPicPr>
          <p:cNvPr id="160" name="Google Shape;160;p17"/>
          <p:cNvPicPr preferRelativeResize="0"/>
          <p:nvPr/>
        </p:nvPicPr>
        <p:blipFill>
          <a:blip r:embed="rId3">
            <a:alphaModFix/>
          </a:blip>
          <a:stretch>
            <a:fillRect/>
          </a:stretch>
        </p:blipFill>
        <p:spPr>
          <a:xfrm>
            <a:off x="1684377" y="1103775"/>
            <a:ext cx="5775249" cy="3603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industria del entretenimiento </a:t>
            </a:r>
            <a:r>
              <a:rPr lang="es"/>
              <a:t>más</a:t>
            </a:r>
            <a:r>
              <a:rPr lang="es"/>
              <a:t> rentable.</a:t>
            </a:r>
            <a:endParaRPr/>
          </a:p>
        </p:txBody>
      </p:sp>
      <p:pic>
        <p:nvPicPr>
          <p:cNvPr id="166" name="Google Shape;166;p18"/>
          <p:cNvPicPr preferRelativeResize="0"/>
          <p:nvPr/>
        </p:nvPicPr>
        <p:blipFill>
          <a:blip r:embed="rId3">
            <a:alphaModFix/>
          </a:blip>
          <a:stretch>
            <a:fillRect/>
          </a:stretch>
        </p:blipFill>
        <p:spPr>
          <a:xfrm>
            <a:off x="1664175" y="1543050"/>
            <a:ext cx="6305550"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Y se ha comprobado que pueden</a:t>
            </a:r>
            <a:endParaRPr/>
          </a:p>
        </p:txBody>
      </p:sp>
      <p:sp>
        <p:nvSpPr>
          <p:cNvPr id="172" name="Google Shape;172;p19"/>
          <p:cNvSpPr txBox="1"/>
          <p:nvPr>
            <p:ph idx="1" type="body"/>
          </p:nvPr>
        </p:nvSpPr>
        <p:spPr>
          <a:xfrm>
            <a:off x="1297500" y="2027700"/>
            <a:ext cx="70389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Mejorar habilidades cognitivas.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Promover </a:t>
            </a:r>
            <a:r>
              <a:rPr lang="es">
                <a:latin typeface="Montserrat"/>
                <a:ea typeface="Montserrat"/>
                <a:cs typeface="Montserrat"/>
                <a:sym typeface="Montserrat"/>
              </a:rPr>
              <a:t>concentración</a:t>
            </a:r>
            <a:r>
              <a:rPr lang="es">
                <a:latin typeface="Montserrat"/>
                <a:ea typeface="Montserrat"/>
                <a:cs typeface="Montserrat"/>
                <a:sym typeface="Montserrat"/>
              </a:rPr>
              <a:t> mediante el entretenimiento.</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Tener gran potencial de </a:t>
            </a:r>
            <a:r>
              <a:rPr lang="es">
                <a:latin typeface="Montserrat"/>
                <a:ea typeface="Montserrat"/>
                <a:cs typeface="Montserrat"/>
                <a:sym typeface="Montserrat"/>
              </a:rPr>
              <a:t>diversificación</a:t>
            </a:r>
            <a:r>
              <a:rPr lang="es">
                <a:latin typeface="Montserrat"/>
                <a:ea typeface="Montserrat"/>
                <a:cs typeface="Montserrat"/>
                <a:sym typeface="Montserrat"/>
              </a:rPr>
              <a: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Potenciar habilidades de </a:t>
            </a:r>
            <a:r>
              <a:rPr lang="es">
                <a:latin typeface="Montserrat"/>
                <a:ea typeface="Montserrat"/>
                <a:cs typeface="Montserrat"/>
                <a:sym typeface="Montserrat"/>
              </a:rPr>
              <a:t>resolución</a:t>
            </a:r>
            <a:r>
              <a:rPr lang="es">
                <a:latin typeface="Montserrat"/>
                <a:ea typeface="Montserrat"/>
                <a:cs typeface="Montserrat"/>
                <a:sym typeface="Montserrat"/>
              </a:rPr>
              <a:t> de problemas.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52550" y="3694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Solución</a:t>
            </a:r>
            <a:endParaRPr/>
          </a:p>
        </p:txBody>
      </p:sp>
      <p:pic>
        <p:nvPicPr>
          <p:cNvPr id="178" name="Google Shape;178;p20"/>
          <p:cNvPicPr preferRelativeResize="0"/>
          <p:nvPr/>
        </p:nvPicPr>
        <p:blipFill>
          <a:blip r:embed="rId3">
            <a:alphaModFix/>
          </a:blip>
          <a:stretch>
            <a:fillRect/>
          </a:stretch>
        </p:blipFill>
        <p:spPr>
          <a:xfrm>
            <a:off x="3173350" y="1028673"/>
            <a:ext cx="2680000" cy="2680000"/>
          </a:xfrm>
          <a:prstGeom prst="rect">
            <a:avLst/>
          </a:prstGeom>
          <a:noFill/>
          <a:ln>
            <a:noFill/>
          </a:ln>
        </p:spPr>
      </p:pic>
      <p:pic>
        <p:nvPicPr>
          <p:cNvPr id="179" name="Google Shape;179;p20"/>
          <p:cNvPicPr preferRelativeResize="0"/>
          <p:nvPr/>
        </p:nvPicPr>
        <p:blipFill>
          <a:blip r:embed="rId4">
            <a:alphaModFix/>
          </a:blip>
          <a:stretch>
            <a:fillRect/>
          </a:stretch>
        </p:blipFill>
        <p:spPr>
          <a:xfrm>
            <a:off x="2519251" y="3255450"/>
            <a:ext cx="4105499" cy="115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¿Que tiene de especial?</a:t>
            </a:r>
            <a:endParaRPr/>
          </a:p>
        </p:txBody>
      </p:sp>
      <p:sp>
        <p:nvSpPr>
          <p:cNvPr id="185" name="Google Shape;185;p21"/>
          <p:cNvSpPr txBox="1"/>
          <p:nvPr>
            <p:ph idx="1" type="body"/>
          </p:nvPr>
        </p:nvSpPr>
        <p:spPr>
          <a:xfrm>
            <a:off x="1297500" y="1956150"/>
            <a:ext cx="70389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latin typeface="Montserrat"/>
                <a:ea typeface="Montserrat"/>
                <a:cs typeface="Montserrat"/>
                <a:sym typeface="Montserrat"/>
              </a:rPr>
              <a:t>El formato del proyecto se presenta como una herramienta para el aprendizaje con un formato </a:t>
            </a:r>
            <a:r>
              <a:rPr lang="es">
                <a:solidFill>
                  <a:srgbClr val="EAD1DC"/>
                </a:solidFill>
                <a:latin typeface="Montserrat"/>
                <a:ea typeface="Montserrat"/>
                <a:cs typeface="Montserrat"/>
                <a:sym typeface="Montserrat"/>
              </a:rPr>
              <a:t>accesible y llamativo</a:t>
            </a:r>
            <a:r>
              <a:rPr lang="es">
                <a:latin typeface="Montserrat"/>
                <a:ea typeface="Montserrat"/>
                <a:cs typeface="Montserrat"/>
                <a:sym typeface="Montserrat"/>
              </a:rPr>
              <a:t>, con respaldo </a:t>
            </a:r>
            <a:r>
              <a:rPr lang="es">
                <a:solidFill>
                  <a:srgbClr val="EAD1DC"/>
                </a:solidFill>
                <a:latin typeface="Montserrat"/>
                <a:ea typeface="Montserrat"/>
                <a:cs typeface="Montserrat"/>
                <a:sym typeface="Montserrat"/>
              </a:rPr>
              <a:t>científico</a:t>
            </a:r>
            <a:r>
              <a:rPr lang="es">
                <a:solidFill>
                  <a:srgbClr val="EAD1DC"/>
                </a:solidFill>
                <a:latin typeface="Montserrat"/>
                <a:ea typeface="Montserrat"/>
                <a:cs typeface="Montserrat"/>
                <a:sym typeface="Montserrat"/>
              </a:rPr>
              <a:t> y </a:t>
            </a:r>
            <a:r>
              <a:rPr lang="es">
                <a:solidFill>
                  <a:srgbClr val="EAD1DC"/>
                </a:solidFill>
                <a:latin typeface="Montserrat"/>
                <a:ea typeface="Montserrat"/>
                <a:cs typeface="Montserrat"/>
                <a:sym typeface="Montserrat"/>
              </a:rPr>
              <a:t>pedagógico</a:t>
            </a:r>
            <a:r>
              <a:rPr lang="es">
                <a:latin typeface="Montserrat"/>
                <a:ea typeface="Montserrat"/>
                <a:cs typeface="Montserrat"/>
                <a:sym typeface="Montserrat"/>
              </a:rPr>
              <a:t>, orientado en entregar un </a:t>
            </a:r>
            <a:r>
              <a:rPr lang="es">
                <a:solidFill>
                  <a:srgbClr val="EAD1DC"/>
                </a:solidFill>
                <a:latin typeface="Montserrat"/>
                <a:ea typeface="Montserrat"/>
                <a:cs typeface="Montserrat"/>
                <a:sym typeface="Montserrat"/>
              </a:rPr>
              <a:t>método de aprendizaje mediante la aventura y exploración</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rtl="0" algn="ctr">
              <a:spcBef>
                <a:spcPts val="1200"/>
              </a:spcBef>
              <a:spcAft>
                <a:spcPts val="1200"/>
              </a:spcAft>
              <a:buNone/>
            </a:pPr>
            <a:r>
              <a:rPr lang="es">
                <a:latin typeface="Montserrat"/>
                <a:ea typeface="Montserrat"/>
                <a:cs typeface="Montserrat"/>
                <a:sym typeface="Montserrat"/>
              </a:rPr>
              <a:t>Logrando una responsabilidad tanto intelectual como afectiva con el continente.</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