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10287000" cx="18288000"/>
  <p:notesSz cx="6858000" cy="9144000"/>
  <p:embeddedFontLst>
    <p:embeddedFont>
      <p:font typeface="Nunito"/>
      <p:bold r:id="rId20"/>
      <p:boldItalic r:id="rId21"/>
    </p:embeddedFont>
    <p:embeddedFont>
      <p:font typeface="Josefin Sans"/>
      <p:bold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4" roundtripDataSignature="AMtx7mhWo703dFwHlq11q8CoWQksI1CR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396D7C8-476D-431B-BCE2-9D3B4AA1077C}">
  <a:tblStyle styleId="{5396D7C8-476D-431B-BCE2-9D3B4AA1077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5.xml"/><Relationship Id="rId22" Type="http://schemas.openxmlformats.org/officeDocument/2006/relationships/font" Target="fonts/JosefinSans-bold.fntdata"/><Relationship Id="rId10" Type="http://schemas.openxmlformats.org/officeDocument/2006/relationships/slide" Target="slides/slide4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font" Target="fonts/Josefi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Relationship Id="rId9" Type="http://schemas.openxmlformats.org/officeDocument/2006/relationships/image" Target="../media/image7.jpg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7" Type="http://schemas.openxmlformats.org/officeDocument/2006/relationships/image" Target="../media/image4.png"/><Relationship Id="rId8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5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0.png"/><Relationship Id="rId4" Type="http://schemas.openxmlformats.org/officeDocument/2006/relationships/image" Target="../media/image23.png"/><Relationship Id="rId5" Type="http://schemas.openxmlformats.org/officeDocument/2006/relationships/image" Target="../media/image28.png"/><Relationship Id="rId6" Type="http://schemas.openxmlformats.org/officeDocument/2006/relationships/image" Target="../media/image31.png"/><Relationship Id="rId7" Type="http://schemas.openxmlformats.org/officeDocument/2006/relationships/image" Target="../media/image2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3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3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3.png"/><Relationship Id="rId4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4.png"/><Relationship Id="rId4" Type="http://schemas.openxmlformats.org/officeDocument/2006/relationships/image" Target="../media/image18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Relationship Id="rId7" Type="http://schemas.openxmlformats.org/officeDocument/2006/relationships/image" Target="../media/image16.png"/><Relationship Id="rId8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4B8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1182834" y="-1921745"/>
            <a:ext cx="6755642" cy="4114800"/>
          </a:xfrm>
          <a:custGeom>
            <a:rect b="b" l="l" r="r" t="t"/>
            <a:pathLst>
              <a:path extrusionOk="0" h="4114800" w="6755642">
                <a:moveTo>
                  <a:pt x="0" y="0"/>
                </a:moveTo>
                <a:lnTo>
                  <a:pt x="6755642" y="0"/>
                </a:lnTo>
                <a:lnTo>
                  <a:pt x="67556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5" name="Google Shape;85;p1"/>
          <p:cNvSpPr/>
          <p:nvPr/>
        </p:nvSpPr>
        <p:spPr>
          <a:xfrm>
            <a:off x="6303834" y="1790711"/>
            <a:ext cx="1194327" cy="2586142"/>
          </a:xfrm>
          <a:custGeom>
            <a:rect b="b" l="l" r="r" t="t"/>
            <a:pathLst>
              <a:path extrusionOk="0" h="2586142" w="1194327">
                <a:moveTo>
                  <a:pt x="0" y="0"/>
                </a:moveTo>
                <a:lnTo>
                  <a:pt x="1194327" y="0"/>
                </a:lnTo>
                <a:lnTo>
                  <a:pt x="1194327" y="2586142"/>
                </a:lnTo>
                <a:lnTo>
                  <a:pt x="0" y="25861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6" name="Google Shape;86;p1"/>
          <p:cNvSpPr/>
          <p:nvPr/>
        </p:nvSpPr>
        <p:spPr>
          <a:xfrm flipH="1">
            <a:off x="2095190" y="2021154"/>
            <a:ext cx="5357753" cy="5591583"/>
          </a:xfrm>
          <a:custGeom>
            <a:rect b="b" l="l" r="r" t="t"/>
            <a:pathLst>
              <a:path extrusionOk="0" h="5591583" w="5357753">
                <a:moveTo>
                  <a:pt x="5357753" y="0"/>
                </a:moveTo>
                <a:lnTo>
                  <a:pt x="0" y="0"/>
                </a:lnTo>
                <a:lnTo>
                  <a:pt x="0" y="5591582"/>
                </a:lnTo>
                <a:lnTo>
                  <a:pt x="5357753" y="5591582"/>
                </a:lnTo>
                <a:lnTo>
                  <a:pt x="5357753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7" name="Google Shape;87;p1"/>
          <p:cNvSpPr/>
          <p:nvPr/>
        </p:nvSpPr>
        <p:spPr>
          <a:xfrm>
            <a:off x="-947148" y="1264426"/>
            <a:ext cx="3144039" cy="2440918"/>
          </a:xfrm>
          <a:custGeom>
            <a:rect b="b" l="l" r="r" t="t"/>
            <a:pathLst>
              <a:path extrusionOk="0" h="2440918" w="3144039">
                <a:moveTo>
                  <a:pt x="0" y="0"/>
                </a:moveTo>
                <a:lnTo>
                  <a:pt x="3144040" y="0"/>
                </a:lnTo>
                <a:lnTo>
                  <a:pt x="3144040" y="2440918"/>
                </a:lnTo>
                <a:lnTo>
                  <a:pt x="0" y="24409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8" name="Google Shape;88;p1"/>
          <p:cNvSpPr/>
          <p:nvPr/>
        </p:nvSpPr>
        <p:spPr>
          <a:xfrm>
            <a:off x="624872" y="5005800"/>
            <a:ext cx="1894295" cy="4252500"/>
          </a:xfrm>
          <a:custGeom>
            <a:rect b="b" l="l" r="r" t="t"/>
            <a:pathLst>
              <a:path extrusionOk="0" h="4252500" w="1894295">
                <a:moveTo>
                  <a:pt x="0" y="0"/>
                </a:moveTo>
                <a:lnTo>
                  <a:pt x="1894295" y="0"/>
                </a:lnTo>
                <a:lnTo>
                  <a:pt x="1894295" y="4252500"/>
                </a:lnTo>
                <a:lnTo>
                  <a:pt x="0" y="42525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9" name="Google Shape;89;p1"/>
          <p:cNvSpPr/>
          <p:nvPr/>
        </p:nvSpPr>
        <p:spPr>
          <a:xfrm>
            <a:off x="4011803" y="7612736"/>
            <a:ext cx="3486358" cy="4114800"/>
          </a:xfrm>
          <a:custGeom>
            <a:rect b="b" l="l" r="r" t="t"/>
            <a:pathLst>
              <a:path extrusionOk="0" h="4114800" w="3486358">
                <a:moveTo>
                  <a:pt x="0" y="0"/>
                </a:moveTo>
                <a:lnTo>
                  <a:pt x="3486358" y="0"/>
                </a:lnTo>
                <a:lnTo>
                  <a:pt x="34863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90" name="Google Shape;90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1"/>
          <p:cNvGrpSpPr/>
          <p:nvPr/>
        </p:nvGrpSpPr>
        <p:grpSpPr>
          <a:xfrm>
            <a:off x="6454075" y="3677976"/>
            <a:ext cx="5379850" cy="2097113"/>
            <a:chOff x="0" y="-47625"/>
            <a:chExt cx="1416915" cy="552326"/>
          </a:xfrm>
        </p:grpSpPr>
        <p:sp>
          <p:nvSpPr>
            <p:cNvPr id="92" name="Google Shape;92;p1"/>
            <p:cNvSpPr/>
            <p:nvPr/>
          </p:nvSpPr>
          <p:spPr>
            <a:xfrm>
              <a:off x="0" y="0"/>
              <a:ext cx="1416915" cy="504701"/>
            </a:xfrm>
            <a:custGeom>
              <a:rect b="b" l="l" r="r" t="t"/>
              <a:pathLst>
                <a:path extrusionOk="0" h="504701" w="1416915">
                  <a:moveTo>
                    <a:pt x="73392" y="0"/>
                  </a:moveTo>
                  <a:lnTo>
                    <a:pt x="1343523" y="0"/>
                  </a:lnTo>
                  <a:cubicBezTo>
                    <a:pt x="1384057" y="0"/>
                    <a:pt x="1416915" y="32859"/>
                    <a:pt x="1416915" y="73392"/>
                  </a:cubicBezTo>
                  <a:lnTo>
                    <a:pt x="1416915" y="431309"/>
                  </a:lnTo>
                  <a:cubicBezTo>
                    <a:pt x="1416915" y="471842"/>
                    <a:pt x="1384057" y="504701"/>
                    <a:pt x="1343523" y="504701"/>
                  </a:cubicBezTo>
                  <a:lnTo>
                    <a:pt x="73392" y="504701"/>
                  </a:lnTo>
                  <a:cubicBezTo>
                    <a:pt x="32859" y="504701"/>
                    <a:pt x="0" y="471842"/>
                    <a:pt x="0" y="431309"/>
                  </a:cubicBezTo>
                  <a:lnTo>
                    <a:pt x="0" y="73392"/>
                  </a:lnTo>
                  <a:cubicBezTo>
                    <a:pt x="0" y="32859"/>
                    <a:pt x="32859" y="0"/>
                    <a:pt x="73392" y="0"/>
                  </a:cubicBezTo>
                  <a:close/>
                </a:path>
              </a:pathLst>
            </a:custGeom>
            <a:solidFill>
              <a:srgbClr val="EFEFEF"/>
            </a:solidFill>
            <a:ln cap="rnd" cmpd="sng" w="57150">
              <a:solidFill>
                <a:srgbClr val="44444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"/>
            <p:cNvSpPr txBox="1"/>
            <p:nvPr/>
          </p:nvSpPr>
          <p:spPr>
            <a:xfrm>
              <a:off x="0" y="-47625"/>
              <a:ext cx="1416915" cy="552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" name="Google Shape;94;p1"/>
          <p:cNvSpPr txBox="1"/>
          <p:nvPr/>
        </p:nvSpPr>
        <p:spPr>
          <a:xfrm>
            <a:off x="7452943" y="3982236"/>
            <a:ext cx="3589500" cy="16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00" u="none" cap="none" strike="noStrike">
                <a:solidFill>
                  <a:srgbClr val="41424D"/>
                </a:solidFill>
                <a:latin typeface="Nunito"/>
                <a:ea typeface="Nunito"/>
                <a:cs typeface="Nunito"/>
                <a:sym typeface="Nunito"/>
              </a:rPr>
              <a:t>Rodrigo Seguel</a:t>
            </a:r>
            <a:endParaRPr/>
          </a:p>
          <a:p>
            <a:pPr indent="0" lvl="0" marL="0" marR="0" rt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00" u="none" cap="none" strike="noStrike">
                <a:solidFill>
                  <a:srgbClr val="41424D"/>
                </a:solidFill>
                <a:latin typeface="Nunito"/>
                <a:ea typeface="Nunito"/>
                <a:cs typeface="Nunito"/>
                <a:sym typeface="Nunito"/>
              </a:rPr>
              <a:t>Sofía Gómez</a:t>
            </a:r>
            <a:endParaRPr/>
          </a:p>
          <a:p>
            <a:pPr indent="0" lvl="0" marL="0" marR="0" rt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700" u="none" cap="none" strike="noStrike">
              <a:solidFill>
                <a:srgbClr val="41424D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41424D"/>
                </a:solidFill>
                <a:latin typeface="Nunito"/>
                <a:ea typeface="Nunito"/>
                <a:cs typeface="Nunito"/>
                <a:sym typeface="Nunito"/>
              </a:rPr>
              <a:t>19 de Noviembre</a:t>
            </a:r>
            <a:endParaRPr/>
          </a:p>
        </p:txBody>
      </p:sp>
      <p:sp>
        <p:nvSpPr>
          <p:cNvPr id="95" name="Google Shape;95;p1"/>
          <p:cNvSpPr txBox="1"/>
          <p:nvPr/>
        </p:nvSpPr>
        <p:spPr>
          <a:xfrm>
            <a:off x="6901667" y="1104900"/>
            <a:ext cx="4484665" cy="1105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00" u="none" cap="none" strike="noStrike">
                <a:solidFill>
                  <a:srgbClr val="FEFEFE"/>
                </a:solidFill>
                <a:latin typeface="Nunito"/>
                <a:ea typeface="Nunito"/>
                <a:cs typeface="Nunito"/>
                <a:sym typeface="Nunito"/>
              </a:rPr>
              <a:t>PRESENTACIÓN FINAL FASE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4B82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"/>
          <p:cNvSpPr txBox="1"/>
          <p:nvPr/>
        </p:nvSpPr>
        <p:spPr>
          <a:xfrm>
            <a:off x="1526102" y="2964572"/>
            <a:ext cx="13593810" cy="3209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175" u="none" cap="none" strike="noStrike">
                <a:solidFill>
                  <a:srgbClr val="F7B4A7"/>
                </a:solidFill>
                <a:latin typeface="Josefin Sans"/>
                <a:ea typeface="Josefin Sans"/>
                <a:cs typeface="Josefin Sans"/>
                <a:sym typeface="Josefin Sans"/>
              </a:rPr>
              <a:t>Datos</a:t>
            </a:r>
            <a:endParaRPr/>
          </a:p>
          <a:p>
            <a:pPr indent="0" lvl="0" marL="0" marR="0" rtl="0" algn="l">
              <a:lnSpc>
                <a:spcPct val="1199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5175" u="none" cap="none" strike="noStrike">
              <a:solidFill>
                <a:srgbClr val="F7B4A7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EFEFEF"/>
                </a:solidFill>
                <a:latin typeface="Josefin Sans"/>
                <a:ea typeface="Josefin Sans"/>
                <a:cs typeface="Josefin Sans"/>
                <a:sym typeface="Josefin Sans"/>
              </a:rPr>
              <a:t>Partida del jugador &gt; archivos locales del dispositivo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EFEFEF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EFEFEF"/>
                </a:solidFill>
                <a:latin typeface="Josefin Sans"/>
                <a:ea typeface="Josefin Sans"/>
                <a:cs typeface="Josefin Sans"/>
                <a:sym typeface="Josefin Sans"/>
              </a:rPr>
              <a:t>Datos de los ítems del jugador &gt; archivo JSON</a:t>
            </a:r>
            <a:endParaRPr/>
          </a:p>
        </p:txBody>
      </p:sp>
      <p:sp>
        <p:nvSpPr>
          <p:cNvPr id="215" name="Google Shape;215;p10"/>
          <p:cNvSpPr/>
          <p:nvPr/>
        </p:nvSpPr>
        <p:spPr>
          <a:xfrm>
            <a:off x="15679383" y="2076631"/>
            <a:ext cx="3662625" cy="5642699"/>
          </a:xfrm>
          <a:custGeom>
            <a:rect b="b" l="l" r="r" t="t"/>
            <a:pathLst>
              <a:path extrusionOk="0" h="5642699" w="3662625">
                <a:moveTo>
                  <a:pt x="0" y="0"/>
                </a:moveTo>
                <a:lnTo>
                  <a:pt x="3662624" y="0"/>
                </a:lnTo>
                <a:lnTo>
                  <a:pt x="3662624" y="5642699"/>
                </a:lnTo>
                <a:lnTo>
                  <a:pt x="0" y="56426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6" name="Google Shape;216;p10"/>
          <p:cNvSpPr/>
          <p:nvPr/>
        </p:nvSpPr>
        <p:spPr>
          <a:xfrm>
            <a:off x="12009060" y="5530535"/>
            <a:ext cx="537826" cy="567762"/>
          </a:xfrm>
          <a:custGeom>
            <a:rect b="b" l="l" r="r" t="t"/>
            <a:pathLst>
              <a:path extrusionOk="0" h="567762" w="537826">
                <a:moveTo>
                  <a:pt x="0" y="0"/>
                </a:moveTo>
                <a:lnTo>
                  <a:pt x="537825" y="0"/>
                </a:lnTo>
                <a:lnTo>
                  <a:pt x="537825" y="567762"/>
                </a:lnTo>
                <a:lnTo>
                  <a:pt x="0" y="5677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7" name="Google Shape;217;p10"/>
          <p:cNvSpPr/>
          <p:nvPr/>
        </p:nvSpPr>
        <p:spPr>
          <a:xfrm>
            <a:off x="13322080" y="4461768"/>
            <a:ext cx="579752" cy="596007"/>
          </a:xfrm>
          <a:custGeom>
            <a:rect b="b" l="l" r="r" t="t"/>
            <a:pathLst>
              <a:path extrusionOk="0" h="596007" w="579752">
                <a:moveTo>
                  <a:pt x="0" y="0"/>
                </a:moveTo>
                <a:lnTo>
                  <a:pt x="579752" y="0"/>
                </a:lnTo>
                <a:lnTo>
                  <a:pt x="579752" y="596007"/>
                </a:lnTo>
                <a:lnTo>
                  <a:pt x="0" y="5960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4DDDE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"/>
          <p:cNvSpPr/>
          <p:nvPr/>
        </p:nvSpPr>
        <p:spPr>
          <a:xfrm>
            <a:off x="15380363" y="3050809"/>
            <a:ext cx="3662625" cy="5642699"/>
          </a:xfrm>
          <a:custGeom>
            <a:rect b="b" l="l" r="r" t="t"/>
            <a:pathLst>
              <a:path extrusionOk="0" h="5642699" w="3662625">
                <a:moveTo>
                  <a:pt x="0" y="0"/>
                </a:moveTo>
                <a:lnTo>
                  <a:pt x="3662624" y="0"/>
                </a:lnTo>
                <a:lnTo>
                  <a:pt x="3662624" y="5642700"/>
                </a:lnTo>
                <a:lnTo>
                  <a:pt x="0" y="56427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3" name="Google Shape;223;p11"/>
          <p:cNvSpPr/>
          <p:nvPr/>
        </p:nvSpPr>
        <p:spPr>
          <a:xfrm>
            <a:off x="10204355" y="3050809"/>
            <a:ext cx="1144244" cy="1144244"/>
          </a:xfrm>
          <a:custGeom>
            <a:rect b="b" l="l" r="r" t="t"/>
            <a:pathLst>
              <a:path extrusionOk="0" h="1144244" w="1144244">
                <a:moveTo>
                  <a:pt x="0" y="0"/>
                </a:moveTo>
                <a:lnTo>
                  <a:pt x="1144243" y="0"/>
                </a:lnTo>
                <a:lnTo>
                  <a:pt x="1144243" y="1144244"/>
                </a:lnTo>
                <a:lnTo>
                  <a:pt x="0" y="11442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4" name="Google Shape;224;p11"/>
          <p:cNvSpPr/>
          <p:nvPr/>
        </p:nvSpPr>
        <p:spPr>
          <a:xfrm>
            <a:off x="9826013" y="4856475"/>
            <a:ext cx="1900928" cy="1900928"/>
          </a:xfrm>
          <a:custGeom>
            <a:rect b="b" l="l" r="r" t="t"/>
            <a:pathLst>
              <a:path extrusionOk="0" h="1900928" w="1900928">
                <a:moveTo>
                  <a:pt x="0" y="0"/>
                </a:moveTo>
                <a:lnTo>
                  <a:pt x="1900927" y="0"/>
                </a:lnTo>
                <a:lnTo>
                  <a:pt x="1900927" y="1900928"/>
                </a:lnTo>
                <a:lnTo>
                  <a:pt x="0" y="19009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5" name="Google Shape;225;p11"/>
          <p:cNvSpPr/>
          <p:nvPr/>
        </p:nvSpPr>
        <p:spPr>
          <a:xfrm>
            <a:off x="8024407" y="6757403"/>
            <a:ext cx="1144244" cy="1226486"/>
          </a:xfrm>
          <a:custGeom>
            <a:rect b="b" l="l" r="r" t="t"/>
            <a:pathLst>
              <a:path extrusionOk="0" h="1226486" w="1144244">
                <a:moveTo>
                  <a:pt x="0" y="0"/>
                </a:moveTo>
                <a:lnTo>
                  <a:pt x="1144244" y="0"/>
                </a:lnTo>
                <a:lnTo>
                  <a:pt x="1144244" y="1226486"/>
                </a:lnTo>
                <a:lnTo>
                  <a:pt x="0" y="12264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6" name="Google Shape;226;p11"/>
          <p:cNvSpPr/>
          <p:nvPr/>
        </p:nvSpPr>
        <p:spPr>
          <a:xfrm>
            <a:off x="12378468" y="6838232"/>
            <a:ext cx="1145657" cy="1145657"/>
          </a:xfrm>
          <a:custGeom>
            <a:rect b="b" l="l" r="r" t="t"/>
            <a:pathLst>
              <a:path extrusionOk="0" h="1145657" w="1145657">
                <a:moveTo>
                  <a:pt x="0" y="0"/>
                </a:moveTo>
                <a:lnTo>
                  <a:pt x="1145657" y="0"/>
                </a:lnTo>
                <a:lnTo>
                  <a:pt x="1145657" y="1145657"/>
                </a:lnTo>
                <a:lnTo>
                  <a:pt x="0" y="114565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27" name="Google Shape;227;p11"/>
          <p:cNvGrpSpPr/>
          <p:nvPr/>
        </p:nvGrpSpPr>
        <p:grpSpPr>
          <a:xfrm>
            <a:off x="1615029" y="3275915"/>
            <a:ext cx="3790243" cy="3720882"/>
            <a:chOff x="0" y="-19050"/>
            <a:chExt cx="5053657" cy="4961176"/>
          </a:xfrm>
        </p:grpSpPr>
        <p:sp>
          <p:nvSpPr>
            <p:cNvPr id="228" name="Google Shape;228;p11"/>
            <p:cNvSpPr txBox="1"/>
            <p:nvPr/>
          </p:nvSpPr>
          <p:spPr>
            <a:xfrm>
              <a:off x="0" y="-19050"/>
              <a:ext cx="5053657" cy="1060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998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175" u="none" cap="none" strike="noStrike">
                  <a:solidFill>
                    <a:srgbClr val="CE8992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Tecnologías</a:t>
              </a:r>
              <a:endParaRPr/>
            </a:p>
          </p:txBody>
        </p:sp>
        <p:sp>
          <p:nvSpPr>
            <p:cNvPr id="229" name="Google Shape;229;p11"/>
            <p:cNvSpPr txBox="1"/>
            <p:nvPr/>
          </p:nvSpPr>
          <p:spPr>
            <a:xfrm>
              <a:off x="0" y="1246849"/>
              <a:ext cx="5053657" cy="3695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345439" lvl="1" marL="690881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B4B82"/>
                </a:buClr>
                <a:buSzPts val="3200"/>
                <a:buFont typeface="Arial"/>
                <a:buChar char="•"/>
              </a:pPr>
              <a:r>
                <a:rPr b="0" i="0" lang="en-US" sz="3200" u="none" cap="none" strike="noStrike">
                  <a:solidFill>
                    <a:srgbClr val="2B4B82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Godot</a:t>
              </a:r>
              <a:endParaRPr/>
            </a:p>
            <a:p>
              <a:pPr indent="-345439" lvl="1" marL="690881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B4B82"/>
                </a:buClr>
                <a:buSzPts val="3200"/>
                <a:buFont typeface="Arial"/>
                <a:buChar char="•"/>
              </a:pPr>
              <a:r>
                <a:rPr b="0" i="0" lang="en-US" sz="3200" u="none" cap="none" strike="noStrike">
                  <a:solidFill>
                    <a:srgbClr val="2B4B82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Figma</a:t>
              </a:r>
              <a:endParaRPr/>
            </a:p>
            <a:p>
              <a:pPr indent="-345439" lvl="1" marL="690881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B4B82"/>
                </a:buClr>
                <a:buSzPts val="3200"/>
                <a:buFont typeface="Arial"/>
                <a:buChar char="•"/>
              </a:pPr>
              <a:r>
                <a:rPr b="0" i="0" lang="en-US" sz="3200" u="none" cap="none" strike="noStrike">
                  <a:solidFill>
                    <a:srgbClr val="2B4B82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Aseprite</a:t>
              </a:r>
              <a:endParaRPr/>
            </a:p>
            <a:p>
              <a:pPr indent="-345439" lvl="1" marL="690881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B4B82"/>
                </a:buClr>
                <a:buSzPts val="3200"/>
                <a:buFont typeface="Arial"/>
                <a:buChar char="•"/>
              </a:pPr>
              <a:r>
                <a:rPr b="0" i="0" lang="en-US" sz="3200" u="none" cap="none" strike="noStrike">
                  <a:solidFill>
                    <a:srgbClr val="2B4B82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Clip Studio Paint</a:t>
              </a:r>
              <a:endParaRPr/>
            </a:p>
          </p:txBody>
        </p:sp>
      </p:grpSp>
      <p:sp>
        <p:nvSpPr>
          <p:cNvPr id="230" name="Google Shape;230;p11"/>
          <p:cNvSpPr txBox="1"/>
          <p:nvPr/>
        </p:nvSpPr>
        <p:spPr>
          <a:xfrm>
            <a:off x="1076325" y="1009650"/>
            <a:ext cx="1613535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399" u="none" cap="none" strike="noStrike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Requerimientos técnicos</a:t>
            </a:r>
            <a:endParaRPr/>
          </a:p>
        </p:txBody>
      </p:sp>
      <p:sp>
        <p:nvSpPr>
          <p:cNvPr id="231" name="Google Shape;231;p11"/>
          <p:cNvSpPr txBox="1"/>
          <p:nvPr/>
        </p:nvSpPr>
        <p:spPr>
          <a:xfrm>
            <a:off x="10287576" y="6801411"/>
            <a:ext cx="977801" cy="333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65" u="none" cap="none" strike="noStrik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GDScript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4B82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2"/>
          <p:cNvSpPr/>
          <p:nvPr/>
        </p:nvSpPr>
        <p:spPr>
          <a:xfrm>
            <a:off x="13737860" y="8770705"/>
            <a:ext cx="1536729" cy="1536729"/>
          </a:xfrm>
          <a:custGeom>
            <a:rect b="b" l="l" r="r" t="t"/>
            <a:pathLst>
              <a:path extrusionOk="0" h="1536729" w="1536729">
                <a:moveTo>
                  <a:pt x="0" y="0"/>
                </a:moveTo>
                <a:lnTo>
                  <a:pt x="1536729" y="0"/>
                </a:lnTo>
                <a:lnTo>
                  <a:pt x="1536729" y="1536729"/>
                </a:lnTo>
                <a:lnTo>
                  <a:pt x="0" y="15367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7" name="Google Shape;237;p12"/>
          <p:cNvSpPr/>
          <p:nvPr/>
        </p:nvSpPr>
        <p:spPr>
          <a:xfrm flipH="1">
            <a:off x="3217840" y="8904014"/>
            <a:ext cx="1403420" cy="1403420"/>
          </a:xfrm>
          <a:custGeom>
            <a:rect b="b" l="l" r="r" t="t"/>
            <a:pathLst>
              <a:path extrusionOk="0" h="1403420" w="1403420">
                <a:moveTo>
                  <a:pt x="1403420" y="0"/>
                </a:moveTo>
                <a:lnTo>
                  <a:pt x="0" y="0"/>
                </a:lnTo>
                <a:lnTo>
                  <a:pt x="0" y="1403420"/>
                </a:lnTo>
                <a:lnTo>
                  <a:pt x="1403420" y="1403420"/>
                </a:lnTo>
                <a:lnTo>
                  <a:pt x="140342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8" name="Google Shape;238;p12"/>
          <p:cNvSpPr txBox="1"/>
          <p:nvPr/>
        </p:nvSpPr>
        <p:spPr>
          <a:xfrm>
            <a:off x="1028700" y="1083358"/>
            <a:ext cx="8370957" cy="902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400" u="none" cap="none" strike="noStrike">
                <a:solidFill>
                  <a:srgbClr val="F7B4A7"/>
                </a:solidFill>
                <a:latin typeface="Josefin Sans"/>
                <a:ea typeface="Josefin Sans"/>
                <a:cs typeface="Josefin Sans"/>
                <a:sym typeface="Josefin Sans"/>
              </a:rPr>
              <a:t>Resultados obtenidos</a:t>
            </a:r>
            <a:endParaRPr/>
          </a:p>
        </p:txBody>
      </p:sp>
      <p:sp>
        <p:nvSpPr>
          <p:cNvPr id="239" name="Google Shape;239;p12"/>
          <p:cNvSpPr txBox="1"/>
          <p:nvPr/>
        </p:nvSpPr>
        <p:spPr>
          <a:xfrm>
            <a:off x="3526119" y="3292755"/>
            <a:ext cx="10980105" cy="424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94DDDE"/>
                </a:solidFill>
                <a:latin typeface="Josefin Sans"/>
                <a:ea typeface="Josefin Sans"/>
                <a:cs typeface="Josefin Sans"/>
                <a:sym typeface="Josefin Sans"/>
              </a:rPr>
              <a:t>El 100% de los usuarios les gustó el videojuego en general</a:t>
            </a:r>
            <a:endParaRPr/>
          </a:p>
        </p:txBody>
      </p:sp>
      <p:sp>
        <p:nvSpPr>
          <p:cNvPr id="240" name="Google Shape;240;p12"/>
          <p:cNvSpPr txBox="1"/>
          <p:nvPr/>
        </p:nvSpPr>
        <p:spPr>
          <a:xfrm>
            <a:off x="3217840" y="3863426"/>
            <a:ext cx="10980105" cy="8439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94DDDE"/>
                </a:solidFill>
                <a:latin typeface="Josefin Sans"/>
                <a:ea typeface="Josefin Sans"/>
                <a:cs typeface="Josefin Sans"/>
                <a:sym typeface="Josefin Sans"/>
              </a:rPr>
              <a:t>4(todos) de los usuarios logran completar los mecanismos y adquirir conocimientos de la Antártica.</a:t>
            </a:r>
            <a:endParaRPr/>
          </a:p>
        </p:txBody>
      </p:sp>
      <p:sp>
        <p:nvSpPr>
          <p:cNvPr id="241" name="Google Shape;241;p12"/>
          <p:cNvSpPr txBox="1"/>
          <p:nvPr/>
        </p:nvSpPr>
        <p:spPr>
          <a:xfrm>
            <a:off x="3526119" y="4843865"/>
            <a:ext cx="10980105" cy="424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94DDDE"/>
                </a:solidFill>
                <a:latin typeface="Josefin Sans"/>
                <a:ea typeface="Josefin Sans"/>
                <a:cs typeface="Josefin Sans"/>
                <a:sym typeface="Josefin Sans"/>
              </a:rPr>
              <a:t>100% de los usuarios logran completar el flujo de misiones con éxito.</a:t>
            </a:r>
            <a:endParaRPr/>
          </a:p>
        </p:txBody>
      </p:sp>
      <p:sp>
        <p:nvSpPr>
          <p:cNvPr id="242" name="Google Shape;242;p12"/>
          <p:cNvSpPr txBox="1"/>
          <p:nvPr/>
        </p:nvSpPr>
        <p:spPr>
          <a:xfrm>
            <a:off x="3217840" y="5402030"/>
            <a:ext cx="10980105" cy="424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94DDDE"/>
                </a:solidFill>
                <a:latin typeface="Josefin Sans"/>
                <a:ea typeface="Josefin Sans"/>
                <a:cs typeface="Josefin Sans"/>
                <a:sym typeface="Josefin Sans"/>
              </a:rPr>
              <a:t>100% de los usuarios logran completar el flujo de misiones con éxito.</a:t>
            </a:r>
            <a:endParaRPr/>
          </a:p>
        </p:txBody>
      </p:sp>
      <p:sp>
        <p:nvSpPr>
          <p:cNvPr id="243" name="Google Shape;243;p12"/>
          <p:cNvSpPr txBox="1"/>
          <p:nvPr/>
        </p:nvSpPr>
        <p:spPr>
          <a:xfrm>
            <a:off x="1872624" y="5969720"/>
            <a:ext cx="14287096" cy="424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94DDDE"/>
                </a:solidFill>
                <a:latin typeface="Josefin Sans"/>
                <a:ea typeface="Josefin Sans"/>
                <a:cs typeface="Josefin Sans"/>
                <a:sym typeface="Josefin Sans"/>
              </a:rPr>
              <a:t>El promedio de los test de conocimiento científico arroja un 100% de resultados positivos.</a:t>
            </a:r>
            <a:endParaRPr/>
          </a:p>
        </p:txBody>
      </p:sp>
      <p:sp>
        <p:nvSpPr>
          <p:cNvPr id="244" name="Google Shape;244;p12"/>
          <p:cNvSpPr txBox="1"/>
          <p:nvPr/>
        </p:nvSpPr>
        <p:spPr>
          <a:xfrm>
            <a:off x="2128280" y="6527885"/>
            <a:ext cx="14287096" cy="424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94DDDE"/>
                </a:solidFill>
                <a:latin typeface="Josefin Sans"/>
                <a:ea typeface="Josefin Sans"/>
                <a:cs typeface="Josefin Sans"/>
                <a:sym typeface="Josefin Sans"/>
              </a:rPr>
              <a:t>El 100% de los usuarios recomiendan este juego luego de jugarlo.</a:t>
            </a:r>
            <a:endParaRPr/>
          </a:p>
        </p:txBody>
      </p:sp>
      <p:sp>
        <p:nvSpPr>
          <p:cNvPr id="245" name="Google Shape;245;p12"/>
          <p:cNvSpPr txBox="1"/>
          <p:nvPr/>
        </p:nvSpPr>
        <p:spPr>
          <a:xfrm>
            <a:off x="2128280" y="7086050"/>
            <a:ext cx="14287096" cy="424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94DDDE"/>
                </a:solidFill>
                <a:latin typeface="Josefin Sans"/>
                <a:ea typeface="Josefin Sans"/>
                <a:cs typeface="Josefin Sans"/>
                <a:sym typeface="Josefin Sans"/>
              </a:rPr>
              <a:t>El 100% de los usuarios califican al juego como entretenido y llamativo luego de jugarlo.</a:t>
            </a:r>
            <a:endParaRPr/>
          </a:p>
        </p:txBody>
      </p:sp>
      <p:sp>
        <p:nvSpPr>
          <p:cNvPr id="246" name="Google Shape;246;p12"/>
          <p:cNvSpPr txBox="1"/>
          <p:nvPr/>
        </p:nvSpPr>
        <p:spPr>
          <a:xfrm>
            <a:off x="2000452" y="8818330"/>
            <a:ext cx="14287096" cy="424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94DDDE"/>
                </a:solidFill>
                <a:latin typeface="Josefin Sans"/>
                <a:ea typeface="Josefin Sans"/>
                <a:cs typeface="Josefin Sans"/>
                <a:sym typeface="Josefin Sans"/>
              </a:rPr>
              <a:t>Todas los casos de pruebas fueron APROBADOS con éxito.</a:t>
            </a:r>
            <a:endParaRPr/>
          </a:p>
        </p:txBody>
      </p:sp>
      <p:sp>
        <p:nvSpPr>
          <p:cNvPr id="247" name="Google Shape;247;p12"/>
          <p:cNvSpPr txBox="1"/>
          <p:nvPr/>
        </p:nvSpPr>
        <p:spPr>
          <a:xfrm>
            <a:off x="3653947" y="2529253"/>
            <a:ext cx="10980105" cy="5073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7B4A7"/>
                </a:solidFill>
                <a:latin typeface="Josefin Sans"/>
                <a:ea typeface="Josefin Sans"/>
                <a:cs typeface="Josefin Sans"/>
                <a:sym typeface="Josefin Sans"/>
              </a:rPr>
              <a:t>Experiencia de usuario</a:t>
            </a:r>
            <a:endParaRPr/>
          </a:p>
        </p:txBody>
      </p:sp>
      <p:sp>
        <p:nvSpPr>
          <p:cNvPr id="248" name="Google Shape;248;p12"/>
          <p:cNvSpPr txBox="1"/>
          <p:nvPr/>
        </p:nvSpPr>
        <p:spPr>
          <a:xfrm>
            <a:off x="3526119" y="8053790"/>
            <a:ext cx="10980105" cy="5073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7B4A7"/>
                </a:solidFill>
                <a:latin typeface="Josefin Sans"/>
                <a:ea typeface="Josefin Sans"/>
                <a:cs typeface="Josefin Sans"/>
                <a:sym typeface="Josefin Sans"/>
              </a:rPr>
              <a:t>Funcionalidad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4DDDE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3"/>
          <p:cNvSpPr/>
          <p:nvPr/>
        </p:nvSpPr>
        <p:spPr>
          <a:xfrm flipH="1">
            <a:off x="11355143" y="1276350"/>
            <a:ext cx="4074493" cy="7035096"/>
          </a:xfrm>
          <a:custGeom>
            <a:rect b="b" l="l" r="r" t="t"/>
            <a:pathLst>
              <a:path extrusionOk="0" h="7035096" w="4074493">
                <a:moveTo>
                  <a:pt x="4074494" y="0"/>
                </a:moveTo>
                <a:lnTo>
                  <a:pt x="0" y="0"/>
                </a:lnTo>
                <a:lnTo>
                  <a:pt x="0" y="7035096"/>
                </a:lnTo>
                <a:lnTo>
                  <a:pt x="4074494" y="7035096"/>
                </a:lnTo>
                <a:lnTo>
                  <a:pt x="4074494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4" name="Google Shape;254;p13"/>
          <p:cNvSpPr/>
          <p:nvPr/>
        </p:nvSpPr>
        <p:spPr>
          <a:xfrm>
            <a:off x="8801100" y="2275858"/>
            <a:ext cx="5735284" cy="5735284"/>
          </a:xfrm>
          <a:custGeom>
            <a:rect b="b" l="l" r="r" t="t"/>
            <a:pathLst>
              <a:path extrusionOk="0" h="5735284" w="5735284">
                <a:moveTo>
                  <a:pt x="0" y="0"/>
                </a:moveTo>
                <a:lnTo>
                  <a:pt x="5735284" y="0"/>
                </a:lnTo>
                <a:lnTo>
                  <a:pt x="5735284" y="5735284"/>
                </a:lnTo>
                <a:lnTo>
                  <a:pt x="0" y="57352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5" name="Google Shape;255;p13"/>
          <p:cNvSpPr txBox="1"/>
          <p:nvPr/>
        </p:nvSpPr>
        <p:spPr>
          <a:xfrm>
            <a:off x="2866326" y="4716150"/>
            <a:ext cx="5556600" cy="11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3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Conclusión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/>
        </p:nvSpPr>
        <p:spPr>
          <a:xfrm>
            <a:off x="1675614" y="2651273"/>
            <a:ext cx="14936773" cy="1457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549" u="none" cap="none" strike="noStrike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Índice</a:t>
            </a:r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1164600" y="4321157"/>
            <a:ext cx="7265400" cy="57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31799" lvl="1" marL="863597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2B4B82"/>
              </a:buClr>
              <a:buSzPts val="3999"/>
              <a:buFont typeface="Arial"/>
              <a:buChar char="•"/>
            </a:pPr>
            <a:r>
              <a:rPr b="0" i="0" lang="en-US" sz="3999" u="none" cap="none" strike="noStrike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Integrantes</a:t>
            </a:r>
            <a:endParaRPr/>
          </a:p>
          <a:p>
            <a:pPr indent="-431799" lvl="1" marL="863597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2B4B82"/>
              </a:buClr>
              <a:buSzPts val="3999"/>
              <a:buFont typeface="Arial"/>
              <a:buChar char="•"/>
            </a:pPr>
            <a:r>
              <a:rPr b="0" i="0" lang="en-US" sz="3999" u="none" cap="none" strike="noStrike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Planteamiento del problema y solución</a:t>
            </a:r>
            <a:endParaRPr/>
          </a:p>
          <a:p>
            <a:pPr indent="-431799" lvl="1" marL="863597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2B4B82"/>
              </a:buClr>
              <a:buSzPts val="3999"/>
              <a:buFont typeface="Arial"/>
              <a:buChar char="•"/>
            </a:pPr>
            <a:r>
              <a:rPr b="0" i="0" lang="en-US" sz="3999" u="none" cap="none" strike="noStrike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Objetivo general y específico</a:t>
            </a:r>
            <a:endParaRPr/>
          </a:p>
          <a:p>
            <a:pPr indent="-431799" lvl="1" marL="863597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2B4B82"/>
              </a:buClr>
              <a:buSzPts val="3999"/>
              <a:buFont typeface="Arial"/>
              <a:buChar char="•"/>
            </a:pPr>
            <a:r>
              <a:rPr b="0" i="0" lang="en-US" sz="3999" u="none" cap="none" strike="noStrike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Alcances y limitaciones del proyecto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9081031" y="3221923"/>
            <a:ext cx="8115300" cy="6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31800" lvl="1" marL="863599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2B4B82"/>
              </a:buClr>
              <a:buSzPts val="3999"/>
              <a:buFont typeface="Arial"/>
              <a:buChar char="•"/>
            </a:pPr>
            <a:r>
              <a:rPr b="0" i="0" lang="en-US" sz="3999" u="none" cap="none" strike="noStrike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Metodología</a:t>
            </a:r>
            <a:endParaRPr/>
          </a:p>
          <a:p>
            <a:pPr indent="-431800" lvl="1" marL="863599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2B4B82"/>
              </a:buClr>
              <a:buSzPts val="3999"/>
              <a:buFont typeface="Arial"/>
              <a:buChar char="•"/>
            </a:pPr>
            <a:r>
              <a:rPr b="0" i="0" lang="en-US" sz="3999" u="none" cap="none" strike="noStrike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Cronograma</a:t>
            </a:r>
            <a:endParaRPr/>
          </a:p>
          <a:p>
            <a:pPr indent="-431800" lvl="1" marL="863599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2B4B82"/>
              </a:buClr>
              <a:buSzPts val="3999"/>
              <a:buFont typeface="Arial"/>
              <a:buChar char="•"/>
            </a:pPr>
            <a:r>
              <a:rPr b="0" i="0" lang="en-US" sz="3999" u="none" cap="none" strike="noStrike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Arquitectura</a:t>
            </a:r>
            <a:endParaRPr/>
          </a:p>
          <a:p>
            <a:pPr indent="-431800" lvl="1" marL="863599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2B4B82"/>
              </a:buClr>
              <a:buSzPts val="3999"/>
              <a:buFont typeface="Arial"/>
              <a:buChar char="•"/>
            </a:pPr>
            <a:r>
              <a:rPr b="0" i="0" lang="en-US" sz="3999" u="none" cap="none" strike="noStrike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Manejo de datos</a:t>
            </a:r>
            <a:endParaRPr/>
          </a:p>
          <a:p>
            <a:pPr indent="-431800" lvl="1" marL="863599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2B4B82"/>
              </a:buClr>
              <a:buSzPts val="3999"/>
              <a:buFont typeface="Arial"/>
              <a:buChar char="•"/>
            </a:pPr>
            <a:r>
              <a:rPr b="0" i="0" lang="en-US" sz="3999" u="none" cap="none" strike="noStrike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Tecnologías utilizadas</a:t>
            </a:r>
            <a:endParaRPr/>
          </a:p>
          <a:p>
            <a:pPr indent="-431800" lvl="1" marL="863599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2B4B82"/>
              </a:buClr>
              <a:buSzPts val="3999"/>
              <a:buFont typeface="Arial"/>
              <a:buChar char="•"/>
            </a:pPr>
            <a:r>
              <a:rPr b="0" i="0" lang="en-US" sz="3999" u="none" cap="none" strike="noStrike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Resultados obtenidos</a:t>
            </a:r>
            <a:endParaRPr/>
          </a:p>
          <a:p>
            <a:pPr indent="-431800" lvl="1" marL="863599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2B4B82"/>
              </a:buClr>
              <a:buSzPts val="3999"/>
              <a:buFont typeface="Arial"/>
              <a:buChar char="•"/>
            </a:pPr>
            <a:r>
              <a:rPr b="0" i="0" lang="en-US" sz="3999" u="none" cap="none" strike="noStrike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Demostración</a:t>
            </a:r>
            <a:endParaRPr/>
          </a:p>
          <a:p>
            <a:pPr indent="-431800" lvl="1" marL="863599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2B4B82"/>
              </a:buClr>
              <a:buSzPts val="3999"/>
              <a:buFont typeface="Arial"/>
              <a:buChar char="•"/>
            </a:pPr>
            <a:r>
              <a:rPr b="0" i="0" lang="en-US" sz="3999" u="none" cap="none" strike="noStrike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Conclusión</a:t>
            </a:r>
            <a:endParaRPr/>
          </a:p>
        </p:txBody>
      </p:sp>
      <p:sp>
        <p:nvSpPr>
          <p:cNvPr id="103" name="Google Shape;103;p2"/>
          <p:cNvSpPr/>
          <p:nvPr/>
        </p:nvSpPr>
        <p:spPr>
          <a:xfrm>
            <a:off x="0" y="-963412"/>
            <a:ext cx="4597438" cy="2842053"/>
          </a:xfrm>
          <a:custGeom>
            <a:rect b="b" l="l" r="r" t="t"/>
            <a:pathLst>
              <a:path extrusionOk="0" h="2842053" w="4597438">
                <a:moveTo>
                  <a:pt x="0" y="0"/>
                </a:moveTo>
                <a:lnTo>
                  <a:pt x="4597438" y="0"/>
                </a:lnTo>
                <a:lnTo>
                  <a:pt x="4597438" y="2842052"/>
                </a:lnTo>
                <a:lnTo>
                  <a:pt x="0" y="28420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4" name="Google Shape;104;p2"/>
          <p:cNvSpPr/>
          <p:nvPr/>
        </p:nvSpPr>
        <p:spPr>
          <a:xfrm flipH="1">
            <a:off x="10551837" y="390596"/>
            <a:ext cx="2076668" cy="1276207"/>
          </a:xfrm>
          <a:custGeom>
            <a:rect b="b" l="l" r="r" t="t"/>
            <a:pathLst>
              <a:path extrusionOk="0" h="1276207" w="2076668">
                <a:moveTo>
                  <a:pt x="2076668" y="0"/>
                </a:moveTo>
                <a:lnTo>
                  <a:pt x="0" y="0"/>
                </a:lnTo>
                <a:lnTo>
                  <a:pt x="0" y="1276208"/>
                </a:lnTo>
                <a:lnTo>
                  <a:pt x="2076668" y="1276208"/>
                </a:lnTo>
                <a:lnTo>
                  <a:pt x="2076668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5" name="Google Shape;105;p2"/>
          <p:cNvSpPr/>
          <p:nvPr/>
        </p:nvSpPr>
        <p:spPr>
          <a:xfrm>
            <a:off x="13138681" y="-2447996"/>
            <a:ext cx="3837986" cy="4114800"/>
          </a:xfrm>
          <a:custGeom>
            <a:rect b="b" l="l" r="r" t="t"/>
            <a:pathLst>
              <a:path extrusionOk="0" h="4114800" w="3837986">
                <a:moveTo>
                  <a:pt x="0" y="0"/>
                </a:moveTo>
                <a:lnTo>
                  <a:pt x="3837987" y="0"/>
                </a:lnTo>
                <a:lnTo>
                  <a:pt x="383798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6" name="Google Shape;106;p2"/>
          <p:cNvSpPr/>
          <p:nvPr/>
        </p:nvSpPr>
        <p:spPr>
          <a:xfrm>
            <a:off x="4994246" y="-3759204"/>
            <a:ext cx="5357753" cy="5591583"/>
          </a:xfrm>
          <a:custGeom>
            <a:rect b="b" l="l" r="r" t="t"/>
            <a:pathLst>
              <a:path extrusionOk="0" h="5591583" w="5357753">
                <a:moveTo>
                  <a:pt x="0" y="0"/>
                </a:moveTo>
                <a:lnTo>
                  <a:pt x="5357752" y="0"/>
                </a:lnTo>
                <a:lnTo>
                  <a:pt x="5357752" y="5591583"/>
                </a:lnTo>
                <a:lnTo>
                  <a:pt x="0" y="55915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4DDDE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/>
          <p:nvPr/>
        </p:nvSpPr>
        <p:spPr>
          <a:xfrm>
            <a:off x="0" y="0"/>
            <a:ext cx="5817479" cy="10287000"/>
          </a:xfrm>
          <a:custGeom>
            <a:rect b="b" l="l" r="r" t="t"/>
            <a:pathLst>
              <a:path extrusionOk="0" h="10287000" w="5817479">
                <a:moveTo>
                  <a:pt x="0" y="0"/>
                </a:moveTo>
                <a:lnTo>
                  <a:pt x="5817479" y="0"/>
                </a:lnTo>
                <a:lnTo>
                  <a:pt x="5817479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9668" l="0" r="-40680" t="-9668"/>
            </a:stretch>
          </a:blipFill>
          <a:ln>
            <a:noFill/>
          </a:ln>
        </p:spPr>
      </p:sp>
      <p:sp>
        <p:nvSpPr>
          <p:cNvPr id="112" name="Google Shape;112;p3"/>
          <p:cNvSpPr txBox="1"/>
          <p:nvPr/>
        </p:nvSpPr>
        <p:spPr>
          <a:xfrm>
            <a:off x="9947095" y="1585432"/>
            <a:ext cx="7312205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525" u="none" cap="none" strike="noStrike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Integrantes del proyecto</a:t>
            </a:r>
            <a:endParaRPr/>
          </a:p>
        </p:txBody>
      </p:sp>
      <p:sp>
        <p:nvSpPr>
          <p:cNvPr id="113" name="Google Shape;113;p3"/>
          <p:cNvSpPr txBox="1"/>
          <p:nvPr/>
        </p:nvSpPr>
        <p:spPr>
          <a:xfrm>
            <a:off x="6779504" y="3698166"/>
            <a:ext cx="3788829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Sofía Gómez</a:t>
            </a:r>
            <a:endParaRPr/>
          </a:p>
        </p:txBody>
      </p:sp>
      <p:sp>
        <p:nvSpPr>
          <p:cNvPr id="114" name="Google Shape;114;p3"/>
          <p:cNvSpPr txBox="1"/>
          <p:nvPr/>
        </p:nvSpPr>
        <p:spPr>
          <a:xfrm>
            <a:off x="12888935" y="3698166"/>
            <a:ext cx="4323627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Rodrigo Seguel</a:t>
            </a:r>
            <a:endParaRPr/>
          </a:p>
        </p:txBody>
      </p:sp>
      <p:sp>
        <p:nvSpPr>
          <p:cNvPr id="115" name="Google Shape;115;p3"/>
          <p:cNvSpPr txBox="1"/>
          <p:nvPr/>
        </p:nvSpPr>
        <p:spPr>
          <a:xfrm>
            <a:off x="6865229" y="4602554"/>
            <a:ext cx="3788829" cy="297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02260" lvl="1" marL="604519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2B4B82"/>
              </a:buClr>
              <a:buSzPts val="2799"/>
              <a:buFont typeface="Arial"/>
              <a:buChar char="•"/>
            </a:pPr>
            <a:r>
              <a:rPr b="0" i="0" lang="en-US" sz="2799" u="none" cap="none" strike="noStrike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Programadora</a:t>
            </a:r>
            <a:endParaRPr/>
          </a:p>
          <a:p>
            <a:pPr indent="-302260" lvl="1" marL="604519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2B4B82"/>
              </a:buClr>
              <a:buSzPts val="2799"/>
              <a:buFont typeface="Arial"/>
              <a:buChar char="•"/>
            </a:pPr>
            <a:r>
              <a:rPr b="0" i="0" lang="en-US" sz="2799" u="none" cap="none" strike="noStrike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Diseñadora UX/UI</a:t>
            </a:r>
            <a:endParaRPr/>
          </a:p>
          <a:p>
            <a:pPr indent="-302260" lvl="1" marL="604519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2B4B82"/>
              </a:buClr>
              <a:buSzPts val="2799"/>
              <a:buFont typeface="Arial"/>
              <a:buChar char="•"/>
            </a:pPr>
            <a:r>
              <a:rPr b="0" i="0" lang="en-US" sz="2799" u="none" cap="none" strike="noStrike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Ingeniera de pruebas</a:t>
            </a:r>
            <a:endParaRPr/>
          </a:p>
          <a:p>
            <a:pPr indent="-302260" lvl="1" marL="604519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2B4B82"/>
              </a:buClr>
              <a:buSzPts val="2799"/>
              <a:buFont typeface="Arial"/>
              <a:buChar char="•"/>
            </a:pPr>
            <a:r>
              <a:rPr b="0" i="0" lang="en-US" sz="2799" u="none" cap="none" strike="noStrike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Ingeniera de Software</a:t>
            </a:r>
            <a:endParaRPr/>
          </a:p>
        </p:txBody>
      </p:sp>
      <p:sp>
        <p:nvSpPr>
          <p:cNvPr id="116" name="Google Shape;116;p3"/>
          <p:cNvSpPr txBox="1"/>
          <p:nvPr/>
        </p:nvSpPr>
        <p:spPr>
          <a:xfrm>
            <a:off x="12935673" y="4602554"/>
            <a:ext cx="4230153" cy="297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02260" lvl="1" marL="604519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2B4B82"/>
              </a:buClr>
              <a:buSzPts val="2799"/>
              <a:buFont typeface="Arial"/>
              <a:buChar char="•"/>
            </a:pPr>
            <a:r>
              <a:rPr b="0" i="0" lang="en-US" sz="2799" u="none" cap="none" strike="noStrike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Programador</a:t>
            </a:r>
            <a:endParaRPr/>
          </a:p>
          <a:p>
            <a:pPr indent="-302260" lvl="1" marL="604519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2B4B82"/>
              </a:buClr>
              <a:buSzPts val="2799"/>
              <a:buFont typeface="Arial"/>
              <a:buChar char="•"/>
            </a:pPr>
            <a:r>
              <a:rPr b="0" i="0" lang="en-US" sz="2799" u="none" cap="none" strike="noStrike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Scrum Master(director de metodología ágil)</a:t>
            </a:r>
            <a:endParaRPr/>
          </a:p>
          <a:p>
            <a:pPr indent="-302260" lvl="1" marL="604519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2B4B82"/>
              </a:buClr>
              <a:buSzPts val="2799"/>
              <a:buFont typeface="Arial"/>
              <a:buChar char="•"/>
            </a:pPr>
            <a:r>
              <a:rPr b="0" i="0" lang="en-US" sz="2799" u="none" cap="none" strike="noStrike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Diseñador de videojuego e ilustrador.</a:t>
            </a:r>
            <a:endParaRPr/>
          </a:p>
        </p:txBody>
      </p:sp>
      <p:cxnSp>
        <p:nvCxnSpPr>
          <p:cNvPr id="117" name="Google Shape;117;p3"/>
          <p:cNvCxnSpPr/>
          <p:nvPr/>
        </p:nvCxnSpPr>
        <p:spPr>
          <a:xfrm>
            <a:off x="11954311" y="3545766"/>
            <a:ext cx="0" cy="4033669"/>
          </a:xfrm>
          <a:prstGeom prst="straightConnector1">
            <a:avLst/>
          </a:prstGeom>
          <a:noFill/>
          <a:ln cap="flat" cmpd="sng" w="38100">
            <a:solidFill>
              <a:srgbClr val="2B4B8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4B82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1309758" y="1684366"/>
            <a:ext cx="3874545" cy="5122596"/>
          </a:xfrm>
          <a:custGeom>
            <a:rect b="b" l="l" r="r" t="t"/>
            <a:pathLst>
              <a:path extrusionOk="0" h="5122596" w="3874545">
                <a:moveTo>
                  <a:pt x="0" y="0"/>
                </a:moveTo>
                <a:lnTo>
                  <a:pt x="3874546" y="0"/>
                </a:lnTo>
                <a:lnTo>
                  <a:pt x="3874546" y="5122596"/>
                </a:lnTo>
                <a:lnTo>
                  <a:pt x="0" y="51225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3" name="Google Shape;123;p4"/>
          <p:cNvSpPr/>
          <p:nvPr/>
        </p:nvSpPr>
        <p:spPr>
          <a:xfrm>
            <a:off x="2380976" y="2475095"/>
            <a:ext cx="3874545" cy="5122596"/>
          </a:xfrm>
          <a:custGeom>
            <a:rect b="b" l="l" r="r" t="t"/>
            <a:pathLst>
              <a:path extrusionOk="0" h="5122596" w="3874545">
                <a:moveTo>
                  <a:pt x="0" y="0"/>
                </a:moveTo>
                <a:lnTo>
                  <a:pt x="3874545" y="0"/>
                </a:lnTo>
                <a:lnTo>
                  <a:pt x="3874545" y="5122595"/>
                </a:lnTo>
                <a:lnTo>
                  <a:pt x="0" y="512259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4" name="Google Shape;124;p4"/>
          <p:cNvSpPr/>
          <p:nvPr/>
        </p:nvSpPr>
        <p:spPr>
          <a:xfrm>
            <a:off x="3495732" y="3214319"/>
            <a:ext cx="3874545" cy="5122596"/>
          </a:xfrm>
          <a:custGeom>
            <a:rect b="b" l="l" r="r" t="t"/>
            <a:pathLst>
              <a:path extrusionOk="0" h="5122596" w="3874545">
                <a:moveTo>
                  <a:pt x="0" y="0"/>
                </a:moveTo>
                <a:lnTo>
                  <a:pt x="3874545" y="0"/>
                </a:lnTo>
                <a:lnTo>
                  <a:pt x="3874545" y="5122596"/>
                </a:lnTo>
                <a:lnTo>
                  <a:pt x="0" y="51225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25" name="Google Shape;125;p4"/>
          <p:cNvCxnSpPr/>
          <p:nvPr/>
        </p:nvCxnSpPr>
        <p:spPr>
          <a:xfrm>
            <a:off x="13024443" y="3043946"/>
            <a:ext cx="0" cy="534130"/>
          </a:xfrm>
          <a:prstGeom prst="straightConnector1">
            <a:avLst/>
          </a:prstGeom>
          <a:noFill/>
          <a:ln cap="rnd" cmpd="sng" w="57150">
            <a:solidFill>
              <a:srgbClr val="F7B4A7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6" name="Google Shape;126;p4"/>
          <p:cNvCxnSpPr/>
          <p:nvPr/>
        </p:nvCxnSpPr>
        <p:spPr>
          <a:xfrm>
            <a:off x="13053018" y="6574231"/>
            <a:ext cx="0" cy="534130"/>
          </a:xfrm>
          <a:prstGeom prst="straightConnector1">
            <a:avLst/>
          </a:prstGeom>
          <a:noFill/>
          <a:ln cap="rnd" cmpd="sng" w="57150">
            <a:solidFill>
              <a:srgbClr val="F7B4A7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127" name="Google Shape;127;p4"/>
          <p:cNvGrpSpPr/>
          <p:nvPr/>
        </p:nvGrpSpPr>
        <p:grpSpPr>
          <a:xfrm>
            <a:off x="9735562" y="7146610"/>
            <a:ext cx="6634912" cy="1245998"/>
            <a:chOff x="0" y="-47625"/>
            <a:chExt cx="1747467" cy="328164"/>
          </a:xfrm>
        </p:grpSpPr>
        <p:sp>
          <p:nvSpPr>
            <p:cNvPr id="128" name="Google Shape;128;p4"/>
            <p:cNvSpPr/>
            <p:nvPr/>
          </p:nvSpPr>
          <p:spPr>
            <a:xfrm>
              <a:off x="0" y="0"/>
              <a:ext cx="1747467" cy="280539"/>
            </a:xfrm>
            <a:custGeom>
              <a:rect b="b" l="l" r="r" t="t"/>
              <a:pathLst>
                <a:path extrusionOk="0" h="280539" w="1747467">
                  <a:moveTo>
                    <a:pt x="116685" y="0"/>
                  </a:moveTo>
                  <a:lnTo>
                    <a:pt x="1630782" y="0"/>
                  </a:lnTo>
                  <a:cubicBezTo>
                    <a:pt x="1661729" y="0"/>
                    <a:pt x="1691408" y="12294"/>
                    <a:pt x="1713290" y="34176"/>
                  </a:cubicBezTo>
                  <a:cubicBezTo>
                    <a:pt x="1735173" y="56059"/>
                    <a:pt x="1747467" y="85738"/>
                    <a:pt x="1747467" y="116685"/>
                  </a:cubicBezTo>
                  <a:lnTo>
                    <a:pt x="1747467" y="163855"/>
                  </a:lnTo>
                  <a:cubicBezTo>
                    <a:pt x="1747467" y="228298"/>
                    <a:pt x="1695225" y="280539"/>
                    <a:pt x="1630782" y="280539"/>
                  </a:cubicBezTo>
                  <a:lnTo>
                    <a:pt x="116685" y="280539"/>
                  </a:lnTo>
                  <a:cubicBezTo>
                    <a:pt x="52241" y="280539"/>
                    <a:pt x="0" y="228298"/>
                    <a:pt x="0" y="163855"/>
                  </a:cubicBezTo>
                  <a:lnTo>
                    <a:pt x="0" y="116685"/>
                  </a:lnTo>
                  <a:cubicBezTo>
                    <a:pt x="0" y="52241"/>
                    <a:pt x="52241" y="0"/>
                    <a:pt x="116685" y="0"/>
                  </a:cubicBezTo>
                  <a:close/>
                </a:path>
              </a:pathLst>
            </a:custGeom>
            <a:solidFill>
              <a:srgbClr val="818E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4"/>
            <p:cNvSpPr txBox="1"/>
            <p:nvPr/>
          </p:nvSpPr>
          <p:spPr>
            <a:xfrm>
              <a:off x="0" y="-47625"/>
              <a:ext cx="1747467" cy="3281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0" name="Google Shape;130;p4"/>
          <p:cNvSpPr txBox="1"/>
          <p:nvPr/>
        </p:nvSpPr>
        <p:spPr>
          <a:xfrm>
            <a:off x="8451384" y="1009650"/>
            <a:ext cx="8807916" cy="1847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EFEFEF"/>
                </a:solidFill>
                <a:latin typeface="Josefin Sans"/>
                <a:ea typeface="Josefin Sans"/>
                <a:cs typeface="Josefin Sans"/>
                <a:sym typeface="Josefin Sans"/>
              </a:rPr>
              <a:t>Planteamiento del problema</a:t>
            </a:r>
            <a:endParaRPr/>
          </a:p>
        </p:txBody>
      </p:sp>
      <p:sp>
        <p:nvSpPr>
          <p:cNvPr id="131" name="Google Shape;131;p4"/>
          <p:cNvSpPr txBox="1"/>
          <p:nvPr/>
        </p:nvSpPr>
        <p:spPr>
          <a:xfrm>
            <a:off x="8241091" y="3916883"/>
            <a:ext cx="9566705" cy="1099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EFEFEF"/>
                </a:solidFill>
                <a:latin typeface="Nunito"/>
                <a:ea typeface="Nunito"/>
                <a:cs typeface="Nunito"/>
                <a:sym typeface="Nunito"/>
              </a:rPr>
              <a:t>Desconocimiento sobre la Antártica y falta de conciencia de lo que ocurre en esa zona.</a:t>
            </a:r>
            <a:endParaRPr/>
          </a:p>
        </p:txBody>
      </p:sp>
      <p:sp>
        <p:nvSpPr>
          <p:cNvPr id="132" name="Google Shape;132;p4"/>
          <p:cNvSpPr txBox="1"/>
          <p:nvPr/>
        </p:nvSpPr>
        <p:spPr>
          <a:xfrm>
            <a:off x="8241091" y="5699417"/>
            <a:ext cx="9566705" cy="712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00" u="none" cap="none" strike="noStrike">
                <a:solidFill>
                  <a:srgbClr val="EFEFEF"/>
                </a:solidFill>
                <a:latin typeface="Nunito"/>
                <a:ea typeface="Nunito"/>
                <a:cs typeface="Nunito"/>
                <a:sym typeface="Nunito"/>
              </a:rPr>
              <a:t>Solución</a:t>
            </a:r>
            <a:endParaRPr/>
          </a:p>
        </p:txBody>
      </p:sp>
      <p:sp>
        <p:nvSpPr>
          <p:cNvPr id="133" name="Google Shape;133;p4"/>
          <p:cNvSpPr txBox="1"/>
          <p:nvPr/>
        </p:nvSpPr>
        <p:spPr>
          <a:xfrm>
            <a:off x="10203893" y="7465687"/>
            <a:ext cx="5698251" cy="712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00" u="none" cap="none" strike="noStrike">
                <a:solidFill>
                  <a:srgbClr val="FEFEFE"/>
                </a:solidFill>
                <a:latin typeface="Nunito"/>
                <a:ea typeface="Nunito"/>
                <a:cs typeface="Nunito"/>
                <a:sym typeface="Nunito"/>
              </a:rPr>
              <a:t>Videojuego “Australis”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4DDDE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/>
          <p:nvPr/>
        </p:nvSpPr>
        <p:spPr>
          <a:xfrm flipH="1">
            <a:off x="4012163" y="173414"/>
            <a:ext cx="5131837" cy="4114800"/>
          </a:xfrm>
          <a:custGeom>
            <a:rect b="b" l="l" r="r" t="t"/>
            <a:pathLst>
              <a:path extrusionOk="0" h="4114800" w="5131837">
                <a:moveTo>
                  <a:pt x="5131837" y="0"/>
                </a:moveTo>
                <a:lnTo>
                  <a:pt x="0" y="0"/>
                </a:lnTo>
                <a:lnTo>
                  <a:pt x="0" y="4114800"/>
                </a:lnTo>
                <a:lnTo>
                  <a:pt x="5131837" y="4114800"/>
                </a:lnTo>
                <a:lnTo>
                  <a:pt x="5131837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9" name="Google Shape;139;p5"/>
          <p:cNvSpPr txBox="1"/>
          <p:nvPr/>
        </p:nvSpPr>
        <p:spPr>
          <a:xfrm>
            <a:off x="1028700" y="3421439"/>
            <a:ext cx="3503074" cy="895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875" u="none" cap="none" strike="noStrike">
                <a:solidFill>
                  <a:srgbClr val="31356E"/>
                </a:solidFill>
                <a:latin typeface="Josefin Sans"/>
                <a:ea typeface="Josefin Sans"/>
                <a:cs typeface="Josefin Sans"/>
                <a:sym typeface="Josefin Sans"/>
              </a:rPr>
              <a:t>Objetivos</a:t>
            </a:r>
            <a:endParaRPr/>
          </a:p>
        </p:txBody>
      </p:sp>
      <p:sp>
        <p:nvSpPr>
          <p:cNvPr id="140" name="Google Shape;140;p5"/>
          <p:cNvSpPr txBox="1"/>
          <p:nvPr/>
        </p:nvSpPr>
        <p:spPr>
          <a:xfrm>
            <a:off x="1325755" y="4316789"/>
            <a:ext cx="2908964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392752"/>
                </a:solidFill>
                <a:latin typeface="Josefin Sans"/>
                <a:ea typeface="Josefin Sans"/>
                <a:cs typeface="Josefin Sans"/>
                <a:sym typeface="Josefin Sans"/>
              </a:rPr>
              <a:t>cuantitativos</a:t>
            </a:r>
            <a:endParaRPr/>
          </a:p>
        </p:txBody>
      </p:sp>
      <p:sp>
        <p:nvSpPr>
          <p:cNvPr id="141" name="Google Shape;141;p5"/>
          <p:cNvSpPr txBox="1"/>
          <p:nvPr/>
        </p:nvSpPr>
        <p:spPr>
          <a:xfrm>
            <a:off x="1028700" y="5124450"/>
            <a:ext cx="9358913" cy="29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5439" lvl="1" marL="690879" marR="0" rtl="0" algn="l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Clr>
                <a:srgbClr val="2B4B82"/>
              </a:buClr>
              <a:buSzPts val="3199"/>
              <a:buFont typeface="Arial"/>
              <a:buChar char="•"/>
            </a:pPr>
            <a:r>
              <a:rPr b="0" i="0" lang="en-US" sz="3199" u="none" cap="none" strike="noStrike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Incrementación en el conocimiento general de la Antártica</a:t>
            </a:r>
            <a:endParaRPr/>
          </a:p>
          <a:p>
            <a:pPr indent="-345439" lvl="1" marL="690879" marR="0" rtl="0" algn="l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Clr>
                <a:srgbClr val="2B4B82"/>
              </a:buClr>
              <a:buSzPts val="3199"/>
              <a:buFont typeface="Arial"/>
              <a:buChar char="•"/>
            </a:pPr>
            <a:r>
              <a:rPr b="0" i="0" lang="en-US" sz="3199" u="none" cap="none" strike="noStrike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Conversión de jugadores</a:t>
            </a:r>
            <a:endParaRPr/>
          </a:p>
          <a:p>
            <a:pPr indent="-345439" lvl="1" marL="690879" marR="0" rtl="0" algn="l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Clr>
                <a:srgbClr val="2B4B82"/>
              </a:buClr>
              <a:buSzPts val="3199"/>
              <a:buFont typeface="Arial"/>
              <a:buChar char="•"/>
            </a:pPr>
            <a:r>
              <a:rPr b="0" i="0" lang="en-US" sz="3199" u="none" cap="none" strike="noStrike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Conocimientos científicos adquiridos</a:t>
            </a:r>
            <a:endParaRPr/>
          </a:p>
          <a:p>
            <a:pPr indent="-345439" lvl="1" marL="690879" marR="0" rtl="0" algn="l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Clr>
                <a:srgbClr val="2B4B82"/>
              </a:buClr>
              <a:buSzPts val="3199"/>
              <a:buFont typeface="Arial"/>
              <a:buChar char="•"/>
            </a:pPr>
            <a:r>
              <a:rPr b="0" i="0" lang="en-US" sz="3199" u="none" cap="none" strike="noStrike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Difusión educativa</a:t>
            </a:r>
            <a:endParaRPr/>
          </a:p>
          <a:p>
            <a:pPr indent="-345439" lvl="1" marL="690879" marR="0" rtl="0" algn="l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Clr>
                <a:srgbClr val="2B4B82"/>
              </a:buClr>
              <a:buSzPts val="3199"/>
              <a:buFont typeface="Arial"/>
              <a:buChar char="•"/>
            </a:pPr>
            <a:r>
              <a:rPr b="0" i="0" lang="en-US" sz="3199" u="none" cap="none" strike="noStrike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Entretenimiento</a:t>
            </a: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0944743" y="5059854"/>
            <a:ext cx="6314557" cy="3081942"/>
            <a:chOff x="0" y="0"/>
            <a:chExt cx="8419410" cy="4109256"/>
          </a:xfrm>
        </p:grpSpPr>
        <p:sp>
          <p:nvSpPr>
            <p:cNvPr id="143" name="Google Shape;143;p5"/>
            <p:cNvSpPr/>
            <p:nvPr/>
          </p:nvSpPr>
          <p:spPr>
            <a:xfrm>
              <a:off x="0" y="0"/>
              <a:ext cx="8419410" cy="4109256"/>
            </a:xfrm>
            <a:custGeom>
              <a:rect b="b" l="l" r="r" t="t"/>
              <a:pathLst>
                <a:path extrusionOk="0" h="4109256" w="8419410">
                  <a:moveTo>
                    <a:pt x="0" y="0"/>
                  </a:moveTo>
                  <a:lnTo>
                    <a:pt x="8419410" y="0"/>
                  </a:lnTo>
                  <a:lnTo>
                    <a:pt x="8419410" y="4109256"/>
                  </a:lnTo>
                  <a:lnTo>
                    <a:pt x="0" y="410925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44" name="Google Shape;144;p5"/>
            <p:cNvSpPr txBox="1"/>
            <p:nvPr/>
          </p:nvSpPr>
          <p:spPr>
            <a:xfrm>
              <a:off x="593483" y="772563"/>
              <a:ext cx="7232445" cy="24974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600" u="none" cap="none" strike="noStrike">
                  <a:solidFill>
                    <a:srgbClr val="31356E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Conocimiento de la Antártica mediante el entretenimiento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4B82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"/>
          <p:cNvSpPr/>
          <p:nvPr/>
        </p:nvSpPr>
        <p:spPr>
          <a:xfrm>
            <a:off x="15464608" y="7463608"/>
            <a:ext cx="1794692" cy="1794692"/>
          </a:xfrm>
          <a:custGeom>
            <a:rect b="b" l="l" r="r" t="t"/>
            <a:pathLst>
              <a:path extrusionOk="0" h="1794692" w="1794692">
                <a:moveTo>
                  <a:pt x="0" y="0"/>
                </a:moveTo>
                <a:lnTo>
                  <a:pt x="1794692" y="0"/>
                </a:lnTo>
                <a:lnTo>
                  <a:pt x="1794692" y="1794692"/>
                </a:lnTo>
                <a:lnTo>
                  <a:pt x="0" y="17946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0" name="Google Shape;150;p6"/>
          <p:cNvSpPr txBox="1"/>
          <p:nvPr/>
        </p:nvSpPr>
        <p:spPr>
          <a:xfrm>
            <a:off x="1028700" y="2269134"/>
            <a:ext cx="13268857" cy="17506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400" u="none" cap="none" strike="noStrike">
                <a:solidFill>
                  <a:srgbClr val="F7B4A7"/>
                </a:solidFill>
                <a:latin typeface="Josefin Sans"/>
                <a:ea typeface="Josefin Sans"/>
                <a:cs typeface="Josefin Sans"/>
                <a:sym typeface="Josefin Sans"/>
              </a:rPr>
              <a:t>Alcances y limitaciones del proyecto</a:t>
            </a:r>
            <a:endParaRPr/>
          </a:p>
        </p:txBody>
      </p:sp>
      <p:sp>
        <p:nvSpPr>
          <p:cNvPr id="151" name="Google Shape;151;p6"/>
          <p:cNvSpPr txBox="1"/>
          <p:nvPr/>
        </p:nvSpPr>
        <p:spPr>
          <a:xfrm>
            <a:off x="1028700" y="7170064"/>
            <a:ext cx="2780705" cy="541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899" u="none" cap="none" strike="noStrike">
                <a:solidFill>
                  <a:srgbClr val="F7B4A7"/>
                </a:solidFill>
                <a:latin typeface="Josefin Sans"/>
                <a:ea typeface="Josefin Sans"/>
                <a:cs typeface="Josefin Sans"/>
                <a:sym typeface="Josefin Sans"/>
              </a:rPr>
              <a:t>Limitación:</a:t>
            </a:r>
            <a:endParaRPr/>
          </a:p>
        </p:txBody>
      </p:sp>
      <p:sp>
        <p:nvSpPr>
          <p:cNvPr id="152" name="Google Shape;152;p6"/>
          <p:cNvSpPr txBox="1"/>
          <p:nvPr/>
        </p:nvSpPr>
        <p:spPr>
          <a:xfrm>
            <a:off x="1028700" y="4702454"/>
            <a:ext cx="14590184" cy="16808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5439" lvl="1" marL="690879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94DDDE"/>
              </a:buClr>
              <a:buSzPts val="3199"/>
              <a:buFont typeface="Arial"/>
              <a:buChar char="•"/>
            </a:pPr>
            <a:r>
              <a:rPr b="0" i="0" lang="en-US" sz="3199" u="none" cap="none" strike="noStrike">
                <a:solidFill>
                  <a:srgbClr val="94DDDE"/>
                </a:solidFill>
                <a:latin typeface="Josefin Sans"/>
                <a:ea typeface="Josefin Sans"/>
                <a:cs typeface="Josefin Sans"/>
                <a:sym typeface="Josefin Sans"/>
              </a:rPr>
              <a:t>Desarrollar un videojuego funcional con mecánicas que permitan a sus usuarios adquirir conocimientos de la Antártica y crear conciencia sobre la situación de esta zona.</a:t>
            </a:r>
            <a:endParaRPr/>
          </a:p>
        </p:txBody>
      </p:sp>
      <p:sp>
        <p:nvSpPr>
          <p:cNvPr id="153" name="Google Shape;153;p6"/>
          <p:cNvSpPr txBox="1"/>
          <p:nvPr/>
        </p:nvSpPr>
        <p:spPr>
          <a:xfrm>
            <a:off x="3809405" y="7117994"/>
            <a:ext cx="6996234" cy="530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99" u="none" cap="none" strike="noStrike">
                <a:solidFill>
                  <a:srgbClr val="94DDDE"/>
                </a:solidFill>
                <a:latin typeface="Josefin Sans"/>
                <a:ea typeface="Josefin Sans"/>
                <a:cs typeface="Josefin Sans"/>
                <a:sym typeface="Josefin Sans"/>
              </a:rPr>
              <a:t>Recorrido de usuario más largo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 txBox="1"/>
          <p:nvPr/>
        </p:nvSpPr>
        <p:spPr>
          <a:xfrm>
            <a:off x="1028700" y="1913180"/>
            <a:ext cx="9569415" cy="960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4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100" u="none" cap="none" strike="noStrike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Metodología</a:t>
            </a:r>
            <a:endParaRPr/>
          </a:p>
        </p:txBody>
      </p:sp>
      <p:sp>
        <p:nvSpPr>
          <p:cNvPr id="159" name="Google Shape;159;p7"/>
          <p:cNvSpPr txBox="1"/>
          <p:nvPr/>
        </p:nvSpPr>
        <p:spPr>
          <a:xfrm>
            <a:off x="1028700" y="6356731"/>
            <a:ext cx="4310914" cy="5378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Entrega incremental</a:t>
            </a:r>
            <a:endParaRPr/>
          </a:p>
        </p:txBody>
      </p:sp>
      <p:grpSp>
        <p:nvGrpSpPr>
          <p:cNvPr id="160" name="Google Shape;160;p7"/>
          <p:cNvGrpSpPr/>
          <p:nvPr/>
        </p:nvGrpSpPr>
        <p:grpSpPr>
          <a:xfrm>
            <a:off x="946160" y="3923133"/>
            <a:ext cx="3063705" cy="1220367"/>
            <a:chOff x="0" y="-289322"/>
            <a:chExt cx="4084940" cy="1627155"/>
          </a:xfrm>
        </p:grpSpPr>
        <p:grpSp>
          <p:nvGrpSpPr>
            <p:cNvPr id="161" name="Google Shape;161;p7"/>
            <p:cNvGrpSpPr/>
            <p:nvPr/>
          </p:nvGrpSpPr>
          <p:grpSpPr>
            <a:xfrm>
              <a:off x="0" y="-289322"/>
              <a:ext cx="4084940" cy="1627155"/>
              <a:chOff x="0" y="-57150"/>
              <a:chExt cx="806902" cy="321413"/>
            </a:xfrm>
          </p:grpSpPr>
          <p:sp>
            <p:nvSpPr>
              <p:cNvPr id="162" name="Google Shape;162;p7"/>
              <p:cNvSpPr/>
              <p:nvPr/>
            </p:nvSpPr>
            <p:spPr>
              <a:xfrm>
                <a:off x="0" y="0"/>
                <a:ext cx="806902" cy="264263"/>
              </a:xfrm>
              <a:custGeom>
                <a:rect b="b" l="l" r="r" t="t"/>
                <a:pathLst>
                  <a:path extrusionOk="0" h="264263" w="806902">
                    <a:moveTo>
                      <a:pt x="128876" y="0"/>
                    </a:moveTo>
                    <a:lnTo>
                      <a:pt x="678026" y="0"/>
                    </a:lnTo>
                    <a:cubicBezTo>
                      <a:pt x="749202" y="0"/>
                      <a:pt x="806902" y="57700"/>
                      <a:pt x="806902" y="128876"/>
                    </a:cubicBezTo>
                    <a:lnTo>
                      <a:pt x="806902" y="135387"/>
                    </a:lnTo>
                    <a:cubicBezTo>
                      <a:pt x="806902" y="206564"/>
                      <a:pt x="749202" y="264263"/>
                      <a:pt x="678026" y="264263"/>
                    </a:cubicBezTo>
                    <a:lnTo>
                      <a:pt x="128876" y="264263"/>
                    </a:lnTo>
                    <a:cubicBezTo>
                      <a:pt x="57700" y="264263"/>
                      <a:pt x="0" y="206564"/>
                      <a:pt x="0" y="135387"/>
                    </a:cubicBezTo>
                    <a:lnTo>
                      <a:pt x="0" y="128876"/>
                    </a:lnTo>
                    <a:cubicBezTo>
                      <a:pt x="0" y="57700"/>
                      <a:pt x="57700" y="0"/>
                      <a:pt x="128876" y="0"/>
                    </a:cubicBezTo>
                    <a:close/>
                  </a:path>
                </a:pathLst>
              </a:custGeom>
              <a:solidFill>
                <a:srgbClr val="868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7"/>
              <p:cNvSpPr txBox="1"/>
              <p:nvPr/>
            </p:nvSpPr>
            <p:spPr>
              <a:xfrm>
                <a:off x="0" y="-57150"/>
                <a:ext cx="806902" cy="3214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5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4" name="Google Shape;164;p7"/>
            <p:cNvSpPr txBox="1"/>
            <p:nvPr/>
          </p:nvSpPr>
          <p:spPr>
            <a:xfrm>
              <a:off x="1352885" y="378230"/>
              <a:ext cx="1379170" cy="6980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200" u="none" cap="none" strike="noStrike">
                  <a:solidFill>
                    <a:srgbClr val="FEFEFE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ÁGIL</a:t>
              </a:r>
              <a:endParaRPr/>
            </a:p>
          </p:txBody>
        </p:sp>
      </p:grpSp>
      <p:grpSp>
        <p:nvGrpSpPr>
          <p:cNvPr id="165" name="Google Shape;165;p7"/>
          <p:cNvGrpSpPr/>
          <p:nvPr/>
        </p:nvGrpSpPr>
        <p:grpSpPr>
          <a:xfrm>
            <a:off x="4197665" y="3923133"/>
            <a:ext cx="3063705" cy="1220367"/>
            <a:chOff x="0" y="-289322"/>
            <a:chExt cx="4084940" cy="1627155"/>
          </a:xfrm>
        </p:grpSpPr>
        <p:grpSp>
          <p:nvGrpSpPr>
            <p:cNvPr id="166" name="Google Shape;166;p7"/>
            <p:cNvGrpSpPr/>
            <p:nvPr/>
          </p:nvGrpSpPr>
          <p:grpSpPr>
            <a:xfrm>
              <a:off x="0" y="-289322"/>
              <a:ext cx="4084940" cy="1627155"/>
              <a:chOff x="0" y="-57150"/>
              <a:chExt cx="806902" cy="321413"/>
            </a:xfrm>
          </p:grpSpPr>
          <p:sp>
            <p:nvSpPr>
              <p:cNvPr id="167" name="Google Shape;167;p7"/>
              <p:cNvSpPr/>
              <p:nvPr/>
            </p:nvSpPr>
            <p:spPr>
              <a:xfrm>
                <a:off x="0" y="0"/>
                <a:ext cx="806902" cy="264263"/>
              </a:xfrm>
              <a:custGeom>
                <a:rect b="b" l="l" r="r" t="t"/>
                <a:pathLst>
                  <a:path extrusionOk="0" h="264263" w="806902">
                    <a:moveTo>
                      <a:pt x="128876" y="0"/>
                    </a:moveTo>
                    <a:lnTo>
                      <a:pt x="678026" y="0"/>
                    </a:lnTo>
                    <a:cubicBezTo>
                      <a:pt x="749202" y="0"/>
                      <a:pt x="806902" y="57700"/>
                      <a:pt x="806902" y="128876"/>
                    </a:cubicBezTo>
                    <a:lnTo>
                      <a:pt x="806902" y="135387"/>
                    </a:lnTo>
                    <a:cubicBezTo>
                      <a:pt x="806902" y="206564"/>
                      <a:pt x="749202" y="264263"/>
                      <a:pt x="678026" y="264263"/>
                    </a:cubicBezTo>
                    <a:lnTo>
                      <a:pt x="128876" y="264263"/>
                    </a:lnTo>
                    <a:cubicBezTo>
                      <a:pt x="57700" y="264263"/>
                      <a:pt x="0" y="206564"/>
                      <a:pt x="0" y="135387"/>
                    </a:cubicBezTo>
                    <a:lnTo>
                      <a:pt x="0" y="128876"/>
                    </a:lnTo>
                    <a:cubicBezTo>
                      <a:pt x="0" y="57700"/>
                      <a:pt x="57700" y="0"/>
                      <a:pt x="128876" y="0"/>
                    </a:cubicBezTo>
                    <a:close/>
                  </a:path>
                </a:pathLst>
              </a:custGeom>
              <a:solidFill>
                <a:srgbClr val="868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7"/>
              <p:cNvSpPr txBox="1"/>
              <p:nvPr/>
            </p:nvSpPr>
            <p:spPr>
              <a:xfrm>
                <a:off x="0" y="-57150"/>
                <a:ext cx="806902" cy="3214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5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9" name="Google Shape;169;p7"/>
            <p:cNvSpPr txBox="1"/>
            <p:nvPr/>
          </p:nvSpPr>
          <p:spPr>
            <a:xfrm>
              <a:off x="815408" y="354803"/>
              <a:ext cx="2454125" cy="6980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200" u="none" cap="none" strike="noStrike">
                  <a:solidFill>
                    <a:srgbClr val="FEFEFE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KANBAN</a:t>
              </a:r>
              <a:endParaRPr/>
            </a:p>
          </p:txBody>
        </p:sp>
      </p:grpSp>
      <p:grpSp>
        <p:nvGrpSpPr>
          <p:cNvPr id="170" name="Google Shape;170;p7"/>
          <p:cNvGrpSpPr/>
          <p:nvPr/>
        </p:nvGrpSpPr>
        <p:grpSpPr>
          <a:xfrm>
            <a:off x="7451870" y="3923133"/>
            <a:ext cx="3063705" cy="1220367"/>
            <a:chOff x="0" y="-289322"/>
            <a:chExt cx="4084940" cy="1627155"/>
          </a:xfrm>
        </p:grpSpPr>
        <p:grpSp>
          <p:nvGrpSpPr>
            <p:cNvPr id="171" name="Google Shape;171;p7"/>
            <p:cNvGrpSpPr/>
            <p:nvPr/>
          </p:nvGrpSpPr>
          <p:grpSpPr>
            <a:xfrm>
              <a:off x="0" y="-289322"/>
              <a:ext cx="4084940" cy="1627155"/>
              <a:chOff x="0" y="-57150"/>
              <a:chExt cx="806902" cy="321413"/>
            </a:xfrm>
          </p:grpSpPr>
          <p:sp>
            <p:nvSpPr>
              <p:cNvPr id="172" name="Google Shape;172;p7"/>
              <p:cNvSpPr/>
              <p:nvPr/>
            </p:nvSpPr>
            <p:spPr>
              <a:xfrm>
                <a:off x="0" y="0"/>
                <a:ext cx="806902" cy="264263"/>
              </a:xfrm>
              <a:custGeom>
                <a:rect b="b" l="l" r="r" t="t"/>
                <a:pathLst>
                  <a:path extrusionOk="0" h="264263" w="806902">
                    <a:moveTo>
                      <a:pt x="128876" y="0"/>
                    </a:moveTo>
                    <a:lnTo>
                      <a:pt x="678026" y="0"/>
                    </a:lnTo>
                    <a:cubicBezTo>
                      <a:pt x="749202" y="0"/>
                      <a:pt x="806902" y="57700"/>
                      <a:pt x="806902" y="128876"/>
                    </a:cubicBezTo>
                    <a:lnTo>
                      <a:pt x="806902" y="135387"/>
                    </a:lnTo>
                    <a:cubicBezTo>
                      <a:pt x="806902" y="206564"/>
                      <a:pt x="749202" y="264263"/>
                      <a:pt x="678026" y="264263"/>
                    </a:cubicBezTo>
                    <a:lnTo>
                      <a:pt x="128876" y="264263"/>
                    </a:lnTo>
                    <a:cubicBezTo>
                      <a:pt x="57700" y="264263"/>
                      <a:pt x="0" y="206564"/>
                      <a:pt x="0" y="135387"/>
                    </a:cubicBezTo>
                    <a:lnTo>
                      <a:pt x="0" y="128876"/>
                    </a:lnTo>
                    <a:cubicBezTo>
                      <a:pt x="0" y="57700"/>
                      <a:pt x="57700" y="0"/>
                      <a:pt x="128876" y="0"/>
                    </a:cubicBezTo>
                    <a:close/>
                  </a:path>
                </a:pathLst>
              </a:custGeom>
              <a:solidFill>
                <a:srgbClr val="8686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7"/>
              <p:cNvSpPr txBox="1"/>
              <p:nvPr/>
            </p:nvSpPr>
            <p:spPr>
              <a:xfrm>
                <a:off x="0" y="-57150"/>
                <a:ext cx="806902" cy="3214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5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4" name="Google Shape;174;p7"/>
            <p:cNvSpPr txBox="1"/>
            <p:nvPr/>
          </p:nvSpPr>
          <p:spPr>
            <a:xfrm>
              <a:off x="815408" y="354803"/>
              <a:ext cx="2454125" cy="6980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200" u="none" cap="none" strike="noStrike">
                  <a:solidFill>
                    <a:srgbClr val="FEFEFE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SCRUM</a:t>
              </a:r>
              <a:endParaRPr/>
            </a:p>
          </p:txBody>
        </p:sp>
      </p:grpSp>
      <p:sp>
        <p:nvSpPr>
          <p:cNvPr id="175" name="Google Shape;175;p7"/>
          <p:cNvSpPr txBox="1"/>
          <p:nvPr/>
        </p:nvSpPr>
        <p:spPr>
          <a:xfrm>
            <a:off x="5729518" y="6347206"/>
            <a:ext cx="6056706" cy="291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98481" lvl="1" marL="596962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2B4B82"/>
              </a:buClr>
              <a:buSzPts val="2764"/>
              <a:buFont typeface="Arial"/>
              <a:buChar char="•"/>
            </a:pPr>
            <a:r>
              <a:rPr b="0" i="0" lang="en-US" sz="2764" u="none" cap="none" strike="noStrike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Product Backlog (pila de producto)</a:t>
            </a:r>
            <a:endParaRPr/>
          </a:p>
          <a:p>
            <a:pPr indent="-298481" lvl="1" marL="596962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2B4B82"/>
              </a:buClr>
              <a:buSzPts val="2764"/>
              <a:buFont typeface="Arial"/>
              <a:buChar char="•"/>
            </a:pPr>
            <a:r>
              <a:rPr b="0" i="0" lang="en-US" sz="2764" u="none" cap="none" strike="noStrike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Carta Gantt (Guiadas por sprints con objetivos y entregables)</a:t>
            </a:r>
            <a:endParaRPr/>
          </a:p>
          <a:p>
            <a:pPr indent="-298481" lvl="1" marL="596962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2B4B82"/>
              </a:buClr>
              <a:buSzPts val="2764"/>
              <a:buFont typeface="Arial"/>
              <a:buChar char="•"/>
            </a:pPr>
            <a:r>
              <a:rPr b="0" i="0" lang="en-US" sz="2764" u="none" cap="none" strike="noStrike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Reuniones de avances.</a:t>
            </a:r>
            <a:endParaRPr/>
          </a:p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64" u="none" cap="none" strike="noStrike">
              <a:solidFill>
                <a:srgbClr val="2B4B82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76" name="Google Shape;176;p7"/>
          <p:cNvSpPr/>
          <p:nvPr/>
        </p:nvSpPr>
        <p:spPr>
          <a:xfrm>
            <a:off x="12911919" y="1028700"/>
            <a:ext cx="4347381" cy="4589366"/>
          </a:xfrm>
          <a:custGeom>
            <a:rect b="b" l="l" r="r" t="t"/>
            <a:pathLst>
              <a:path extrusionOk="0" h="4589366" w="4347381">
                <a:moveTo>
                  <a:pt x="0" y="0"/>
                </a:moveTo>
                <a:lnTo>
                  <a:pt x="4347381" y="0"/>
                </a:lnTo>
                <a:lnTo>
                  <a:pt x="4347381" y="4589366"/>
                </a:lnTo>
                <a:lnTo>
                  <a:pt x="0" y="45893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4DDDE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8"/>
          <p:cNvGrpSpPr/>
          <p:nvPr/>
        </p:nvGrpSpPr>
        <p:grpSpPr>
          <a:xfrm>
            <a:off x="7643187" y="1510448"/>
            <a:ext cx="3001626" cy="918083"/>
            <a:chOff x="0" y="-33339"/>
            <a:chExt cx="790552" cy="241800"/>
          </a:xfrm>
        </p:grpSpPr>
        <p:sp>
          <p:nvSpPr>
            <p:cNvPr id="182" name="Google Shape;182;p8"/>
            <p:cNvSpPr/>
            <p:nvPr/>
          </p:nvSpPr>
          <p:spPr>
            <a:xfrm>
              <a:off x="0" y="0"/>
              <a:ext cx="790552" cy="175017"/>
            </a:xfrm>
            <a:custGeom>
              <a:rect b="b" l="l" r="r" t="t"/>
              <a:pathLst>
                <a:path extrusionOk="0" h="175017" w="790552">
                  <a:moveTo>
                    <a:pt x="87508" y="0"/>
                  </a:moveTo>
                  <a:lnTo>
                    <a:pt x="703043" y="0"/>
                  </a:lnTo>
                  <a:cubicBezTo>
                    <a:pt x="726252" y="0"/>
                    <a:pt x="748510" y="9220"/>
                    <a:pt x="764921" y="25631"/>
                  </a:cubicBezTo>
                  <a:cubicBezTo>
                    <a:pt x="781332" y="42042"/>
                    <a:pt x="790552" y="64300"/>
                    <a:pt x="790552" y="87508"/>
                  </a:cubicBezTo>
                  <a:lnTo>
                    <a:pt x="790552" y="87508"/>
                  </a:lnTo>
                  <a:cubicBezTo>
                    <a:pt x="790552" y="110717"/>
                    <a:pt x="781332" y="132975"/>
                    <a:pt x="764921" y="149386"/>
                  </a:cubicBezTo>
                  <a:cubicBezTo>
                    <a:pt x="748510" y="165797"/>
                    <a:pt x="726252" y="175017"/>
                    <a:pt x="703043" y="175017"/>
                  </a:cubicBezTo>
                  <a:lnTo>
                    <a:pt x="87508" y="175017"/>
                  </a:lnTo>
                  <a:cubicBezTo>
                    <a:pt x="64300" y="175017"/>
                    <a:pt x="42042" y="165797"/>
                    <a:pt x="25631" y="149386"/>
                  </a:cubicBezTo>
                  <a:cubicBezTo>
                    <a:pt x="9220" y="132975"/>
                    <a:pt x="0" y="110717"/>
                    <a:pt x="0" y="87508"/>
                  </a:cubicBezTo>
                  <a:lnTo>
                    <a:pt x="0" y="87508"/>
                  </a:lnTo>
                  <a:cubicBezTo>
                    <a:pt x="0" y="64300"/>
                    <a:pt x="9220" y="42042"/>
                    <a:pt x="25631" y="25631"/>
                  </a:cubicBezTo>
                  <a:cubicBezTo>
                    <a:pt x="42042" y="9220"/>
                    <a:pt x="64300" y="0"/>
                    <a:pt x="87508" y="0"/>
                  </a:cubicBezTo>
                  <a:close/>
                </a:path>
              </a:pathLst>
            </a:custGeom>
            <a:solidFill>
              <a:srgbClr val="868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8"/>
            <p:cNvSpPr txBox="1"/>
            <p:nvPr/>
          </p:nvSpPr>
          <p:spPr>
            <a:xfrm>
              <a:off x="0" y="-33339"/>
              <a:ext cx="790500" cy="24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FEFEFE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15 sprints</a:t>
              </a:r>
              <a:endParaRPr/>
            </a:p>
          </p:txBody>
        </p:sp>
      </p:grpSp>
      <p:graphicFrame>
        <p:nvGraphicFramePr>
          <p:cNvPr id="184" name="Google Shape;184;p8"/>
          <p:cNvGraphicFramePr/>
          <p:nvPr/>
        </p:nvGraphicFramePr>
        <p:xfrm>
          <a:off x="2895869" y="25525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{5396D7C8-476D-431B-BCE2-9D3B4AA1077C}</a:tableStyleId>
              </a:tblPr>
              <a:tblGrid>
                <a:gridCol w="9435300"/>
                <a:gridCol w="3060975"/>
              </a:tblGrid>
              <a:tr h="1139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99" u="none" cap="none" strike="noStrike">
                          <a:solidFill>
                            <a:srgbClr val="31356E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Recopilación de información y definición del proyecto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8686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8686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8686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8686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rgbClr val="31356E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30/08/2024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8686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8686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8686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8686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39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99" u="none" cap="none" strike="noStrike">
                          <a:solidFill>
                            <a:srgbClr val="31356E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Planificación general del proyecto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8686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8686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8686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8686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rgbClr val="31356E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06/09/2024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8686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8686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8686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8686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5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99" u="none" cap="none" strike="noStrike">
                          <a:solidFill>
                            <a:srgbClr val="31356E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Definición e ideación de necesidades a solucionar del proyecto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8686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8686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8686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8686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rgbClr val="31356E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20/09/2024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8686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8686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8686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8686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39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99" u="none" cap="none" strike="noStrike">
                          <a:solidFill>
                            <a:srgbClr val="31356E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Desarrollo de mecánicas principales del juego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8686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8686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8686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8686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rgbClr val="31356E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25/10/2024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8686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8686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8686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8686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39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99" u="none" cap="none" strike="noStrike">
                          <a:solidFill>
                            <a:srgbClr val="31356E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Implementación de sistema de exploración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8686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8686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8686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8686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rgbClr val="31356E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01/11/2024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8686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8686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8686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8686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39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99" u="none" cap="none" strike="noStrike">
                          <a:solidFill>
                            <a:srgbClr val="31356E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Presentación final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8686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8686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8686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8686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rgbClr val="31356E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Hoy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8686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8686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8686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8686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5" name="Google Shape;185;p8"/>
          <p:cNvSpPr txBox="1"/>
          <p:nvPr/>
        </p:nvSpPr>
        <p:spPr>
          <a:xfrm>
            <a:off x="5487641" y="601345"/>
            <a:ext cx="7312717" cy="10356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3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Cronograma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9"/>
          <p:cNvGrpSpPr/>
          <p:nvPr/>
        </p:nvGrpSpPr>
        <p:grpSpPr>
          <a:xfrm>
            <a:off x="5035263" y="2457292"/>
            <a:ext cx="7850217" cy="976767"/>
            <a:chOff x="0" y="0"/>
            <a:chExt cx="10466956" cy="1302355"/>
          </a:xfrm>
        </p:grpSpPr>
        <p:cxnSp>
          <p:nvCxnSpPr>
            <p:cNvPr id="191" name="Google Shape;191;p9"/>
            <p:cNvCxnSpPr/>
            <p:nvPr/>
          </p:nvCxnSpPr>
          <p:spPr>
            <a:xfrm>
              <a:off x="1425200" y="821617"/>
              <a:ext cx="3529461" cy="0"/>
            </a:xfrm>
            <a:prstGeom prst="straightConnector1">
              <a:avLst/>
            </a:prstGeom>
            <a:noFill/>
            <a:ln cap="flat" cmpd="sng" w="38100">
              <a:solidFill>
                <a:srgbClr val="2B4B8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2" name="Google Shape;192;p9"/>
            <p:cNvCxnSpPr/>
            <p:nvPr/>
          </p:nvCxnSpPr>
          <p:spPr>
            <a:xfrm>
              <a:off x="6018042" y="821617"/>
              <a:ext cx="3529461" cy="0"/>
            </a:xfrm>
            <a:prstGeom prst="straightConnector1">
              <a:avLst/>
            </a:prstGeom>
            <a:noFill/>
            <a:ln cap="flat" cmpd="sng" w="38100">
              <a:solidFill>
                <a:srgbClr val="2B4B8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3" name="Google Shape;193;p9"/>
            <p:cNvSpPr/>
            <p:nvPr/>
          </p:nvSpPr>
          <p:spPr>
            <a:xfrm>
              <a:off x="0" y="0"/>
              <a:ext cx="1302354" cy="1302354"/>
            </a:xfrm>
            <a:custGeom>
              <a:rect b="b" l="l" r="r" t="t"/>
              <a:pathLst>
                <a:path extrusionOk="0" h="1302354" w="1302354">
                  <a:moveTo>
                    <a:pt x="0" y="0"/>
                  </a:moveTo>
                  <a:lnTo>
                    <a:pt x="1302354" y="0"/>
                  </a:lnTo>
                  <a:lnTo>
                    <a:pt x="1302354" y="1302354"/>
                  </a:lnTo>
                  <a:lnTo>
                    <a:pt x="0" y="130235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94" name="Google Shape;194;p9"/>
            <p:cNvSpPr/>
            <p:nvPr/>
          </p:nvSpPr>
          <p:spPr>
            <a:xfrm>
              <a:off x="4828824" y="182909"/>
              <a:ext cx="1119446" cy="1119446"/>
            </a:xfrm>
            <a:custGeom>
              <a:rect b="b" l="l" r="r" t="t"/>
              <a:pathLst>
                <a:path extrusionOk="0" h="1119446" w="1119446">
                  <a:moveTo>
                    <a:pt x="0" y="0"/>
                  </a:moveTo>
                  <a:lnTo>
                    <a:pt x="1119446" y="0"/>
                  </a:lnTo>
                  <a:lnTo>
                    <a:pt x="1119446" y="1119445"/>
                  </a:lnTo>
                  <a:lnTo>
                    <a:pt x="0" y="111944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95" name="Google Shape;195;p9"/>
            <p:cNvSpPr/>
            <p:nvPr/>
          </p:nvSpPr>
          <p:spPr>
            <a:xfrm>
              <a:off x="9686542" y="320441"/>
              <a:ext cx="780414" cy="895181"/>
            </a:xfrm>
            <a:custGeom>
              <a:rect b="b" l="l" r="r" t="t"/>
              <a:pathLst>
                <a:path extrusionOk="0" h="895181" w="780414">
                  <a:moveTo>
                    <a:pt x="0" y="0"/>
                  </a:moveTo>
                  <a:lnTo>
                    <a:pt x="780414" y="0"/>
                  </a:lnTo>
                  <a:lnTo>
                    <a:pt x="780414" y="895181"/>
                  </a:lnTo>
                  <a:lnTo>
                    <a:pt x="0" y="89518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sp>
        <p:nvSpPr>
          <p:cNvPr id="196" name="Google Shape;196;p9"/>
          <p:cNvSpPr/>
          <p:nvPr/>
        </p:nvSpPr>
        <p:spPr>
          <a:xfrm>
            <a:off x="7754058" y="6862256"/>
            <a:ext cx="4881487" cy="2837364"/>
          </a:xfrm>
          <a:custGeom>
            <a:rect b="b" l="l" r="r" t="t"/>
            <a:pathLst>
              <a:path extrusionOk="0" h="2837364" w="4881487">
                <a:moveTo>
                  <a:pt x="0" y="0"/>
                </a:moveTo>
                <a:lnTo>
                  <a:pt x="4881487" y="0"/>
                </a:lnTo>
                <a:lnTo>
                  <a:pt x="4881487" y="2837365"/>
                </a:lnTo>
                <a:lnTo>
                  <a:pt x="0" y="28373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7" name="Google Shape;197;p9"/>
          <p:cNvSpPr/>
          <p:nvPr/>
        </p:nvSpPr>
        <p:spPr>
          <a:xfrm>
            <a:off x="4401437" y="8132295"/>
            <a:ext cx="2647336" cy="1567326"/>
          </a:xfrm>
          <a:custGeom>
            <a:rect b="b" l="l" r="r" t="t"/>
            <a:pathLst>
              <a:path extrusionOk="0" h="1567326" w="2647336">
                <a:moveTo>
                  <a:pt x="0" y="0"/>
                </a:moveTo>
                <a:lnTo>
                  <a:pt x="2647336" y="0"/>
                </a:lnTo>
                <a:lnTo>
                  <a:pt x="2647336" y="1567326"/>
                </a:lnTo>
                <a:lnTo>
                  <a:pt x="0" y="15673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-30806" l="0" r="-98102" t="-53223"/>
            </a:stretch>
          </a:blipFill>
          <a:ln>
            <a:noFill/>
          </a:ln>
        </p:spPr>
      </p:sp>
      <p:sp>
        <p:nvSpPr>
          <p:cNvPr id="198" name="Google Shape;198;p9"/>
          <p:cNvSpPr/>
          <p:nvPr/>
        </p:nvSpPr>
        <p:spPr>
          <a:xfrm flipH="1">
            <a:off x="12013506" y="6720998"/>
            <a:ext cx="1873057" cy="3234055"/>
          </a:xfrm>
          <a:custGeom>
            <a:rect b="b" l="l" r="r" t="t"/>
            <a:pathLst>
              <a:path extrusionOk="0" h="3234055" w="1873057">
                <a:moveTo>
                  <a:pt x="1873057" y="0"/>
                </a:moveTo>
                <a:lnTo>
                  <a:pt x="0" y="0"/>
                </a:lnTo>
                <a:lnTo>
                  <a:pt x="0" y="3234055"/>
                </a:lnTo>
                <a:lnTo>
                  <a:pt x="1873057" y="3234055"/>
                </a:lnTo>
                <a:lnTo>
                  <a:pt x="1873057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9" name="Google Shape;199;p9"/>
          <p:cNvSpPr txBox="1"/>
          <p:nvPr/>
        </p:nvSpPr>
        <p:spPr>
          <a:xfrm>
            <a:off x="1076325" y="876142"/>
            <a:ext cx="1613535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399" u="none" cap="none" strike="noStrike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Arquitectura de videojuego</a:t>
            </a:r>
            <a:endParaRPr/>
          </a:p>
        </p:txBody>
      </p:sp>
      <p:grpSp>
        <p:nvGrpSpPr>
          <p:cNvPr id="200" name="Google Shape;200;p9"/>
          <p:cNvGrpSpPr/>
          <p:nvPr/>
        </p:nvGrpSpPr>
        <p:grpSpPr>
          <a:xfrm>
            <a:off x="8033257" y="3599663"/>
            <a:ext cx="2401669" cy="2359335"/>
            <a:chOff x="0" y="-76200"/>
            <a:chExt cx="3202226" cy="3145780"/>
          </a:xfrm>
        </p:grpSpPr>
        <p:sp>
          <p:nvSpPr>
            <p:cNvPr id="201" name="Google Shape;201;p9"/>
            <p:cNvSpPr txBox="1"/>
            <p:nvPr/>
          </p:nvSpPr>
          <p:spPr>
            <a:xfrm>
              <a:off x="0" y="-76200"/>
              <a:ext cx="3202226" cy="6417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799" u="none" cap="none" strike="noStrike">
                  <a:solidFill>
                    <a:srgbClr val="2B4B82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Mecánicas</a:t>
              </a:r>
              <a:endParaRPr/>
            </a:p>
          </p:txBody>
        </p:sp>
        <p:sp>
          <p:nvSpPr>
            <p:cNvPr id="202" name="Google Shape;202;p9"/>
            <p:cNvSpPr txBox="1"/>
            <p:nvPr/>
          </p:nvSpPr>
          <p:spPr>
            <a:xfrm>
              <a:off x="0" y="916601"/>
              <a:ext cx="3202226" cy="21529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201356" lvl="1" marL="402712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B4B82"/>
                </a:buClr>
                <a:buSzPts val="1865"/>
                <a:buFont typeface="Arial"/>
                <a:buChar char="•"/>
              </a:pPr>
              <a:r>
                <a:rPr b="0" i="0" lang="en-US" sz="1865" u="none" cap="none" strike="noStrike">
                  <a:solidFill>
                    <a:srgbClr val="2B4B82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Pesca</a:t>
              </a:r>
              <a:endParaRPr/>
            </a:p>
            <a:p>
              <a:pPr indent="-201356" lvl="1" marL="402712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B4B82"/>
                </a:buClr>
                <a:buSzPts val="1865"/>
                <a:buFont typeface="Arial"/>
                <a:buChar char="•"/>
              </a:pPr>
              <a:r>
                <a:rPr b="0" i="0" lang="en-US" sz="1865" u="none" cap="none" strike="noStrike">
                  <a:solidFill>
                    <a:srgbClr val="2B4B82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Investigación de objetos</a:t>
              </a:r>
              <a:endParaRPr/>
            </a:p>
            <a:p>
              <a:pPr indent="-201356" lvl="1" marL="402712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B4B82"/>
                </a:buClr>
                <a:buSzPts val="1865"/>
                <a:buFont typeface="Arial"/>
                <a:buChar char="•"/>
              </a:pPr>
              <a:r>
                <a:rPr b="0" i="0" lang="en-US" sz="1865" u="none" cap="none" strike="noStrike">
                  <a:solidFill>
                    <a:srgbClr val="2B4B82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Venta de objetos</a:t>
              </a:r>
              <a:endParaRPr/>
            </a:p>
            <a:p>
              <a:pPr indent="-201356" lvl="1" marL="402712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B4B82"/>
                </a:buClr>
                <a:buSzPts val="1865"/>
                <a:buFont typeface="Arial"/>
                <a:buChar char="•"/>
              </a:pPr>
              <a:r>
                <a:rPr b="0" i="0" lang="en-US" sz="1865" u="none" cap="none" strike="noStrike">
                  <a:solidFill>
                    <a:srgbClr val="2B4B82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Exploración.</a:t>
              </a:r>
              <a:endParaRPr/>
            </a:p>
          </p:txBody>
        </p:sp>
      </p:grpSp>
      <p:grpSp>
        <p:nvGrpSpPr>
          <p:cNvPr id="203" name="Google Shape;203;p9"/>
          <p:cNvGrpSpPr/>
          <p:nvPr/>
        </p:nvGrpSpPr>
        <p:grpSpPr>
          <a:xfrm>
            <a:off x="4293942" y="3685388"/>
            <a:ext cx="2459408" cy="2218610"/>
            <a:chOff x="0" y="38100"/>
            <a:chExt cx="3279211" cy="2958146"/>
          </a:xfrm>
        </p:grpSpPr>
        <p:sp>
          <p:nvSpPr>
            <p:cNvPr id="204" name="Google Shape;204;p9"/>
            <p:cNvSpPr txBox="1"/>
            <p:nvPr/>
          </p:nvSpPr>
          <p:spPr>
            <a:xfrm>
              <a:off x="0" y="38100"/>
              <a:ext cx="3279211" cy="9965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799" u="none" cap="none" strike="noStrike">
                  <a:solidFill>
                    <a:srgbClr val="2B4B82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Sistema de áreas</a:t>
              </a:r>
              <a:endParaRPr/>
            </a:p>
          </p:txBody>
        </p:sp>
        <p:sp>
          <p:nvSpPr>
            <p:cNvPr id="205" name="Google Shape;205;p9"/>
            <p:cNvSpPr txBox="1"/>
            <p:nvPr/>
          </p:nvSpPr>
          <p:spPr>
            <a:xfrm>
              <a:off x="0" y="1380064"/>
              <a:ext cx="3279211" cy="16161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252666" lvl="1" marL="505332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B4B82"/>
                </a:buClr>
                <a:buSzPts val="2340"/>
                <a:buFont typeface="Arial"/>
                <a:buChar char="•"/>
              </a:pPr>
              <a:r>
                <a:rPr b="0" i="0" lang="en-US" sz="2340" u="none" cap="none" strike="noStrike">
                  <a:solidFill>
                    <a:srgbClr val="2B4B82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Hogar</a:t>
              </a:r>
              <a:endParaRPr/>
            </a:p>
            <a:p>
              <a:pPr indent="-252666" lvl="1" marL="505332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B4B82"/>
                </a:buClr>
                <a:buSzPts val="2340"/>
                <a:buFont typeface="Arial"/>
                <a:buChar char="•"/>
              </a:pPr>
              <a:r>
                <a:rPr b="0" i="0" lang="en-US" sz="2340" u="none" cap="none" strike="noStrike">
                  <a:solidFill>
                    <a:srgbClr val="2B4B82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Pesca</a:t>
              </a:r>
              <a:endParaRPr/>
            </a:p>
            <a:p>
              <a:pPr indent="-252666" lvl="1" marL="505332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B4B82"/>
                </a:buClr>
                <a:buSzPts val="2340"/>
                <a:buFont typeface="Arial"/>
                <a:buChar char="•"/>
              </a:pPr>
              <a:r>
                <a:rPr b="0" i="0" lang="en-US" sz="2340" u="none" cap="none" strike="noStrike">
                  <a:solidFill>
                    <a:srgbClr val="2B4B82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Mina</a:t>
              </a:r>
              <a:endParaRPr/>
            </a:p>
          </p:txBody>
        </p:sp>
      </p:grpSp>
      <p:grpSp>
        <p:nvGrpSpPr>
          <p:cNvPr id="206" name="Google Shape;206;p9"/>
          <p:cNvGrpSpPr/>
          <p:nvPr/>
        </p:nvGrpSpPr>
        <p:grpSpPr>
          <a:xfrm>
            <a:off x="11267870" y="3599663"/>
            <a:ext cx="2726188" cy="2530785"/>
            <a:chOff x="0" y="-76200"/>
            <a:chExt cx="3634917" cy="3374380"/>
          </a:xfrm>
        </p:grpSpPr>
        <p:sp>
          <p:nvSpPr>
            <p:cNvPr id="207" name="Google Shape;207;p9"/>
            <p:cNvSpPr txBox="1"/>
            <p:nvPr/>
          </p:nvSpPr>
          <p:spPr>
            <a:xfrm>
              <a:off x="0" y="-76200"/>
              <a:ext cx="3634917" cy="1302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799" u="none" cap="none" strike="noStrike">
                  <a:solidFill>
                    <a:srgbClr val="2B4B82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Sistema de inventario</a:t>
              </a:r>
              <a:endParaRPr/>
            </a:p>
          </p:txBody>
        </p:sp>
        <p:sp>
          <p:nvSpPr>
            <p:cNvPr id="208" name="Google Shape;208;p9"/>
            <p:cNvSpPr txBox="1"/>
            <p:nvPr/>
          </p:nvSpPr>
          <p:spPr>
            <a:xfrm>
              <a:off x="0" y="1577001"/>
              <a:ext cx="3634917" cy="17211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201356" lvl="1" marL="402712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B4B82"/>
                </a:buClr>
                <a:buSzPts val="1865"/>
                <a:buFont typeface="Arial"/>
                <a:buChar char="•"/>
              </a:pPr>
              <a:r>
                <a:rPr b="0" i="0" lang="en-US" sz="1865" u="none" cap="none" strike="noStrike">
                  <a:solidFill>
                    <a:srgbClr val="2B4B82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Selección de objetos</a:t>
              </a:r>
              <a:endParaRPr/>
            </a:p>
            <a:p>
              <a:pPr indent="-201356" lvl="1" marL="402712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B4B82"/>
                </a:buClr>
                <a:buSzPts val="1865"/>
                <a:buFont typeface="Arial"/>
                <a:buChar char="•"/>
              </a:pPr>
              <a:r>
                <a:rPr b="0" i="0" lang="en-US" sz="1865" u="none" cap="none" strike="noStrike">
                  <a:solidFill>
                    <a:srgbClr val="2B4B82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Descripción de objeto</a:t>
              </a:r>
              <a:endParaRPr/>
            </a:p>
            <a:p>
              <a:pPr indent="-201356" lvl="1" marL="402712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B4B82"/>
                </a:buClr>
                <a:buSzPts val="1865"/>
                <a:buFont typeface="Arial"/>
                <a:buChar char="•"/>
              </a:pPr>
              <a:r>
                <a:rPr b="0" i="0" lang="en-US" sz="1865" u="none" cap="none" strike="noStrike">
                  <a:solidFill>
                    <a:srgbClr val="2B4B82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Interacción con objeto.</a:t>
              </a:r>
              <a:endParaRPr/>
            </a:p>
          </p:txBody>
        </p:sp>
      </p:grpSp>
      <p:sp>
        <p:nvSpPr>
          <p:cNvPr id="209" name="Google Shape;209;p9"/>
          <p:cNvSpPr txBox="1"/>
          <p:nvPr/>
        </p:nvSpPr>
        <p:spPr>
          <a:xfrm>
            <a:off x="4440582" y="7059780"/>
            <a:ext cx="2680634" cy="85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1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99" u="none" cap="none" strike="noStrike">
                <a:solidFill>
                  <a:srgbClr val="2B4B82"/>
                </a:solidFill>
                <a:latin typeface="Josefin Sans"/>
                <a:ea typeface="Josefin Sans"/>
                <a:cs typeface="Josefin Sans"/>
                <a:sym typeface="Josefin Sans"/>
              </a:rPr>
              <a:t>Interfaz del videojuego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