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9" r:id="rId10"/>
    <p:sldId id="266" r:id="rId11"/>
    <p:sldId id="271" r:id="rId12"/>
    <p:sldId id="270" r:id="rId13"/>
    <p:sldId id="267" r:id="rId14"/>
    <p:sldId id="268" r:id="rId15"/>
    <p:sldId id="274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udemy.com/hc/en-us/articles/229605008-Instructor-Revenue-Share#:~:text=There%20is%20no%20fee%20to,paid%20courses%20as%20you%20lik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s/search/?courseLabel=5336&amp;lang=en&amp;q=r+&amp;sort=relevance&amp;src=ukw" TargetMode="External"/><Relationship Id="rId2" Type="http://schemas.openxmlformats.org/officeDocument/2006/relationships/hyperlink" Target="https://www.udemy.com/courses/search/?courseLabel=7892&amp;lang=en&amp;q=probability+and+statistics&amp;sort=relevance&amp;src=sa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514D-28AC-A34E-8E12-3DF070D83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6549" y="586410"/>
            <a:ext cx="8915399" cy="2345634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>
                <a:solidFill>
                  <a:schemeClr val="accent6">
                    <a:lumMod val="50000"/>
                  </a:schemeClr>
                </a:solidFill>
              </a:rPr>
              <a:t>Data Science</a:t>
            </a:r>
            <a:br>
              <a:rPr lang="en-US" sz="4000" b="1" i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4000" b="1" i="1" dirty="0">
                <a:solidFill>
                  <a:schemeClr val="accent6">
                    <a:lumMod val="50000"/>
                  </a:schemeClr>
                </a:solidFill>
              </a:rPr>
              <a:t>courses on </a:t>
            </a:r>
            <a:r>
              <a:rPr lang="en-US" sz="4000" b="1" i="1" dirty="0" err="1">
                <a:solidFill>
                  <a:schemeClr val="accent6">
                    <a:lumMod val="50000"/>
                  </a:schemeClr>
                </a:solidFill>
              </a:rPr>
              <a:t>udemy.com</a:t>
            </a:r>
            <a:r>
              <a:rPr lang="en-US" sz="4000" b="1" i="1" dirty="0">
                <a:solidFill>
                  <a:schemeClr val="accent6">
                    <a:lumMod val="50000"/>
                  </a:schemeClr>
                </a:solidFill>
              </a:rPr>
              <a:t>: comparative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A27AB-48B4-FF40-8DFA-9B816AAB13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Short data study to help deciding on hosting your course in data science</a:t>
            </a:r>
          </a:p>
        </p:txBody>
      </p:sp>
    </p:spTree>
    <p:extLst>
      <p:ext uri="{BB962C8B-B14F-4D97-AF65-F5344CB8AC3E}">
        <p14:creationId xmlns:p14="http://schemas.microsoft.com/office/powerpoint/2010/main" val="1324416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1817-C471-6741-8522-58C6A2CE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i="1" dirty="0"/>
              <a:t>Pricing for Statistics and R programming closely compared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3FEE83E-FACB-3945-8566-96F1C959E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054" y="1905000"/>
            <a:ext cx="9193427" cy="4633784"/>
          </a:xfrm>
        </p:spPr>
      </p:pic>
    </p:spTree>
    <p:extLst>
      <p:ext uri="{BB962C8B-B14F-4D97-AF65-F5344CB8AC3E}">
        <p14:creationId xmlns:p14="http://schemas.microsoft.com/office/powerpoint/2010/main" val="1572558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7B55C-8A21-2E4B-A547-EA2D49C4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i="1" dirty="0"/>
              <a:t>Conclusions on pricing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963E4-C176-C642-82E0-BF58C1BA6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Statistics courses priced higher:</a:t>
            </a:r>
          </a:p>
          <a:p>
            <a:pPr marL="0" indent="0">
              <a:buNone/>
            </a:pPr>
            <a:r>
              <a:rPr lang="en-US" dirty="0"/>
              <a:t>	126 courses in Statistics are priced from $13 to $17</a:t>
            </a:r>
          </a:p>
          <a:p>
            <a:pPr marL="0" indent="0">
              <a:buNone/>
            </a:pPr>
            <a:r>
              <a:rPr lang="en-US" dirty="0"/>
              <a:t>	Compared to</a:t>
            </a:r>
          </a:p>
          <a:p>
            <a:pPr marL="0" indent="0">
              <a:buNone/>
            </a:pPr>
            <a:r>
              <a:rPr lang="en-US" dirty="0"/>
              <a:t>	109 courses in R programming priced from $10 to $15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Overall Statistics courses yield more dollar amount (with inclusion of a few little higher priced coursed in both categories)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4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665A6-C1D9-B34E-A2BF-7733F0EB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Ratings for Statistics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2CF71F9-7D5F-2643-A70F-EF33680C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2359025"/>
            <a:ext cx="8911687" cy="4128272"/>
          </a:xfrm>
        </p:spPr>
      </p:pic>
    </p:spTree>
    <p:extLst>
      <p:ext uri="{BB962C8B-B14F-4D97-AF65-F5344CB8AC3E}">
        <p14:creationId xmlns:p14="http://schemas.microsoft.com/office/powerpoint/2010/main" val="581190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4D2A-333B-DE40-98CD-92316050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Ratings for R programming</a:t>
            </a:r>
            <a:endParaRPr lang="en-US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1AE372C8-3417-4E49-BF80-35C9AEE69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714" y="1905000"/>
            <a:ext cx="8810367" cy="4149811"/>
          </a:xfrm>
        </p:spPr>
      </p:pic>
    </p:spTree>
    <p:extLst>
      <p:ext uri="{BB962C8B-B14F-4D97-AF65-F5344CB8AC3E}">
        <p14:creationId xmlns:p14="http://schemas.microsoft.com/office/powerpoint/2010/main" val="412515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D913-9A97-1948-B670-9D72A93C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i="1" dirty="0"/>
              <a:t>Ratings for Statistics and R programming </a:t>
            </a:r>
            <a:br>
              <a:rPr lang="en-US" sz="2400" i="1" dirty="0"/>
            </a:br>
            <a:r>
              <a:rPr lang="en-US" sz="2400" i="1" dirty="0"/>
              <a:t>compared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27301022-F1D7-5549-814D-FA89364D2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2137719"/>
            <a:ext cx="9452919" cy="4411362"/>
          </a:xfrm>
        </p:spPr>
      </p:pic>
    </p:spTree>
    <p:extLst>
      <p:ext uri="{BB962C8B-B14F-4D97-AF65-F5344CB8AC3E}">
        <p14:creationId xmlns:p14="http://schemas.microsoft.com/office/powerpoint/2010/main" val="4250190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8429-55C9-084D-8A9B-4B57A3DA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i="1" dirty="0"/>
              <a:t>Price and Rating correlation</a:t>
            </a:r>
            <a:r>
              <a:rPr lang="en-US" sz="3200" i="1"/>
              <a:t>: </a:t>
            </a:r>
            <a:br>
              <a:rPr lang="en-US" sz="3200" i="1"/>
            </a:br>
            <a:r>
              <a:rPr lang="en-US" sz="3200" i="1"/>
              <a:t>very </a:t>
            </a:r>
            <a:r>
              <a:rPr lang="en-US" sz="3200" i="1" dirty="0"/>
              <a:t>little if 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6A62E-C21D-BE44-8075-7442E4DED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BF465B-B27E-8840-82A0-DC6EE7146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05000"/>
            <a:ext cx="8199783" cy="4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92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2A4D-B73D-6140-8E2D-4EBB31EB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i="1" dirty="0"/>
              <a:t>Conclusions on ratings analysis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6730E-4432-2047-B4AD-4D990183C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Ratings for Statistics courses are less dispersed. Students mostly go for high or low, very few are in between</a:t>
            </a:r>
          </a:p>
          <a:p>
            <a:pPr marL="0" indent="0">
              <a:buNone/>
            </a:pPr>
            <a:r>
              <a:rPr lang="en-US" dirty="0"/>
              <a:t>	19 courses rated. 4.8 – 5.2 </a:t>
            </a:r>
          </a:p>
          <a:p>
            <a:pPr marL="0" indent="0">
              <a:buNone/>
            </a:pPr>
            <a:r>
              <a:rPr lang="en-US" dirty="0"/>
              <a:t>	19 rated below 3.0</a:t>
            </a:r>
          </a:p>
          <a:p>
            <a:endParaRPr lang="en-US" dirty="0"/>
          </a:p>
          <a:p>
            <a:r>
              <a:rPr lang="en-US" dirty="0"/>
              <a:t>Ratings for R programming are distributed more evenly. There are no extremes: fewer high and low ratings. </a:t>
            </a:r>
          </a:p>
          <a:p>
            <a:pPr marL="0" indent="0">
              <a:buNone/>
            </a:pPr>
            <a:r>
              <a:rPr lang="en-US" dirty="0"/>
              <a:t>	R programming only 4 rated 4.8 – 5.2. </a:t>
            </a:r>
          </a:p>
          <a:p>
            <a:pPr marL="0" indent="0">
              <a:buNone/>
            </a:pPr>
            <a:r>
              <a:rPr lang="en-US" dirty="0"/>
              <a:t>	9 rated below 3.0</a:t>
            </a:r>
          </a:p>
        </p:txBody>
      </p:sp>
    </p:spTree>
    <p:extLst>
      <p:ext uri="{BB962C8B-B14F-4D97-AF65-F5344CB8AC3E}">
        <p14:creationId xmlns:p14="http://schemas.microsoft.com/office/powerpoint/2010/main" val="4024984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3D85-F770-054F-BDF4-BB422B5A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Marketing tips based on findings and website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F8AB2-F618-014A-B549-D735271B2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short course offerings in R programming to build initial client base on how to download R and manage your directories</a:t>
            </a:r>
          </a:p>
          <a:p>
            <a:endParaRPr lang="en-US" dirty="0"/>
          </a:p>
          <a:p>
            <a:r>
              <a:rPr lang="en-US" dirty="0"/>
              <a:t>Advertise as All Levels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Fun fact: real course prices exposed after scraping. A course offered for $124.99 was scraped as a $20 course.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1197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1F01-D517-9F4D-9E63-A6945230A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				</a:t>
            </a:r>
            <a:r>
              <a:rPr lang="en-US" i="1" dirty="0"/>
              <a:t>preliminary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E0286-4D82-2843-957F-169FE9A5E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0748"/>
            <a:ext cx="8915400" cy="44004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 fees to get in except for 3% administrative processing fee </a:t>
            </a:r>
          </a:p>
          <a:p>
            <a:r>
              <a:rPr lang="en-US" dirty="0">
                <a:solidFill>
                  <a:schemeClr val="tx1"/>
                </a:solidFill>
              </a:rPr>
              <a:t>Revenue share model  - </a:t>
            </a:r>
            <a:r>
              <a:rPr lang="en-US" dirty="0" err="1">
                <a:solidFill>
                  <a:schemeClr val="tx1"/>
                </a:solidFill>
              </a:rPr>
              <a:t>udemy</a:t>
            </a:r>
            <a:r>
              <a:rPr lang="en-US" dirty="0">
                <a:solidFill>
                  <a:schemeClr val="tx1"/>
                </a:solidFill>
              </a:rPr>
              <a:t> and instructor share equally on sales </a:t>
            </a:r>
          </a:p>
          <a:p>
            <a:r>
              <a:rPr lang="en-US" dirty="0">
                <a:solidFill>
                  <a:schemeClr val="tx1"/>
                </a:solidFill>
              </a:rPr>
              <a:t>Udemy advertises for you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taken from:</a:t>
            </a:r>
            <a:endParaRPr lang="en-US" dirty="0">
              <a:solidFill>
                <a:srgbClr val="FB4A18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dirty="0">
                <a:solidFill>
                  <a:srgbClr val="FB4A18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https://support.udemy.com/hc/en-us/articles/229605008-Instructor-Revenue-Share#:~:text=There%20is%20no%20fee%20to,paid%20courses%20as%20you%20like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2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3AAC-8A88-084C-8C68-FC6F358D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i="1" dirty="0" err="1"/>
              <a:t>urls</a:t>
            </a:r>
            <a:r>
              <a:rPr lang="en-US" i="1" dirty="0"/>
              <a:t> used for the study: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F7708-4C1E-2141-BFA3-14CA6A45E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https://www.udemy.com/courses/search/?courseLabel=7892&amp;lang=en&amp;q=probability+and+statistics&amp;sort=relevance&amp;src=sac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https://www.udemy.com/courses/search/?courseLabel=5336&amp;lang=en&amp;q=r+&amp;sort=relevance&amp;src=ukw</a:t>
            </a:r>
            <a:r>
              <a:rPr lang="en-US" dirty="0"/>
              <a:t>’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9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CF9E-5BD3-F241-863B-0420668F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Statistics courses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B9BE3-424B-3143-BDD6-5C9D86C4A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154 courses – initial yield</a:t>
            </a:r>
          </a:p>
          <a:p>
            <a:endParaRPr lang="en-US" dirty="0"/>
          </a:p>
          <a:p>
            <a:r>
              <a:rPr lang="en-US" dirty="0"/>
              <a:t>132 courses after dropping the duplicates</a:t>
            </a:r>
          </a:p>
          <a:p>
            <a:endParaRPr lang="en-US" dirty="0"/>
          </a:p>
          <a:p>
            <a:r>
              <a:rPr lang="en-US" dirty="0"/>
              <a:t>Explored ratings &amp; prices with the inclusion of votes number for the course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5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EDC13-D153-8F4C-9ADE-89332425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R_programming</a:t>
            </a:r>
            <a:r>
              <a:rPr lang="en-US" i="1" dirty="0"/>
              <a:t> courses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D3844-AE38-FF45-95C9-1A335C9B2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128 courses – initial yield</a:t>
            </a:r>
          </a:p>
          <a:p>
            <a:endParaRPr lang="en-US" dirty="0"/>
          </a:p>
          <a:p>
            <a:r>
              <a:rPr lang="en-US" dirty="0"/>
              <a:t>117 courses after dropping the duplicates</a:t>
            </a:r>
          </a:p>
          <a:p>
            <a:endParaRPr lang="en-US" dirty="0"/>
          </a:p>
          <a:p>
            <a:r>
              <a:rPr lang="en-US" dirty="0"/>
              <a:t>Explored ratings &amp; prices with the inclusion of votes number for the course</a:t>
            </a:r>
          </a:p>
        </p:txBody>
      </p:sp>
    </p:spTree>
    <p:extLst>
      <p:ext uri="{BB962C8B-B14F-4D97-AF65-F5344CB8AC3E}">
        <p14:creationId xmlns:p14="http://schemas.microsoft.com/office/powerpoint/2010/main" val="170205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333A0-62F8-4B4D-B37C-5CC64B22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Combined data count</a:t>
            </a:r>
            <a:r>
              <a:rPr lang="en-US" dirty="0"/>
              <a:t>: </a:t>
            </a:r>
            <a:r>
              <a:rPr lang="en-US" i="1" dirty="0"/>
              <a:t>worthy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DF004-1504-5542-8E43-D939B4489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784" y="1717589"/>
            <a:ext cx="9156828" cy="45163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249 courses in total</a:t>
            </a:r>
          </a:p>
          <a:p>
            <a:r>
              <a:rPr lang="en-US" dirty="0"/>
              <a:t>Instructors hosting multiple courses:</a:t>
            </a:r>
          </a:p>
          <a:p>
            <a:pPr marL="0" indent="0">
              <a:buNone/>
            </a:pPr>
            <a:r>
              <a:rPr lang="en-US" dirty="0" err="1"/>
              <a:t>Packt</a:t>
            </a:r>
            <a:r>
              <a:rPr lang="en-US" dirty="0"/>
              <a:t> Publishing 17 						Michael Jordan 3 </a:t>
            </a:r>
          </a:p>
          <a:p>
            <a:pPr marL="0" indent="0">
              <a:buNone/>
            </a:pPr>
            <a:r>
              <a:rPr lang="en-US" dirty="0"/>
              <a:t>Bogdan </a:t>
            </a:r>
            <a:r>
              <a:rPr lang="en-US" dirty="0" err="1"/>
              <a:t>Anastasiei</a:t>
            </a:r>
            <a:r>
              <a:rPr lang="en-US" dirty="0"/>
              <a:t> 6 					Kirill Eremenko </a:t>
            </a:r>
            <a:r>
              <a:rPr lang="en-US" dirty="0" err="1"/>
              <a:t>SuperDataScience</a:t>
            </a:r>
            <a:r>
              <a:rPr lang="en-US" dirty="0"/>
              <a:t> Team 3 </a:t>
            </a:r>
          </a:p>
          <a:p>
            <a:pPr marL="0" indent="0">
              <a:buNone/>
            </a:pPr>
            <a:r>
              <a:rPr lang="en-US" dirty="0"/>
              <a:t>Geoffrey </a:t>
            </a:r>
            <a:r>
              <a:rPr lang="en-US" dirty="0" err="1"/>
              <a:t>Hubona</a:t>
            </a:r>
            <a:r>
              <a:rPr lang="en-US" dirty="0"/>
              <a:t> Ph.D. 10 					Sai Acuity Institute of Learning Pvt Ltd Enabling Learning Through Insight! 3 	</a:t>
            </a:r>
          </a:p>
          <a:p>
            <a:pPr marL="0" indent="0">
              <a:buNone/>
            </a:pPr>
            <a:r>
              <a:rPr lang="en-US" dirty="0"/>
              <a:t>Geoffrey </a:t>
            </a:r>
            <a:r>
              <a:rPr lang="en-US" dirty="0" err="1"/>
              <a:t>Hubona</a:t>
            </a:r>
            <a:r>
              <a:rPr lang="en-US" dirty="0"/>
              <a:t> Ph.D. 10 					</a:t>
            </a:r>
            <a:r>
              <a:rPr lang="en-US" dirty="0" err="1"/>
              <a:t>Abubble</a:t>
            </a:r>
            <a:r>
              <a:rPr lang="en-US" dirty="0"/>
              <a:t> bee 2 	</a:t>
            </a:r>
          </a:p>
          <a:p>
            <a:pPr marL="0" indent="0">
              <a:buNone/>
            </a:pPr>
            <a:r>
              <a:rPr lang="en-US" dirty="0"/>
              <a:t>Laura Roberts 6 						Oak Academy 2 Minerva Singh 2 						</a:t>
            </a:r>
          </a:p>
          <a:p>
            <a:pPr marL="0" indent="0">
              <a:buNone/>
            </a:pPr>
            <a:r>
              <a:rPr lang="en-US" dirty="0"/>
              <a:t>Bogdan </a:t>
            </a:r>
            <a:r>
              <a:rPr lang="en-US" dirty="0" err="1"/>
              <a:t>Anastasiei</a:t>
            </a:r>
            <a:r>
              <a:rPr lang="en-US" dirty="0"/>
              <a:t> 6 					</a:t>
            </a:r>
            <a:r>
              <a:rPr lang="en-US" dirty="0" err="1"/>
              <a:t>ExcelR</a:t>
            </a:r>
            <a:r>
              <a:rPr lang="en-US" dirty="0"/>
              <a:t> Solutions 2 </a:t>
            </a:r>
          </a:p>
          <a:p>
            <a:pPr marL="0" indent="0">
              <a:buNone/>
            </a:pPr>
            <a:r>
              <a:rPr lang="en-US" dirty="0"/>
              <a:t>R-Tutorials Training 5 						Jose </a:t>
            </a:r>
            <a:r>
              <a:rPr lang="en-US" dirty="0" err="1"/>
              <a:t>Portilla</a:t>
            </a:r>
            <a:r>
              <a:rPr lang="en-US" dirty="0"/>
              <a:t> 2 		</a:t>
            </a:r>
          </a:p>
          <a:p>
            <a:pPr marL="0" indent="0">
              <a:buNone/>
            </a:pPr>
            <a:r>
              <a:rPr lang="en-US" dirty="0"/>
              <a:t>Diego Fernandez 4 </a:t>
            </a:r>
          </a:p>
          <a:p>
            <a:pPr marL="0" indent="0">
              <a:buNone/>
            </a:pPr>
            <a:r>
              <a:rPr lang="en-US" dirty="0" err="1"/>
              <a:t>Sumit</a:t>
            </a:r>
            <a:r>
              <a:rPr lang="en-US" dirty="0"/>
              <a:t> </a:t>
            </a:r>
            <a:r>
              <a:rPr lang="en-US" dirty="0" err="1"/>
              <a:t>Saha</a:t>
            </a:r>
            <a:r>
              <a:rPr lang="en-US" dirty="0"/>
              <a:t> (</a:t>
            </a:r>
            <a:r>
              <a:rPr lang="en-US" dirty="0" err="1"/>
              <a:t>Ph.D</a:t>
            </a:r>
            <a:r>
              <a:rPr lang="en-US" dirty="0"/>
              <a:t>) 4 </a:t>
            </a:r>
          </a:p>
          <a:p>
            <a:pPr marL="0" indent="0">
              <a:buNone/>
            </a:pPr>
            <a:r>
              <a:rPr lang="en-US" dirty="0"/>
              <a:t>Gopal Prasad </a:t>
            </a:r>
            <a:r>
              <a:rPr lang="en-US" dirty="0" err="1"/>
              <a:t>Malakar</a:t>
            </a:r>
            <a:r>
              <a:rPr lang="en-US" dirty="0"/>
              <a:t> 4 </a:t>
            </a:r>
          </a:p>
          <a:p>
            <a:pPr marL="0" indent="0">
              <a:buNone/>
            </a:pPr>
            <a:r>
              <a:rPr lang="en-US" dirty="0" err="1"/>
              <a:t>Easylearning</a:t>
            </a:r>
            <a:r>
              <a:rPr lang="en-US" dirty="0"/>
              <a:t> guru 4 </a:t>
            </a:r>
          </a:p>
          <a:p>
            <a:pPr marL="0" indent="0">
              <a:buNone/>
            </a:pPr>
            <a:r>
              <a:rPr lang="en-US" dirty="0"/>
              <a:t>Luc Zio 4 </a:t>
            </a:r>
          </a:p>
          <a:p>
            <a:pPr marL="0" indent="0">
              <a:buNone/>
            </a:pPr>
            <a:r>
              <a:rPr lang="en-US" dirty="0" err="1"/>
              <a:t>Antonie</a:t>
            </a:r>
            <a:r>
              <a:rPr lang="en-US" dirty="0"/>
              <a:t> van </a:t>
            </a:r>
            <a:r>
              <a:rPr lang="en-US" dirty="0" err="1"/>
              <a:t>Voorden</a:t>
            </a:r>
            <a:r>
              <a:rPr lang="en-US" dirty="0"/>
              <a:t> 4 </a:t>
            </a:r>
          </a:p>
          <a:p>
            <a:pPr marL="0" indent="0">
              <a:buNone/>
            </a:pPr>
            <a:r>
              <a:rPr lang="en-US" dirty="0"/>
              <a:t>Quantitative Specialists 4 </a:t>
            </a:r>
          </a:p>
        </p:txBody>
      </p:sp>
    </p:spTree>
    <p:extLst>
      <p:ext uri="{BB962C8B-B14F-4D97-AF65-F5344CB8AC3E}">
        <p14:creationId xmlns:p14="http://schemas.microsoft.com/office/powerpoint/2010/main" val="229105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8870-13D1-9D40-BBDD-E2A3A186B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735" y="624110"/>
            <a:ext cx="9885877" cy="1280890"/>
          </a:xfrm>
        </p:spPr>
        <p:txBody>
          <a:bodyPr/>
          <a:lstStyle/>
          <a:p>
            <a:r>
              <a:rPr lang="en-US" i="1" dirty="0"/>
              <a:t>A few courses repeat in both categories: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BFB0C4-B992-B641-90C6-B32BCF279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758157"/>
              </p:ext>
            </p:extLst>
          </p:nvPr>
        </p:nvGraphicFramePr>
        <p:xfrm>
          <a:off x="1198605" y="2083222"/>
          <a:ext cx="10666887" cy="3778250"/>
        </p:xfrm>
        <a:graphic>
          <a:graphicData uri="http://schemas.openxmlformats.org/drawingml/2006/table">
            <a:tbl>
              <a:tblPr/>
              <a:tblGrid>
                <a:gridCol w="1523841">
                  <a:extLst>
                    <a:ext uri="{9D8B030D-6E8A-4147-A177-3AD203B41FA5}">
                      <a16:colId xmlns:a16="http://schemas.microsoft.com/office/drawing/2014/main" val="1251285579"/>
                    </a:ext>
                  </a:extLst>
                </a:gridCol>
                <a:gridCol w="1523841">
                  <a:extLst>
                    <a:ext uri="{9D8B030D-6E8A-4147-A177-3AD203B41FA5}">
                      <a16:colId xmlns:a16="http://schemas.microsoft.com/office/drawing/2014/main" val="672805624"/>
                    </a:ext>
                  </a:extLst>
                </a:gridCol>
                <a:gridCol w="1523841">
                  <a:extLst>
                    <a:ext uri="{9D8B030D-6E8A-4147-A177-3AD203B41FA5}">
                      <a16:colId xmlns:a16="http://schemas.microsoft.com/office/drawing/2014/main" val="2170698444"/>
                    </a:ext>
                  </a:extLst>
                </a:gridCol>
                <a:gridCol w="1523841">
                  <a:extLst>
                    <a:ext uri="{9D8B030D-6E8A-4147-A177-3AD203B41FA5}">
                      <a16:colId xmlns:a16="http://schemas.microsoft.com/office/drawing/2014/main" val="1761933953"/>
                    </a:ext>
                  </a:extLst>
                </a:gridCol>
                <a:gridCol w="1523841">
                  <a:extLst>
                    <a:ext uri="{9D8B030D-6E8A-4147-A177-3AD203B41FA5}">
                      <a16:colId xmlns:a16="http://schemas.microsoft.com/office/drawing/2014/main" val="415434030"/>
                    </a:ext>
                  </a:extLst>
                </a:gridCol>
                <a:gridCol w="1523841">
                  <a:extLst>
                    <a:ext uri="{9D8B030D-6E8A-4147-A177-3AD203B41FA5}">
                      <a16:colId xmlns:a16="http://schemas.microsoft.com/office/drawing/2014/main" val="1694869723"/>
                    </a:ext>
                  </a:extLst>
                </a:gridCol>
                <a:gridCol w="1523841">
                  <a:extLst>
                    <a:ext uri="{9D8B030D-6E8A-4147-A177-3AD203B41FA5}">
                      <a16:colId xmlns:a16="http://schemas.microsoft.com/office/drawing/2014/main" val="2098946065"/>
                    </a:ext>
                  </a:extLst>
                </a:gridCol>
              </a:tblGrid>
              <a:tr h="587728">
                <a:tc>
                  <a:txBody>
                    <a:bodyPr/>
                    <a:lstStyle/>
                    <a:p>
                      <a:pPr algn="r" fontAlgn="ctr"/>
                      <a:endParaRPr lang="en-US" sz="1700" b="1">
                        <a:effectLst/>
                      </a:endParaRP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courses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instructor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num_voters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price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rating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topic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87634"/>
                  </a:ext>
                </a:extLst>
              </a:tr>
              <a:tr h="15952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20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Statistics in R - The R Language for Statistic...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R-Tutorials Training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262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12.99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4.5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R_programming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603278"/>
                  </a:ext>
                </a:extLst>
              </a:tr>
              <a:tr h="15952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93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Statistics in R - The R Language for Statistic...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R-Tutorials Training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262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12.99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4.5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dirty="0">
                          <a:effectLst/>
                        </a:rPr>
                        <a:t>Statistics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8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441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6C43-3769-1C47-BCA3-F2C05806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Depiction of total courses by topic: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F908F-F4B9-3944-B2A3-1E60EE137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98B22-BBCD-4648-A46A-54C949FFC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05000"/>
            <a:ext cx="8915401" cy="413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03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3BA3-117C-6C47-86D6-32E24D73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Pricing by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7D0C4-C4D4-AE4D-BAED-DD2F484E1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8D4028-AD3B-A544-96D8-ABD502ACE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1308090"/>
            <a:ext cx="9053512" cy="52269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60E64E-D875-E94A-AAE5-CA5D860A2BD1}"/>
              </a:ext>
            </a:extLst>
          </p:cNvPr>
          <p:cNvSpPr/>
          <p:nvPr/>
        </p:nvSpPr>
        <p:spPr>
          <a:xfrm>
            <a:off x="8300564" y="1340758"/>
            <a:ext cx="293219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price 		topic </a:t>
            </a:r>
          </a:p>
          <a:p>
            <a:r>
              <a:rPr lang="en-US" sz="1100" dirty="0"/>
              <a:t>12.99 		Statistics 		126</a:t>
            </a:r>
          </a:p>
          <a:p>
            <a:r>
              <a:rPr lang="en-US" sz="1100" dirty="0"/>
              <a:t>	 	</a:t>
            </a:r>
            <a:r>
              <a:rPr lang="en-US" sz="1100" dirty="0" err="1"/>
              <a:t>R_programming</a:t>
            </a:r>
            <a:r>
              <a:rPr lang="en-US" sz="1100" dirty="0"/>
              <a:t> 	105</a:t>
            </a:r>
          </a:p>
          <a:p>
            <a:r>
              <a:rPr lang="en-US" sz="1100" dirty="0"/>
              <a:t> </a:t>
            </a:r>
          </a:p>
          <a:p>
            <a:r>
              <a:rPr lang="en-US" sz="1100" dirty="0"/>
              <a:t>13.99 		</a:t>
            </a:r>
            <a:r>
              <a:rPr lang="en-US" sz="1100" dirty="0" err="1"/>
              <a:t>R_programming</a:t>
            </a:r>
            <a:r>
              <a:rPr lang="en-US" sz="1100" dirty="0"/>
              <a:t> 	2 </a:t>
            </a:r>
          </a:p>
          <a:p>
            <a:endParaRPr lang="en-US" sz="1100" dirty="0"/>
          </a:p>
          <a:p>
            <a:r>
              <a:rPr lang="en-US" sz="1100" dirty="0"/>
              <a:t>14.99 		</a:t>
            </a:r>
            <a:r>
              <a:rPr lang="en-US" sz="1100" dirty="0" err="1"/>
              <a:t>R_programming</a:t>
            </a:r>
            <a:r>
              <a:rPr lang="en-US" sz="1100" dirty="0"/>
              <a:t> 	2 </a:t>
            </a:r>
          </a:p>
          <a:p>
            <a:r>
              <a:rPr lang="en-US" sz="1100" dirty="0"/>
              <a:t>15.99 		</a:t>
            </a:r>
            <a:r>
              <a:rPr lang="en-US" sz="1100" dirty="0" err="1"/>
              <a:t>R_programming</a:t>
            </a:r>
            <a:r>
              <a:rPr lang="en-US" sz="1100" dirty="0"/>
              <a:t> 	1 </a:t>
            </a:r>
          </a:p>
          <a:p>
            <a:r>
              <a:rPr lang="en-US" sz="1100" dirty="0"/>
              <a:t>16.99 		</a:t>
            </a:r>
            <a:r>
              <a:rPr lang="en-US" sz="1100" dirty="0" err="1"/>
              <a:t>R_programming</a:t>
            </a:r>
            <a:r>
              <a:rPr lang="en-US" sz="1100" dirty="0"/>
              <a:t> 	6 </a:t>
            </a:r>
          </a:p>
          <a:p>
            <a:endParaRPr lang="en-US" sz="1100" dirty="0"/>
          </a:p>
          <a:p>
            <a:r>
              <a:rPr lang="en-US" sz="1100" dirty="0"/>
              <a:t>18.99 		Statistics 		3 </a:t>
            </a:r>
          </a:p>
          <a:p>
            <a:r>
              <a:rPr lang="en-US" sz="1100" dirty="0"/>
              <a:t>		</a:t>
            </a:r>
            <a:r>
              <a:rPr lang="en-US" sz="1100" dirty="0" err="1"/>
              <a:t>R_programming</a:t>
            </a:r>
            <a:r>
              <a:rPr lang="en-US" sz="1100" dirty="0"/>
              <a:t> 	1</a:t>
            </a:r>
          </a:p>
          <a:p>
            <a:endParaRPr lang="en-US" sz="1100" dirty="0"/>
          </a:p>
          <a:p>
            <a:r>
              <a:rPr lang="en-US" sz="1100" dirty="0"/>
              <a:t>19.99 		Statistics 		2 </a:t>
            </a:r>
          </a:p>
          <a:p>
            <a:endParaRPr lang="en-US" sz="1100" dirty="0"/>
          </a:p>
          <a:p>
            <a:r>
              <a:rPr lang="en-US" sz="1100" dirty="0"/>
              <a:t>30.99 		Statistics 		1</a:t>
            </a:r>
          </a:p>
        </p:txBody>
      </p:sp>
    </p:spTree>
    <p:extLst>
      <p:ext uri="{BB962C8B-B14F-4D97-AF65-F5344CB8AC3E}">
        <p14:creationId xmlns:p14="http://schemas.microsoft.com/office/powerpoint/2010/main" val="25703709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231</TotalTime>
  <Words>751</Words>
  <Application>Microsoft Macintosh PowerPoint</Application>
  <PresentationFormat>Widescreen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Wisp</vt:lpstr>
      <vt:lpstr>Data Science courses on udemy.com: comparative analysis</vt:lpstr>
      <vt:lpstr>     preliminary research</vt:lpstr>
      <vt:lpstr>   urls used for the study:</vt:lpstr>
      <vt:lpstr>Statistics courses data</vt:lpstr>
      <vt:lpstr>R_programming courses data</vt:lpstr>
      <vt:lpstr>Combined data count: worthy findings</vt:lpstr>
      <vt:lpstr>A few courses repeat in both categories:</vt:lpstr>
      <vt:lpstr>Depiction of total courses by topic:</vt:lpstr>
      <vt:lpstr>Pricing by topic</vt:lpstr>
      <vt:lpstr>Pricing for Statistics and R programming closely compared</vt:lpstr>
      <vt:lpstr>Conclusions on pricing analysis</vt:lpstr>
      <vt:lpstr>Ratings for Statistics</vt:lpstr>
      <vt:lpstr>Ratings for R programming</vt:lpstr>
      <vt:lpstr>Ratings for Statistics and R programming  compared</vt:lpstr>
      <vt:lpstr>Price and Rating correlation:  very little if any</vt:lpstr>
      <vt:lpstr>Conclusions on ratings analysis</vt:lpstr>
      <vt:lpstr>Marketing tips based on findings and website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courses on udemy.com: comparative analysis</dc:title>
  <dc:creator>Khamanna Iskandarova</dc:creator>
  <cp:lastModifiedBy>Khamanna Iskandarova</cp:lastModifiedBy>
  <cp:revision>19</cp:revision>
  <dcterms:created xsi:type="dcterms:W3CDTF">2020-11-01T18:01:10Z</dcterms:created>
  <dcterms:modified xsi:type="dcterms:W3CDTF">2020-11-02T00:18:25Z</dcterms:modified>
</cp:coreProperties>
</file>