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9"/>
  </p:notesMasterIdLst>
  <p:sldIdLst>
    <p:sldId id="256" r:id="rId2"/>
    <p:sldId id="258" r:id="rId3"/>
    <p:sldId id="277" r:id="rId4"/>
    <p:sldId id="257" r:id="rId5"/>
    <p:sldId id="264" r:id="rId6"/>
    <p:sldId id="270" r:id="rId7"/>
    <p:sldId id="267" r:id="rId8"/>
    <p:sldId id="268" r:id="rId9"/>
    <p:sldId id="272" r:id="rId10"/>
    <p:sldId id="278" r:id="rId11"/>
    <p:sldId id="275" r:id="rId12"/>
    <p:sldId id="269" r:id="rId13"/>
    <p:sldId id="266" r:id="rId14"/>
    <p:sldId id="271" r:id="rId15"/>
    <p:sldId id="276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manna Iskandarova" initials="KI" lastIdx="4" clrIdx="0">
    <p:extLst>
      <p:ext uri="{19B8F6BF-5375-455C-9EA6-DF929625EA0E}">
        <p15:presenceInfo xmlns:p15="http://schemas.microsoft.com/office/powerpoint/2012/main" userId="48f63aebfe5d56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/>
    <p:restoredTop sz="96797"/>
  </p:normalViewPr>
  <p:slideViewPr>
    <p:cSldViewPr snapToGrid="0" snapToObjects="1">
      <p:cViewPr varScale="1">
        <p:scale>
          <a:sx n="142" d="100"/>
          <a:sy n="142" d="100"/>
        </p:scale>
        <p:origin x="20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2T17:34:33.01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11-02T17:35:06.998" idx="2">
    <p:pos x="6825" y="768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11-02T17:35:13.028" idx="3">
    <p:pos x="6921" y="864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2T18:23:43.571" idx="4">
    <p:pos x="6796" y="943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40DF-D86E-7E4A-B2A0-7CEA18158948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1437-55CD-5143-BF84-B3765409E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1437-55CD-5143-BF84-B3765409EE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51B0-613C-1D4B-AF27-4E1385581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6A4A0-F88D-D04F-AC26-BDFB23DCF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F7CCA-9F70-AF4C-ABA1-A7D01278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6427-CF3A-EC4E-842B-AC6CEA20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DE12-74AA-B34A-856D-4BD0CC86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220D-34C0-F341-8CA9-1590F053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943D-07E4-4A44-AE4A-F234B6D1B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BE3A-DBFC-2246-962D-9AA26EAC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6305-226E-7844-9A49-E97D6D7C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DB88-8850-8B4A-A4C8-8F6D2AE2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5E54B-664A-484A-8333-7F6A216FB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9B0B4-BB82-6C45-84FE-DD850A16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3E3D-E72A-264E-8906-16204543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02AF-7608-354F-BB1D-995BDEDD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9F557-E1D8-E14A-BA12-37A5CDD2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2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CE70-BC64-6E4F-8133-80259F3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83C0-4B7E-2A40-9BD9-CC40E1D5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F9A5-8383-C049-97F5-7124C1EF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CA88-0E21-E74B-B492-D208AA7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56C72-AEC8-7549-A430-7ABEB452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8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CBDA-0FA3-5A44-ACE9-1782B0F8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6F45-41D8-5C44-99D9-A2DB1B01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4AE7-BC03-B343-8A98-9A25BAF8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4D6F-6ACF-C848-A21C-16E6DB3A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6853-21E0-4B40-832A-4DE5670A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7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D35-F0AE-3B42-9F56-C3B5F9B2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811F-4221-FC41-919D-F2B86D9FD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C9FE6-69DB-DD4B-A9B1-195BFEB5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9DB3C-E272-A54A-99B2-BF9D6556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3AB1B-4DA0-744F-9CFA-FEAA2613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06BEC-4C3F-8F46-93F9-685A137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9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484A-2159-3843-B7E5-EF36DFC4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1B261-6ABB-5D4C-98BA-E7A99247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52D52-69DF-384C-AD66-5A4E7202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AE99-C1DF-FE4F-8CE5-812D0F69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6B6A4-1F2E-E94A-9675-3AD2E0CE4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91688-9218-9E46-B919-3BE11814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1C529-790A-DA40-A768-1E45156D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7CAA6-91B0-2944-A537-6695D1D8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3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FEE2-C6B4-1D45-8ABB-544FFC2A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D1319-B51A-2741-BF8F-161B5EB8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05B52-8555-1947-895C-FF2A3FB4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612A-69F9-834E-BF72-BDC049EB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4600C-68C7-564B-9EC9-57275124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BEF66-99B1-A241-AFF9-DB8CFD10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52DE-6FF7-AB4E-AACF-F2BE9767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5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F5E3-289D-5648-9D28-5F3FAFE6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A6D1-F81B-2B4C-A987-C4DDDDDE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9440-6410-B349-A429-1DF5B4E77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E5E9F-408B-9942-BECA-889B8C62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59E1-C18A-9447-B200-F7E39646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36720-6597-2148-B059-77304957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1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4DD5-39D3-2D43-93B9-CED3610A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1AE25-44FF-6946-9E0F-D9A3573E4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3BF5-94D3-DD4D-963C-FFBB3FB62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8ABC-FE12-054C-A49B-42284BA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94345-42C6-924D-AC25-34DEE72C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9AA38-41D6-2645-87F5-1479A158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98B78-15C5-104C-AC6D-196E94E6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2F4E-5550-FB45-9CDB-D70F8DBC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8760-B598-4944-A7BB-6C7B6BCA3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C881-1E0B-4643-99FD-4F41FDD57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2D46-3970-834D-9A72-0DFB84231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7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emall.com/top-most-popular-udemy-instructors-2019/" TargetMode="External"/><Relationship Id="rId2" Type="http://schemas.openxmlformats.org/officeDocument/2006/relationships/hyperlink" Target="https://support.udemy.com/hc/en-us/articles/229605008-Instructor-Revenue-Share#:~:text=There%20is%20no%20fee%20to,paid%20courses%20as%20you%20lik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s/search/?courseLabel=5336&amp;lang=en&amp;q=r+&amp;sort=relevance&amp;src=ukw" TargetMode="External"/><Relationship Id="rId2" Type="http://schemas.openxmlformats.org/officeDocument/2006/relationships/hyperlink" Target="https://www.udemy.com/courses/search/?courseLabel=7892&amp;lang=en&amp;q=probability+and+statistics&amp;sort=relevance&amp;src=s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514D-28AC-A34E-8E12-3DF070D83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383" y="586410"/>
            <a:ext cx="8876871" cy="234563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Data Science</a:t>
            </a:r>
            <a:b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courses on </a:t>
            </a:r>
            <a:r>
              <a:rPr lang="en-US" sz="4000" b="1" i="1" dirty="0" err="1">
                <a:solidFill>
                  <a:schemeClr val="accent6">
                    <a:lumMod val="50000"/>
                  </a:schemeClr>
                </a:solidFill>
              </a:rPr>
              <a:t>udemy.com</a:t>
            </a: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: comparative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A27AB-48B4-FF40-8DFA-9B816AAB1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Short data study to help deciding on hosting your course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132441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58CC-AB0B-D646-878D-51DFA662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Topic by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68EE-49FC-9B4B-8CB0-E301D3525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3"/>
            <a:ext cx="10515600" cy="468721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R programming – 117 courses</a:t>
            </a:r>
          </a:p>
          <a:p>
            <a:pPr marL="0" indent="0">
              <a:buNone/>
            </a:pPr>
            <a:r>
              <a:rPr lang="en-US" i="1" dirty="0"/>
              <a:t>Number of Voters: R programming 72986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Statistics – 132 courses</a:t>
            </a:r>
          </a:p>
          <a:p>
            <a:pPr marL="0" indent="0">
              <a:buNone/>
            </a:pPr>
            <a:r>
              <a:rPr lang="en-US" i="1" dirty="0"/>
              <a:t>Number of Voters: Statistics 52931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8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A991-1EF1-3048-B218-FD413B7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62"/>
            <a:ext cx="10515600" cy="812466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/>
              <a:t>Rating and Number of Voters correlation: very little if any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9DAE-21FE-1245-B269-6743C823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155" y="1690688"/>
            <a:ext cx="793165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R programming				    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746E1-0972-FE45-AB80-E5660F9F553A}"/>
              </a:ext>
            </a:extLst>
          </p:cNvPr>
          <p:cNvSpPr/>
          <p:nvPr/>
        </p:nvSpPr>
        <p:spPr>
          <a:xfrm>
            <a:off x="4926144" y="5607393"/>
            <a:ext cx="186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 = 0.10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47A8A-9C81-654B-829A-D636C155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93" y="2107902"/>
            <a:ext cx="4813300" cy="3299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0588CD-F0F4-A142-9267-A9905051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6867"/>
            <a:ext cx="4813300" cy="3365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CA9859-7672-A84C-A2E4-66D0370A4FBE}"/>
              </a:ext>
            </a:extLst>
          </p:cNvPr>
          <p:cNvSpPr/>
          <p:nvPr/>
        </p:nvSpPr>
        <p:spPr>
          <a:xfrm>
            <a:off x="1424686" y="9585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Number of Voters: R programming 72986</a:t>
            </a:r>
          </a:p>
          <a:p>
            <a:r>
              <a:rPr lang="en-US" i="1" dirty="0"/>
              <a:t>Number of Voters: Statistics 52931</a:t>
            </a:r>
          </a:p>
        </p:txBody>
      </p:sp>
    </p:spTree>
    <p:extLst>
      <p:ext uri="{BB962C8B-B14F-4D97-AF65-F5344CB8AC3E}">
        <p14:creationId xmlns:p14="http://schemas.microsoft.com/office/powerpoint/2010/main" val="331299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3BA3-117C-6C47-86D6-32E24D73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9813"/>
            <a:ext cx="10515600" cy="1900501"/>
          </a:xfrm>
        </p:spPr>
        <p:txBody>
          <a:bodyPr/>
          <a:lstStyle/>
          <a:p>
            <a:pPr algn="ctr"/>
            <a:r>
              <a:rPr lang="en-US" i="1" dirty="0"/>
              <a:t>Pricing by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D0C4-C4D4-AE4D-BAED-DD2F484E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D4028-AD3B-A544-96D8-ABD502AC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257"/>
            <a:ext cx="11353800" cy="5644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266D83-D209-DC40-9E99-BE8425732F5E}"/>
              </a:ext>
            </a:extLst>
          </p:cNvPr>
          <p:cNvSpPr/>
          <p:nvPr/>
        </p:nvSpPr>
        <p:spPr>
          <a:xfrm>
            <a:off x="5257800" y="169068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price 	topic </a:t>
            </a:r>
          </a:p>
          <a:p>
            <a:r>
              <a:rPr lang="en-US" dirty="0"/>
              <a:t>12.99 	Statistics 			126</a:t>
            </a:r>
          </a:p>
          <a:p>
            <a:r>
              <a:rPr lang="en-US" dirty="0"/>
              <a:t>	</a:t>
            </a:r>
            <a:r>
              <a:rPr lang="en-US" dirty="0" err="1"/>
              <a:t>R_programming</a:t>
            </a:r>
            <a:r>
              <a:rPr lang="en-US" dirty="0"/>
              <a:t> 		105 </a:t>
            </a:r>
          </a:p>
          <a:p>
            <a:r>
              <a:rPr lang="en-US" dirty="0"/>
              <a:t>13.99 	</a:t>
            </a:r>
            <a:r>
              <a:rPr lang="en-US" dirty="0" err="1"/>
              <a:t>R_programming</a:t>
            </a:r>
            <a:r>
              <a:rPr lang="en-US" dirty="0"/>
              <a:t> 		 2 </a:t>
            </a:r>
          </a:p>
          <a:p>
            <a:r>
              <a:rPr lang="en-US" dirty="0"/>
              <a:t>14.99 	</a:t>
            </a:r>
            <a:r>
              <a:rPr lang="en-US" dirty="0" err="1"/>
              <a:t>R_programming</a:t>
            </a:r>
            <a:r>
              <a:rPr lang="en-US" dirty="0"/>
              <a:t>		 2 </a:t>
            </a:r>
          </a:p>
          <a:p>
            <a:r>
              <a:rPr lang="en-US" dirty="0"/>
              <a:t>15.99 	</a:t>
            </a:r>
            <a:r>
              <a:rPr lang="en-US" dirty="0" err="1"/>
              <a:t>R_programming</a:t>
            </a:r>
            <a:r>
              <a:rPr lang="en-US" dirty="0"/>
              <a:t> 		 1 </a:t>
            </a:r>
          </a:p>
          <a:p>
            <a:r>
              <a:rPr lang="en-US" dirty="0"/>
              <a:t>16.99 	</a:t>
            </a:r>
            <a:r>
              <a:rPr lang="en-US" dirty="0" err="1"/>
              <a:t>R_programming</a:t>
            </a:r>
            <a:r>
              <a:rPr lang="en-US" dirty="0"/>
              <a:t> 		 6 </a:t>
            </a:r>
          </a:p>
          <a:p>
            <a:r>
              <a:rPr lang="en-US" dirty="0"/>
              <a:t>18.99 	Statistics			 3 </a:t>
            </a:r>
          </a:p>
          <a:p>
            <a:r>
              <a:rPr lang="en-US" dirty="0"/>
              <a:t>	</a:t>
            </a:r>
            <a:r>
              <a:rPr lang="en-US" dirty="0" err="1"/>
              <a:t>R_programming</a:t>
            </a:r>
            <a:r>
              <a:rPr lang="en-US" dirty="0"/>
              <a:t> 		 1 </a:t>
            </a:r>
          </a:p>
          <a:p>
            <a:r>
              <a:rPr lang="en-US" dirty="0"/>
              <a:t>19.99 	Statistics 			 2 </a:t>
            </a:r>
          </a:p>
          <a:p>
            <a:r>
              <a:rPr lang="en-US" dirty="0"/>
              <a:t>30.99 	Statistics			 1</a:t>
            </a:r>
          </a:p>
        </p:txBody>
      </p:sp>
    </p:spTree>
    <p:extLst>
      <p:ext uri="{BB962C8B-B14F-4D97-AF65-F5344CB8AC3E}">
        <p14:creationId xmlns:p14="http://schemas.microsoft.com/office/powerpoint/2010/main" val="257037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1817-C471-6741-8522-58C6A2CE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 dirty="0"/>
              <a:t>Pricing for Statistics and R programming closely compared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3FEE83E-FACB-3945-8566-96F1C959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509" y="1219199"/>
            <a:ext cx="8977745" cy="473825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590F87-3D22-FA4C-AB18-8930907572DF}"/>
              </a:ext>
            </a:extLst>
          </p:cNvPr>
          <p:cNvSpPr txBox="1"/>
          <p:nvPr/>
        </p:nvSpPr>
        <p:spPr>
          <a:xfrm>
            <a:off x="5624946" y="2544762"/>
            <a:ext cx="1189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$13 to $17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8D91CC-1946-784E-BA81-B2580D49AD7D}"/>
              </a:ext>
            </a:extLst>
          </p:cNvPr>
          <p:cNvSpPr/>
          <p:nvPr/>
        </p:nvSpPr>
        <p:spPr>
          <a:xfrm>
            <a:off x="4142510" y="3244334"/>
            <a:ext cx="1205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$10 to $15</a:t>
            </a:r>
          </a:p>
        </p:txBody>
      </p:sp>
    </p:spTree>
    <p:extLst>
      <p:ext uri="{BB962C8B-B14F-4D97-AF65-F5344CB8AC3E}">
        <p14:creationId xmlns:p14="http://schemas.microsoft.com/office/powerpoint/2010/main" val="157255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B55C-8A21-2E4B-A547-EA2D49C4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dirty="0"/>
              <a:t>Conclusions on pricing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63E4-C176-C642-82E0-BF58C1BA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Statistics courses priced higher:</a:t>
            </a:r>
          </a:p>
          <a:p>
            <a:pPr marL="0" indent="0">
              <a:buNone/>
            </a:pPr>
            <a:r>
              <a:rPr lang="en-US" sz="2400" dirty="0"/>
              <a:t>	126 courses in Statistics are priced from $13 to $17</a:t>
            </a:r>
          </a:p>
          <a:p>
            <a:pPr marL="0" indent="0">
              <a:buNone/>
            </a:pPr>
            <a:r>
              <a:rPr lang="en-US" sz="2400" dirty="0"/>
              <a:t>	Compared to</a:t>
            </a:r>
          </a:p>
          <a:p>
            <a:pPr marL="0" indent="0">
              <a:buNone/>
            </a:pPr>
            <a:r>
              <a:rPr lang="en-US" sz="2400" dirty="0"/>
              <a:t>	109 courses in R programming priced from $10 to $15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Overall R programming courses yield more dollar amount on Udemy</a:t>
            </a:r>
          </a:p>
        </p:txBody>
      </p:sp>
    </p:spTree>
    <p:extLst>
      <p:ext uri="{BB962C8B-B14F-4D97-AF65-F5344CB8AC3E}">
        <p14:creationId xmlns:p14="http://schemas.microsoft.com/office/powerpoint/2010/main" val="423374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2E58-0316-6442-AE9B-045865C0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The outlier priced $30.99 is doing well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A7ADAF7-90D2-FA4F-B3A0-F34167128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991556"/>
              </p:ext>
            </p:extLst>
          </p:nvPr>
        </p:nvGraphicFramePr>
        <p:xfrm>
          <a:off x="1006866" y="1825625"/>
          <a:ext cx="9924840" cy="95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40">
                  <a:extLst>
                    <a:ext uri="{9D8B030D-6E8A-4147-A177-3AD203B41FA5}">
                      <a16:colId xmlns:a16="http://schemas.microsoft.com/office/drawing/2014/main" val="3428203386"/>
                    </a:ext>
                  </a:extLst>
                </a:gridCol>
                <a:gridCol w="1654140">
                  <a:extLst>
                    <a:ext uri="{9D8B030D-6E8A-4147-A177-3AD203B41FA5}">
                      <a16:colId xmlns:a16="http://schemas.microsoft.com/office/drawing/2014/main" val="2593106874"/>
                    </a:ext>
                  </a:extLst>
                </a:gridCol>
                <a:gridCol w="1654140">
                  <a:extLst>
                    <a:ext uri="{9D8B030D-6E8A-4147-A177-3AD203B41FA5}">
                      <a16:colId xmlns:a16="http://schemas.microsoft.com/office/drawing/2014/main" val="102215473"/>
                    </a:ext>
                  </a:extLst>
                </a:gridCol>
                <a:gridCol w="1654140">
                  <a:extLst>
                    <a:ext uri="{9D8B030D-6E8A-4147-A177-3AD203B41FA5}">
                      <a16:colId xmlns:a16="http://schemas.microsoft.com/office/drawing/2014/main" val="4265360099"/>
                    </a:ext>
                  </a:extLst>
                </a:gridCol>
                <a:gridCol w="1654140">
                  <a:extLst>
                    <a:ext uri="{9D8B030D-6E8A-4147-A177-3AD203B41FA5}">
                      <a16:colId xmlns:a16="http://schemas.microsoft.com/office/drawing/2014/main" val="2513248732"/>
                    </a:ext>
                  </a:extLst>
                </a:gridCol>
                <a:gridCol w="1654140">
                  <a:extLst>
                    <a:ext uri="{9D8B030D-6E8A-4147-A177-3AD203B41FA5}">
                      <a16:colId xmlns:a16="http://schemas.microsoft.com/office/drawing/2014/main" val="507284120"/>
                    </a:ext>
                  </a:extLst>
                </a:gridCol>
              </a:tblGrid>
              <a:tr h="479336">
                <a:tc>
                  <a:txBody>
                    <a:bodyPr/>
                    <a:lstStyle/>
                    <a:p>
                      <a:r>
                        <a:rPr lang="en-US" dirty="0"/>
                        <a:t>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voters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61452"/>
                  </a:ext>
                </a:extLst>
              </a:tr>
              <a:tr h="479336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Become a Probability &amp; Statistics Master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Krista King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0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3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8429-55C9-084D-8A9B-4B57A3DA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/>
              <a:t>Price and Rating correlation: </a:t>
            </a:r>
            <a:br>
              <a:rPr lang="en-US" sz="3200" i="1" dirty="0"/>
            </a:br>
            <a:r>
              <a:rPr lang="en-US" sz="3200" i="1" dirty="0"/>
              <a:t>less than little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80B6-8DF7-2844-9662-BB74A3CE3C36}"/>
              </a:ext>
            </a:extLst>
          </p:cNvPr>
          <p:cNvSpPr txBox="1"/>
          <p:nvPr/>
        </p:nvSpPr>
        <p:spPr>
          <a:xfrm>
            <a:off x="3427300" y="2113908"/>
            <a:ext cx="208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= -0.02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118E5E-9F7D-A24F-AE49-0A648D21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636" y="1825625"/>
            <a:ext cx="326469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03EFF-46CC-934F-965B-A99C08BC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39" y="1561983"/>
            <a:ext cx="7928225" cy="49411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554633-9A67-5A42-84C9-C2E357ABDCB5}"/>
              </a:ext>
            </a:extLst>
          </p:cNvPr>
          <p:cNvSpPr/>
          <p:nvPr/>
        </p:nvSpPr>
        <p:spPr>
          <a:xfrm>
            <a:off x="5273306" y="3244334"/>
            <a:ext cx="1938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 = -0.02</a:t>
            </a:r>
          </a:p>
        </p:txBody>
      </p:sp>
    </p:spTree>
    <p:extLst>
      <p:ext uri="{BB962C8B-B14F-4D97-AF65-F5344CB8AC3E}">
        <p14:creationId xmlns:p14="http://schemas.microsoft.com/office/powerpoint/2010/main" val="83629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3D85-F770-054F-BDF4-BB422B5A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600" i="1" dirty="0"/>
            </a:br>
            <a:r>
              <a:rPr lang="en-US" sz="3600" i="1" dirty="0"/>
              <a:t>Marketing tips based on findings and website analysis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8AB2-F618-014A-B549-D735271B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Free short course offerings in R programming to build initial client base on how to download R and manage your directories</a:t>
            </a:r>
          </a:p>
          <a:p>
            <a:endParaRPr lang="en-US" i="1" dirty="0"/>
          </a:p>
          <a:p>
            <a:r>
              <a:rPr lang="en-US" i="1" dirty="0"/>
              <a:t>Advertise as “All Levels” </a:t>
            </a:r>
          </a:p>
          <a:p>
            <a:endParaRPr lang="en-US" i="1" dirty="0"/>
          </a:p>
          <a:p>
            <a:r>
              <a:rPr lang="en-US" i="1" dirty="0"/>
              <a:t>Host multiple courses if possible: 162 instructors host multiple courses 76 of their courses rated &gt;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197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1F01-D517-9F4D-9E63-A6945230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100" i="1" dirty="0"/>
              <a:t>Preliminary Research</a:t>
            </a:r>
            <a:br>
              <a:rPr lang="en-US" sz="3100" i="1" dirty="0"/>
            </a:br>
            <a:r>
              <a:rPr lang="en-US" sz="3100" i="1" dirty="0"/>
              <a:t>Why Udemy?</a:t>
            </a: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0286-4D82-2843-957F-169FE9A5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018" y="1299882"/>
            <a:ext cx="10077594" cy="43943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fees to get in except for 3% administrative processing fee </a:t>
            </a:r>
          </a:p>
          <a:p>
            <a:r>
              <a:rPr lang="en-US" dirty="0">
                <a:solidFill>
                  <a:schemeClr val="tx1"/>
                </a:solidFill>
              </a:rPr>
              <a:t>Revenue share model  - </a:t>
            </a:r>
            <a:r>
              <a:rPr lang="en-US" dirty="0"/>
              <a:t>Ud</a:t>
            </a:r>
            <a:r>
              <a:rPr lang="en-US" dirty="0">
                <a:solidFill>
                  <a:schemeClr val="tx1"/>
                </a:solidFill>
              </a:rPr>
              <a:t>emy and instructor share equally on sales </a:t>
            </a:r>
          </a:p>
          <a:p>
            <a:r>
              <a:rPr lang="en-US" dirty="0">
                <a:solidFill>
                  <a:schemeClr val="tx1"/>
                </a:solidFill>
              </a:rPr>
              <a:t>Udemy advertises for you free of charge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taken from:</a:t>
            </a:r>
            <a:endParaRPr lang="en-US" dirty="0">
              <a:solidFill>
                <a:srgbClr val="FB4A18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rgbClr val="FB4A1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support.udemy.com/hc/en-us/articles/229605008-Instructor-Revenue-Share#:~:text=There%20is%20no%20fee%20to,paid%20courses%20as%20you%20like</a:t>
            </a:r>
            <a:endParaRPr lang="en-US" dirty="0">
              <a:solidFill>
                <a:srgbClr val="FB4A18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B4A18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Article on best Udemy instructors and their courses – four out of top five instructors teach data scienc</a:t>
            </a:r>
            <a:r>
              <a:rPr lang="en-US" dirty="0"/>
              <a:t>e: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https://listemall.com/top-most-popular-udemy-instructors-2019/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B4A18"/>
                </a:solidFill>
              </a:rPr>
              <a:t>(I have zero affiliation with Udemy)</a:t>
            </a:r>
          </a:p>
          <a:p>
            <a:pPr marL="0" indent="0">
              <a:buNone/>
            </a:pPr>
            <a:endParaRPr lang="en-US" dirty="0">
              <a:solidFill>
                <a:srgbClr val="FB4A18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B4A18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2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23BF-967F-0744-965F-C5D96A5D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/>
              <a:t>Which courses to host and How to price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2077-A219-4541-BE17-6E28559C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We’ll look into: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i="1" dirty="0"/>
              <a:t>Python </a:t>
            </a:r>
          </a:p>
          <a:p>
            <a:r>
              <a:rPr lang="en-US" sz="2400" i="1" dirty="0"/>
              <a:t>Statistics</a:t>
            </a:r>
          </a:p>
          <a:p>
            <a:r>
              <a:rPr lang="en-US" sz="2400" i="1" dirty="0"/>
              <a:t>R programming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All three filtered for Data Science and Language</a:t>
            </a:r>
          </a:p>
        </p:txBody>
      </p:sp>
    </p:spTree>
    <p:extLst>
      <p:ext uri="{BB962C8B-B14F-4D97-AF65-F5344CB8AC3E}">
        <p14:creationId xmlns:p14="http://schemas.microsoft.com/office/powerpoint/2010/main" val="17811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3AAC-8A88-084C-8C68-FC6F358D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 dirty="0" err="1"/>
              <a:t>urls</a:t>
            </a:r>
            <a:r>
              <a:rPr lang="en-US" sz="2800" i="1" dirty="0"/>
              <a:t> used for the study are for </a:t>
            </a:r>
            <a:br>
              <a:rPr lang="en-US" sz="2800" i="1" dirty="0"/>
            </a:br>
            <a:r>
              <a:rPr lang="en-US" sz="2800" i="1" dirty="0"/>
              <a:t>Statistics and 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7708-4C1E-2141-BFA3-14CA6A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www.udemy.com/courses/search/?courseLabel=7892&amp;lang=en&amp;q=probability+and+statistics&amp;sort=relevance&amp;src=sac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www.udemy.com/courses/search/?courseLabel=5336&amp;lang=en&amp;q=r+&amp;sort=relevance&amp;src=ukw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9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6C43-3769-1C47-BCA3-F2C05806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i="1" dirty="0"/>
              <a:t>249 courses by topic</a:t>
            </a:r>
            <a:br>
              <a:rPr lang="en-US" sz="3600" i="1" dirty="0"/>
            </a:br>
            <a:r>
              <a:rPr lang="en-US" sz="3600" i="1" dirty="0"/>
              <a:t>hosted by 162 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908F-F4B9-3944-B2A3-1E60EE13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236" y="1690688"/>
            <a:ext cx="8948791" cy="36231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98B22-BBCD-4648-A46A-54C949FF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166"/>
            <a:ext cx="11381508" cy="4138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4B208-5D98-B040-9EA8-DF039361183B}"/>
              </a:ext>
            </a:extLst>
          </p:cNvPr>
          <p:cNvSpPr txBox="1"/>
          <p:nvPr/>
        </p:nvSpPr>
        <p:spPr>
          <a:xfrm>
            <a:off x="9700054" y="2418455"/>
            <a:ext cx="6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E7C6A-EE39-D84F-A7AE-EB236475EF41}"/>
              </a:ext>
            </a:extLst>
          </p:cNvPr>
          <p:cNvSpPr txBox="1"/>
          <p:nvPr/>
        </p:nvSpPr>
        <p:spPr>
          <a:xfrm>
            <a:off x="8931021" y="429696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7E131-7E79-AA4A-BDDC-DCC3D279D02B}"/>
              </a:ext>
            </a:extLst>
          </p:cNvPr>
          <p:cNvSpPr/>
          <p:nvPr/>
        </p:nvSpPr>
        <p:spPr>
          <a:xfrm>
            <a:off x="2297761" y="2429130"/>
            <a:ext cx="2859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154 courses – initial yield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ACB35-0824-A948-A892-4EBED4F794B6}"/>
              </a:ext>
            </a:extLst>
          </p:cNvPr>
          <p:cNvSpPr/>
          <p:nvPr/>
        </p:nvSpPr>
        <p:spPr>
          <a:xfrm>
            <a:off x="2431329" y="4230648"/>
            <a:ext cx="254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128 courses – initial yield</a:t>
            </a:r>
          </a:p>
        </p:txBody>
      </p:sp>
    </p:spTree>
    <p:extLst>
      <p:ext uri="{BB962C8B-B14F-4D97-AF65-F5344CB8AC3E}">
        <p14:creationId xmlns:p14="http://schemas.microsoft.com/office/powerpoint/2010/main" val="92960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65A6-C1D9-B34E-A2BF-7733F0EB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Ratings for Statistics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2CF71F9-7D5F-2643-A70F-EF33680C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5" y="1482436"/>
            <a:ext cx="9587347" cy="466898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7366D9-6CFF-0F43-BCA2-B284CEA6FF42}"/>
              </a:ext>
            </a:extLst>
          </p:cNvPr>
          <p:cNvSpPr/>
          <p:nvPr/>
        </p:nvSpPr>
        <p:spPr>
          <a:xfrm>
            <a:off x="8894619" y="2565104"/>
            <a:ext cx="720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4.3 4.7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A99C4-1B88-DD49-9559-A285374B7282}"/>
              </a:ext>
            </a:extLst>
          </p:cNvPr>
          <p:cNvSpPr/>
          <p:nvPr/>
        </p:nvSpPr>
        <p:spPr>
          <a:xfrm>
            <a:off x="8312727" y="3956594"/>
            <a:ext cx="581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3.8 </a:t>
            </a:r>
          </a:p>
          <a:p>
            <a:r>
              <a:rPr lang="en-US" dirty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58119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4D2A-333B-DE40-98CD-92316050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Ratings for R programming</a:t>
            </a:r>
            <a:endParaRPr lang="en-US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EF4A5CD0-DBAF-D242-9F9C-80C546E4D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77" y="1316182"/>
            <a:ext cx="11311113" cy="497378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1F1F65-094D-424B-804B-B78B27BEE290}"/>
              </a:ext>
            </a:extLst>
          </p:cNvPr>
          <p:cNvSpPr/>
          <p:nvPr/>
        </p:nvSpPr>
        <p:spPr>
          <a:xfrm>
            <a:off x="8589818" y="2831585"/>
            <a:ext cx="498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3.9 </a:t>
            </a:r>
          </a:p>
          <a:p>
            <a:r>
              <a:rPr lang="en-US" dirty="0"/>
              <a:t>4.3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D293B-9D04-0742-88A6-CC9D6C41C58A}"/>
              </a:ext>
            </a:extLst>
          </p:cNvPr>
          <p:cNvSpPr/>
          <p:nvPr/>
        </p:nvSpPr>
        <p:spPr>
          <a:xfrm>
            <a:off x="7827817" y="3244334"/>
            <a:ext cx="623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3.8  4.2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3F9E-B0CE-E141-80B5-1254F4F2834E}"/>
              </a:ext>
            </a:extLst>
          </p:cNvPr>
          <p:cNvSpPr/>
          <p:nvPr/>
        </p:nvSpPr>
        <p:spPr>
          <a:xfrm rot="10800000" flipV="1">
            <a:off x="7190507" y="3336666"/>
            <a:ext cx="498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3.2 </a:t>
            </a:r>
          </a:p>
          <a:p>
            <a:r>
              <a:rPr lang="en-US" dirty="0"/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412515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D913-9A97-1948-B670-9D72A93C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52" y="365125"/>
            <a:ext cx="893851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/>
              <a:t>Ratings for Statistics and R programming </a:t>
            </a:r>
            <a:br>
              <a:rPr lang="en-US" sz="2400" i="1" dirty="0"/>
            </a:br>
            <a:r>
              <a:rPr lang="en-US" sz="2400" i="1" dirty="0"/>
              <a:t>compared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7301022-F1D7-5549-814D-FA89364D2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54727"/>
            <a:ext cx="10148454" cy="4544291"/>
          </a:xfrm>
        </p:spPr>
      </p:pic>
    </p:spTree>
    <p:extLst>
      <p:ext uri="{BB962C8B-B14F-4D97-AF65-F5344CB8AC3E}">
        <p14:creationId xmlns:p14="http://schemas.microsoft.com/office/powerpoint/2010/main" val="425019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2A4D-B73D-6140-8E2D-4EBB31EB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71598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/>
              <a:t>Conclusions on ratings analysis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730E-4432-2047-B4AD-4D990183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2" y="1371599"/>
            <a:ext cx="10188430" cy="532014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Ratings for Statistics courses are less dispersed. Students mostly rate for either high or low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Statistics courses			19 rated   4.8 – 5.2 </a:t>
            </a:r>
          </a:p>
          <a:p>
            <a:pPr marL="0" indent="0">
              <a:buNone/>
            </a:pPr>
            <a:r>
              <a:rPr lang="en-US" dirty="0"/>
              <a:t>					102           4.3 – 4.7</a:t>
            </a:r>
          </a:p>
          <a:p>
            <a:pPr marL="0" indent="0">
              <a:buNone/>
            </a:pPr>
            <a:r>
              <a:rPr lang="en-US" dirty="0"/>
              <a:t>					60              3.8 – 4.2</a:t>
            </a:r>
          </a:p>
          <a:p>
            <a:pPr marL="0" indent="0">
              <a:buNone/>
            </a:pPr>
            <a:r>
              <a:rPr lang="en-US" dirty="0"/>
              <a:t>					17              3.3 – 3.7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19 rated below 2.0</a:t>
            </a:r>
          </a:p>
          <a:p>
            <a:endParaRPr lang="en-US" dirty="0"/>
          </a:p>
          <a:p>
            <a:r>
              <a:rPr lang="en-US" dirty="0"/>
              <a:t>Ratings for R programming are distributed more evenly. No extremes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R programming 			    4 rated 4.8 – 5.2. </a:t>
            </a:r>
          </a:p>
          <a:p>
            <a:pPr marL="0" indent="0">
              <a:buNone/>
            </a:pPr>
            <a:r>
              <a:rPr lang="en-US" dirty="0"/>
              <a:t>					    38 rated 3.9 - 4.3</a:t>
            </a:r>
          </a:p>
          <a:p>
            <a:pPr marL="0" indent="0">
              <a:buNone/>
            </a:pPr>
            <a:r>
              <a:rPr lang="en-US" dirty="0"/>
              <a:t>					    34 rated 3.8 - 4.2</a:t>
            </a:r>
          </a:p>
          <a:p>
            <a:pPr marL="0" indent="0">
              <a:buNone/>
            </a:pPr>
            <a:r>
              <a:rPr lang="en-US" dirty="0"/>
              <a:t>					    24 rated 3.2 – 3.7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   9 rated below 2.0</a:t>
            </a:r>
          </a:p>
        </p:txBody>
      </p:sp>
    </p:spTree>
    <p:extLst>
      <p:ext uri="{BB962C8B-B14F-4D97-AF65-F5344CB8AC3E}">
        <p14:creationId xmlns:p14="http://schemas.microsoft.com/office/powerpoint/2010/main" val="402498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737</Words>
  <Application>Microsoft Macintosh PowerPoint</Application>
  <PresentationFormat>Widescreen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Science courses on udemy.com: comparative analysis</vt:lpstr>
      <vt:lpstr>    Preliminary Research Why Udemy?   </vt:lpstr>
      <vt:lpstr>Which courses to host and How to price them</vt:lpstr>
      <vt:lpstr>urls used for the study are for  Statistics and R programming</vt:lpstr>
      <vt:lpstr>249 courses by topic hosted by 162 instructors</vt:lpstr>
      <vt:lpstr>Ratings for Statistics</vt:lpstr>
      <vt:lpstr>Ratings for R programming</vt:lpstr>
      <vt:lpstr>Ratings for Statistics and R programming  compared</vt:lpstr>
      <vt:lpstr>Conclusions on ratings analysis</vt:lpstr>
      <vt:lpstr>Topic by Popularity</vt:lpstr>
      <vt:lpstr>Rating and Number of Voters correlation: very little if any</vt:lpstr>
      <vt:lpstr>Pricing by topic</vt:lpstr>
      <vt:lpstr>Pricing for Statistics and R programming closely compared</vt:lpstr>
      <vt:lpstr>Conclusions on pricing analysis</vt:lpstr>
      <vt:lpstr>The outlier priced $30.99 is doing well</vt:lpstr>
      <vt:lpstr>Price and Rating correlation:  less than little</vt:lpstr>
      <vt:lpstr> Marketing tips based on findings and website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courses on udemy.com: comparative analysis</dc:title>
  <dc:creator>Khamanna Iskandarova</dc:creator>
  <cp:lastModifiedBy>Khamanna Iskandarova</cp:lastModifiedBy>
  <cp:revision>49</cp:revision>
  <dcterms:created xsi:type="dcterms:W3CDTF">2020-11-01T18:01:10Z</dcterms:created>
  <dcterms:modified xsi:type="dcterms:W3CDTF">2020-11-03T21:01:00Z</dcterms:modified>
</cp:coreProperties>
</file>