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0" r:id="rId3"/>
    <p:sldId id="259" r:id="rId4"/>
    <p:sldId id="261" r:id="rId5"/>
    <p:sldId id="262" r:id="rId6"/>
    <p:sldId id="263" r:id="rId7"/>
    <p:sldId id="264" r:id="rId8"/>
    <p:sldId id="266" r:id="rId9"/>
    <p:sldId id="273" r:id="rId10"/>
    <p:sldId id="268" r:id="rId11"/>
    <p:sldId id="269" r:id="rId12"/>
    <p:sldId id="265"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Dhumale" initials="ND" lastIdx="1" clrIdx="0">
    <p:extLst>
      <p:ext uri="{19B8F6BF-5375-455C-9EA6-DF929625EA0E}">
        <p15:presenceInfo xmlns:p15="http://schemas.microsoft.com/office/powerpoint/2012/main" userId="d82c70ad991fa9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7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82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7A5E8B7-F220-42D2-BB61-4E5E24A05506}" type="datetimeFigureOut">
              <a:rPr lang="en-US" smtClean="0"/>
              <a:pPr/>
              <a:t>8/28/2023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426622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997831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4256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779908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11043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819919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245246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89909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97070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09694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A5E8B7-F220-42D2-BB61-4E5E24A05506}"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60464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A5E8B7-F220-42D2-BB61-4E5E24A05506}"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425068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A5E8B7-F220-42D2-BB61-4E5E24A05506}"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403566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5E8B7-F220-42D2-BB61-4E5E24A05506}"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714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81005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47422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7A5E8B7-F220-42D2-BB61-4E5E24A05506}" type="datetimeFigureOut">
              <a:rPr lang="en-US" smtClean="0"/>
              <a:pPr/>
              <a:t>8/28/2023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E208ADF-3ADD-483D-A721-14E3EEE2C135}" type="slidenum">
              <a:rPr lang="en-US" smtClean="0"/>
              <a:pPr/>
              <a:t>‹#›</a:t>
            </a:fld>
            <a:endParaRPr lang="en-US"/>
          </a:p>
        </p:txBody>
      </p:sp>
    </p:spTree>
    <p:extLst>
      <p:ext uri="{BB962C8B-B14F-4D97-AF65-F5344CB8AC3E}">
        <p14:creationId xmlns:p14="http://schemas.microsoft.com/office/powerpoint/2010/main" val="14571247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5846-B4F1-5AC8-97AF-99B9DB975870}"/>
              </a:ext>
            </a:extLst>
          </p:cNvPr>
          <p:cNvSpPr>
            <a:spLocks noGrp="1"/>
          </p:cNvSpPr>
          <p:nvPr>
            <p:ph type="title"/>
          </p:nvPr>
        </p:nvSpPr>
        <p:spPr>
          <a:xfrm>
            <a:off x="2745974" y="588662"/>
            <a:ext cx="8360276" cy="2342498"/>
          </a:xfrm>
        </p:spPr>
        <p:txBody>
          <a:bodyPr/>
          <a:lstStyle/>
          <a:p>
            <a:r>
              <a:rPr lang="en-IN" b="1" i="0" dirty="0" smtClean="0">
                <a:solidFill>
                  <a:schemeClr val="tx1"/>
                </a:solidFill>
                <a:effectLst/>
                <a:latin typeface="Cambria Math" panose="02040503050406030204" pitchFamily="18" charset="0"/>
                <a:ea typeface="Cambria Math" panose="02040503050406030204" pitchFamily="18" charset="0"/>
              </a:rPr>
              <a:t>Heart Disease Detection.</a:t>
            </a:r>
            <a:endParaRPr lang="en-IN" dirty="0"/>
          </a:p>
        </p:txBody>
      </p:sp>
      <p:sp>
        <p:nvSpPr>
          <p:cNvPr id="3" name="Text Placeholder 2">
            <a:extLst>
              <a:ext uri="{FF2B5EF4-FFF2-40B4-BE49-F238E27FC236}">
                <a16:creationId xmlns:a16="http://schemas.microsoft.com/office/drawing/2014/main" id="{FB8D0221-74B1-9C95-E17F-6B95A2333291}"/>
              </a:ext>
            </a:extLst>
          </p:cNvPr>
          <p:cNvSpPr>
            <a:spLocks noGrp="1"/>
          </p:cNvSpPr>
          <p:nvPr>
            <p:ph type="body" idx="1"/>
          </p:nvPr>
        </p:nvSpPr>
        <p:spPr>
          <a:xfrm>
            <a:off x="0" y="5595274"/>
            <a:ext cx="4577548" cy="1262726"/>
          </a:xfrm>
        </p:spPr>
        <p:txBody>
          <a:bodyPr/>
          <a:lstStyle/>
          <a:p>
            <a:r>
              <a:rPr lang="en-IN" dirty="0">
                <a:solidFill>
                  <a:schemeClr val="tx1"/>
                </a:solidFill>
              </a:rPr>
              <a:t>By – </a:t>
            </a:r>
            <a:r>
              <a:rPr lang="en-IN" dirty="0" smtClean="0">
                <a:solidFill>
                  <a:schemeClr val="tx1"/>
                </a:solidFill>
              </a:rPr>
              <a:t>Abdul Rauf Khan.</a:t>
            </a:r>
            <a:endParaRPr lang="en-IN" dirty="0">
              <a:solidFill>
                <a:schemeClr val="tx1"/>
              </a:solidFill>
            </a:endParaRPr>
          </a:p>
        </p:txBody>
      </p:sp>
    </p:spTree>
    <p:extLst>
      <p:ext uri="{BB962C8B-B14F-4D97-AF65-F5344CB8AC3E}">
        <p14:creationId xmlns:p14="http://schemas.microsoft.com/office/powerpoint/2010/main" val="113741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F503-3F6F-7BD5-C511-77A0CE02D2CF}"/>
              </a:ext>
            </a:extLst>
          </p:cNvPr>
          <p:cNvSpPr>
            <a:spLocks noGrp="1"/>
          </p:cNvSpPr>
          <p:nvPr>
            <p:ph type="title"/>
          </p:nvPr>
        </p:nvSpPr>
        <p:spPr>
          <a:xfrm>
            <a:off x="2817471" y="193653"/>
            <a:ext cx="6280230" cy="819738"/>
          </a:xfrm>
        </p:spPr>
        <p:txBody>
          <a:bodyPr/>
          <a:lstStyle/>
          <a:p>
            <a:r>
              <a:rPr lang="en-IN" dirty="0" smtClean="0">
                <a:solidFill>
                  <a:schemeClr val="tx1">
                    <a:alpha val="75000"/>
                  </a:schemeClr>
                </a:solidFill>
                <a:latin typeface="+mn-lt"/>
              </a:rPr>
              <a:t>BAR plot of dataset </a:t>
            </a:r>
            <a:endParaRPr lang="en-IN" dirty="0">
              <a:solidFill>
                <a:schemeClr val="tx1">
                  <a:alpha val="75000"/>
                </a:schemeClr>
              </a:solidFill>
              <a:latin typeface="+mn-lt"/>
            </a:endParaRPr>
          </a:p>
        </p:txBody>
      </p:sp>
      <p:sp>
        <p:nvSpPr>
          <p:cNvPr id="7" name="TextBox 6">
            <a:extLst>
              <a:ext uri="{FF2B5EF4-FFF2-40B4-BE49-F238E27FC236}">
                <a16:creationId xmlns:a16="http://schemas.microsoft.com/office/drawing/2014/main" id="{1E18B463-8488-7E30-6687-E7721360F03E}"/>
              </a:ext>
            </a:extLst>
          </p:cNvPr>
          <p:cNvSpPr txBox="1"/>
          <p:nvPr/>
        </p:nvSpPr>
        <p:spPr>
          <a:xfrm>
            <a:off x="8160151" y="2008203"/>
            <a:ext cx="3611301" cy="1015663"/>
          </a:xfrm>
          <a:prstGeom prst="rect">
            <a:avLst/>
          </a:prstGeom>
          <a:noFill/>
        </p:spPr>
        <p:txBody>
          <a:bodyPr wrap="square">
            <a:spAutoFit/>
          </a:bodyPr>
          <a:lstStyle/>
          <a:p>
            <a:r>
              <a:rPr lang="en-US" sz="2000" dirty="0" smtClean="0"/>
              <a:t>This comparison is regarding fruit consumption and general health. </a:t>
            </a:r>
            <a:endParaRPr lang="en-IN" dirty="0"/>
          </a:p>
        </p:txBody>
      </p:sp>
      <p:pic>
        <p:nvPicPr>
          <p:cNvPr id="4" name="Picture 3"/>
          <p:cNvPicPr>
            <a:picLocks noChangeAspect="1"/>
          </p:cNvPicPr>
          <p:nvPr/>
        </p:nvPicPr>
        <p:blipFill>
          <a:blip r:embed="rId2"/>
          <a:stretch>
            <a:fillRect/>
          </a:stretch>
        </p:blipFill>
        <p:spPr>
          <a:xfrm>
            <a:off x="282613" y="1209931"/>
            <a:ext cx="7367540" cy="4751031"/>
          </a:xfrm>
          <a:prstGeom prst="rect">
            <a:avLst/>
          </a:prstGeom>
        </p:spPr>
      </p:pic>
    </p:spTree>
    <p:extLst>
      <p:ext uri="{BB962C8B-B14F-4D97-AF65-F5344CB8AC3E}">
        <p14:creationId xmlns:p14="http://schemas.microsoft.com/office/powerpoint/2010/main" val="143189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458B-4A1A-8336-FFF8-B7932DEC91C8}"/>
              </a:ext>
            </a:extLst>
          </p:cNvPr>
          <p:cNvSpPr>
            <a:spLocks noGrp="1"/>
          </p:cNvSpPr>
          <p:nvPr>
            <p:ph type="title"/>
          </p:nvPr>
        </p:nvSpPr>
        <p:spPr>
          <a:xfrm>
            <a:off x="3222584" y="127364"/>
            <a:ext cx="10515600" cy="819738"/>
          </a:xfrm>
        </p:spPr>
        <p:txBody>
          <a:bodyPr/>
          <a:lstStyle/>
          <a:p>
            <a:r>
              <a:rPr lang="en-IN" dirty="0" smtClean="0">
                <a:solidFill>
                  <a:schemeClr val="tx1"/>
                </a:solidFill>
                <a:latin typeface="+mn-lt"/>
              </a:rPr>
              <a:t>Pair plot for Dataset</a:t>
            </a:r>
            <a:endParaRPr lang="en-IN" dirty="0">
              <a:solidFill>
                <a:schemeClr val="tx1"/>
              </a:solidFill>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127" y="947102"/>
            <a:ext cx="6513171" cy="5708341"/>
          </a:xfrm>
          <a:prstGeom prst="rect">
            <a:avLst/>
          </a:prstGeom>
        </p:spPr>
      </p:pic>
    </p:spTree>
    <p:extLst>
      <p:ext uri="{BB962C8B-B14F-4D97-AF65-F5344CB8AC3E}">
        <p14:creationId xmlns:p14="http://schemas.microsoft.com/office/powerpoint/2010/main" val="298505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176D-0EBA-BD21-4506-C70DDF7213A6}"/>
              </a:ext>
            </a:extLst>
          </p:cNvPr>
          <p:cNvSpPr>
            <a:spLocks noGrp="1"/>
          </p:cNvSpPr>
          <p:nvPr>
            <p:ph type="title"/>
          </p:nvPr>
        </p:nvSpPr>
        <p:spPr>
          <a:xfrm>
            <a:off x="2918125" y="146826"/>
            <a:ext cx="8534400" cy="1507067"/>
          </a:xfrm>
        </p:spPr>
        <p:txBody>
          <a:bodyPr/>
          <a:lstStyle/>
          <a:p>
            <a:r>
              <a:rPr lang="en-IN" dirty="0">
                <a:solidFill>
                  <a:schemeClr val="tx1">
                    <a:alpha val="75000"/>
                  </a:schemeClr>
                </a:solidFill>
                <a:latin typeface="+mn-lt"/>
              </a:rPr>
              <a:t>Model Building</a:t>
            </a:r>
          </a:p>
        </p:txBody>
      </p:sp>
      <p:sp>
        <p:nvSpPr>
          <p:cNvPr id="3" name="Content Placeholder 2">
            <a:extLst>
              <a:ext uri="{FF2B5EF4-FFF2-40B4-BE49-F238E27FC236}">
                <a16:creationId xmlns:a16="http://schemas.microsoft.com/office/drawing/2014/main" id="{2E3B8D11-DC8F-349E-9131-ECC016B78AC1}"/>
              </a:ext>
            </a:extLst>
          </p:cNvPr>
          <p:cNvSpPr>
            <a:spLocks noGrp="1"/>
          </p:cNvSpPr>
          <p:nvPr>
            <p:ph idx="1"/>
          </p:nvPr>
        </p:nvSpPr>
        <p:spPr>
          <a:xfrm>
            <a:off x="545317" y="2047432"/>
            <a:ext cx="8534400" cy="4011915"/>
          </a:xfrm>
        </p:spPr>
        <p:txBody>
          <a:bodyPr>
            <a:normAutofit/>
          </a:bodyPr>
          <a:lstStyle/>
          <a:p>
            <a:pPr marL="0" indent="0" algn="l">
              <a:buNone/>
            </a:pPr>
            <a:r>
              <a:rPr lang="en-US" b="0" i="0" dirty="0">
                <a:solidFill>
                  <a:schemeClr val="tx1"/>
                </a:solidFill>
                <a:effectLst/>
              </a:rPr>
              <a:t>- Collecting Data</a:t>
            </a:r>
          </a:p>
          <a:p>
            <a:pPr marL="0" indent="0" algn="l">
              <a:buNone/>
            </a:pPr>
            <a:r>
              <a:rPr lang="en-US" b="0" i="0" dirty="0">
                <a:solidFill>
                  <a:schemeClr val="tx1"/>
                </a:solidFill>
                <a:effectLst/>
              </a:rPr>
              <a:t>- Preparing the Data : Defining the </a:t>
            </a:r>
            <a:r>
              <a:rPr lang="en-US" dirty="0">
                <a:solidFill>
                  <a:schemeClr val="tx1"/>
                </a:solidFill>
              </a:rPr>
              <a:t>Independent(X) and Dependent(Y) Variables</a:t>
            </a:r>
            <a:endParaRPr lang="en-US" b="0" i="0" dirty="0">
              <a:solidFill>
                <a:schemeClr val="tx1"/>
              </a:solidFill>
              <a:effectLst/>
            </a:endParaRPr>
          </a:p>
          <a:p>
            <a:pPr marL="0" indent="0" algn="l">
              <a:buNone/>
            </a:pPr>
            <a:r>
              <a:rPr lang="en-US" dirty="0">
                <a:solidFill>
                  <a:schemeClr val="tx1"/>
                </a:solidFill>
              </a:rPr>
              <a:t>- After Defining , Splitting the data </a:t>
            </a:r>
            <a:endParaRPr lang="en-US" b="0" i="0" dirty="0">
              <a:solidFill>
                <a:schemeClr val="tx1"/>
              </a:solidFill>
              <a:effectLst/>
            </a:endParaRPr>
          </a:p>
          <a:p>
            <a:pPr marL="0" indent="0" algn="l">
              <a:buNone/>
            </a:pPr>
            <a:r>
              <a:rPr lang="en-US" b="0" i="0" dirty="0">
                <a:solidFill>
                  <a:schemeClr val="tx1"/>
                </a:solidFill>
                <a:effectLst/>
              </a:rPr>
              <a:t>- Choosing a Model</a:t>
            </a:r>
          </a:p>
          <a:p>
            <a:pPr marL="0" indent="0" algn="l">
              <a:buNone/>
            </a:pPr>
            <a:r>
              <a:rPr lang="en-US" b="0" i="0" dirty="0">
                <a:solidFill>
                  <a:schemeClr val="tx1"/>
                </a:solidFill>
                <a:effectLst/>
              </a:rPr>
              <a:t>- Training the Model </a:t>
            </a:r>
          </a:p>
          <a:p>
            <a:pPr marL="0" indent="0" algn="l">
              <a:buNone/>
            </a:pPr>
            <a:r>
              <a:rPr lang="en-US" b="0" i="0" dirty="0">
                <a:solidFill>
                  <a:schemeClr val="tx1"/>
                </a:solidFill>
                <a:effectLst/>
              </a:rPr>
              <a:t>- Evaluating the Model</a:t>
            </a:r>
          </a:p>
          <a:p>
            <a:pPr marL="0" indent="0" algn="l">
              <a:buNone/>
            </a:pPr>
            <a:r>
              <a:rPr lang="en-US" dirty="0">
                <a:solidFill>
                  <a:schemeClr val="tx1"/>
                </a:solidFill>
              </a:rPr>
              <a:t>- </a:t>
            </a:r>
            <a:r>
              <a:rPr lang="en-US" b="0" i="0" dirty="0">
                <a:solidFill>
                  <a:schemeClr val="tx1"/>
                </a:solidFill>
                <a:effectLst/>
              </a:rPr>
              <a:t>Making Predictions on the Test Data</a:t>
            </a:r>
          </a:p>
          <a:p>
            <a:pPr marL="0" indent="0" algn="l">
              <a:buNone/>
            </a:pPr>
            <a:r>
              <a:rPr lang="en-US" dirty="0">
                <a:solidFill>
                  <a:schemeClr val="tx1"/>
                </a:solidFill>
              </a:rPr>
              <a:t>- Check The Accuracy </a:t>
            </a:r>
            <a:endParaRPr lang="en-US" b="0" i="0" dirty="0">
              <a:solidFill>
                <a:schemeClr val="tx1"/>
              </a:solidFill>
              <a:effectLst/>
            </a:endParaRPr>
          </a:p>
          <a:p>
            <a:endParaRPr lang="en-IN" dirty="0"/>
          </a:p>
        </p:txBody>
      </p:sp>
    </p:spTree>
    <p:extLst>
      <p:ext uri="{BB962C8B-B14F-4D97-AF65-F5344CB8AC3E}">
        <p14:creationId xmlns:p14="http://schemas.microsoft.com/office/powerpoint/2010/main" val="392674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EB0B-F1B0-DC36-2009-E27CD81FFCE2}"/>
              </a:ext>
            </a:extLst>
          </p:cNvPr>
          <p:cNvSpPr>
            <a:spLocks noGrp="1"/>
          </p:cNvSpPr>
          <p:nvPr>
            <p:ph type="title"/>
          </p:nvPr>
        </p:nvSpPr>
        <p:spPr>
          <a:xfrm>
            <a:off x="838200" y="304690"/>
            <a:ext cx="8534400" cy="1507067"/>
          </a:xfrm>
        </p:spPr>
        <p:txBody>
          <a:bodyPr>
            <a:normAutofit/>
          </a:bodyPr>
          <a:lstStyle/>
          <a:p>
            <a:r>
              <a:rPr lang="en-IN" dirty="0">
                <a:solidFill>
                  <a:schemeClr val="tx1">
                    <a:alpha val="75000"/>
                  </a:schemeClr>
                </a:solidFill>
                <a:latin typeface="+mn-lt"/>
              </a:rPr>
              <a:t>Input Columns and Target Column</a:t>
            </a:r>
          </a:p>
        </p:txBody>
      </p:sp>
      <p:sp>
        <p:nvSpPr>
          <p:cNvPr id="3" name="Content Placeholder 2">
            <a:extLst>
              <a:ext uri="{FF2B5EF4-FFF2-40B4-BE49-F238E27FC236}">
                <a16:creationId xmlns:a16="http://schemas.microsoft.com/office/drawing/2014/main" id="{12478DC8-9EA8-DB41-A291-31FFA2A8CC66}"/>
              </a:ext>
            </a:extLst>
          </p:cNvPr>
          <p:cNvSpPr>
            <a:spLocks noGrp="1"/>
          </p:cNvSpPr>
          <p:nvPr>
            <p:ph idx="1"/>
          </p:nvPr>
        </p:nvSpPr>
        <p:spPr>
          <a:xfrm>
            <a:off x="328914" y="2182147"/>
            <a:ext cx="9717912" cy="1856003"/>
          </a:xfrm>
        </p:spPr>
        <p:txBody>
          <a:bodyPr>
            <a:noAutofit/>
          </a:bodyPr>
          <a:lstStyle/>
          <a:p>
            <a:pPr marL="0" indent="0">
              <a:buNone/>
            </a:pPr>
            <a:r>
              <a:rPr lang="en-US" sz="2400" b="1" dirty="0">
                <a:solidFill>
                  <a:schemeClr val="tx1">
                    <a:alpha val="85000"/>
                  </a:schemeClr>
                </a:solidFill>
              </a:rPr>
              <a:t>X = data[['Exercise','</a:t>
            </a:r>
            <a:r>
              <a:rPr lang="en-US" sz="2400" b="1" dirty="0" err="1">
                <a:solidFill>
                  <a:schemeClr val="tx1">
                    <a:alpha val="85000"/>
                  </a:schemeClr>
                </a:solidFill>
              </a:rPr>
              <a:t>General_Health</a:t>
            </a:r>
            <a:r>
              <a:rPr lang="en-US" sz="2400" b="1" dirty="0">
                <a:solidFill>
                  <a:schemeClr val="tx1">
                    <a:alpha val="85000"/>
                  </a:schemeClr>
                </a:solidFill>
              </a:rPr>
              <a:t>', '</a:t>
            </a:r>
            <a:r>
              <a:rPr lang="en-US" sz="2400" b="1" dirty="0" err="1">
                <a:solidFill>
                  <a:schemeClr val="tx1">
                    <a:alpha val="85000"/>
                  </a:schemeClr>
                </a:solidFill>
              </a:rPr>
              <a:t>Skin_Cancer</a:t>
            </a:r>
            <a:r>
              <a:rPr lang="en-US" sz="2400" b="1" dirty="0">
                <a:solidFill>
                  <a:schemeClr val="tx1">
                    <a:alpha val="85000"/>
                  </a:schemeClr>
                </a:solidFill>
              </a:rPr>
              <a:t>', '</a:t>
            </a:r>
            <a:r>
              <a:rPr lang="en-US" sz="2400" b="1" dirty="0" err="1">
                <a:solidFill>
                  <a:schemeClr val="tx1">
                    <a:alpha val="85000"/>
                  </a:schemeClr>
                </a:solidFill>
              </a:rPr>
              <a:t>Other_Cancer','Depression</a:t>
            </a:r>
            <a:r>
              <a:rPr lang="en-US" sz="2400" b="1" dirty="0">
                <a:solidFill>
                  <a:schemeClr val="tx1">
                    <a:alpha val="85000"/>
                  </a:schemeClr>
                </a:solidFill>
              </a:rPr>
              <a:t>', 'Diabetes', </a:t>
            </a:r>
            <a:r>
              <a:rPr lang="en-US" sz="2400" b="1" dirty="0" smtClean="0">
                <a:solidFill>
                  <a:schemeClr val="tx1">
                    <a:alpha val="85000"/>
                  </a:schemeClr>
                </a:solidFill>
              </a:rPr>
              <a:t>'</a:t>
            </a:r>
            <a:r>
              <a:rPr lang="en-US" sz="2400" b="1" dirty="0" err="1" smtClean="0">
                <a:solidFill>
                  <a:schemeClr val="tx1">
                    <a:alpha val="85000"/>
                  </a:schemeClr>
                </a:solidFill>
              </a:rPr>
              <a:t>Arthritis</a:t>
            </a:r>
            <a:r>
              <a:rPr lang="en-US" sz="2400" b="1" dirty="0" err="1">
                <a:solidFill>
                  <a:schemeClr val="tx1">
                    <a:alpha val="85000"/>
                  </a:schemeClr>
                </a:solidFill>
              </a:rPr>
              <a:t>','Sex','Height</a:t>
            </a:r>
            <a:r>
              <a:rPr lang="en-US" sz="2400" b="1" dirty="0">
                <a:solidFill>
                  <a:schemeClr val="tx1">
                    <a:alpha val="85000"/>
                  </a:schemeClr>
                </a:solidFill>
              </a:rPr>
              <a:t>_(cm)','Weight_(kg)','BMI','Smoking_History','Alcohol_Consumption','Fruit_Consumption','Green_Vegetables_Consumption','FriedPotato_Consumption']]</a:t>
            </a:r>
            <a:endParaRPr lang="en-US" sz="2400" b="1" dirty="0">
              <a:solidFill>
                <a:schemeClr val="tx1">
                  <a:alpha val="85000"/>
                </a:schemeClr>
              </a:solidFill>
            </a:endParaRPr>
          </a:p>
        </p:txBody>
      </p:sp>
      <p:sp>
        <p:nvSpPr>
          <p:cNvPr id="5" name="TextBox 4">
            <a:extLst>
              <a:ext uri="{FF2B5EF4-FFF2-40B4-BE49-F238E27FC236}">
                <a16:creationId xmlns:a16="http://schemas.microsoft.com/office/drawing/2014/main" id="{95709ABE-001F-A2AC-FA7D-CBA5F587883C}"/>
              </a:ext>
            </a:extLst>
          </p:cNvPr>
          <p:cNvSpPr txBox="1"/>
          <p:nvPr/>
        </p:nvSpPr>
        <p:spPr>
          <a:xfrm>
            <a:off x="328914" y="4279804"/>
            <a:ext cx="6096000" cy="461665"/>
          </a:xfrm>
          <a:prstGeom prst="rect">
            <a:avLst/>
          </a:prstGeom>
          <a:noFill/>
        </p:spPr>
        <p:txBody>
          <a:bodyPr wrap="square">
            <a:spAutoFit/>
          </a:bodyPr>
          <a:lstStyle/>
          <a:p>
            <a:r>
              <a:rPr lang="en-IN" sz="2400" b="1" dirty="0"/>
              <a:t>Y = data['</a:t>
            </a:r>
            <a:r>
              <a:rPr lang="en-IN" sz="2400" b="1" dirty="0" err="1"/>
              <a:t>Heart_Disease</a:t>
            </a:r>
            <a:r>
              <a:rPr lang="en-IN" sz="2400" b="1" dirty="0"/>
              <a:t>']</a:t>
            </a:r>
            <a:endParaRPr lang="en-IN" sz="2400" b="1" dirty="0"/>
          </a:p>
        </p:txBody>
      </p:sp>
    </p:spTree>
    <p:extLst>
      <p:ext uri="{BB962C8B-B14F-4D97-AF65-F5344CB8AC3E}">
        <p14:creationId xmlns:p14="http://schemas.microsoft.com/office/powerpoint/2010/main" val="347494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E800-29B1-0F2A-8732-CF8D77CEC63E}"/>
              </a:ext>
            </a:extLst>
          </p:cNvPr>
          <p:cNvSpPr>
            <a:spLocks noGrp="1"/>
          </p:cNvSpPr>
          <p:nvPr>
            <p:ph type="title"/>
          </p:nvPr>
        </p:nvSpPr>
        <p:spPr>
          <a:xfrm>
            <a:off x="684212" y="436193"/>
            <a:ext cx="8534400" cy="1507067"/>
          </a:xfrm>
        </p:spPr>
        <p:txBody>
          <a:bodyPr>
            <a:normAutofit fontScale="90000"/>
          </a:bodyPr>
          <a:lstStyle/>
          <a:p>
            <a:r>
              <a:rPr lang="en-IN" dirty="0">
                <a:solidFill>
                  <a:schemeClr val="tx1">
                    <a:alpha val="75000"/>
                  </a:schemeClr>
                </a:solidFill>
                <a:latin typeface="+mn-lt"/>
              </a:rPr>
              <a:t>Implementing Models</a:t>
            </a:r>
            <a:br>
              <a:rPr lang="en-IN" dirty="0">
                <a:solidFill>
                  <a:schemeClr val="tx1">
                    <a:alpha val="75000"/>
                  </a:schemeClr>
                </a:solidFill>
                <a:latin typeface="+mn-lt"/>
              </a:rPr>
            </a:br>
            <a:r>
              <a:rPr lang="en-IN" dirty="0">
                <a:solidFill>
                  <a:schemeClr val="tx1">
                    <a:alpha val="75000"/>
                  </a:schemeClr>
                </a:solidFill>
                <a:latin typeface="+mn-lt"/>
              </a:rPr>
              <a:t/>
            </a:r>
            <a:br>
              <a:rPr lang="en-IN" dirty="0">
                <a:solidFill>
                  <a:schemeClr val="tx1">
                    <a:alpha val="75000"/>
                  </a:schemeClr>
                </a:solidFill>
                <a:latin typeface="+mn-lt"/>
              </a:rPr>
            </a:br>
            <a:r>
              <a:rPr lang="en-IN" dirty="0">
                <a:solidFill>
                  <a:schemeClr val="tx1">
                    <a:alpha val="75000"/>
                  </a:schemeClr>
                </a:solidFill>
                <a:latin typeface="+mn-lt"/>
              </a:rPr>
              <a:t>Here are a few models which are applied to this Dataset</a:t>
            </a:r>
          </a:p>
        </p:txBody>
      </p:sp>
      <p:sp>
        <p:nvSpPr>
          <p:cNvPr id="3" name="Content Placeholder 2">
            <a:extLst>
              <a:ext uri="{FF2B5EF4-FFF2-40B4-BE49-F238E27FC236}">
                <a16:creationId xmlns:a16="http://schemas.microsoft.com/office/drawing/2014/main" id="{FA2B783E-C0C3-A3C8-5928-4F0BF62BFB07}"/>
              </a:ext>
            </a:extLst>
          </p:cNvPr>
          <p:cNvSpPr>
            <a:spLocks noGrp="1"/>
          </p:cNvSpPr>
          <p:nvPr>
            <p:ph idx="1"/>
          </p:nvPr>
        </p:nvSpPr>
        <p:spPr>
          <a:xfrm>
            <a:off x="591615" y="2361236"/>
            <a:ext cx="10515600" cy="3702575"/>
          </a:xfrm>
        </p:spPr>
        <p:txBody>
          <a:bodyPr/>
          <a:lstStyle/>
          <a:p>
            <a:r>
              <a:rPr lang="en-IN" sz="2400" dirty="0">
                <a:solidFill>
                  <a:schemeClr val="tx1"/>
                </a:solidFill>
              </a:rPr>
              <a:t>Models:                             Accuracy:</a:t>
            </a:r>
          </a:p>
          <a:p>
            <a:r>
              <a:rPr lang="en-IN" sz="2400" dirty="0">
                <a:solidFill>
                  <a:schemeClr val="tx1"/>
                </a:solidFill>
              </a:rPr>
              <a:t>Logistics Regression        </a:t>
            </a:r>
            <a:r>
              <a:rPr lang="en-IN" sz="2400" dirty="0" smtClean="0">
                <a:solidFill>
                  <a:schemeClr val="tx1"/>
                </a:solidFill>
              </a:rPr>
              <a:t>91</a:t>
            </a:r>
            <a:r>
              <a:rPr lang="en-IN" sz="2400" dirty="0" smtClean="0">
                <a:solidFill>
                  <a:schemeClr val="tx1"/>
                </a:solidFill>
              </a:rPr>
              <a:t>.80% </a:t>
            </a:r>
            <a:endParaRPr lang="en-IN" sz="2400" dirty="0">
              <a:solidFill>
                <a:schemeClr val="tx1"/>
              </a:solidFill>
            </a:endParaRPr>
          </a:p>
          <a:p>
            <a:r>
              <a:rPr lang="en-IN" sz="2400" dirty="0">
                <a:solidFill>
                  <a:schemeClr val="tx1"/>
                </a:solidFill>
              </a:rPr>
              <a:t>Decision Tree                   </a:t>
            </a:r>
            <a:r>
              <a:rPr lang="en-IN" sz="2400" dirty="0" smtClean="0">
                <a:solidFill>
                  <a:schemeClr val="tx1"/>
                </a:solidFill>
              </a:rPr>
              <a:t>88.18%</a:t>
            </a:r>
            <a:endParaRPr lang="en-IN" sz="2400" dirty="0">
              <a:solidFill>
                <a:schemeClr val="tx1"/>
              </a:solidFill>
            </a:endParaRPr>
          </a:p>
        </p:txBody>
      </p:sp>
    </p:spTree>
    <p:extLst>
      <p:ext uri="{BB962C8B-B14F-4D97-AF65-F5344CB8AC3E}">
        <p14:creationId xmlns:p14="http://schemas.microsoft.com/office/powerpoint/2010/main" val="251673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340-ABDC-B615-39FC-14059E57B535}"/>
              </a:ext>
            </a:extLst>
          </p:cNvPr>
          <p:cNvSpPr>
            <a:spLocks noGrp="1"/>
          </p:cNvSpPr>
          <p:nvPr>
            <p:ph type="title"/>
          </p:nvPr>
        </p:nvSpPr>
        <p:spPr>
          <a:xfrm>
            <a:off x="305765" y="2210765"/>
            <a:ext cx="10515600" cy="2627453"/>
          </a:xfrm>
        </p:spPr>
        <p:txBody>
          <a:bodyPr>
            <a:normAutofit fontScale="90000"/>
          </a:bodyPr>
          <a:lstStyle/>
          <a:p>
            <a:r>
              <a:rPr lang="en-IN" sz="3100" dirty="0">
                <a:solidFill>
                  <a:schemeClr val="tx1">
                    <a:alpha val="75000"/>
                  </a:schemeClr>
                </a:solidFill>
                <a:latin typeface="+mn-lt"/>
              </a:rPr>
              <a:t>Conclusion</a:t>
            </a:r>
            <a:br>
              <a:rPr lang="en-IN" sz="3100" dirty="0">
                <a:solidFill>
                  <a:schemeClr val="tx1">
                    <a:alpha val="75000"/>
                  </a:schemeClr>
                </a:solidFill>
                <a:latin typeface="+mn-lt"/>
              </a:rPr>
            </a:br>
            <a:r>
              <a:rPr lang="en-IN" sz="3100" dirty="0">
                <a:solidFill>
                  <a:schemeClr val="tx1">
                    <a:alpha val="75000"/>
                  </a:schemeClr>
                </a:solidFill>
                <a:latin typeface="+mn-lt"/>
              </a:rPr>
              <a:t/>
            </a:r>
            <a:br>
              <a:rPr lang="en-IN" sz="3100" dirty="0">
                <a:solidFill>
                  <a:schemeClr val="tx1">
                    <a:alpha val="75000"/>
                  </a:schemeClr>
                </a:solidFill>
                <a:latin typeface="+mn-lt"/>
              </a:rPr>
            </a:br>
            <a:r>
              <a:rPr lang="en-IN" sz="3100" dirty="0">
                <a:solidFill>
                  <a:schemeClr val="tx1">
                    <a:alpha val="75000"/>
                  </a:schemeClr>
                </a:solidFill>
                <a:latin typeface="+mn-lt"/>
              </a:rPr>
              <a:t>-Logistics Regression was Performed with an Accuracy of </a:t>
            </a:r>
            <a:r>
              <a:rPr lang="en-IN" sz="3100" dirty="0" smtClean="0">
                <a:solidFill>
                  <a:schemeClr val="tx1">
                    <a:alpha val="75000"/>
                  </a:schemeClr>
                </a:solidFill>
                <a:latin typeface="+mn-lt"/>
              </a:rPr>
              <a:t>91.88</a:t>
            </a:r>
            <a:r>
              <a:rPr lang="en-IN" sz="3100" dirty="0" smtClean="0">
                <a:solidFill>
                  <a:schemeClr val="tx1">
                    <a:alpha val="75000"/>
                  </a:schemeClr>
                </a:solidFill>
                <a:latin typeface="+mn-lt"/>
              </a:rPr>
              <a:t>% </a:t>
            </a:r>
            <a:r>
              <a:rPr lang="en-IN" sz="3100" dirty="0">
                <a:solidFill>
                  <a:schemeClr val="tx1">
                    <a:alpha val="75000"/>
                  </a:schemeClr>
                </a:solidFill>
                <a:latin typeface="+mn-lt"/>
              </a:rPr>
              <a:t>on Testing Data</a:t>
            </a:r>
            <a:r>
              <a:rPr lang="en-IN" sz="3100" dirty="0" smtClean="0">
                <a:solidFill>
                  <a:schemeClr val="tx1">
                    <a:alpha val="75000"/>
                  </a:schemeClr>
                </a:solidFill>
                <a:latin typeface="+mn-lt"/>
              </a:rPr>
              <a:t>.</a:t>
            </a:r>
            <a:br>
              <a:rPr lang="en-IN" sz="3100" dirty="0" smtClean="0">
                <a:solidFill>
                  <a:schemeClr val="tx1">
                    <a:alpha val="75000"/>
                  </a:schemeClr>
                </a:solidFill>
                <a:latin typeface="+mn-lt"/>
              </a:rPr>
            </a:br>
            <a:r>
              <a:rPr lang="en-IN" sz="3100" dirty="0" smtClean="0">
                <a:solidFill>
                  <a:schemeClr val="tx1">
                    <a:alpha val="75000"/>
                  </a:schemeClr>
                </a:solidFill>
                <a:latin typeface="+mn-lt"/>
              </a:rPr>
              <a:t>-By Predicting these values we can get an understanding due to which factors any person gets heart related disease. </a:t>
            </a:r>
            <a:r>
              <a:rPr lang="en-IN" sz="3100" dirty="0">
                <a:solidFill>
                  <a:schemeClr val="tx1">
                    <a:alpha val="75000"/>
                  </a:schemeClr>
                </a:solidFill>
                <a:latin typeface="+mn-lt"/>
              </a:rPr>
              <a:t/>
            </a:r>
            <a:br>
              <a:rPr lang="en-IN" sz="3100" dirty="0">
                <a:solidFill>
                  <a:schemeClr val="tx1">
                    <a:alpha val="75000"/>
                  </a:schemeClr>
                </a:solidFill>
                <a:latin typeface="+mn-lt"/>
              </a:rPr>
            </a:br>
            <a:r>
              <a:rPr lang="en-IN" sz="3100" dirty="0">
                <a:solidFill>
                  <a:schemeClr val="tx1">
                    <a:alpha val="75000"/>
                  </a:schemeClr>
                </a:solidFill>
                <a:latin typeface="+mn-lt"/>
              </a:rPr>
              <a:t/>
            </a:r>
            <a:br>
              <a:rPr lang="en-IN" sz="3100" dirty="0">
                <a:solidFill>
                  <a:schemeClr val="tx1">
                    <a:alpha val="75000"/>
                  </a:schemeClr>
                </a:solidFill>
                <a:latin typeface="+mn-lt"/>
              </a:rPr>
            </a:br>
            <a:endParaRPr lang="en-IN" dirty="0">
              <a:solidFill>
                <a:schemeClr val="tx1">
                  <a:alpha val="75000"/>
                </a:schemeClr>
              </a:solidFill>
              <a:latin typeface="+mn-lt"/>
            </a:endParaRPr>
          </a:p>
        </p:txBody>
      </p:sp>
    </p:spTree>
    <p:extLst>
      <p:ext uri="{BB962C8B-B14F-4D97-AF65-F5344CB8AC3E}">
        <p14:creationId xmlns:p14="http://schemas.microsoft.com/office/powerpoint/2010/main" val="33301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EBCF07-0ED0-07D3-C08B-B706958F2E35}"/>
              </a:ext>
            </a:extLst>
          </p:cNvPr>
          <p:cNvSpPr txBox="1"/>
          <p:nvPr/>
        </p:nvSpPr>
        <p:spPr>
          <a:xfrm>
            <a:off x="892742" y="624923"/>
            <a:ext cx="10100378" cy="4093428"/>
          </a:xfrm>
          <a:prstGeom prst="rect">
            <a:avLst/>
          </a:prstGeom>
          <a:noFill/>
        </p:spPr>
        <p:txBody>
          <a:bodyPr wrap="square">
            <a:spAutoFit/>
          </a:bodyPr>
          <a:lstStyle/>
          <a:p>
            <a:r>
              <a:rPr lang="en-US" sz="2800" dirty="0"/>
              <a:t>Introduction –</a:t>
            </a:r>
          </a:p>
          <a:p>
            <a:endParaRPr lang="en-US" sz="2800" dirty="0"/>
          </a:p>
          <a:p>
            <a:r>
              <a:rPr lang="en-US" sz="2800" dirty="0" smtClean="0"/>
              <a:t>I have made a summary and a Machine Learning model based on how people get heart attack based on their day-to-day habits and routine.</a:t>
            </a:r>
          </a:p>
          <a:p>
            <a:r>
              <a:rPr lang="en-US" sz="2400" dirty="0" smtClean="0"/>
              <a:t>And </a:t>
            </a:r>
            <a:r>
              <a:rPr lang="en-US" sz="2400" dirty="0"/>
              <a:t>also because of some hereditary diseases it can lead </a:t>
            </a:r>
            <a:r>
              <a:rPr lang="en-US" sz="2400" dirty="0" err="1"/>
              <a:t>upto</a:t>
            </a:r>
            <a:r>
              <a:rPr lang="en-US" sz="2400" dirty="0"/>
              <a:t> cardiovascular </a:t>
            </a:r>
            <a:r>
              <a:rPr lang="en-US" sz="2400" dirty="0" smtClean="0"/>
              <a:t>diseases.</a:t>
            </a:r>
          </a:p>
          <a:p>
            <a:r>
              <a:rPr lang="en-US" sz="2400" dirty="0"/>
              <a:t>M</a:t>
            </a:r>
            <a:r>
              <a:rPr lang="en-US" sz="2400" dirty="0" smtClean="0"/>
              <a:t>y </a:t>
            </a:r>
            <a:r>
              <a:rPr lang="en-US" sz="2400" dirty="0"/>
              <a:t>model is based on prediction that is a person on verge of getting a heart attack or similar cardio vascular diseases by checking there medical history </a:t>
            </a:r>
            <a:r>
              <a:rPr lang="en-US" sz="2400" dirty="0" smtClean="0"/>
              <a:t>, what </a:t>
            </a:r>
            <a:r>
              <a:rPr lang="en-US" sz="2400" dirty="0"/>
              <a:t>kind of lifestyle does one follow.</a:t>
            </a:r>
            <a:endParaRPr lang="en-US" sz="2400" dirty="0" smtClean="0"/>
          </a:p>
        </p:txBody>
      </p:sp>
    </p:spTree>
    <p:extLst>
      <p:ext uri="{BB962C8B-B14F-4D97-AF65-F5344CB8AC3E}">
        <p14:creationId xmlns:p14="http://schemas.microsoft.com/office/powerpoint/2010/main" val="297135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00D4-A871-1D3A-2080-6F8EE09B895B}"/>
              </a:ext>
            </a:extLst>
          </p:cNvPr>
          <p:cNvSpPr>
            <a:spLocks noGrp="1"/>
          </p:cNvSpPr>
          <p:nvPr>
            <p:ph type="title"/>
          </p:nvPr>
        </p:nvSpPr>
        <p:spPr>
          <a:xfrm>
            <a:off x="831850" y="324384"/>
            <a:ext cx="10515600" cy="887931"/>
          </a:xfrm>
        </p:spPr>
        <p:txBody>
          <a:bodyPr>
            <a:normAutofit/>
          </a:bodyPr>
          <a:lstStyle/>
          <a:p>
            <a:r>
              <a:rPr lang="en-IN" sz="3200" b="1" dirty="0">
                <a:solidFill>
                  <a:schemeClr val="tx1">
                    <a:alpha val="75000"/>
                  </a:schemeClr>
                </a:solidFill>
                <a:latin typeface="+mn-lt"/>
              </a:rPr>
              <a:t>Objective</a:t>
            </a:r>
          </a:p>
        </p:txBody>
      </p:sp>
      <p:sp>
        <p:nvSpPr>
          <p:cNvPr id="3" name="Text Placeholder 2">
            <a:extLst>
              <a:ext uri="{FF2B5EF4-FFF2-40B4-BE49-F238E27FC236}">
                <a16:creationId xmlns:a16="http://schemas.microsoft.com/office/drawing/2014/main" id="{8B111435-4763-42C7-22A9-28A166419ED2}"/>
              </a:ext>
            </a:extLst>
          </p:cNvPr>
          <p:cNvSpPr>
            <a:spLocks noGrp="1"/>
          </p:cNvSpPr>
          <p:nvPr>
            <p:ph type="body" idx="1"/>
          </p:nvPr>
        </p:nvSpPr>
        <p:spPr>
          <a:xfrm>
            <a:off x="831849" y="1727588"/>
            <a:ext cx="10728091" cy="4114411"/>
          </a:xfrm>
        </p:spPr>
        <p:txBody>
          <a:bodyPr>
            <a:noAutofit/>
          </a:bodyPr>
          <a:lstStyle/>
          <a:p>
            <a:r>
              <a:rPr lang="en-US" sz="2400" dirty="0">
                <a:solidFill>
                  <a:schemeClr val="tx1"/>
                </a:solidFill>
              </a:rPr>
              <a:t>T</a:t>
            </a:r>
            <a:r>
              <a:rPr lang="en-US" sz="2400" dirty="0" smtClean="0">
                <a:solidFill>
                  <a:schemeClr val="tx1"/>
                </a:solidFill>
              </a:rPr>
              <a:t>he </a:t>
            </a:r>
            <a:r>
              <a:rPr lang="en-US" sz="2400" dirty="0">
                <a:solidFill>
                  <a:schemeClr val="tx1"/>
                </a:solidFill>
              </a:rPr>
              <a:t>final goal for this project is to get a better </a:t>
            </a:r>
            <a:r>
              <a:rPr lang="en-US" sz="2400" dirty="0" smtClean="0">
                <a:solidFill>
                  <a:schemeClr val="tx1"/>
                </a:solidFill>
              </a:rPr>
              <a:t>understanding </a:t>
            </a:r>
            <a:r>
              <a:rPr lang="en-US" sz="2400" dirty="0">
                <a:solidFill>
                  <a:schemeClr val="tx1"/>
                </a:solidFill>
              </a:rPr>
              <a:t>due to which factors one can get cardio vascular </a:t>
            </a:r>
            <a:r>
              <a:rPr lang="en-US" sz="2400" dirty="0" smtClean="0">
                <a:solidFill>
                  <a:schemeClr val="tx1"/>
                </a:solidFill>
              </a:rPr>
              <a:t>diseases.</a:t>
            </a:r>
          </a:p>
          <a:p>
            <a:r>
              <a:rPr lang="en-US" sz="2400" dirty="0" smtClean="0">
                <a:solidFill>
                  <a:schemeClr val="tx1"/>
                </a:solidFill>
              </a:rPr>
              <a:t>And one to </a:t>
            </a:r>
            <a:r>
              <a:rPr lang="en-US" sz="2400" dirty="0" err="1" smtClean="0">
                <a:solidFill>
                  <a:schemeClr val="tx1"/>
                </a:solidFill>
              </a:rPr>
              <a:t>convience</a:t>
            </a:r>
            <a:r>
              <a:rPr lang="en-US" sz="2400" dirty="0" smtClean="0">
                <a:solidFill>
                  <a:schemeClr val="tx1"/>
                </a:solidFill>
              </a:rPr>
              <a:t> to live a better life style.</a:t>
            </a:r>
            <a:endParaRPr lang="en-IN" sz="2400" dirty="0">
              <a:solidFill>
                <a:schemeClr val="tx1"/>
              </a:solidFill>
            </a:endParaRPr>
          </a:p>
        </p:txBody>
      </p:sp>
    </p:spTree>
    <p:extLst>
      <p:ext uri="{BB962C8B-B14F-4D97-AF65-F5344CB8AC3E}">
        <p14:creationId xmlns:p14="http://schemas.microsoft.com/office/powerpoint/2010/main" val="337417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7692-0BC9-DFAC-ECE9-8BABCF00CF7C}"/>
              </a:ext>
            </a:extLst>
          </p:cNvPr>
          <p:cNvSpPr>
            <a:spLocks noGrp="1"/>
          </p:cNvSpPr>
          <p:nvPr>
            <p:ph type="title"/>
          </p:nvPr>
        </p:nvSpPr>
        <p:spPr>
          <a:xfrm rot="10800000" flipV="1">
            <a:off x="210487" y="0"/>
            <a:ext cx="7272620" cy="6858000"/>
          </a:xfrm>
        </p:spPr>
        <p:txBody>
          <a:bodyPr>
            <a:noAutofit/>
          </a:bodyPr>
          <a:lstStyle/>
          <a:p>
            <a:pPr marL="514350" lvl="0" indent="-514350" defTabSz="914400" eaLnBrk="0" fontAlgn="base" hangingPunct="0">
              <a:spcAft>
                <a:spcPct val="0"/>
              </a:spcAft>
              <a:buFont typeface="+mj-lt"/>
              <a:buAutoNum type="romanUcPeriod"/>
            </a:pPr>
            <a:r>
              <a:rPr lang="en-IN" sz="2000" dirty="0">
                <a:solidFill>
                  <a:schemeClr val="tx1">
                    <a:alpha val="75000"/>
                  </a:schemeClr>
                </a:solidFill>
                <a:latin typeface="+mn-lt"/>
              </a:rPr>
              <a:t>Understanding our </a:t>
            </a:r>
            <a:r>
              <a:rPr lang="en-IN" sz="2000" dirty="0" smtClean="0">
                <a:solidFill>
                  <a:schemeClr val="tx1">
                    <a:alpha val="75000"/>
                  </a:schemeClr>
                </a:solidFill>
                <a:latin typeface="+mn-lt"/>
              </a:rPr>
              <a:t>Variables</a:t>
            </a:r>
            <a:br>
              <a:rPr lang="en-IN" sz="2000" dirty="0" smtClean="0">
                <a:solidFill>
                  <a:schemeClr val="tx1">
                    <a:alpha val="75000"/>
                  </a:schemeClr>
                </a:solidFill>
                <a:latin typeface="+mn-lt"/>
              </a:rPr>
            </a:br>
            <a:r>
              <a:rPr lang="en-IN" sz="2000" dirty="0">
                <a:solidFill>
                  <a:schemeClr val="tx1">
                    <a:alpha val="75000"/>
                  </a:schemeClr>
                </a:solidFill>
                <a:latin typeface="+mn-lt"/>
              </a:rPr>
              <a:t/>
            </a:r>
            <a:br>
              <a:rPr lang="en-IN" sz="2000" dirty="0">
                <a:solidFill>
                  <a:schemeClr val="tx1">
                    <a:alpha val="75000"/>
                  </a:schemeClr>
                </a:solidFill>
                <a:latin typeface="+mn-lt"/>
              </a:rPr>
            </a:br>
            <a:r>
              <a:rPr lang="en-IN" sz="2000" dirty="0" smtClean="0">
                <a:solidFill>
                  <a:schemeClr val="tx1">
                    <a:alpha val="75000"/>
                  </a:schemeClr>
                </a:solidFill>
                <a:latin typeface="+mn-lt"/>
              </a:rPr>
              <a:t> </a:t>
            </a:r>
            <a:r>
              <a:rPr lang="en-IN" sz="2400" b="1" dirty="0" smtClean="0">
                <a:solidFill>
                  <a:schemeClr val="tx1">
                    <a:alpha val="75000"/>
                  </a:schemeClr>
                </a:solidFill>
                <a:latin typeface="+mn-lt"/>
              </a:rPr>
              <a:t>.</a:t>
            </a:r>
            <a:r>
              <a:rPr lang="en-US" altLang="en-US" sz="2000" cap="none" dirty="0" err="1" smtClean="0">
                <a:ln>
                  <a:noFill/>
                </a:ln>
                <a:latin typeface="Courier New" panose="02070309020205020404" pitchFamily="49" charset="0"/>
              </a:rPr>
              <a:t>General_Health</a:t>
            </a:r>
            <a:r>
              <a:rPr lang="en-US" altLang="en-US" sz="2000" cap="none" dirty="0" smtClean="0">
                <a:ln>
                  <a:noFill/>
                </a:ln>
                <a:latin typeface="Courier New" panose="02070309020205020404" pitchFamily="49" charset="0"/>
              </a:rPr>
              <a:t> </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.Checkup </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.Exercise</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t>
            </a:r>
            <a:r>
              <a:rPr lang="en-US" altLang="en-US" sz="2000" cap="none" dirty="0" err="1" smtClean="0">
                <a:ln>
                  <a:noFill/>
                </a:ln>
                <a:latin typeface="Courier New" panose="02070309020205020404" pitchFamily="49" charset="0"/>
              </a:rPr>
              <a:t>Heart_Disease</a:t>
            </a:r>
            <a:r>
              <a:rPr lang="en-US" altLang="en-US" sz="2000" cap="none" dirty="0" smtClean="0">
                <a:ln>
                  <a:noFill/>
                </a:ln>
                <a:latin typeface="Courier New" panose="02070309020205020404" pitchFamily="49" charset="0"/>
              </a:rPr>
              <a:t> </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t>
            </a:r>
            <a:r>
              <a:rPr lang="en-US" altLang="en-US" sz="2000" cap="none" dirty="0" err="1" smtClean="0">
                <a:ln>
                  <a:noFill/>
                </a:ln>
                <a:latin typeface="Courier New" panose="02070309020205020404" pitchFamily="49" charset="0"/>
              </a:rPr>
              <a:t>Skin_Cancer</a:t>
            </a:r>
            <a:r>
              <a:rPr lang="en-US" altLang="en-US" sz="2000" cap="none" dirty="0" smtClean="0">
                <a:ln>
                  <a:noFill/>
                </a:ln>
                <a:latin typeface="Courier New" panose="02070309020205020404" pitchFamily="49" charset="0"/>
              </a:rPr>
              <a:t> </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t>
            </a:r>
            <a:r>
              <a:rPr lang="en-US" altLang="en-US" sz="2000" cap="none" dirty="0" err="1" smtClean="0">
                <a:ln>
                  <a:noFill/>
                </a:ln>
                <a:latin typeface="Courier New" panose="02070309020205020404" pitchFamily="49" charset="0"/>
              </a:rPr>
              <a:t>Other_Cancer</a:t>
            </a:r>
            <a:r>
              <a:rPr lang="en-US" altLang="en-US" sz="2000" cap="none" dirty="0" smtClean="0">
                <a:ln>
                  <a:noFill/>
                </a:ln>
                <a:latin typeface="Courier New" panose="02070309020205020404" pitchFamily="49" charset="0"/>
              </a:rPr>
              <a:t> </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.Depression </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.Diabetes </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.Arthritis </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.Sex</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t>
            </a:r>
            <a:r>
              <a:rPr lang="en-US" altLang="en-US" sz="2000" cap="none" dirty="0" err="1" smtClean="0">
                <a:ln>
                  <a:noFill/>
                </a:ln>
                <a:latin typeface="Courier New" panose="02070309020205020404" pitchFamily="49" charset="0"/>
              </a:rPr>
              <a:t>Age_Category</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.Height</a:t>
            </a:r>
            <a:r>
              <a:rPr lang="en-US" altLang="en-US" sz="2000" cap="none" dirty="0">
                <a:ln>
                  <a:noFill/>
                </a:ln>
                <a:latin typeface="Courier New" panose="02070309020205020404" pitchFamily="49" charset="0"/>
              </a:rPr>
              <a:t>_(cm)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.Weight</a:t>
            </a:r>
            <a:r>
              <a:rPr lang="en-US" altLang="en-US" sz="2000" cap="none" dirty="0">
                <a:ln>
                  <a:noFill/>
                </a:ln>
                <a:latin typeface="Courier New" panose="02070309020205020404" pitchFamily="49" charset="0"/>
              </a:rPr>
              <a:t>_(kg)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.BMI</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t>
            </a:r>
            <a:r>
              <a:rPr lang="en-US" altLang="en-US" sz="2000" cap="none" dirty="0" err="1" smtClean="0">
                <a:ln>
                  <a:noFill/>
                </a:ln>
                <a:latin typeface="Courier New" panose="02070309020205020404" pitchFamily="49" charset="0"/>
              </a:rPr>
              <a:t>Smoking_History</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t>
            </a:r>
            <a:r>
              <a:rPr lang="en-US" altLang="en-US" sz="2000" cap="none" dirty="0" err="1" smtClean="0">
                <a:ln>
                  <a:noFill/>
                </a:ln>
                <a:latin typeface="Courier New" panose="02070309020205020404" pitchFamily="49" charset="0"/>
              </a:rPr>
              <a:t>Alcohol_Consumption</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t>
            </a:r>
            <a:r>
              <a:rPr lang="en-US" altLang="en-US" sz="2000" cap="none" dirty="0" err="1" smtClean="0">
                <a:ln>
                  <a:noFill/>
                </a:ln>
                <a:latin typeface="Courier New" panose="02070309020205020404" pitchFamily="49" charset="0"/>
              </a:rPr>
              <a:t>Fruit_Consumption</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t>
            </a:r>
            <a:r>
              <a:rPr lang="en-US" altLang="en-US" sz="2000" cap="none" dirty="0" err="1" smtClean="0">
                <a:ln>
                  <a:noFill/>
                </a:ln>
                <a:latin typeface="Courier New" panose="02070309020205020404" pitchFamily="49" charset="0"/>
              </a:rPr>
              <a:t>Green_Vegetables_Consumption</a:t>
            </a:r>
            <a:r>
              <a:rPr lang="en-US" altLang="en-US" sz="2000" cap="none" dirty="0">
                <a:ln>
                  <a:noFill/>
                </a:ln>
                <a:latin typeface="Courier New" panose="02070309020205020404" pitchFamily="49" charset="0"/>
              </a:rPr>
              <a:t/>
            </a:r>
            <a:br>
              <a:rPr lang="en-US" altLang="en-US" sz="2000" cap="none" dirty="0">
                <a:ln>
                  <a:noFill/>
                </a:ln>
                <a:latin typeface="Courier New" panose="02070309020205020404" pitchFamily="49" charset="0"/>
              </a:rPr>
            </a:br>
            <a:r>
              <a:rPr lang="en-US" altLang="en-US" sz="2000" cap="none" dirty="0" smtClean="0">
                <a:ln>
                  <a:noFill/>
                </a:ln>
                <a:latin typeface="Courier New" panose="02070309020205020404" pitchFamily="49" charset="0"/>
              </a:rPr>
              <a:t>.</a:t>
            </a:r>
            <a:r>
              <a:rPr lang="en-US" altLang="en-US" sz="2000" cap="none" dirty="0" err="1" smtClean="0">
                <a:ln>
                  <a:noFill/>
                </a:ln>
                <a:latin typeface="Courier New" panose="02070309020205020404" pitchFamily="49" charset="0"/>
              </a:rPr>
              <a:t>FriedPotato_Consumption</a:t>
            </a:r>
            <a:r>
              <a:rPr lang="en-US" altLang="en-US" sz="2000" cap="none" dirty="0">
                <a:ln>
                  <a:noFill/>
                </a:ln>
                <a:latin typeface="Arial" panose="020B0604020202020204" pitchFamily="34" charset="0"/>
              </a:rPr>
              <a:t/>
            </a:r>
            <a:br>
              <a:rPr lang="en-US" altLang="en-US" sz="2000" cap="none" dirty="0">
                <a:ln>
                  <a:noFill/>
                </a:ln>
                <a:latin typeface="Arial" panose="020B0604020202020204" pitchFamily="34" charset="0"/>
              </a:rPr>
            </a:br>
            <a:endParaRPr lang="en-IN" sz="2000" dirty="0">
              <a:solidFill>
                <a:schemeClr val="tx1">
                  <a:alpha val="75000"/>
                </a:schemeClr>
              </a:solidFill>
              <a:latin typeface="+mn-lt"/>
            </a:endParaRPr>
          </a:p>
        </p:txBody>
      </p:sp>
    </p:spTree>
    <p:extLst>
      <p:ext uri="{BB962C8B-B14F-4D97-AF65-F5344CB8AC3E}">
        <p14:creationId xmlns:p14="http://schemas.microsoft.com/office/powerpoint/2010/main" val="211224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1907-0012-5E75-EC80-CE2FD04CEE24}"/>
              </a:ext>
            </a:extLst>
          </p:cNvPr>
          <p:cNvSpPr>
            <a:spLocks noGrp="1"/>
          </p:cNvSpPr>
          <p:nvPr>
            <p:ph type="title"/>
          </p:nvPr>
        </p:nvSpPr>
        <p:spPr>
          <a:xfrm>
            <a:off x="649487" y="299389"/>
            <a:ext cx="10415910" cy="1507067"/>
          </a:xfrm>
        </p:spPr>
        <p:txBody>
          <a:bodyPr/>
          <a:lstStyle/>
          <a:p>
            <a:r>
              <a:rPr lang="en-US" dirty="0"/>
              <a:t>Steps to Build a Machine Learning Model</a:t>
            </a:r>
            <a:endParaRPr lang="en-IN" dirty="0">
              <a:solidFill>
                <a:schemeClr val="tx1"/>
              </a:solidFill>
              <a:latin typeface="+mn-lt"/>
            </a:endParaRPr>
          </a:p>
        </p:txBody>
      </p:sp>
      <p:sp>
        <p:nvSpPr>
          <p:cNvPr id="3" name="Content Placeholder 2">
            <a:extLst>
              <a:ext uri="{FF2B5EF4-FFF2-40B4-BE49-F238E27FC236}">
                <a16:creationId xmlns:a16="http://schemas.microsoft.com/office/drawing/2014/main" id="{E42FBE08-362B-4BA7-DC48-C0E302CDB65D}"/>
              </a:ext>
            </a:extLst>
          </p:cNvPr>
          <p:cNvSpPr>
            <a:spLocks noGrp="1"/>
          </p:cNvSpPr>
          <p:nvPr>
            <p:ph sz="half" idx="1"/>
          </p:nvPr>
        </p:nvSpPr>
        <p:spPr>
          <a:xfrm>
            <a:off x="868101" y="2812648"/>
            <a:ext cx="9248172" cy="3657762"/>
          </a:xfrm>
        </p:spPr>
        <p:txBody>
          <a:bodyPr>
            <a:noAutofit/>
          </a:bodyPr>
          <a:lstStyle/>
          <a:p>
            <a:pPr marL="0" indent="0" algn="l">
              <a:buNone/>
            </a:pPr>
            <a:r>
              <a:rPr lang="en-IN" sz="2800" b="0" i="0" dirty="0">
                <a:solidFill>
                  <a:schemeClr val="tx1"/>
                </a:solidFill>
                <a:effectLst/>
                <a:latin typeface="Google Sans"/>
              </a:rPr>
              <a:t>-</a:t>
            </a:r>
            <a:r>
              <a:rPr lang="en-IN" sz="2800" b="0" i="0" dirty="0">
                <a:solidFill>
                  <a:schemeClr val="tx1"/>
                </a:solidFill>
                <a:effectLst/>
              </a:rPr>
              <a:t>Understand the problem.</a:t>
            </a:r>
          </a:p>
          <a:p>
            <a:pPr marL="0" indent="0" algn="l">
              <a:buNone/>
            </a:pPr>
            <a:r>
              <a:rPr lang="en-IN" sz="2800" b="0" i="0" dirty="0">
                <a:solidFill>
                  <a:schemeClr val="tx1"/>
                </a:solidFill>
                <a:effectLst/>
              </a:rPr>
              <a:t>-Data Collection, Data   Preprocessing &amp; Exploratory Data Analysis.</a:t>
            </a:r>
          </a:p>
          <a:p>
            <a:pPr marL="0" indent="0" algn="l">
              <a:buNone/>
            </a:pPr>
            <a:r>
              <a:rPr lang="en-IN" sz="2800" b="0" i="0" dirty="0">
                <a:solidFill>
                  <a:schemeClr val="tx1"/>
                </a:solidFill>
                <a:effectLst/>
              </a:rPr>
              <a:t>-Split the data. </a:t>
            </a:r>
          </a:p>
          <a:p>
            <a:pPr marL="0" indent="0" algn="l">
              <a:buNone/>
            </a:pPr>
            <a:r>
              <a:rPr lang="en-IN" sz="2800" b="0" i="0" dirty="0">
                <a:solidFill>
                  <a:schemeClr val="tx1"/>
                </a:solidFill>
                <a:effectLst/>
              </a:rPr>
              <a:t>-Choose an appropriate model.</a:t>
            </a:r>
          </a:p>
          <a:p>
            <a:pPr marL="0" indent="0" algn="l">
              <a:buNone/>
            </a:pPr>
            <a:r>
              <a:rPr lang="en-IN" sz="2800" b="0" i="0" dirty="0">
                <a:solidFill>
                  <a:schemeClr val="tx1"/>
                </a:solidFill>
                <a:effectLst/>
              </a:rPr>
              <a:t>-Train the model. </a:t>
            </a:r>
          </a:p>
          <a:p>
            <a:pPr marL="0" indent="0" algn="l">
              <a:buNone/>
            </a:pPr>
            <a:r>
              <a:rPr lang="en-IN" sz="2800" b="0" i="0" dirty="0">
                <a:solidFill>
                  <a:schemeClr val="tx1"/>
                </a:solidFill>
                <a:effectLst/>
              </a:rPr>
              <a:t>-Prediction. </a:t>
            </a:r>
            <a:endParaRPr lang="en-IN" sz="2800" b="0" i="0" dirty="0" smtClean="0">
              <a:solidFill>
                <a:schemeClr val="tx1"/>
              </a:solidFill>
              <a:effectLst/>
            </a:endParaRPr>
          </a:p>
          <a:p>
            <a:pPr marL="0" indent="0">
              <a:buNone/>
            </a:pPr>
            <a:r>
              <a:rPr lang="en-IN" sz="2800" dirty="0">
                <a:solidFill>
                  <a:schemeClr val="tx1">
                    <a:alpha val="85000"/>
                  </a:schemeClr>
                </a:solidFill>
              </a:rPr>
              <a:t>- Accuracy Check</a:t>
            </a:r>
          </a:p>
          <a:p>
            <a:pPr marL="0" indent="0" algn="l">
              <a:buNone/>
            </a:pPr>
            <a:endParaRPr lang="en-IN" sz="2800" dirty="0">
              <a:solidFill>
                <a:schemeClr val="tx1"/>
              </a:solidFill>
            </a:endParaRPr>
          </a:p>
        </p:txBody>
      </p:sp>
    </p:spTree>
    <p:extLst>
      <p:ext uri="{BB962C8B-B14F-4D97-AF65-F5344CB8AC3E}">
        <p14:creationId xmlns:p14="http://schemas.microsoft.com/office/powerpoint/2010/main" val="96178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1222-2A42-2657-3AC0-F7E29E2E386B}"/>
              </a:ext>
            </a:extLst>
          </p:cNvPr>
          <p:cNvSpPr>
            <a:spLocks noGrp="1"/>
          </p:cNvSpPr>
          <p:nvPr>
            <p:ph type="title"/>
          </p:nvPr>
        </p:nvSpPr>
        <p:spPr>
          <a:xfrm>
            <a:off x="859002" y="1276751"/>
            <a:ext cx="10520679" cy="679371"/>
          </a:xfrm>
        </p:spPr>
        <p:txBody>
          <a:bodyPr>
            <a:normAutofit fontScale="90000"/>
          </a:bodyPr>
          <a:lstStyle/>
          <a:p>
            <a:r>
              <a:rPr lang="en-IN" b="0" i="0" dirty="0">
                <a:solidFill>
                  <a:schemeClr val="tx1"/>
                </a:solidFill>
                <a:effectLst/>
                <a:latin typeface="+mn-lt"/>
              </a:rPr>
              <a:t>Exploratory Data Analysis</a:t>
            </a:r>
            <a:br>
              <a:rPr lang="en-IN" b="0" i="0" dirty="0">
                <a:solidFill>
                  <a:schemeClr val="tx1"/>
                </a:solidFill>
                <a:effectLst/>
                <a:latin typeface="+mn-lt"/>
              </a:rPr>
            </a:br>
            <a:r>
              <a:rPr lang="en-IN" b="0" i="0" dirty="0">
                <a:solidFill>
                  <a:schemeClr val="tx1"/>
                </a:solidFill>
                <a:effectLst/>
                <a:latin typeface="+mn-lt"/>
              </a:rPr>
              <a:t/>
            </a:r>
            <a:br>
              <a:rPr lang="en-IN" b="0" i="0" dirty="0">
                <a:solidFill>
                  <a:schemeClr val="tx1"/>
                </a:solidFill>
                <a:effectLst/>
                <a:latin typeface="+mn-lt"/>
              </a:rPr>
            </a:br>
            <a:r>
              <a:rPr lang="en-IN" b="0" i="0" dirty="0">
                <a:solidFill>
                  <a:schemeClr val="tx1"/>
                </a:solidFill>
                <a:effectLst/>
                <a:latin typeface="+mn-lt"/>
              </a:rPr>
              <a:t/>
            </a:r>
            <a:br>
              <a:rPr lang="en-IN" b="0" i="0" dirty="0">
                <a:solidFill>
                  <a:schemeClr val="tx1"/>
                </a:solidFill>
                <a:effectLst/>
                <a:latin typeface="+mn-lt"/>
              </a:rPr>
            </a:br>
            <a:r>
              <a:rPr lang="en-US" sz="2700" b="1" i="0" dirty="0">
                <a:solidFill>
                  <a:schemeClr val="tx1"/>
                </a:solidFill>
                <a:effectLst/>
                <a:latin typeface="+mn-lt"/>
              </a:rPr>
              <a:t>Exploratory Data Analysis (EDA)</a:t>
            </a:r>
            <a:r>
              <a:rPr lang="en-US" sz="2700" b="0" i="0" dirty="0">
                <a:solidFill>
                  <a:schemeClr val="tx1"/>
                </a:solidFill>
                <a:effectLst/>
                <a:latin typeface="+mn-lt"/>
              </a:rPr>
              <a:t>, also known as Data Exploration, is a step in the Data Analysis Process, where a number of techniques are used to better understand the dataset being used.</a:t>
            </a:r>
            <a:endParaRPr lang="en-IN" sz="2700" dirty="0">
              <a:solidFill>
                <a:schemeClr val="tx1"/>
              </a:solidFill>
              <a:latin typeface="+mn-lt"/>
            </a:endParaRPr>
          </a:p>
        </p:txBody>
      </p:sp>
      <p:sp>
        <p:nvSpPr>
          <p:cNvPr id="14" name="TextBox 13">
            <a:extLst>
              <a:ext uri="{FF2B5EF4-FFF2-40B4-BE49-F238E27FC236}">
                <a16:creationId xmlns:a16="http://schemas.microsoft.com/office/drawing/2014/main" id="{2431E860-F30E-78F2-E2C8-DFFED028C1E2}"/>
              </a:ext>
            </a:extLst>
          </p:cNvPr>
          <p:cNvSpPr txBox="1"/>
          <p:nvPr/>
        </p:nvSpPr>
        <p:spPr>
          <a:xfrm>
            <a:off x="696957" y="3204169"/>
            <a:ext cx="10614127" cy="1754326"/>
          </a:xfrm>
          <a:prstGeom prst="rect">
            <a:avLst/>
          </a:prstGeom>
          <a:noFill/>
        </p:spPr>
        <p:txBody>
          <a:bodyPr wrap="square">
            <a:spAutoFit/>
          </a:bodyPr>
          <a:lstStyle/>
          <a:p>
            <a:pPr algn="l" fontAlgn="base"/>
            <a:r>
              <a:rPr lang="en-US" sz="2400" b="0" i="0" dirty="0">
                <a:effectLst/>
              </a:rPr>
              <a:t>The main purpose of EDA is to help look at data before making any assumptions. It can help identify obvious errors, as well as better understand patterns within the data, detect outliers or anomalous events, find interesting relations among the variables.</a:t>
            </a:r>
          </a:p>
          <a:p>
            <a:r>
              <a:rPr lang="en-US" dirty="0"/>
              <a:t/>
            </a:r>
            <a:br>
              <a:rPr lang="en-US" dirty="0"/>
            </a:br>
            <a:endParaRPr lang="en-IN" dirty="0"/>
          </a:p>
        </p:txBody>
      </p:sp>
      <p:sp>
        <p:nvSpPr>
          <p:cNvPr id="16" name="TextBox 15">
            <a:extLst>
              <a:ext uri="{FF2B5EF4-FFF2-40B4-BE49-F238E27FC236}">
                <a16:creationId xmlns:a16="http://schemas.microsoft.com/office/drawing/2014/main" id="{761F6F3D-5C7E-1E81-DB73-2CE2D3DDBE05}"/>
              </a:ext>
            </a:extLst>
          </p:cNvPr>
          <p:cNvSpPr txBox="1"/>
          <p:nvPr/>
        </p:nvSpPr>
        <p:spPr>
          <a:xfrm>
            <a:off x="696957" y="4784875"/>
            <a:ext cx="10343220" cy="1569660"/>
          </a:xfrm>
          <a:prstGeom prst="rect">
            <a:avLst/>
          </a:prstGeom>
          <a:noFill/>
        </p:spPr>
        <p:txBody>
          <a:bodyPr wrap="square">
            <a:spAutoFit/>
          </a:bodyPr>
          <a:lstStyle/>
          <a:p>
            <a:r>
              <a:rPr lang="en-US" sz="2400" b="0" i="0" dirty="0">
                <a:effectLst/>
              </a:rPr>
              <a:t>Exploratory Data Analysis (EDA) can be used to answer questions about standard deviations, categorical variables, and confidence intervals. After completing EDA and drawing insights, its features can then be used for more sophisticated data analysis or modeling, including machine learning.</a:t>
            </a:r>
            <a:endParaRPr lang="en-IN" sz="2400" dirty="0"/>
          </a:p>
        </p:txBody>
      </p:sp>
    </p:spTree>
    <p:extLst>
      <p:ext uri="{BB962C8B-B14F-4D97-AF65-F5344CB8AC3E}">
        <p14:creationId xmlns:p14="http://schemas.microsoft.com/office/powerpoint/2010/main" val="409454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FCCB-8763-B768-4934-C2854C61F2AB}"/>
              </a:ext>
            </a:extLst>
          </p:cNvPr>
          <p:cNvSpPr>
            <a:spLocks noGrp="1"/>
          </p:cNvSpPr>
          <p:nvPr>
            <p:ph type="title"/>
          </p:nvPr>
        </p:nvSpPr>
        <p:spPr>
          <a:xfrm>
            <a:off x="2165772" y="685800"/>
            <a:ext cx="8534400" cy="1507067"/>
          </a:xfrm>
        </p:spPr>
        <p:txBody>
          <a:bodyPr/>
          <a:lstStyle/>
          <a:p>
            <a:r>
              <a:rPr lang="en-IN" dirty="0">
                <a:solidFill>
                  <a:schemeClr val="tx1">
                    <a:alpha val="75000"/>
                  </a:schemeClr>
                </a:solidFill>
                <a:latin typeface="+mn-lt"/>
              </a:rPr>
              <a:t>Feature Engineering</a:t>
            </a:r>
          </a:p>
        </p:txBody>
      </p:sp>
      <p:sp>
        <p:nvSpPr>
          <p:cNvPr id="3" name="Content Placeholder 2">
            <a:extLst>
              <a:ext uri="{FF2B5EF4-FFF2-40B4-BE49-F238E27FC236}">
                <a16:creationId xmlns:a16="http://schemas.microsoft.com/office/drawing/2014/main" id="{E8B1C91C-97C3-BCD0-8EF2-787A103CDCAD}"/>
              </a:ext>
            </a:extLst>
          </p:cNvPr>
          <p:cNvSpPr>
            <a:spLocks noGrp="1"/>
          </p:cNvSpPr>
          <p:nvPr>
            <p:ph idx="1"/>
          </p:nvPr>
        </p:nvSpPr>
        <p:spPr>
          <a:xfrm>
            <a:off x="765234" y="2283106"/>
            <a:ext cx="8534400" cy="3615267"/>
          </a:xfrm>
        </p:spPr>
        <p:txBody>
          <a:bodyPr/>
          <a:lstStyle/>
          <a:p>
            <a:r>
              <a:rPr lang="en-US" b="0" i="0" dirty="0">
                <a:solidFill>
                  <a:srgbClr val="BDC1C6"/>
                </a:solidFill>
                <a:effectLst/>
                <a:latin typeface="Google Sans"/>
              </a:rPr>
              <a:t> </a:t>
            </a:r>
            <a:r>
              <a:rPr lang="en-US" b="0" i="0" dirty="0">
                <a:solidFill>
                  <a:schemeClr val="tx1"/>
                </a:solidFill>
                <a:effectLst/>
              </a:rPr>
              <a:t>Feature Creation</a:t>
            </a:r>
          </a:p>
          <a:p>
            <a:r>
              <a:rPr lang="en-US" b="0" i="0" dirty="0">
                <a:solidFill>
                  <a:schemeClr val="tx1"/>
                </a:solidFill>
                <a:effectLst/>
              </a:rPr>
              <a:t> Transformations</a:t>
            </a:r>
          </a:p>
          <a:p>
            <a:r>
              <a:rPr lang="en-US" b="0" i="0" dirty="0">
                <a:solidFill>
                  <a:schemeClr val="tx1"/>
                </a:solidFill>
                <a:effectLst/>
              </a:rPr>
              <a:t> Feature Extraction</a:t>
            </a:r>
          </a:p>
          <a:p>
            <a:r>
              <a:rPr lang="en-US" b="0" i="0" dirty="0">
                <a:solidFill>
                  <a:schemeClr val="tx1"/>
                </a:solidFill>
                <a:effectLst/>
              </a:rPr>
              <a:t> Feature Selection</a:t>
            </a:r>
            <a:endParaRPr lang="en-IN" dirty="0">
              <a:solidFill>
                <a:schemeClr val="tx1"/>
              </a:solidFill>
            </a:endParaRPr>
          </a:p>
        </p:txBody>
      </p:sp>
    </p:spTree>
    <p:extLst>
      <p:ext uri="{BB962C8B-B14F-4D97-AF65-F5344CB8AC3E}">
        <p14:creationId xmlns:p14="http://schemas.microsoft.com/office/powerpoint/2010/main" val="385635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A2C4-0EBE-0CE6-5A2D-A79CCF33421A}"/>
              </a:ext>
            </a:extLst>
          </p:cNvPr>
          <p:cNvSpPr>
            <a:spLocks noGrp="1"/>
          </p:cNvSpPr>
          <p:nvPr>
            <p:ph type="title"/>
          </p:nvPr>
        </p:nvSpPr>
        <p:spPr>
          <a:xfrm>
            <a:off x="560408" y="332290"/>
            <a:ext cx="10515600" cy="819738"/>
          </a:xfrm>
        </p:spPr>
        <p:txBody>
          <a:bodyPr>
            <a:noAutofit/>
          </a:bodyPr>
          <a:lstStyle/>
          <a:p>
            <a:r>
              <a:rPr lang="en-IN" sz="2400" dirty="0">
                <a:solidFill>
                  <a:schemeClr val="tx1">
                    <a:alpha val="75000"/>
                  </a:schemeClr>
                </a:solidFill>
                <a:latin typeface="+mn-lt"/>
              </a:rPr>
              <a:t>Some Insights of Data</a:t>
            </a:r>
            <a:br>
              <a:rPr lang="en-IN" sz="2400" dirty="0">
                <a:solidFill>
                  <a:schemeClr val="tx1">
                    <a:alpha val="75000"/>
                  </a:schemeClr>
                </a:solidFill>
                <a:latin typeface="+mn-lt"/>
              </a:rPr>
            </a:br>
            <a:r>
              <a:rPr lang="en-US" sz="2400" dirty="0" smtClean="0">
                <a:solidFill>
                  <a:schemeClr val="tx1">
                    <a:alpha val="75000"/>
                  </a:schemeClr>
                </a:solidFill>
                <a:latin typeface="+mn-lt"/>
              </a:rPr>
              <a:t>What are the general health of the people in the dataset ? </a:t>
            </a:r>
            <a:endParaRPr lang="en-IN" sz="2400" dirty="0">
              <a:solidFill>
                <a:schemeClr val="tx1">
                  <a:alpha val="75000"/>
                </a:schemeClr>
              </a:solidFill>
              <a:latin typeface="+mn-lt"/>
            </a:endParaRPr>
          </a:p>
        </p:txBody>
      </p:sp>
      <p:sp>
        <p:nvSpPr>
          <p:cNvPr id="7" name="TextBox 6">
            <a:extLst>
              <a:ext uri="{FF2B5EF4-FFF2-40B4-BE49-F238E27FC236}">
                <a16:creationId xmlns:a16="http://schemas.microsoft.com/office/drawing/2014/main" id="{5D7C403C-4E9D-0131-94B6-E67CAAC59D06}"/>
              </a:ext>
            </a:extLst>
          </p:cNvPr>
          <p:cNvSpPr txBox="1"/>
          <p:nvPr/>
        </p:nvSpPr>
        <p:spPr>
          <a:xfrm>
            <a:off x="7875609" y="3070093"/>
            <a:ext cx="3582364" cy="1200329"/>
          </a:xfrm>
          <a:prstGeom prst="rect">
            <a:avLst/>
          </a:prstGeom>
          <a:noFill/>
        </p:spPr>
        <p:txBody>
          <a:bodyPr wrap="square">
            <a:spAutoFit/>
          </a:bodyPr>
          <a:lstStyle/>
          <a:p>
            <a:r>
              <a:rPr lang="en-US" sz="2400" b="0" i="0" dirty="0" smtClean="0">
                <a:effectLst/>
              </a:rPr>
              <a:t>There are the general health of the people present in the dataset</a:t>
            </a:r>
            <a:endParaRPr lang="en-IN" sz="2400" dirty="0"/>
          </a:p>
        </p:txBody>
      </p:sp>
      <p:pic>
        <p:nvPicPr>
          <p:cNvPr id="9" name="Picture 8"/>
          <p:cNvPicPr>
            <a:picLocks noChangeAspect="1"/>
          </p:cNvPicPr>
          <p:nvPr/>
        </p:nvPicPr>
        <p:blipFill>
          <a:blip r:embed="rId2"/>
          <a:stretch>
            <a:fillRect/>
          </a:stretch>
        </p:blipFill>
        <p:spPr>
          <a:xfrm>
            <a:off x="294190" y="1536701"/>
            <a:ext cx="7331213" cy="4887247"/>
          </a:xfrm>
          <a:prstGeom prst="rect">
            <a:avLst/>
          </a:prstGeom>
        </p:spPr>
      </p:pic>
    </p:spTree>
    <p:extLst>
      <p:ext uri="{BB962C8B-B14F-4D97-AF65-F5344CB8AC3E}">
        <p14:creationId xmlns:p14="http://schemas.microsoft.com/office/powerpoint/2010/main" val="208903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A2C4-0EBE-0CE6-5A2D-A79CCF33421A}"/>
              </a:ext>
            </a:extLst>
          </p:cNvPr>
          <p:cNvSpPr>
            <a:spLocks noGrp="1"/>
          </p:cNvSpPr>
          <p:nvPr>
            <p:ph type="title"/>
          </p:nvPr>
        </p:nvSpPr>
        <p:spPr>
          <a:xfrm>
            <a:off x="560408" y="332290"/>
            <a:ext cx="10515600" cy="819738"/>
          </a:xfrm>
        </p:spPr>
        <p:txBody>
          <a:bodyPr>
            <a:noAutofit/>
          </a:bodyPr>
          <a:lstStyle/>
          <a:p>
            <a:r>
              <a:rPr lang="en-IN" sz="2400" dirty="0">
                <a:solidFill>
                  <a:schemeClr val="tx1">
                    <a:alpha val="75000"/>
                  </a:schemeClr>
                </a:solidFill>
                <a:latin typeface="+mn-lt"/>
              </a:rPr>
              <a:t>Some Insights of Data</a:t>
            </a:r>
            <a:br>
              <a:rPr lang="en-IN" sz="2400" dirty="0">
                <a:solidFill>
                  <a:schemeClr val="tx1">
                    <a:alpha val="75000"/>
                  </a:schemeClr>
                </a:solidFill>
                <a:latin typeface="+mn-lt"/>
              </a:rPr>
            </a:br>
            <a:r>
              <a:rPr lang="en-IN" sz="2400" dirty="0" err="1" smtClean="0">
                <a:solidFill>
                  <a:schemeClr val="tx1">
                    <a:alpha val="75000"/>
                  </a:schemeClr>
                </a:solidFill>
                <a:latin typeface="+mn-lt"/>
              </a:rPr>
              <a:t>Dat</a:t>
            </a:r>
            <a:r>
              <a:rPr lang="en-IN" sz="2400" dirty="0" err="1" smtClean="0">
                <a:solidFill>
                  <a:schemeClr val="tx1">
                    <a:alpha val="75000"/>
                  </a:schemeClr>
                </a:solidFill>
                <a:latin typeface="+mn-lt"/>
              </a:rPr>
              <a:t>a</a:t>
            </a:r>
            <a:r>
              <a:rPr lang="en-IN" sz="2400" dirty="0" smtClean="0">
                <a:solidFill>
                  <a:schemeClr val="tx1">
                    <a:alpha val="75000"/>
                  </a:schemeClr>
                </a:solidFill>
                <a:latin typeface="+mn-lt"/>
              </a:rPr>
              <a:t> of </a:t>
            </a:r>
            <a:r>
              <a:rPr lang="en-US" sz="2400" dirty="0" smtClean="0">
                <a:solidFill>
                  <a:schemeClr val="tx1">
                    <a:alpha val="75000"/>
                  </a:schemeClr>
                </a:solidFill>
                <a:latin typeface="+mn-lt"/>
              </a:rPr>
              <a:t>People who do exercise </a:t>
            </a:r>
            <a:r>
              <a:rPr lang="en-US" sz="2400" dirty="0" smtClean="0">
                <a:solidFill>
                  <a:schemeClr val="tx1">
                    <a:alpha val="75000"/>
                  </a:schemeClr>
                </a:solidFill>
                <a:latin typeface="+mn-lt"/>
              </a:rPr>
              <a:t>? </a:t>
            </a:r>
            <a:endParaRPr lang="en-IN" sz="2400" dirty="0">
              <a:solidFill>
                <a:schemeClr val="tx1">
                  <a:alpha val="75000"/>
                </a:schemeClr>
              </a:solidFill>
              <a:latin typeface="+mn-lt"/>
            </a:endParaRPr>
          </a:p>
        </p:txBody>
      </p:sp>
      <p:sp>
        <p:nvSpPr>
          <p:cNvPr id="7" name="TextBox 6">
            <a:extLst>
              <a:ext uri="{FF2B5EF4-FFF2-40B4-BE49-F238E27FC236}">
                <a16:creationId xmlns:a16="http://schemas.microsoft.com/office/drawing/2014/main" id="{5D7C403C-4E9D-0131-94B6-E67CAAC59D06}"/>
              </a:ext>
            </a:extLst>
          </p:cNvPr>
          <p:cNvSpPr txBox="1"/>
          <p:nvPr/>
        </p:nvSpPr>
        <p:spPr>
          <a:xfrm>
            <a:off x="7956631" y="2178843"/>
            <a:ext cx="3837972" cy="1200329"/>
          </a:xfrm>
          <a:prstGeom prst="rect">
            <a:avLst/>
          </a:prstGeom>
          <a:noFill/>
        </p:spPr>
        <p:txBody>
          <a:bodyPr wrap="square">
            <a:spAutoFit/>
          </a:bodyPr>
          <a:lstStyle/>
          <a:p>
            <a:r>
              <a:rPr lang="en-US" sz="2400" b="0" i="0" dirty="0" smtClean="0">
                <a:effectLst/>
              </a:rPr>
              <a:t>These graph is based on people who exercise regularly </a:t>
            </a:r>
            <a:endParaRPr lang="en-IN" sz="2400" dirty="0"/>
          </a:p>
        </p:txBody>
      </p:sp>
      <p:pic>
        <p:nvPicPr>
          <p:cNvPr id="3" name="Picture 2"/>
          <p:cNvPicPr>
            <a:picLocks noChangeAspect="1"/>
          </p:cNvPicPr>
          <p:nvPr/>
        </p:nvPicPr>
        <p:blipFill>
          <a:blip r:embed="rId2"/>
          <a:stretch>
            <a:fillRect/>
          </a:stretch>
        </p:blipFill>
        <p:spPr>
          <a:xfrm>
            <a:off x="560408" y="1359272"/>
            <a:ext cx="7162906" cy="4937356"/>
          </a:xfrm>
          <a:prstGeom prst="rect">
            <a:avLst/>
          </a:prstGeom>
        </p:spPr>
      </p:pic>
    </p:spTree>
    <p:extLst>
      <p:ext uri="{BB962C8B-B14F-4D97-AF65-F5344CB8AC3E}">
        <p14:creationId xmlns:p14="http://schemas.microsoft.com/office/powerpoint/2010/main" val="3585450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703</TotalTime>
  <Words>395</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Cambria Math</vt:lpstr>
      <vt:lpstr>Century Gothic</vt:lpstr>
      <vt:lpstr>Courier New</vt:lpstr>
      <vt:lpstr>Google Sans</vt:lpstr>
      <vt:lpstr>Wingdings 3</vt:lpstr>
      <vt:lpstr>Slice</vt:lpstr>
      <vt:lpstr>Heart Disease Detection.</vt:lpstr>
      <vt:lpstr>PowerPoint Presentation</vt:lpstr>
      <vt:lpstr>Objective</vt:lpstr>
      <vt:lpstr>Understanding our Variables   .General_Health  .Checkup  .Exercise .Heart_Disease  .Skin_Cancer  .Other_Cancer  .Depression  .Diabetes  .Arthritis  .Sex .Age_Category .Height_(cm)  .Weight_(kg)  .BMI .Smoking_History .Alcohol_Consumption .Fruit_Consumption .Green_Vegetables_Consumption .FriedPotato_Consumption </vt:lpstr>
      <vt:lpstr>Steps to Build a Machine Learning Model</vt:lpstr>
      <vt:lpstr>Exploratory Data Analysis   Exploratory Data Analysis (EDA), also known as Data Exploration, is a step in the Data Analysis Process, where a number of techniques are used to better understand the dataset being used.</vt:lpstr>
      <vt:lpstr>Feature Engineering</vt:lpstr>
      <vt:lpstr>Some Insights of Data What are the general health of the people in the dataset ? </vt:lpstr>
      <vt:lpstr>Some Insights of Data Data of People who do exercise ? </vt:lpstr>
      <vt:lpstr>BAR plot of dataset </vt:lpstr>
      <vt:lpstr>Pair plot for Dataset</vt:lpstr>
      <vt:lpstr>Model Building</vt:lpstr>
      <vt:lpstr>Input Columns and Target Column</vt:lpstr>
      <vt:lpstr>Implementing Models  Here are a few models which are applied to this Dataset</vt:lpstr>
      <vt:lpstr>Conclusion  -Logistics Regression was Performed with an Accuracy of 91.88% on Testing Data. -By Predicting these values we can get an understanding due to which factors any person gets heart related disease.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Defaulters</dc:title>
  <dc:creator>Nikhil Dhumale</dc:creator>
  <cp:lastModifiedBy>Abdul Rauf Khan</cp:lastModifiedBy>
  <cp:revision>11</cp:revision>
  <dcterms:created xsi:type="dcterms:W3CDTF">2023-08-27T19:22:20Z</dcterms:created>
  <dcterms:modified xsi:type="dcterms:W3CDTF">2023-08-28T20:41:43Z</dcterms:modified>
</cp:coreProperties>
</file>