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59" r:id="rId4"/>
    <p:sldId id="261" r:id="rId5"/>
    <p:sldId id="262" r:id="rId6"/>
    <p:sldId id="263" r:id="rId7"/>
    <p:sldId id="264" r:id="rId8"/>
    <p:sldId id="266" r:id="rId9"/>
    <p:sldId id="273" r:id="rId10"/>
    <p:sldId id="268" r:id="rId11"/>
    <p:sldId id="269" r:id="rId12"/>
    <p:sldId id="265" r:id="rId13"/>
    <p:sldId id="270"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Dhumale" initials="ND" lastIdx="1" clrIdx="0">
    <p:extLst>
      <p:ext uri="{19B8F6BF-5375-455C-9EA6-DF929625EA0E}">
        <p15:presenceInfo xmlns:p15="http://schemas.microsoft.com/office/powerpoint/2012/main" userId="d82c70ad991fa9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82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7A5E8B7-F220-42D2-BB61-4E5E24A05506}" type="datetimeFigureOut">
              <a:rPr lang="en-US" smtClean="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426622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997831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4256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79908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1043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81991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245246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89909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97070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0969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A5E8B7-F220-42D2-BB61-4E5E24A05506}"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60464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A5E8B7-F220-42D2-BB61-4E5E24A05506}"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25068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A5E8B7-F220-42D2-BB61-4E5E24A05506}"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03566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714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81005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47422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A5E8B7-F220-42D2-BB61-4E5E24A05506}" type="datetimeFigureOut">
              <a:rPr lang="en-US" smtClean="0"/>
              <a:pPr/>
              <a:t>11/9/2023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14571247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5846-B4F1-5AC8-97AF-99B9DB975870}"/>
              </a:ext>
            </a:extLst>
          </p:cNvPr>
          <p:cNvSpPr>
            <a:spLocks noGrp="1"/>
          </p:cNvSpPr>
          <p:nvPr>
            <p:ph type="title"/>
          </p:nvPr>
        </p:nvSpPr>
        <p:spPr>
          <a:xfrm>
            <a:off x="2745974" y="588662"/>
            <a:ext cx="8360276" cy="2342498"/>
          </a:xfrm>
        </p:spPr>
        <p:txBody>
          <a:bodyPr/>
          <a:lstStyle/>
          <a:p>
            <a:r>
              <a:rPr lang="en-IN" b="1" i="0" dirty="0" smtClean="0">
                <a:solidFill>
                  <a:schemeClr val="tx1"/>
                </a:solidFill>
                <a:effectLst/>
                <a:latin typeface="Cambria Math" panose="02040503050406030204" pitchFamily="18" charset="0"/>
                <a:ea typeface="Cambria Math" panose="02040503050406030204" pitchFamily="18" charset="0"/>
              </a:rPr>
              <a:t>COMPANY </a:t>
            </a:r>
            <a:r>
              <a:rPr lang="en-IN" b="1" i="0" dirty="0" err="1" smtClean="0">
                <a:solidFill>
                  <a:schemeClr val="tx1"/>
                </a:solidFill>
                <a:effectLst/>
                <a:latin typeface="Cambria Math" panose="02040503050406030204" pitchFamily="18" charset="0"/>
                <a:ea typeface="Cambria Math" panose="02040503050406030204" pitchFamily="18" charset="0"/>
              </a:rPr>
              <a:t>BANKRUpTCY</a:t>
            </a:r>
            <a:r>
              <a:rPr lang="en-IN" b="1" i="0" dirty="0" smtClean="0">
                <a:solidFill>
                  <a:schemeClr val="tx1"/>
                </a:solidFill>
                <a:effectLst/>
                <a:latin typeface="Cambria Math" panose="02040503050406030204" pitchFamily="18" charset="0"/>
                <a:ea typeface="Cambria Math" panose="02040503050406030204" pitchFamily="18" charset="0"/>
              </a:rPr>
              <a:t> </a:t>
            </a:r>
            <a:r>
              <a:rPr lang="en-IN" b="1" i="0" dirty="0" err="1" smtClean="0">
                <a:solidFill>
                  <a:schemeClr val="tx1"/>
                </a:solidFill>
                <a:effectLst/>
                <a:latin typeface="Cambria Math" panose="02040503050406030204" pitchFamily="18" charset="0"/>
                <a:ea typeface="Cambria Math" panose="02040503050406030204" pitchFamily="18" charset="0"/>
              </a:rPr>
              <a:t>PrEDICTION</a:t>
            </a:r>
            <a:r>
              <a:rPr lang="en-IN" b="1" i="0" dirty="0" smtClean="0">
                <a:solidFill>
                  <a:schemeClr val="tx1"/>
                </a:solidFill>
                <a:effectLst/>
                <a:latin typeface="Cambria Math" panose="02040503050406030204" pitchFamily="18" charset="0"/>
                <a:ea typeface="Cambria Math" panose="02040503050406030204" pitchFamily="18" charset="0"/>
              </a:rPr>
              <a:t>.</a:t>
            </a:r>
            <a:endParaRPr lang="en-IN" dirty="0"/>
          </a:p>
        </p:txBody>
      </p:sp>
      <p:sp>
        <p:nvSpPr>
          <p:cNvPr id="3" name="Text Placeholder 2">
            <a:extLst>
              <a:ext uri="{FF2B5EF4-FFF2-40B4-BE49-F238E27FC236}">
                <a16:creationId xmlns:a16="http://schemas.microsoft.com/office/drawing/2014/main" id="{FB8D0221-74B1-9C95-E17F-6B95A2333291}"/>
              </a:ext>
            </a:extLst>
          </p:cNvPr>
          <p:cNvSpPr>
            <a:spLocks noGrp="1"/>
          </p:cNvSpPr>
          <p:nvPr>
            <p:ph type="body" idx="1"/>
          </p:nvPr>
        </p:nvSpPr>
        <p:spPr>
          <a:xfrm>
            <a:off x="0" y="5595274"/>
            <a:ext cx="4577548" cy="1262726"/>
          </a:xfrm>
        </p:spPr>
        <p:txBody>
          <a:bodyPr/>
          <a:lstStyle/>
          <a:p>
            <a:r>
              <a:rPr lang="en-IN" dirty="0">
                <a:solidFill>
                  <a:schemeClr val="tx1"/>
                </a:solidFill>
              </a:rPr>
              <a:t>By – </a:t>
            </a:r>
            <a:r>
              <a:rPr lang="en-IN" dirty="0" smtClean="0">
                <a:solidFill>
                  <a:schemeClr val="tx1"/>
                </a:solidFill>
              </a:rPr>
              <a:t>Abdul Rauf Khan.</a:t>
            </a:r>
            <a:endParaRPr lang="en-IN" dirty="0">
              <a:solidFill>
                <a:schemeClr val="tx1"/>
              </a:solidFill>
            </a:endParaRPr>
          </a:p>
        </p:txBody>
      </p:sp>
    </p:spTree>
    <p:extLst>
      <p:ext uri="{BB962C8B-B14F-4D97-AF65-F5344CB8AC3E}">
        <p14:creationId xmlns:p14="http://schemas.microsoft.com/office/powerpoint/2010/main" val="1137414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F503-3F6F-7BD5-C511-77A0CE02D2CF}"/>
              </a:ext>
            </a:extLst>
          </p:cNvPr>
          <p:cNvSpPr>
            <a:spLocks noGrp="1"/>
          </p:cNvSpPr>
          <p:nvPr>
            <p:ph type="title"/>
          </p:nvPr>
        </p:nvSpPr>
        <p:spPr>
          <a:xfrm>
            <a:off x="2817471" y="193653"/>
            <a:ext cx="6280230" cy="819738"/>
          </a:xfrm>
        </p:spPr>
        <p:txBody>
          <a:bodyPr/>
          <a:lstStyle/>
          <a:p>
            <a:r>
              <a:rPr lang="en-IN" dirty="0" smtClean="0">
                <a:solidFill>
                  <a:schemeClr val="tx1">
                    <a:alpha val="75000"/>
                  </a:schemeClr>
                </a:solidFill>
                <a:latin typeface="+mn-lt"/>
              </a:rPr>
              <a:t>BOX plot of dataset </a:t>
            </a:r>
            <a:endParaRPr lang="en-IN" dirty="0">
              <a:solidFill>
                <a:schemeClr val="tx1">
                  <a:alpha val="75000"/>
                </a:schemeClr>
              </a:solidFill>
              <a:latin typeface="+mn-lt"/>
            </a:endParaRPr>
          </a:p>
        </p:txBody>
      </p:sp>
      <p:sp>
        <p:nvSpPr>
          <p:cNvPr id="7" name="TextBox 6">
            <a:extLst>
              <a:ext uri="{FF2B5EF4-FFF2-40B4-BE49-F238E27FC236}">
                <a16:creationId xmlns:a16="http://schemas.microsoft.com/office/drawing/2014/main" id="{1E18B463-8488-7E30-6687-E7721360F03E}"/>
              </a:ext>
            </a:extLst>
          </p:cNvPr>
          <p:cNvSpPr txBox="1"/>
          <p:nvPr/>
        </p:nvSpPr>
        <p:spPr>
          <a:xfrm>
            <a:off x="8160151" y="2008203"/>
            <a:ext cx="3611301" cy="646331"/>
          </a:xfrm>
          <a:prstGeom prst="rect">
            <a:avLst/>
          </a:prstGeom>
          <a:noFill/>
        </p:spPr>
        <p:txBody>
          <a:bodyPr wrap="square">
            <a:spAutoFit/>
          </a:bodyPr>
          <a:lstStyle/>
          <a:p>
            <a:r>
              <a:rPr lang="en-IN" dirty="0" smtClean="0"/>
              <a:t>This is the actual borrowing data of the company.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26" y="1260731"/>
            <a:ext cx="6116793" cy="4703189"/>
          </a:xfrm>
          <a:prstGeom prst="rect">
            <a:avLst/>
          </a:prstGeom>
        </p:spPr>
      </p:pic>
    </p:spTree>
    <p:extLst>
      <p:ext uri="{BB962C8B-B14F-4D97-AF65-F5344CB8AC3E}">
        <p14:creationId xmlns:p14="http://schemas.microsoft.com/office/powerpoint/2010/main" val="1431895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458B-4A1A-8336-FFF8-B7932DEC91C8}"/>
              </a:ext>
            </a:extLst>
          </p:cNvPr>
          <p:cNvSpPr>
            <a:spLocks noGrp="1"/>
          </p:cNvSpPr>
          <p:nvPr>
            <p:ph type="title"/>
          </p:nvPr>
        </p:nvSpPr>
        <p:spPr>
          <a:xfrm>
            <a:off x="2938104" y="193040"/>
            <a:ext cx="10515600" cy="819738"/>
          </a:xfrm>
        </p:spPr>
        <p:txBody>
          <a:bodyPr/>
          <a:lstStyle/>
          <a:p>
            <a:r>
              <a:rPr lang="en-IN" dirty="0" smtClean="0">
                <a:solidFill>
                  <a:schemeClr val="tx1"/>
                </a:solidFill>
                <a:latin typeface="+mn-lt"/>
              </a:rPr>
              <a:t>Pair plot for Dataset</a:t>
            </a:r>
            <a:endParaRPr lang="en-IN" dirty="0">
              <a:solidFill>
                <a:schemeClr val="tx1"/>
              </a:solidFill>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184" y="1262063"/>
            <a:ext cx="7431730" cy="4640898"/>
          </a:xfrm>
          <a:prstGeom prst="rect">
            <a:avLst/>
          </a:prstGeom>
        </p:spPr>
      </p:pic>
    </p:spTree>
    <p:extLst>
      <p:ext uri="{BB962C8B-B14F-4D97-AF65-F5344CB8AC3E}">
        <p14:creationId xmlns:p14="http://schemas.microsoft.com/office/powerpoint/2010/main" val="2985050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176D-0EBA-BD21-4506-C70DDF7213A6}"/>
              </a:ext>
            </a:extLst>
          </p:cNvPr>
          <p:cNvSpPr>
            <a:spLocks noGrp="1"/>
          </p:cNvSpPr>
          <p:nvPr>
            <p:ph type="title"/>
          </p:nvPr>
        </p:nvSpPr>
        <p:spPr>
          <a:xfrm>
            <a:off x="2918125" y="146826"/>
            <a:ext cx="8534400" cy="1507067"/>
          </a:xfrm>
        </p:spPr>
        <p:txBody>
          <a:bodyPr/>
          <a:lstStyle/>
          <a:p>
            <a:r>
              <a:rPr lang="en-IN" dirty="0">
                <a:solidFill>
                  <a:schemeClr val="tx1">
                    <a:alpha val="75000"/>
                  </a:schemeClr>
                </a:solidFill>
                <a:latin typeface="+mn-lt"/>
              </a:rPr>
              <a:t>Model Building</a:t>
            </a:r>
          </a:p>
        </p:txBody>
      </p:sp>
      <p:sp>
        <p:nvSpPr>
          <p:cNvPr id="3" name="Content Placeholder 2">
            <a:extLst>
              <a:ext uri="{FF2B5EF4-FFF2-40B4-BE49-F238E27FC236}">
                <a16:creationId xmlns:a16="http://schemas.microsoft.com/office/drawing/2014/main" id="{2E3B8D11-DC8F-349E-9131-ECC016B78AC1}"/>
              </a:ext>
            </a:extLst>
          </p:cNvPr>
          <p:cNvSpPr>
            <a:spLocks noGrp="1"/>
          </p:cNvSpPr>
          <p:nvPr>
            <p:ph idx="1"/>
          </p:nvPr>
        </p:nvSpPr>
        <p:spPr>
          <a:xfrm>
            <a:off x="545317" y="2047432"/>
            <a:ext cx="8534400" cy="4011915"/>
          </a:xfrm>
        </p:spPr>
        <p:txBody>
          <a:bodyPr>
            <a:normAutofit/>
          </a:bodyPr>
          <a:lstStyle/>
          <a:p>
            <a:pPr marL="0" indent="0" algn="l">
              <a:buNone/>
            </a:pPr>
            <a:r>
              <a:rPr lang="en-US" b="0" i="0" dirty="0">
                <a:solidFill>
                  <a:schemeClr val="tx1"/>
                </a:solidFill>
                <a:effectLst/>
              </a:rPr>
              <a:t>- Collecting Data</a:t>
            </a:r>
          </a:p>
          <a:p>
            <a:pPr marL="0" indent="0" algn="l">
              <a:buNone/>
            </a:pPr>
            <a:r>
              <a:rPr lang="en-US" b="0" i="0" dirty="0">
                <a:solidFill>
                  <a:schemeClr val="tx1"/>
                </a:solidFill>
                <a:effectLst/>
              </a:rPr>
              <a:t>- Preparing the Data : Defining the </a:t>
            </a:r>
            <a:r>
              <a:rPr lang="en-US" dirty="0">
                <a:solidFill>
                  <a:schemeClr val="tx1"/>
                </a:solidFill>
              </a:rPr>
              <a:t>Independent(X) and Dependent(Y) Variables</a:t>
            </a:r>
            <a:endParaRPr lang="en-US" b="0" i="0" dirty="0">
              <a:solidFill>
                <a:schemeClr val="tx1"/>
              </a:solidFill>
              <a:effectLst/>
            </a:endParaRPr>
          </a:p>
          <a:p>
            <a:pPr marL="0" indent="0" algn="l">
              <a:buNone/>
            </a:pPr>
            <a:r>
              <a:rPr lang="en-US" dirty="0">
                <a:solidFill>
                  <a:schemeClr val="tx1"/>
                </a:solidFill>
              </a:rPr>
              <a:t>- After Defining , Splitting the data </a:t>
            </a:r>
            <a:endParaRPr lang="en-US" b="0" i="0" dirty="0">
              <a:solidFill>
                <a:schemeClr val="tx1"/>
              </a:solidFill>
              <a:effectLst/>
            </a:endParaRPr>
          </a:p>
          <a:p>
            <a:pPr marL="0" indent="0" algn="l">
              <a:buNone/>
            </a:pPr>
            <a:r>
              <a:rPr lang="en-US" b="0" i="0" dirty="0">
                <a:solidFill>
                  <a:schemeClr val="tx1"/>
                </a:solidFill>
                <a:effectLst/>
              </a:rPr>
              <a:t>- Choosing a Model</a:t>
            </a:r>
          </a:p>
          <a:p>
            <a:pPr marL="0" indent="0" algn="l">
              <a:buNone/>
            </a:pPr>
            <a:r>
              <a:rPr lang="en-US" b="0" i="0" dirty="0">
                <a:solidFill>
                  <a:schemeClr val="tx1"/>
                </a:solidFill>
                <a:effectLst/>
              </a:rPr>
              <a:t>- Training the Model </a:t>
            </a:r>
          </a:p>
          <a:p>
            <a:pPr marL="0" indent="0" algn="l">
              <a:buNone/>
            </a:pPr>
            <a:r>
              <a:rPr lang="en-US" b="0" i="0" dirty="0">
                <a:solidFill>
                  <a:schemeClr val="tx1"/>
                </a:solidFill>
                <a:effectLst/>
              </a:rPr>
              <a:t>- Evaluating the Model</a:t>
            </a:r>
          </a:p>
          <a:p>
            <a:pPr marL="0" indent="0" algn="l">
              <a:buNone/>
            </a:pPr>
            <a:r>
              <a:rPr lang="en-US" dirty="0">
                <a:solidFill>
                  <a:schemeClr val="tx1"/>
                </a:solidFill>
              </a:rPr>
              <a:t>- </a:t>
            </a:r>
            <a:r>
              <a:rPr lang="en-US" b="0" i="0" dirty="0">
                <a:solidFill>
                  <a:schemeClr val="tx1"/>
                </a:solidFill>
                <a:effectLst/>
              </a:rPr>
              <a:t>Making Predictions on the Test Data</a:t>
            </a:r>
          </a:p>
          <a:p>
            <a:pPr marL="0" indent="0" algn="l">
              <a:buNone/>
            </a:pPr>
            <a:r>
              <a:rPr lang="en-US" dirty="0">
                <a:solidFill>
                  <a:schemeClr val="tx1"/>
                </a:solidFill>
              </a:rPr>
              <a:t>- Check The Accuracy </a:t>
            </a:r>
            <a:endParaRPr lang="en-US" b="0" i="0" dirty="0">
              <a:solidFill>
                <a:schemeClr val="tx1"/>
              </a:solidFill>
              <a:effectLst/>
            </a:endParaRPr>
          </a:p>
          <a:p>
            <a:endParaRPr lang="en-IN" dirty="0"/>
          </a:p>
        </p:txBody>
      </p:sp>
    </p:spTree>
    <p:extLst>
      <p:ext uri="{BB962C8B-B14F-4D97-AF65-F5344CB8AC3E}">
        <p14:creationId xmlns:p14="http://schemas.microsoft.com/office/powerpoint/2010/main" val="3926740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EB0B-F1B0-DC36-2009-E27CD81FFCE2}"/>
              </a:ext>
            </a:extLst>
          </p:cNvPr>
          <p:cNvSpPr>
            <a:spLocks noGrp="1"/>
          </p:cNvSpPr>
          <p:nvPr>
            <p:ph type="title"/>
          </p:nvPr>
        </p:nvSpPr>
        <p:spPr>
          <a:xfrm>
            <a:off x="601337" y="-42365"/>
            <a:ext cx="9880600" cy="751950"/>
          </a:xfrm>
        </p:spPr>
        <p:txBody>
          <a:bodyPr>
            <a:normAutofit/>
          </a:bodyPr>
          <a:lstStyle/>
          <a:p>
            <a:r>
              <a:rPr lang="en-IN" dirty="0">
                <a:solidFill>
                  <a:schemeClr val="tx1">
                    <a:alpha val="75000"/>
                  </a:schemeClr>
                </a:solidFill>
                <a:latin typeface="+mn-lt"/>
              </a:rPr>
              <a:t>Input Columns and Target Column</a:t>
            </a:r>
          </a:p>
        </p:txBody>
      </p:sp>
      <p:sp>
        <p:nvSpPr>
          <p:cNvPr id="3" name="Content Placeholder 2">
            <a:extLst>
              <a:ext uri="{FF2B5EF4-FFF2-40B4-BE49-F238E27FC236}">
                <a16:creationId xmlns:a16="http://schemas.microsoft.com/office/drawing/2014/main" id="{12478DC8-9EA8-DB41-A291-31FFA2A8CC66}"/>
              </a:ext>
            </a:extLst>
          </p:cNvPr>
          <p:cNvSpPr>
            <a:spLocks noGrp="1"/>
          </p:cNvSpPr>
          <p:nvPr>
            <p:ph idx="1"/>
          </p:nvPr>
        </p:nvSpPr>
        <p:spPr>
          <a:xfrm>
            <a:off x="221226" y="-235975"/>
            <a:ext cx="11206480" cy="9129252"/>
          </a:xfrm>
        </p:spPr>
        <p:txBody>
          <a:bodyPr>
            <a:noAutofit/>
          </a:bodyPr>
          <a:lstStyle/>
          <a:p>
            <a:pPr marL="0" lvl="0" indent="0" defTabSz="914400" eaLnBrk="0" fontAlgn="base" hangingPunct="0">
              <a:spcBef>
                <a:spcPct val="0"/>
              </a:spcBef>
              <a:spcAft>
                <a:spcPct val="0"/>
              </a:spcAft>
              <a:buClrTx/>
              <a:buSzTx/>
              <a:buNone/>
            </a:pPr>
            <a:r>
              <a:rPr lang="en-US" sz="1200" b="1" dirty="0" smtClean="0">
                <a:solidFill>
                  <a:schemeClr val="tx1">
                    <a:alpha val="85000"/>
                  </a:schemeClr>
                </a:solidFill>
              </a:rPr>
              <a:t>X = data[[</a:t>
            </a:r>
            <a:r>
              <a:rPr lang="en-US" altLang="en-US" sz="1200" dirty="0">
                <a:solidFill>
                  <a:srgbClr val="000000"/>
                </a:solidFill>
                <a:latin typeface="Cambria" panose="02040503050406030204" pitchFamily="18" charset="0"/>
                <a:ea typeface="Cambria" panose="02040503050406030204" pitchFamily="18" charset="0"/>
                <a:cs typeface="Courier New" panose="02070309020205020404" pitchFamily="49" charset="0"/>
              </a:rPr>
              <a:t>' </a:t>
            </a: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ROA(C) before interest and depreciation before interest', ' ROA(A) before interest and % after tax', ' ROA(B) before interest and depreciation after tax',</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Operating Gross Margin', ' Realized Sales Gross Margin', ' Operating Profit Rate', ' Pre-tax net Interest Rate', ' After-tax net Interest Rate',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Non-industry income and expenditure/revenue', ' Continuous interest rate (after tax)', ' Operating Expense Rate', ' Research and development expense rate',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Cash flow rate', ' Interest-bearing debt interest rate', ' Tax rate (A)', ' Net Value Per Share (B)', ' Net Value Per Share (A)', ' Net Value Per Share (C)',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Persistent EPS in the Last Four Seasons', ' Cash Flow Per Share', ' Revenue Per Share (Yuan ¥)', ' Operating Profit Per Share (Yuan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Per Share Net profit before tax (Yuan ¥)', ' Realized Sales Gross Profit Growth Rate', ' Operating Profit Growth Rate', ' After-tax Net Profit Growth Rate',</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Regular Net Profit Growth Rate', ' Continuous Net Profit Growth Rate', ' Total Asset Growth Rate', ' Net Value Growth Rate', ' Total Asset Return Growth Rate Ratio',</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Cash Reinvestment %', ' Current Ratio', ' Quick Ratio', ' Interest Expense Ratio', ' Total debt/Total net worth', ' Debt ratio %', ' Net worth/Assets',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Long-term fund suitability ratio (A)', ' Borrowing dependency', ' Contingent liabilities/Net worth', ' Operating profit/Paid-in capital', ' Net profit before tax/Paid-in capital',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Inventory and accounts receivable/Net value', ' Total Asset Turnover', ' Accounts Receivable Turnover', ' Average Collection Days', ' Inventory Turnover Rate (times)',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Fixed Assets Turnover Frequency', ' Net Worth Turnover Rate (times)', ' Revenue per person', ' Operating profit per person', ' Allocation rate per person',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Working Capital to Total Assets', ' Quick Assets/Total Assets', ' Current Assets/Total Assets', ' Cash/Total Assets', ' Quick Assets/Current Liability',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Cash/Current Liability', ' Current Liability to Assets', ' Operating Funds to Liability', ' Inventory/Working Capital', ' Inventory/Current Liability',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Current Liabilities/Liability', ' Working Capital/Equity', ' Current Liabilities/Equity', ' Long-term Liability to Current Assets',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Retained Earnings to Total Assets', ' Total income/Total expense', ' Total expense/Assets', ' Current Asset Turnover Rate', ' Quick Asset Turnover Rate', </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Working </a:t>
            </a:r>
            <a:r>
              <a:rPr lang="en-US" altLang="en-US" sz="1200" dirty="0" err="1">
                <a:solidFill>
                  <a:schemeClr val="tx1"/>
                </a:solidFill>
                <a:latin typeface="Cambria" panose="02040503050406030204" pitchFamily="18" charset="0"/>
                <a:ea typeface="Cambria" panose="02040503050406030204" pitchFamily="18" charset="0"/>
                <a:cs typeface="Courier New" panose="02070309020205020404" pitchFamily="49" charset="0"/>
              </a:rPr>
              <a:t>capitcal</a:t>
            </a: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Turnover Rate', ' Cash Turnover Rate', ' Cash Flow to Sales', ' Fixed Assets to Assets', ' Current Liability to Liability',</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Current Liability to Equity', ' Equity to Long-term Liability', ' Cash Flow to Total Assets', ' Cash Flow to Liability', ' CFO to Assets',</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Cash Flow to Equity', ' Current Liability to Current Assets', ' Liability-Assets Flag', ' Net Income to Total Assets', ' Total assets to GNP price',</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No-credit Interval', ' Gross Profit to Sales', ' Net Income to Stockholder's Equity', ' Liability to Equity', ' Degree of Financial Leverage (DFL)',</a:t>
            </a:r>
          </a:p>
          <a:p>
            <a:pPr marL="0" lvl="0" indent="0" defTabSz="914400" eaLnBrk="0" fontAlgn="base" hangingPunct="0">
              <a:spcBef>
                <a:spcPct val="0"/>
              </a:spcBef>
              <a:spcAft>
                <a:spcPct val="0"/>
              </a:spcAft>
              <a:buClrTx/>
              <a:buSzTx/>
              <a:buNone/>
            </a:pPr>
            <a:r>
              <a:rPr lang="en-US" altLang="en-US" sz="1200" dirty="0">
                <a:solidFill>
                  <a:schemeClr val="tx1"/>
                </a:solidFill>
                <a:latin typeface="Cambria" panose="02040503050406030204" pitchFamily="18" charset="0"/>
                <a:ea typeface="Cambria" panose="02040503050406030204" pitchFamily="18" charset="0"/>
                <a:cs typeface="Courier New" panose="02070309020205020404" pitchFamily="49" charset="0"/>
              </a:rPr>
              <a:t> ' Interest Coverage Ratio (Interest expense to EBIT)', ' Net Income Flag', ' Equity to Liability'</a:t>
            </a:r>
            <a:r>
              <a:rPr lang="en-US" altLang="en-US" sz="1200" dirty="0">
                <a:solidFill>
                  <a:schemeClr val="tx1"/>
                </a:solidFill>
                <a:latin typeface="Cambria" panose="02040503050406030204" pitchFamily="18" charset="0"/>
                <a:ea typeface="Cambria" panose="02040503050406030204" pitchFamily="18" charset="0"/>
              </a:rPr>
              <a:t> </a:t>
            </a:r>
            <a:r>
              <a:rPr lang="en-US" altLang="en-US" sz="1200" dirty="0" smtClean="0">
                <a:solidFill>
                  <a:schemeClr val="tx1"/>
                </a:solidFill>
                <a:latin typeface="Cambria" panose="02040503050406030204" pitchFamily="18" charset="0"/>
                <a:ea typeface="Cambria" panose="02040503050406030204" pitchFamily="18" charset="0"/>
              </a:rPr>
              <a:t>]]</a:t>
            </a:r>
            <a:endParaRPr lang="en-US" altLang="en-US" sz="1200" dirty="0">
              <a:solidFill>
                <a:schemeClr val="tx1"/>
              </a:solidFill>
              <a:latin typeface="Cambria" panose="02040503050406030204" pitchFamily="18" charset="0"/>
              <a:ea typeface="Cambria" panose="02040503050406030204" pitchFamily="18" charset="0"/>
            </a:endParaRPr>
          </a:p>
          <a:p>
            <a:pPr marL="0" indent="0">
              <a:buNone/>
            </a:pPr>
            <a:endParaRPr lang="en-US" sz="1200" b="1" dirty="0" smtClean="0">
              <a:solidFill>
                <a:schemeClr val="tx1">
                  <a:alpha val="85000"/>
                </a:schemeClr>
              </a:solidFill>
            </a:endParaRPr>
          </a:p>
          <a:p>
            <a:pPr marL="0" indent="0">
              <a:buNone/>
            </a:pPr>
            <a:endParaRPr lang="en-US" sz="1200" b="1" dirty="0">
              <a:solidFill>
                <a:schemeClr val="tx1">
                  <a:alpha val="85000"/>
                </a:schemeClr>
              </a:solidFill>
            </a:endParaRPr>
          </a:p>
          <a:p>
            <a:pPr marL="0" indent="0">
              <a:buNone/>
            </a:pPr>
            <a:endParaRPr lang="en-US" sz="1200" b="1" dirty="0" smtClean="0">
              <a:solidFill>
                <a:schemeClr val="tx1">
                  <a:alpha val="85000"/>
                </a:schemeClr>
              </a:solidFill>
            </a:endParaRPr>
          </a:p>
          <a:p>
            <a:pPr marL="0" indent="0">
              <a:buNone/>
            </a:pPr>
            <a:endParaRPr lang="en-US" sz="1200" b="1" dirty="0">
              <a:solidFill>
                <a:schemeClr val="tx1">
                  <a:alpha val="85000"/>
                </a:schemeClr>
              </a:solidFill>
            </a:endParaRPr>
          </a:p>
          <a:p>
            <a:pPr marL="0" indent="0">
              <a:buNone/>
            </a:pPr>
            <a:endParaRPr lang="en-US" sz="1200" b="1" dirty="0" smtClean="0">
              <a:solidFill>
                <a:schemeClr val="tx1">
                  <a:alpha val="85000"/>
                </a:schemeClr>
              </a:solidFill>
            </a:endParaRPr>
          </a:p>
          <a:p>
            <a:pPr marL="0" indent="0">
              <a:buNone/>
            </a:pPr>
            <a:endParaRPr lang="en-US" sz="1200" b="1" dirty="0">
              <a:solidFill>
                <a:schemeClr val="tx1">
                  <a:alpha val="85000"/>
                </a:schemeClr>
              </a:solidFill>
            </a:endParaRPr>
          </a:p>
          <a:p>
            <a:pPr marL="0" indent="0">
              <a:buNone/>
            </a:pPr>
            <a:endParaRPr lang="en-US" sz="1200" b="1" dirty="0" smtClean="0">
              <a:solidFill>
                <a:schemeClr val="tx1">
                  <a:alpha val="85000"/>
                </a:schemeClr>
              </a:solidFill>
            </a:endParaRPr>
          </a:p>
          <a:p>
            <a:pPr marL="0" indent="0">
              <a:buNone/>
            </a:pPr>
            <a:endParaRPr lang="en-US" sz="1200" b="1" dirty="0" smtClean="0">
              <a:solidFill>
                <a:schemeClr val="tx1">
                  <a:alpha val="85000"/>
                </a:schemeClr>
              </a:solidFill>
            </a:endParaRPr>
          </a:p>
          <a:p>
            <a:pPr marL="0" indent="0">
              <a:buNone/>
            </a:pPr>
            <a:r>
              <a:rPr lang="en-US" sz="1200" b="1" dirty="0" smtClean="0">
                <a:solidFill>
                  <a:schemeClr val="tx1">
                    <a:alpha val="85000"/>
                  </a:schemeClr>
                </a:solidFill>
              </a:rPr>
              <a:t>]]</a:t>
            </a:r>
            <a:endParaRPr lang="en-US" sz="1200" b="1" dirty="0">
              <a:solidFill>
                <a:schemeClr val="tx1">
                  <a:alpha val="85000"/>
                </a:schemeClr>
              </a:solidFill>
            </a:endParaRPr>
          </a:p>
        </p:txBody>
      </p:sp>
      <p:sp>
        <p:nvSpPr>
          <p:cNvPr id="5" name="TextBox 4">
            <a:extLst>
              <a:ext uri="{FF2B5EF4-FFF2-40B4-BE49-F238E27FC236}">
                <a16:creationId xmlns:a16="http://schemas.microsoft.com/office/drawing/2014/main" id="{95709ABE-001F-A2AC-FA7D-CBA5F587883C}"/>
              </a:ext>
            </a:extLst>
          </p:cNvPr>
          <p:cNvSpPr txBox="1"/>
          <p:nvPr/>
        </p:nvSpPr>
        <p:spPr>
          <a:xfrm>
            <a:off x="221226" y="5586938"/>
            <a:ext cx="6096000" cy="400110"/>
          </a:xfrm>
          <a:prstGeom prst="rect">
            <a:avLst/>
          </a:prstGeom>
          <a:noFill/>
        </p:spPr>
        <p:txBody>
          <a:bodyPr wrap="square">
            <a:spAutoFit/>
          </a:bodyPr>
          <a:lstStyle/>
          <a:p>
            <a:r>
              <a:rPr lang="en-IN" sz="2000" b="1" dirty="0" smtClean="0"/>
              <a:t>Y </a:t>
            </a:r>
            <a:r>
              <a:rPr lang="en-IN" sz="2000" b="1" dirty="0"/>
              <a:t>= data</a:t>
            </a:r>
            <a:r>
              <a:rPr lang="en-IN" sz="2000" b="1" dirty="0" smtClean="0"/>
              <a:t>[‘Bankrupt?']</a:t>
            </a:r>
            <a:endParaRPr lang="en-IN" sz="2000" b="1" dirty="0"/>
          </a:p>
        </p:txBody>
      </p:sp>
    </p:spTree>
    <p:extLst>
      <p:ext uri="{BB962C8B-B14F-4D97-AF65-F5344CB8AC3E}">
        <p14:creationId xmlns:p14="http://schemas.microsoft.com/office/powerpoint/2010/main" val="347494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E800-29B1-0F2A-8732-CF8D77CEC63E}"/>
              </a:ext>
            </a:extLst>
          </p:cNvPr>
          <p:cNvSpPr>
            <a:spLocks noGrp="1"/>
          </p:cNvSpPr>
          <p:nvPr>
            <p:ph type="title"/>
          </p:nvPr>
        </p:nvSpPr>
        <p:spPr>
          <a:xfrm>
            <a:off x="684212" y="436193"/>
            <a:ext cx="8534400" cy="1507067"/>
          </a:xfrm>
        </p:spPr>
        <p:txBody>
          <a:bodyPr>
            <a:normAutofit fontScale="90000"/>
          </a:bodyPr>
          <a:lstStyle/>
          <a:p>
            <a:r>
              <a:rPr lang="en-IN" dirty="0">
                <a:solidFill>
                  <a:schemeClr val="tx1">
                    <a:alpha val="75000"/>
                  </a:schemeClr>
                </a:solidFill>
                <a:latin typeface="+mn-lt"/>
              </a:rPr>
              <a:t>Implementing Models</a:t>
            </a:r>
            <a:br>
              <a:rPr lang="en-IN" dirty="0">
                <a:solidFill>
                  <a:schemeClr val="tx1">
                    <a:alpha val="75000"/>
                  </a:schemeClr>
                </a:solidFill>
                <a:latin typeface="+mn-lt"/>
              </a:rPr>
            </a:br>
            <a:r>
              <a:rPr lang="en-IN" dirty="0">
                <a:solidFill>
                  <a:schemeClr val="tx1">
                    <a:alpha val="75000"/>
                  </a:schemeClr>
                </a:solidFill>
                <a:latin typeface="+mn-lt"/>
              </a:rPr>
              <a:t/>
            </a:r>
            <a:br>
              <a:rPr lang="en-IN" dirty="0">
                <a:solidFill>
                  <a:schemeClr val="tx1">
                    <a:alpha val="75000"/>
                  </a:schemeClr>
                </a:solidFill>
                <a:latin typeface="+mn-lt"/>
              </a:rPr>
            </a:br>
            <a:r>
              <a:rPr lang="en-IN" dirty="0">
                <a:solidFill>
                  <a:schemeClr val="tx1">
                    <a:alpha val="75000"/>
                  </a:schemeClr>
                </a:solidFill>
                <a:latin typeface="+mn-lt"/>
              </a:rPr>
              <a:t>Here are a few </a:t>
            </a:r>
            <a:r>
              <a:rPr lang="en-IN" dirty="0" smtClean="0">
                <a:solidFill>
                  <a:schemeClr val="tx1">
                    <a:alpha val="75000"/>
                  </a:schemeClr>
                </a:solidFill>
                <a:latin typeface="+mn-lt"/>
              </a:rPr>
              <a:t>ALGORITHMS </a:t>
            </a:r>
            <a:r>
              <a:rPr lang="en-IN" dirty="0">
                <a:solidFill>
                  <a:schemeClr val="tx1">
                    <a:alpha val="75000"/>
                  </a:schemeClr>
                </a:solidFill>
                <a:latin typeface="+mn-lt"/>
              </a:rPr>
              <a:t>which are applied to this Dataset</a:t>
            </a:r>
          </a:p>
        </p:txBody>
      </p:sp>
      <p:sp>
        <p:nvSpPr>
          <p:cNvPr id="3" name="Content Placeholder 2">
            <a:extLst>
              <a:ext uri="{FF2B5EF4-FFF2-40B4-BE49-F238E27FC236}">
                <a16:creationId xmlns:a16="http://schemas.microsoft.com/office/drawing/2014/main" id="{FA2B783E-C0C3-A3C8-5928-4F0BF62BFB07}"/>
              </a:ext>
            </a:extLst>
          </p:cNvPr>
          <p:cNvSpPr>
            <a:spLocks noGrp="1"/>
          </p:cNvSpPr>
          <p:nvPr>
            <p:ph idx="1"/>
          </p:nvPr>
        </p:nvSpPr>
        <p:spPr>
          <a:xfrm>
            <a:off x="591615" y="2361236"/>
            <a:ext cx="10515600" cy="3702575"/>
          </a:xfrm>
        </p:spPr>
        <p:txBody>
          <a:bodyPr/>
          <a:lstStyle/>
          <a:p>
            <a:r>
              <a:rPr lang="en-IN" sz="2400" dirty="0">
                <a:solidFill>
                  <a:schemeClr val="tx1"/>
                </a:solidFill>
              </a:rPr>
              <a:t>Models:                             Accuracy:</a:t>
            </a:r>
          </a:p>
          <a:p>
            <a:r>
              <a:rPr lang="en-IN" sz="2400" dirty="0">
                <a:solidFill>
                  <a:schemeClr val="tx1"/>
                </a:solidFill>
              </a:rPr>
              <a:t>Logistics Regression        </a:t>
            </a:r>
            <a:r>
              <a:rPr lang="en-IN" sz="2400" dirty="0" smtClean="0">
                <a:solidFill>
                  <a:schemeClr val="tx1"/>
                </a:solidFill>
              </a:rPr>
              <a:t>96.66% </a:t>
            </a:r>
            <a:endParaRPr lang="en-IN" sz="2400" dirty="0">
              <a:solidFill>
                <a:schemeClr val="tx1"/>
              </a:solidFill>
            </a:endParaRPr>
          </a:p>
          <a:p>
            <a:r>
              <a:rPr lang="en-IN" sz="2400" dirty="0">
                <a:solidFill>
                  <a:schemeClr val="tx1"/>
                </a:solidFill>
              </a:rPr>
              <a:t>Decision Tree                   </a:t>
            </a:r>
            <a:r>
              <a:rPr lang="en-IN" sz="2400" dirty="0" smtClean="0">
                <a:solidFill>
                  <a:schemeClr val="tx1"/>
                </a:solidFill>
              </a:rPr>
              <a:t>97.00%</a:t>
            </a:r>
          </a:p>
          <a:p>
            <a:r>
              <a:rPr lang="en-IN" sz="2400" dirty="0" smtClean="0">
                <a:solidFill>
                  <a:schemeClr val="tx1"/>
                </a:solidFill>
              </a:rPr>
              <a:t>Random Forest 			 </a:t>
            </a:r>
            <a:r>
              <a:rPr lang="en-IN" sz="2400" dirty="0" smtClean="0">
                <a:solidFill>
                  <a:schemeClr val="tx1"/>
                </a:solidFill>
              </a:rPr>
              <a:t>`96.70%</a:t>
            </a:r>
            <a:endParaRPr lang="en-IN" sz="2400" dirty="0">
              <a:solidFill>
                <a:schemeClr val="tx1"/>
              </a:solidFill>
            </a:endParaRPr>
          </a:p>
        </p:txBody>
      </p:sp>
    </p:spTree>
    <p:extLst>
      <p:ext uri="{BB962C8B-B14F-4D97-AF65-F5344CB8AC3E}">
        <p14:creationId xmlns:p14="http://schemas.microsoft.com/office/powerpoint/2010/main" val="251673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340-ABDC-B615-39FC-14059E57B535}"/>
              </a:ext>
            </a:extLst>
          </p:cNvPr>
          <p:cNvSpPr>
            <a:spLocks noGrp="1"/>
          </p:cNvSpPr>
          <p:nvPr>
            <p:ph type="title"/>
          </p:nvPr>
        </p:nvSpPr>
        <p:spPr>
          <a:xfrm>
            <a:off x="305765" y="2210765"/>
            <a:ext cx="10515600" cy="2627453"/>
          </a:xfrm>
        </p:spPr>
        <p:txBody>
          <a:bodyPr>
            <a:normAutofit fontScale="90000"/>
          </a:bodyPr>
          <a:lstStyle/>
          <a:p>
            <a:r>
              <a:rPr lang="en-IN" sz="3100" dirty="0">
                <a:solidFill>
                  <a:schemeClr val="tx1">
                    <a:alpha val="75000"/>
                  </a:schemeClr>
                </a:solidFill>
                <a:latin typeface="+mn-lt"/>
              </a:rPr>
              <a:t>Conclusion</a:t>
            </a:r>
            <a:br>
              <a:rPr lang="en-IN" sz="3100" dirty="0">
                <a:solidFill>
                  <a:schemeClr val="tx1">
                    <a:alpha val="75000"/>
                  </a:schemeClr>
                </a:solidFill>
                <a:latin typeface="+mn-lt"/>
              </a:rPr>
            </a:br>
            <a:r>
              <a:rPr lang="en-IN" sz="3100" dirty="0">
                <a:solidFill>
                  <a:schemeClr val="tx1">
                    <a:alpha val="75000"/>
                  </a:schemeClr>
                </a:solidFill>
                <a:latin typeface="+mn-lt"/>
              </a:rPr>
              <a:t/>
            </a:r>
            <a:br>
              <a:rPr lang="en-IN" sz="3100" dirty="0">
                <a:solidFill>
                  <a:schemeClr val="tx1">
                    <a:alpha val="75000"/>
                  </a:schemeClr>
                </a:solidFill>
                <a:latin typeface="+mn-lt"/>
              </a:rPr>
            </a:br>
            <a:r>
              <a:rPr lang="en-IN" sz="3100" dirty="0">
                <a:solidFill>
                  <a:schemeClr val="tx1">
                    <a:alpha val="75000"/>
                  </a:schemeClr>
                </a:solidFill>
                <a:latin typeface="+mn-lt"/>
              </a:rPr>
              <a:t>-Logistics Regression was Performed with an Accuracy of </a:t>
            </a:r>
            <a:r>
              <a:rPr lang="en-IN" sz="3200" dirty="0"/>
              <a:t>96.66% </a:t>
            </a:r>
            <a:r>
              <a:rPr lang="en-IN" sz="3100" dirty="0" smtClean="0">
                <a:solidFill>
                  <a:schemeClr val="tx1">
                    <a:alpha val="75000"/>
                  </a:schemeClr>
                </a:solidFill>
                <a:latin typeface="+mn-lt"/>
              </a:rPr>
              <a:t>on </a:t>
            </a:r>
            <a:r>
              <a:rPr lang="en-IN" sz="3100" dirty="0">
                <a:solidFill>
                  <a:schemeClr val="tx1">
                    <a:alpha val="75000"/>
                  </a:schemeClr>
                </a:solidFill>
                <a:latin typeface="+mn-lt"/>
              </a:rPr>
              <a:t>Testing Data</a:t>
            </a:r>
            <a:r>
              <a:rPr lang="en-IN" sz="3100" dirty="0" smtClean="0">
                <a:solidFill>
                  <a:schemeClr val="tx1">
                    <a:alpha val="75000"/>
                  </a:schemeClr>
                </a:solidFill>
                <a:latin typeface="+mn-lt"/>
              </a:rPr>
              <a:t>.</a:t>
            </a:r>
            <a:br>
              <a:rPr lang="en-IN" sz="3100" dirty="0" smtClean="0">
                <a:solidFill>
                  <a:schemeClr val="tx1">
                    <a:alpha val="75000"/>
                  </a:schemeClr>
                </a:solidFill>
                <a:latin typeface="+mn-lt"/>
              </a:rPr>
            </a:br>
            <a:r>
              <a:rPr lang="en-IN" sz="3100" dirty="0" smtClean="0">
                <a:solidFill>
                  <a:schemeClr val="tx1">
                    <a:alpha val="75000"/>
                  </a:schemeClr>
                </a:solidFill>
                <a:latin typeface="+mn-lt"/>
              </a:rPr>
              <a:t>-By Predicting these values we can get an understanding due to which factors any person gets heart related disease. </a:t>
            </a:r>
            <a:r>
              <a:rPr lang="en-IN" sz="3100" dirty="0">
                <a:solidFill>
                  <a:schemeClr val="tx1">
                    <a:alpha val="75000"/>
                  </a:schemeClr>
                </a:solidFill>
                <a:latin typeface="+mn-lt"/>
              </a:rPr>
              <a:t/>
            </a:r>
            <a:br>
              <a:rPr lang="en-IN" sz="3100" dirty="0">
                <a:solidFill>
                  <a:schemeClr val="tx1">
                    <a:alpha val="75000"/>
                  </a:schemeClr>
                </a:solidFill>
                <a:latin typeface="+mn-lt"/>
              </a:rPr>
            </a:br>
            <a:r>
              <a:rPr lang="en-IN" sz="3100" dirty="0">
                <a:solidFill>
                  <a:schemeClr val="tx1">
                    <a:alpha val="75000"/>
                  </a:schemeClr>
                </a:solidFill>
                <a:latin typeface="+mn-lt"/>
              </a:rPr>
              <a:t/>
            </a:r>
            <a:br>
              <a:rPr lang="en-IN" sz="3100" dirty="0">
                <a:solidFill>
                  <a:schemeClr val="tx1">
                    <a:alpha val="75000"/>
                  </a:schemeClr>
                </a:solidFill>
                <a:latin typeface="+mn-lt"/>
              </a:rPr>
            </a:br>
            <a:endParaRPr lang="en-IN" dirty="0">
              <a:solidFill>
                <a:schemeClr val="tx1">
                  <a:alpha val="75000"/>
                </a:schemeClr>
              </a:solidFill>
              <a:latin typeface="+mn-lt"/>
            </a:endParaRPr>
          </a:p>
        </p:txBody>
      </p:sp>
    </p:spTree>
    <p:extLst>
      <p:ext uri="{BB962C8B-B14F-4D97-AF65-F5344CB8AC3E}">
        <p14:creationId xmlns:p14="http://schemas.microsoft.com/office/powerpoint/2010/main" val="333019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716" y="1769807"/>
            <a:ext cx="8534400" cy="3251200"/>
          </a:xfrm>
        </p:spPr>
        <p:txBody>
          <a:bodyPr>
            <a:normAutofit fontScale="90000"/>
          </a:bodyPr>
          <a:lstStyle/>
          <a:p>
            <a:r>
              <a:rPr lang="en-IN" dirty="0" smtClean="0">
                <a:solidFill>
                  <a:schemeClr val="tx1">
                    <a:alpha val="75000"/>
                  </a:schemeClr>
                </a:solidFill>
              </a:rPr>
              <a:t>-Decision Tree was </a:t>
            </a:r>
            <a:r>
              <a:rPr lang="en-IN" dirty="0">
                <a:solidFill>
                  <a:schemeClr val="tx1">
                    <a:alpha val="75000"/>
                  </a:schemeClr>
                </a:solidFill>
              </a:rPr>
              <a:t>Performed with an Accuracy of </a:t>
            </a:r>
            <a:r>
              <a:rPr lang="en-IN" dirty="0" smtClean="0"/>
              <a:t>97.00% </a:t>
            </a:r>
            <a:r>
              <a:rPr lang="en-IN" dirty="0">
                <a:solidFill>
                  <a:schemeClr val="tx1">
                    <a:alpha val="75000"/>
                  </a:schemeClr>
                </a:solidFill>
              </a:rPr>
              <a:t>on Testing Data.</a:t>
            </a:r>
            <a:br>
              <a:rPr lang="en-IN" dirty="0">
                <a:solidFill>
                  <a:schemeClr val="tx1">
                    <a:alpha val="75000"/>
                  </a:schemeClr>
                </a:solidFill>
              </a:rPr>
            </a:br>
            <a:r>
              <a:rPr lang="en-IN" dirty="0">
                <a:solidFill>
                  <a:schemeClr val="tx1">
                    <a:alpha val="75000"/>
                  </a:schemeClr>
                </a:solidFill>
              </a:rPr>
              <a:t>-By Predicting these values we can get an understanding due to which factors any person gets heart related disease.</a:t>
            </a:r>
            <a:endParaRPr lang="en-US" dirty="0"/>
          </a:p>
        </p:txBody>
      </p:sp>
    </p:spTree>
    <p:extLst>
      <p:ext uri="{BB962C8B-B14F-4D97-AF65-F5344CB8AC3E}">
        <p14:creationId xmlns:p14="http://schemas.microsoft.com/office/powerpoint/2010/main" val="220879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BCF07-0ED0-07D3-C08B-B706958F2E35}"/>
              </a:ext>
            </a:extLst>
          </p:cNvPr>
          <p:cNvSpPr txBox="1"/>
          <p:nvPr/>
        </p:nvSpPr>
        <p:spPr>
          <a:xfrm>
            <a:off x="275326" y="898461"/>
            <a:ext cx="10100378" cy="4431983"/>
          </a:xfrm>
          <a:prstGeom prst="rect">
            <a:avLst/>
          </a:prstGeom>
          <a:noFill/>
        </p:spPr>
        <p:txBody>
          <a:bodyPr wrap="square">
            <a:spAutoFit/>
          </a:bodyPr>
          <a:lstStyle/>
          <a:p>
            <a:r>
              <a:rPr lang="en-US" sz="2800" dirty="0"/>
              <a:t>Introduction –</a:t>
            </a:r>
          </a:p>
          <a:p>
            <a:endParaRPr lang="en-US" sz="2800" dirty="0" smtClean="0"/>
          </a:p>
          <a:p>
            <a:r>
              <a:rPr lang="en-US" dirty="0"/>
              <a:t>Company bankruptcy prediction is a critical financial analysis process that involves assessing the likelihood of a business experiencing financial distress or insolvency in the future. This predictive analysis utilizes various financial, operational, and economic indicators to evaluate a company's overall financial health and stability. By employing statistical models, machine learning algorithms, and historical data, analysts and financial experts can identify early warning signs of potential bankruptcy, enabling stakeholders, such as investors, creditors, and management, to make informed decisions and take necessary actions to mitigate risks or address financial challenges. The accurate prediction of company bankruptcy is crucial for maintaining the stability of financial markets, protecting investors, and ensuring the sustainability of businesses in today's dynamic and competitive economic landscape.</a:t>
            </a:r>
            <a:endParaRPr lang="en-US" sz="2800" dirty="0" smtClean="0"/>
          </a:p>
          <a:p>
            <a:endParaRPr lang="en-US" sz="2800" dirty="0"/>
          </a:p>
        </p:txBody>
      </p:sp>
    </p:spTree>
    <p:extLst>
      <p:ext uri="{BB962C8B-B14F-4D97-AF65-F5344CB8AC3E}">
        <p14:creationId xmlns:p14="http://schemas.microsoft.com/office/powerpoint/2010/main" val="2971353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00D4-A871-1D3A-2080-6F8EE09B895B}"/>
              </a:ext>
            </a:extLst>
          </p:cNvPr>
          <p:cNvSpPr>
            <a:spLocks noGrp="1"/>
          </p:cNvSpPr>
          <p:nvPr>
            <p:ph type="title"/>
          </p:nvPr>
        </p:nvSpPr>
        <p:spPr>
          <a:xfrm>
            <a:off x="4626174" y="232945"/>
            <a:ext cx="2800786" cy="803376"/>
          </a:xfrm>
        </p:spPr>
        <p:txBody>
          <a:bodyPr>
            <a:normAutofit/>
          </a:bodyPr>
          <a:lstStyle/>
          <a:p>
            <a:r>
              <a:rPr lang="en-IN" sz="3200" b="1" dirty="0">
                <a:solidFill>
                  <a:schemeClr val="tx1">
                    <a:alpha val="75000"/>
                  </a:schemeClr>
                </a:solidFill>
                <a:latin typeface="+mn-lt"/>
              </a:rPr>
              <a:t>Objective</a:t>
            </a:r>
          </a:p>
        </p:txBody>
      </p:sp>
      <p:sp>
        <p:nvSpPr>
          <p:cNvPr id="3" name="Text Placeholder 2">
            <a:extLst>
              <a:ext uri="{FF2B5EF4-FFF2-40B4-BE49-F238E27FC236}">
                <a16:creationId xmlns:a16="http://schemas.microsoft.com/office/drawing/2014/main" id="{8B111435-4763-42C7-22A9-28A166419ED2}"/>
              </a:ext>
            </a:extLst>
          </p:cNvPr>
          <p:cNvSpPr>
            <a:spLocks noGrp="1"/>
          </p:cNvSpPr>
          <p:nvPr>
            <p:ph type="body" idx="1"/>
          </p:nvPr>
        </p:nvSpPr>
        <p:spPr>
          <a:xfrm>
            <a:off x="252728" y="1346588"/>
            <a:ext cx="9328151" cy="4475092"/>
          </a:xfrm>
        </p:spPr>
        <p:txBody>
          <a:bodyPr>
            <a:noAutofit/>
          </a:bodyPr>
          <a:lstStyle/>
          <a:p>
            <a:r>
              <a:rPr lang="en-US" b="1" dirty="0">
                <a:solidFill>
                  <a:schemeClr val="tx1"/>
                </a:solidFill>
                <a:latin typeface="Cambria" panose="02040503050406030204" pitchFamily="18" charset="0"/>
                <a:ea typeface="Cambria" panose="02040503050406030204" pitchFamily="18" charset="0"/>
              </a:rPr>
              <a:t>Risk Mitigation</a:t>
            </a:r>
            <a:r>
              <a:rPr lang="en-US" b="1" dirty="0" smtClean="0">
                <a:solidFill>
                  <a:schemeClr val="tx1"/>
                </a:solidFill>
                <a:latin typeface="Cambria" panose="02040503050406030204" pitchFamily="18" charset="0"/>
                <a:ea typeface="Cambria" panose="02040503050406030204" pitchFamily="18" charset="0"/>
              </a:rPr>
              <a:t>:</a:t>
            </a:r>
            <a:endParaRPr lang="en-US" b="1" dirty="0">
              <a:solidFill>
                <a:schemeClr val="tx1"/>
              </a:solidFill>
              <a:latin typeface="Cambria" panose="02040503050406030204" pitchFamily="18" charset="0"/>
              <a:ea typeface="Cambria" panose="02040503050406030204" pitchFamily="18" charset="0"/>
            </a:endParaRPr>
          </a:p>
          <a:p>
            <a:r>
              <a:rPr lang="en-US" b="1" dirty="0">
                <a:solidFill>
                  <a:schemeClr val="tx1"/>
                </a:solidFill>
                <a:latin typeface="Cambria" panose="02040503050406030204" pitchFamily="18" charset="0"/>
                <a:ea typeface="Cambria" panose="02040503050406030204" pitchFamily="18" charset="0"/>
              </a:rPr>
              <a:t>Investor Protection</a:t>
            </a:r>
            <a:r>
              <a:rPr lang="en-US" b="1" dirty="0" smtClean="0">
                <a:solidFill>
                  <a:schemeClr val="tx1"/>
                </a:solidFill>
                <a:latin typeface="Cambria" panose="02040503050406030204" pitchFamily="18" charset="0"/>
                <a:ea typeface="Cambria" panose="02040503050406030204" pitchFamily="18" charset="0"/>
              </a:rPr>
              <a:t>:</a:t>
            </a:r>
            <a:endParaRPr lang="en-US" b="1" dirty="0">
              <a:solidFill>
                <a:schemeClr val="tx1"/>
              </a:solidFill>
              <a:latin typeface="Cambria" panose="02040503050406030204" pitchFamily="18" charset="0"/>
              <a:ea typeface="Cambria" panose="02040503050406030204" pitchFamily="18" charset="0"/>
            </a:endParaRPr>
          </a:p>
          <a:p>
            <a:r>
              <a:rPr lang="en-US" b="1" dirty="0">
                <a:solidFill>
                  <a:schemeClr val="tx1"/>
                </a:solidFill>
                <a:latin typeface="Cambria" panose="02040503050406030204" pitchFamily="18" charset="0"/>
                <a:ea typeface="Cambria" panose="02040503050406030204" pitchFamily="18" charset="0"/>
              </a:rPr>
              <a:t>Creditor Protection</a:t>
            </a:r>
            <a:r>
              <a:rPr lang="en-US" b="1" dirty="0" smtClean="0">
                <a:solidFill>
                  <a:schemeClr val="tx1"/>
                </a:solidFill>
                <a:latin typeface="Cambria" panose="02040503050406030204" pitchFamily="18" charset="0"/>
                <a:ea typeface="Cambria" panose="02040503050406030204" pitchFamily="18" charset="0"/>
              </a:rPr>
              <a:t>:</a:t>
            </a:r>
            <a:endParaRPr lang="en-US" b="1" dirty="0">
              <a:solidFill>
                <a:schemeClr val="tx1"/>
              </a:solidFill>
              <a:latin typeface="Cambria" panose="02040503050406030204" pitchFamily="18" charset="0"/>
              <a:ea typeface="Cambria" panose="02040503050406030204" pitchFamily="18" charset="0"/>
            </a:endParaRPr>
          </a:p>
          <a:p>
            <a:r>
              <a:rPr lang="en-US" b="1" dirty="0">
                <a:solidFill>
                  <a:schemeClr val="tx1"/>
                </a:solidFill>
                <a:latin typeface="Cambria" panose="02040503050406030204" pitchFamily="18" charset="0"/>
                <a:ea typeface="Cambria" panose="02040503050406030204" pitchFamily="18" charset="0"/>
              </a:rPr>
              <a:t>Operational Continuity: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Market </a:t>
            </a:r>
            <a:r>
              <a:rPr lang="en-US" b="1" dirty="0">
                <a:solidFill>
                  <a:schemeClr val="tx1"/>
                </a:solidFill>
                <a:latin typeface="Cambria" panose="02040503050406030204" pitchFamily="18" charset="0"/>
                <a:ea typeface="Cambria" panose="02040503050406030204" pitchFamily="18" charset="0"/>
              </a:rPr>
              <a:t>Stability: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Efficient </a:t>
            </a:r>
            <a:r>
              <a:rPr lang="en-US" b="1" dirty="0">
                <a:solidFill>
                  <a:schemeClr val="tx1"/>
                </a:solidFill>
                <a:latin typeface="Cambria" panose="02040503050406030204" pitchFamily="18" charset="0"/>
                <a:ea typeface="Cambria" panose="02040503050406030204" pitchFamily="18" charset="0"/>
              </a:rPr>
              <a:t>Resource Allocation: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Policy </a:t>
            </a:r>
            <a:r>
              <a:rPr lang="en-US" b="1" dirty="0">
                <a:solidFill>
                  <a:schemeClr val="tx1"/>
                </a:solidFill>
                <a:latin typeface="Cambria" panose="02040503050406030204" pitchFamily="18" charset="0"/>
                <a:ea typeface="Cambria" panose="02040503050406030204" pitchFamily="18" charset="0"/>
              </a:rPr>
              <a:t>Development: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Credit </a:t>
            </a:r>
            <a:r>
              <a:rPr lang="en-US" b="1" dirty="0">
                <a:solidFill>
                  <a:schemeClr val="tx1"/>
                </a:solidFill>
                <a:latin typeface="Cambria" panose="02040503050406030204" pitchFamily="18" charset="0"/>
                <a:ea typeface="Cambria" panose="02040503050406030204" pitchFamily="18" charset="0"/>
              </a:rPr>
              <a:t>Risk Management: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Strategic </a:t>
            </a:r>
            <a:r>
              <a:rPr lang="en-US" b="1" dirty="0">
                <a:solidFill>
                  <a:schemeClr val="tx1"/>
                </a:solidFill>
                <a:latin typeface="Cambria" panose="02040503050406030204" pitchFamily="18" charset="0"/>
                <a:ea typeface="Cambria" panose="02040503050406030204" pitchFamily="18" charset="0"/>
              </a:rPr>
              <a:t>Decision-Making: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Data-Driven </a:t>
            </a:r>
            <a:r>
              <a:rPr lang="en-US" b="1" dirty="0">
                <a:solidFill>
                  <a:schemeClr val="tx1"/>
                </a:solidFill>
                <a:latin typeface="Cambria" panose="02040503050406030204" pitchFamily="18" charset="0"/>
                <a:ea typeface="Cambria" panose="02040503050406030204" pitchFamily="18" charset="0"/>
              </a:rPr>
              <a:t>Insights</a:t>
            </a:r>
            <a:r>
              <a:rPr lang="en-US" b="1" dirty="0" smtClean="0">
                <a:solidFill>
                  <a:schemeClr val="tx1"/>
                </a:solidFill>
                <a:latin typeface="Cambria" panose="02040503050406030204" pitchFamily="18" charset="0"/>
                <a:ea typeface="Cambria" panose="02040503050406030204" pitchFamily="18" charset="0"/>
              </a:rPr>
              <a:t>:</a:t>
            </a:r>
          </a:p>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74171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7692-0BC9-DFAC-ECE9-8BABCF00CF7C}"/>
              </a:ext>
            </a:extLst>
          </p:cNvPr>
          <p:cNvSpPr>
            <a:spLocks noGrp="1"/>
          </p:cNvSpPr>
          <p:nvPr>
            <p:ph type="title"/>
          </p:nvPr>
        </p:nvSpPr>
        <p:spPr>
          <a:xfrm rot="10800000" flipV="1">
            <a:off x="0" y="0"/>
            <a:ext cx="7275462" cy="6863715"/>
          </a:xfrm>
        </p:spPr>
        <p:txBody>
          <a:bodyPr>
            <a:noAutofit/>
          </a:bodyPr>
          <a:lstStyle/>
          <a:p>
            <a:r>
              <a:rPr lang="en-IN" sz="800" dirty="0">
                <a:solidFill>
                  <a:schemeClr val="tx1">
                    <a:alpha val="75000"/>
                  </a:schemeClr>
                </a:solidFill>
                <a:latin typeface="Cambria" panose="02040503050406030204" pitchFamily="18" charset="0"/>
                <a:ea typeface="Cambria" panose="02040503050406030204" pitchFamily="18" charset="0"/>
              </a:rPr>
              <a:t>Understanding our </a:t>
            </a:r>
            <a:r>
              <a:rPr lang="en-IN" sz="800" dirty="0" smtClean="0">
                <a:solidFill>
                  <a:schemeClr val="tx1">
                    <a:alpha val="75000"/>
                  </a:schemeClr>
                </a:solidFill>
                <a:latin typeface="Cambria" panose="02040503050406030204" pitchFamily="18" charset="0"/>
                <a:ea typeface="Cambria" panose="02040503050406030204" pitchFamily="18" charset="0"/>
              </a:rPr>
              <a:t>Variables</a:t>
            </a:r>
            <a:br>
              <a:rPr lang="en-IN" sz="800" dirty="0" smtClean="0">
                <a:solidFill>
                  <a:schemeClr val="tx1">
                    <a:alpha val="75000"/>
                  </a:schemeClr>
                </a:solidFill>
                <a:latin typeface="Cambria" panose="02040503050406030204" pitchFamily="18" charset="0"/>
                <a:ea typeface="Cambria" panose="02040503050406030204" pitchFamily="18" charset="0"/>
              </a:rPr>
            </a:br>
            <a:r>
              <a:rPr lang="en-IN" sz="800" dirty="0">
                <a:solidFill>
                  <a:schemeClr val="tx1">
                    <a:alpha val="75000"/>
                  </a:schemeClr>
                </a:solidFill>
                <a:latin typeface="Cambria" panose="02040503050406030204" pitchFamily="18" charset="0"/>
                <a:ea typeface="Cambria" panose="02040503050406030204" pitchFamily="18" charset="0"/>
              </a:rPr>
              <a:t/>
            </a:r>
            <a:br>
              <a:rPr lang="en-IN" sz="800" dirty="0">
                <a:solidFill>
                  <a:schemeClr val="tx1">
                    <a:alpha val="75000"/>
                  </a:schemeClr>
                </a:solidFill>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Financial Ratios</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Debt-to-Equity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Current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Quick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Debt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Earnings Before Interest and Taxes (EBIT) Margin</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Return on Assets (ROA)</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Return on Equity (ROE)</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Gross Profit Margin</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Liquidity Measures</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Working Capital</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Cash Flow from Operations</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Cash Conversion Cycle</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Operating Cash Flow to Total Liabilities</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Solvency Ratios</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Interest Coverage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Debt Service Coverage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Long-Term Debt to Capitalization Ratio</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Profitability Indicators</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Net Profit Margin</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Earnings Before Interest, Taxes, Depreciation, and Amortization (EBITDA) Margin</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Operating Profit Margin</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Asset Quality and Efficiency</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Inventory Turnover</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Accounts Receivable Turnover</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Asset Turnover</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Fixed Asset Turnover</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Market-Based Metrics</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Market Capitalization</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Stock Price Volatility</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Price-to-Earnings (P/E) Ratio</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Price-to-Book (P/B) Ratio</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Credit Rating Changes</a:t>
            </a:r>
            <a:r>
              <a:rPr lang="en-US" sz="800" dirty="0">
                <a:latin typeface="Cambria" panose="02040503050406030204" pitchFamily="18" charset="0"/>
                <a:ea typeface="Cambria" panose="02040503050406030204" pitchFamily="18" charset="0"/>
              </a:rPr>
              <a:t>: Changes in the company's credit ratings and creditworthiness assessments by rating agencies.</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Operational Metrics</a:t>
            </a:r>
            <a:r>
              <a:rPr lang="en-US" sz="800" dirty="0">
                <a:latin typeface="Cambria" panose="02040503050406030204" pitchFamily="18" charset="0"/>
                <a:ea typeface="Cambria" panose="02040503050406030204" pitchFamily="18" charset="0"/>
              </a:rPr>
              <a:t>:</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Revenue Growth Rate</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Earnings Growth Rate</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Research and Development (R&amp;D) Expenses</a:t>
            </a:r>
            <a:br>
              <a:rPr lang="en-US" sz="800" dirty="0">
                <a:latin typeface="Cambria" panose="02040503050406030204" pitchFamily="18" charset="0"/>
                <a:ea typeface="Cambria" panose="02040503050406030204" pitchFamily="18" charset="0"/>
              </a:rPr>
            </a:br>
            <a:r>
              <a:rPr lang="en-US" sz="800" dirty="0">
                <a:latin typeface="Cambria" panose="02040503050406030204" pitchFamily="18" charset="0"/>
                <a:ea typeface="Cambria" panose="02040503050406030204" pitchFamily="18" charset="0"/>
              </a:rPr>
              <a:t>Sales Growth</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Industry-Specific Factors</a:t>
            </a:r>
            <a:r>
              <a:rPr lang="en-US" sz="800" dirty="0">
                <a:latin typeface="Cambria" panose="02040503050406030204" pitchFamily="18" charset="0"/>
                <a:ea typeface="Cambria" panose="02040503050406030204" pitchFamily="18" charset="0"/>
              </a:rPr>
              <a:t>: Variables specific to the company's industry, such as same-store sales growth for retail businesses or rig utilization rates for oil and gas companies.</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Macroeconomic Indicators</a:t>
            </a:r>
            <a:r>
              <a:rPr lang="en-US" sz="800" dirty="0">
                <a:latin typeface="Cambria" panose="02040503050406030204" pitchFamily="18" charset="0"/>
                <a:ea typeface="Cambria" panose="02040503050406030204" pitchFamily="18" charset="0"/>
              </a:rPr>
              <a:t>: Factors like interest rates, inflation rates, and GDP growth that can impact a company's financial stability.</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Legal and Regulatory Variables</a:t>
            </a:r>
            <a:r>
              <a:rPr lang="en-US" sz="800" dirty="0">
                <a:latin typeface="Cambria" panose="02040503050406030204" pitchFamily="18" charset="0"/>
                <a:ea typeface="Cambria" panose="02040503050406030204" pitchFamily="18" charset="0"/>
              </a:rPr>
              <a:t>: Pending legal actions, regulatory compliance issues, or any pending litigation.</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Ownership Structure</a:t>
            </a:r>
            <a:r>
              <a:rPr lang="en-US" sz="800" dirty="0">
                <a:latin typeface="Cambria" panose="02040503050406030204" pitchFamily="18" charset="0"/>
                <a:ea typeface="Cambria" panose="02040503050406030204" pitchFamily="18" charset="0"/>
              </a:rPr>
              <a:t>: Changes in ownership, mergers, acquisitions, or significant divestitures.</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Management Quality</a:t>
            </a:r>
            <a:r>
              <a:rPr lang="en-US" sz="800" dirty="0">
                <a:latin typeface="Cambria" panose="02040503050406030204" pitchFamily="18" charset="0"/>
                <a:ea typeface="Cambria" panose="02040503050406030204" pitchFamily="18" charset="0"/>
              </a:rPr>
              <a:t>: Changes in top management, their experience, and track record.</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Market Sentiment and News</a:t>
            </a:r>
            <a:r>
              <a:rPr lang="en-US" sz="800" dirty="0">
                <a:latin typeface="Cambria" panose="02040503050406030204" pitchFamily="18" charset="0"/>
                <a:ea typeface="Cambria" panose="02040503050406030204" pitchFamily="18" charset="0"/>
              </a:rPr>
              <a:t>: Sentiment analysis of news articles and social media related to the company.</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Market Capitalization Trends</a:t>
            </a:r>
            <a:r>
              <a:rPr lang="en-US" sz="800" dirty="0">
                <a:latin typeface="Cambria" panose="02040503050406030204" pitchFamily="18" charset="0"/>
                <a:ea typeface="Cambria" panose="02040503050406030204" pitchFamily="18" charset="0"/>
              </a:rPr>
              <a:t>: Changes in the company's market value over time.</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Historical Financial Performance</a:t>
            </a:r>
            <a:r>
              <a:rPr lang="en-US" sz="800" dirty="0">
                <a:latin typeface="Cambria" panose="02040503050406030204" pitchFamily="18" charset="0"/>
                <a:ea typeface="Cambria" panose="02040503050406030204" pitchFamily="18" charset="0"/>
              </a:rPr>
              <a:t>: Trends and patterns in the company's financial statements, such as income statements, balance sheets, and cash flow statements.</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Bank Loan Covenants</a:t>
            </a:r>
            <a:r>
              <a:rPr lang="en-US" sz="800" dirty="0">
                <a:latin typeface="Cambria" panose="02040503050406030204" pitchFamily="18" charset="0"/>
                <a:ea typeface="Cambria" panose="02040503050406030204" pitchFamily="18" charset="0"/>
              </a:rPr>
              <a:t>: Violation or adherence to loan covenants set by lenders.</a:t>
            </a:r>
            <a:br>
              <a:rPr lang="en-US" sz="800" dirty="0">
                <a:latin typeface="Cambria" panose="02040503050406030204" pitchFamily="18" charset="0"/>
                <a:ea typeface="Cambria" panose="02040503050406030204" pitchFamily="18" charset="0"/>
              </a:rPr>
            </a:br>
            <a:r>
              <a:rPr lang="en-US" sz="800" b="1" dirty="0">
                <a:latin typeface="Cambria" panose="02040503050406030204" pitchFamily="18" charset="0"/>
                <a:ea typeface="Cambria" panose="02040503050406030204" pitchFamily="18" charset="0"/>
              </a:rPr>
              <a:t>Macro-Economic Shocks</a:t>
            </a:r>
            <a:r>
              <a:rPr lang="en-US" sz="800" dirty="0">
                <a:latin typeface="Cambria" panose="02040503050406030204" pitchFamily="18" charset="0"/>
                <a:ea typeface="Cambria" panose="02040503050406030204" pitchFamily="18" charset="0"/>
              </a:rPr>
              <a:t>: Events like economic recessions, currency fluctuations, or geopolitical crises that can affect a company's financial stability.</a:t>
            </a:r>
            <a:br>
              <a:rPr lang="en-US" sz="800" dirty="0">
                <a:latin typeface="Cambria" panose="02040503050406030204" pitchFamily="18" charset="0"/>
                <a:ea typeface="Cambria" panose="02040503050406030204" pitchFamily="18" charset="0"/>
              </a:rPr>
            </a:br>
            <a:r>
              <a:rPr lang="en-US" altLang="en-US" sz="800" cap="none" dirty="0">
                <a:ln>
                  <a:noFill/>
                </a:ln>
                <a:latin typeface="Cambria" panose="02040503050406030204" pitchFamily="18" charset="0"/>
                <a:ea typeface="Cambria" panose="02040503050406030204" pitchFamily="18" charset="0"/>
              </a:rPr>
              <a:t/>
            </a:r>
            <a:br>
              <a:rPr lang="en-US" altLang="en-US" sz="800" cap="none" dirty="0">
                <a:ln>
                  <a:noFill/>
                </a:ln>
                <a:latin typeface="Cambria" panose="02040503050406030204" pitchFamily="18" charset="0"/>
                <a:ea typeface="Cambria" panose="02040503050406030204" pitchFamily="18" charset="0"/>
              </a:rPr>
            </a:br>
            <a:endParaRPr lang="en-IN" sz="800" dirty="0">
              <a:solidFill>
                <a:schemeClr val="tx1">
                  <a:alpha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12245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1907-0012-5E75-EC80-CE2FD04CEE24}"/>
              </a:ext>
            </a:extLst>
          </p:cNvPr>
          <p:cNvSpPr>
            <a:spLocks noGrp="1"/>
          </p:cNvSpPr>
          <p:nvPr>
            <p:ph type="title"/>
          </p:nvPr>
        </p:nvSpPr>
        <p:spPr>
          <a:xfrm>
            <a:off x="649487" y="299389"/>
            <a:ext cx="10415910" cy="1507067"/>
          </a:xfrm>
        </p:spPr>
        <p:txBody>
          <a:bodyPr/>
          <a:lstStyle/>
          <a:p>
            <a:r>
              <a:rPr lang="en-US" dirty="0"/>
              <a:t>Steps to Build a Machine Learning Model</a:t>
            </a:r>
            <a:endParaRPr lang="en-IN" dirty="0">
              <a:solidFill>
                <a:schemeClr val="tx1"/>
              </a:solidFill>
              <a:latin typeface="+mn-lt"/>
            </a:endParaRPr>
          </a:p>
        </p:txBody>
      </p:sp>
      <p:sp>
        <p:nvSpPr>
          <p:cNvPr id="3" name="Content Placeholder 2">
            <a:extLst>
              <a:ext uri="{FF2B5EF4-FFF2-40B4-BE49-F238E27FC236}">
                <a16:creationId xmlns:a16="http://schemas.microsoft.com/office/drawing/2014/main" id="{E42FBE08-362B-4BA7-DC48-C0E302CDB65D}"/>
              </a:ext>
            </a:extLst>
          </p:cNvPr>
          <p:cNvSpPr>
            <a:spLocks noGrp="1"/>
          </p:cNvSpPr>
          <p:nvPr>
            <p:ph sz="half" idx="1"/>
          </p:nvPr>
        </p:nvSpPr>
        <p:spPr>
          <a:xfrm>
            <a:off x="868101" y="2812648"/>
            <a:ext cx="9248172" cy="3657762"/>
          </a:xfrm>
        </p:spPr>
        <p:txBody>
          <a:bodyPr>
            <a:noAutofit/>
          </a:bodyPr>
          <a:lstStyle/>
          <a:p>
            <a:pPr marL="0" indent="0" algn="l">
              <a:buNone/>
            </a:pPr>
            <a:r>
              <a:rPr lang="en-IN" sz="2800" b="0" i="0" dirty="0">
                <a:solidFill>
                  <a:schemeClr val="tx1"/>
                </a:solidFill>
                <a:effectLst/>
                <a:latin typeface="Google Sans"/>
              </a:rPr>
              <a:t>-</a:t>
            </a:r>
            <a:r>
              <a:rPr lang="en-IN" sz="2800" b="0" i="0" dirty="0">
                <a:solidFill>
                  <a:schemeClr val="tx1"/>
                </a:solidFill>
                <a:effectLst/>
              </a:rPr>
              <a:t>Understand the problem.</a:t>
            </a:r>
          </a:p>
          <a:p>
            <a:pPr marL="0" indent="0" algn="l">
              <a:buNone/>
            </a:pPr>
            <a:r>
              <a:rPr lang="en-IN" sz="2800" b="0" i="0" dirty="0">
                <a:solidFill>
                  <a:schemeClr val="tx1"/>
                </a:solidFill>
                <a:effectLst/>
              </a:rPr>
              <a:t>-Data Collection, Data   Preprocessing &amp; Exploratory Data Analysis.</a:t>
            </a:r>
          </a:p>
          <a:p>
            <a:pPr marL="0" indent="0" algn="l">
              <a:buNone/>
            </a:pPr>
            <a:r>
              <a:rPr lang="en-IN" sz="2800" b="0" i="0" dirty="0">
                <a:solidFill>
                  <a:schemeClr val="tx1"/>
                </a:solidFill>
                <a:effectLst/>
              </a:rPr>
              <a:t>-Split the data. </a:t>
            </a:r>
          </a:p>
          <a:p>
            <a:pPr marL="0" indent="0" algn="l">
              <a:buNone/>
            </a:pPr>
            <a:r>
              <a:rPr lang="en-IN" sz="2800" b="0" i="0" dirty="0">
                <a:solidFill>
                  <a:schemeClr val="tx1"/>
                </a:solidFill>
                <a:effectLst/>
              </a:rPr>
              <a:t>-Choose an appropriate model.</a:t>
            </a:r>
          </a:p>
          <a:p>
            <a:pPr marL="0" indent="0" algn="l">
              <a:buNone/>
            </a:pPr>
            <a:r>
              <a:rPr lang="en-IN" sz="2800" b="0" i="0" dirty="0">
                <a:solidFill>
                  <a:schemeClr val="tx1"/>
                </a:solidFill>
                <a:effectLst/>
              </a:rPr>
              <a:t>-Train the model. </a:t>
            </a:r>
          </a:p>
          <a:p>
            <a:pPr marL="0" indent="0" algn="l">
              <a:buNone/>
            </a:pPr>
            <a:r>
              <a:rPr lang="en-IN" sz="2800" b="0" i="0" dirty="0">
                <a:solidFill>
                  <a:schemeClr val="tx1"/>
                </a:solidFill>
                <a:effectLst/>
              </a:rPr>
              <a:t>-Prediction. </a:t>
            </a:r>
            <a:endParaRPr lang="en-IN" sz="2800" b="0" i="0" dirty="0" smtClean="0">
              <a:solidFill>
                <a:schemeClr val="tx1"/>
              </a:solidFill>
              <a:effectLst/>
            </a:endParaRPr>
          </a:p>
          <a:p>
            <a:pPr marL="0" indent="0">
              <a:buNone/>
            </a:pPr>
            <a:r>
              <a:rPr lang="en-IN" sz="2800" dirty="0">
                <a:solidFill>
                  <a:schemeClr val="tx1">
                    <a:alpha val="85000"/>
                  </a:schemeClr>
                </a:solidFill>
              </a:rPr>
              <a:t>- Accuracy Check</a:t>
            </a:r>
          </a:p>
          <a:p>
            <a:pPr marL="0" indent="0" algn="l">
              <a:buNone/>
            </a:pPr>
            <a:endParaRPr lang="en-IN" sz="2800" dirty="0">
              <a:solidFill>
                <a:schemeClr val="tx1"/>
              </a:solidFill>
            </a:endParaRPr>
          </a:p>
        </p:txBody>
      </p:sp>
    </p:spTree>
    <p:extLst>
      <p:ext uri="{BB962C8B-B14F-4D97-AF65-F5344CB8AC3E}">
        <p14:creationId xmlns:p14="http://schemas.microsoft.com/office/powerpoint/2010/main" val="961780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1222-2A42-2657-3AC0-F7E29E2E386B}"/>
              </a:ext>
            </a:extLst>
          </p:cNvPr>
          <p:cNvSpPr>
            <a:spLocks noGrp="1"/>
          </p:cNvSpPr>
          <p:nvPr>
            <p:ph type="title"/>
          </p:nvPr>
        </p:nvSpPr>
        <p:spPr>
          <a:xfrm>
            <a:off x="859002" y="1276751"/>
            <a:ext cx="10520679" cy="679371"/>
          </a:xfrm>
        </p:spPr>
        <p:txBody>
          <a:bodyPr>
            <a:normAutofit fontScale="90000"/>
          </a:bodyPr>
          <a:lstStyle/>
          <a:p>
            <a:r>
              <a:rPr lang="en-IN" b="0" i="0" dirty="0">
                <a:solidFill>
                  <a:schemeClr val="tx1"/>
                </a:solidFill>
                <a:effectLst/>
                <a:latin typeface="+mn-lt"/>
              </a:rPr>
              <a:t>Exploratory Data Analysis</a:t>
            </a:r>
            <a:br>
              <a:rPr lang="en-IN" b="0" i="0" dirty="0">
                <a:solidFill>
                  <a:schemeClr val="tx1"/>
                </a:solidFill>
                <a:effectLst/>
                <a:latin typeface="+mn-lt"/>
              </a:rPr>
            </a:br>
            <a:r>
              <a:rPr lang="en-IN" b="0" i="0" dirty="0">
                <a:solidFill>
                  <a:schemeClr val="tx1"/>
                </a:solidFill>
                <a:effectLst/>
                <a:latin typeface="+mn-lt"/>
              </a:rPr>
              <a:t/>
            </a:r>
            <a:br>
              <a:rPr lang="en-IN" b="0" i="0" dirty="0">
                <a:solidFill>
                  <a:schemeClr val="tx1"/>
                </a:solidFill>
                <a:effectLst/>
                <a:latin typeface="+mn-lt"/>
              </a:rPr>
            </a:br>
            <a:r>
              <a:rPr lang="en-IN" b="0" i="0" dirty="0">
                <a:solidFill>
                  <a:schemeClr val="tx1"/>
                </a:solidFill>
                <a:effectLst/>
                <a:latin typeface="+mn-lt"/>
              </a:rPr>
              <a:t/>
            </a:r>
            <a:br>
              <a:rPr lang="en-IN" b="0" i="0" dirty="0">
                <a:solidFill>
                  <a:schemeClr val="tx1"/>
                </a:solidFill>
                <a:effectLst/>
                <a:latin typeface="+mn-lt"/>
              </a:rPr>
            </a:br>
            <a:r>
              <a:rPr lang="en-US" sz="2700" b="1" i="0" dirty="0">
                <a:solidFill>
                  <a:schemeClr val="tx1"/>
                </a:solidFill>
                <a:effectLst/>
                <a:latin typeface="+mn-lt"/>
              </a:rPr>
              <a:t>Exploratory Data Analysis (EDA)</a:t>
            </a:r>
            <a:r>
              <a:rPr lang="en-US" sz="2700" b="0" i="0" dirty="0">
                <a:solidFill>
                  <a:schemeClr val="tx1"/>
                </a:solidFill>
                <a:effectLst/>
                <a:latin typeface="+mn-lt"/>
              </a:rPr>
              <a:t>, also known as Data Exploration, is a step in the Data Analysis Process, where a number of techniques are used to better understand the dataset being used.</a:t>
            </a:r>
            <a:endParaRPr lang="en-IN" sz="2700" dirty="0">
              <a:solidFill>
                <a:schemeClr val="tx1"/>
              </a:solidFill>
              <a:latin typeface="+mn-lt"/>
            </a:endParaRPr>
          </a:p>
        </p:txBody>
      </p:sp>
      <p:sp>
        <p:nvSpPr>
          <p:cNvPr id="14" name="TextBox 13">
            <a:extLst>
              <a:ext uri="{FF2B5EF4-FFF2-40B4-BE49-F238E27FC236}">
                <a16:creationId xmlns:a16="http://schemas.microsoft.com/office/drawing/2014/main" id="{2431E860-F30E-78F2-E2C8-DFFED028C1E2}"/>
              </a:ext>
            </a:extLst>
          </p:cNvPr>
          <p:cNvSpPr txBox="1"/>
          <p:nvPr/>
        </p:nvSpPr>
        <p:spPr>
          <a:xfrm>
            <a:off x="696957" y="3204169"/>
            <a:ext cx="10614127" cy="1754326"/>
          </a:xfrm>
          <a:prstGeom prst="rect">
            <a:avLst/>
          </a:prstGeom>
          <a:noFill/>
        </p:spPr>
        <p:txBody>
          <a:bodyPr wrap="square">
            <a:spAutoFit/>
          </a:bodyPr>
          <a:lstStyle/>
          <a:p>
            <a:pPr algn="l" fontAlgn="base"/>
            <a:r>
              <a:rPr lang="en-US" sz="2400" b="0" i="0" dirty="0">
                <a:effectLst/>
              </a:rPr>
              <a:t>The main purpose of EDA is to help look at data before making any assumptions. It can help identify obvious errors, as well as better understand patterns within the data, detect outliers or anomalous events, find interesting relations among the variables.</a:t>
            </a:r>
          </a:p>
          <a:p>
            <a:r>
              <a:rPr lang="en-US" dirty="0"/>
              <a:t/>
            </a:r>
            <a:br>
              <a:rPr lang="en-US" dirty="0"/>
            </a:br>
            <a:endParaRPr lang="en-IN" dirty="0"/>
          </a:p>
        </p:txBody>
      </p:sp>
      <p:sp>
        <p:nvSpPr>
          <p:cNvPr id="16" name="TextBox 15">
            <a:extLst>
              <a:ext uri="{FF2B5EF4-FFF2-40B4-BE49-F238E27FC236}">
                <a16:creationId xmlns:a16="http://schemas.microsoft.com/office/drawing/2014/main" id="{761F6F3D-5C7E-1E81-DB73-2CE2D3DDBE05}"/>
              </a:ext>
            </a:extLst>
          </p:cNvPr>
          <p:cNvSpPr txBox="1"/>
          <p:nvPr/>
        </p:nvSpPr>
        <p:spPr>
          <a:xfrm>
            <a:off x="696957" y="4784875"/>
            <a:ext cx="10343220" cy="1569660"/>
          </a:xfrm>
          <a:prstGeom prst="rect">
            <a:avLst/>
          </a:prstGeom>
          <a:noFill/>
        </p:spPr>
        <p:txBody>
          <a:bodyPr wrap="square">
            <a:spAutoFit/>
          </a:bodyPr>
          <a:lstStyle/>
          <a:p>
            <a:r>
              <a:rPr lang="en-US" sz="2400" b="0" i="0" dirty="0">
                <a:effectLst/>
              </a:rPr>
              <a:t>Exploratory Data Analysis (EDA) can be used to answer questions about standard deviations, categorical variables, and confidence intervals. After completing EDA and drawing insights, its features can then be used for more sophisticated data analysis or modeling, including machine learning.</a:t>
            </a:r>
            <a:endParaRPr lang="en-IN" sz="2400" dirty="0"/>
          </a:p>
        </p:txBody>
      </p:sp>
    </p:spTree>
    <p:extLst>
      <p:ext uri="{BB962C8B-B14F-4D97-AF65-F5344CB8AC3E}">
        <p14:creationId xmlns:p14="http://schemas.microsoft.com/office/powerpoint/2010/main" val="409454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FCCB-8763-B768-4934-C2854C61F2AB}"/>
              </a:ext>
            </a:extLst>
          </p:cNvPr>
          <p:cNvSpPr>
            <a:spLocks noGrp="1"/>
          </p:cNvSpPr>
          <p:nvPr>
            <p:ph type="title"/>
          </p:nvPr>
        </p:nvSpPr>
        <p:spPr>
          <a:xfrm>
            <a:off x="2165772" y="685800"/>
            <a:ext cx="8534400" cy="1507067"/>
          </a:xfrm>
        </p:spPr>
        <p:txBody>
          <a:bodyPr/>
          <a:lstStyle/>
          <a:p>
            <a:r>
              <a:rPr lang="en-IN" dirty="0">
                <a:solidFill>
                  <a:schemeClr val="tx1">
                    <a:alpha val="75000"/>
                  </a:schemeClr>
                </a:solidFill>
                <a:latin typeface="+mn-lt"/>
              </a:rPr>
              <a:t>Feature Engineering</a:t>
            </a:r>
          </a:p>
        </p:txBody>
      </p:sp>
      <p:sp>
        <p:nvSpPr>
          <p:cNvPr id="3" name="Content Placeholder 2">
            <a:extLst>
              <a:ext uri="{FF2B5EF4-FFF2-40B4-BE49-F238E27FC236}">
                <a16:creationId xmlns:a16="http://schemas.microsoft.com/office/drawing/2014/main" id="{E8B1C91C-97C3-BCD0-8EF2-787A103CDCAD}"/>
              </a:ext>
            </a:extLst>
          </p:cNvPr>
          <p:cNvSpPr>
            <a:spLocks noGrp="1"/>
          </p:cNvSpPr>
          <p:nvPr>
            <p:ph idx="1"/>
          </p:nvPr>
        </p:nvSpPr>
        <p:spPr>
          <a:xfrm>
            <a:off x="765234" y="2283106"/>
            <a:ext cx="8534400" cy="3615267"/>
          </a:xfrm>
        </p:spPr>
        <p:txBody>
          <a:bodyPr/>
          <a:lstStyle/>
          <a:p>
            <a:r>
              <a:rPr lang="en-US" b="0" i="0" dirty="0">
                <a:solidFill>
                  <a:srgbClr val="BDC1C6"/>
                </a:solidFill>
                <a:effectLst/>
                <a:latin typeface="Google Sans"/>
              </a:rPr>
              <a:t> </a:t>
            </a:r>
            <a:r>
              <a:rPr lang="en-US" b="0" i="0" dirty="0">
                <a:solidFill>
                  <a:schemeClr val="tx1"/>
                </a:solidFill>
                <a:effectLst/>
              </a:rPr>
              <a:t>Feature Creation</a:t>
            </a:r>
          </a:p>
          <a:p>
            <a:r>
              <a:rPr lang="en-US" b="0" i="0" dirty="0">
                <a:solidFill>
                  <a:schemeClr val="tx1"/>
                </a:solidFill>
                <a:effectLst/>
              </a:rPr>
              <a:t> Transformations</a:t>
            </a:r>
          </a:p>
          <a:p>
            <a:r>
              <a:rPr lang="en-US" b="0" i="0" dirty="0">
                <a:solidFill>
                  <a:schemeClr val="tx1"/>
                </a:solidFill>
                <a:effectLst/>
              </a:rPr>
              <a:t> Feature Extraction</a:t>
            </a:r>
          </a:p>
          <a:p>
            <a:r>
              <a:rPr lang="en-US" b="0" i="0" dirty="0">
                <a:solidFill>
                  <a:schemeClr val="tx1"/>
                </a:solidFill>
                <a:effectLst/>
              </a:rPr>
              <a:t> Feature Selection</a:t>
            </a:r>
            <a:endParaRPr lang="en-IN" dirty="0">
              <a:solidFill>
                <a:schemeClr val="tx1"/>
              </a:solidFill>
            </a:endParaRPr>
          </a:p>
        </p:txBody>
      </p:sp>
    </p:spTree>
    <p:extLst>
      <p:ext uri="{BB962C8B-B14F-4D97-AF65-F5344CB8AC3E}">
        <p14:creationId xmlns:p14="http://schemas.microsoft.com/office/powerpoint/2010/main" val="385635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A2C4-0EBE-0CE6-5A2D-A79CCF33421A}"/>
              </a:ext>
            </a:extLst>
          </p:cNvPr>
          <p:cNvSpPr>
            <a:spLocks noGrp="1"/>
          </p:cNvSpPr>
          <p:nvPr>
            <p:ph type="title"/>
          </p:nvPr>
        </p:nvSpPr>
        <p:spPr>
          <a:xfrm>
            <a:off x="560408" y="332290"/>
            <a:ext cx="10515600" cy="819738"/>
          </a:xfrm>
        </p:spPr>
        <p:txBody>
          <a:bodyPr>
            <a:noAutofit/>
          </a:bodyPr>
          <a:lstStyle/>
          <a:p>
            <a:r>
              <a:rPr lang="en-IN" sz="2400" dirty="0">
                <a:solidFill>
                  <a:schemeClr val="tx1">
                    <a:alpha val="75000"/>
                  </a:schemeClr>
                </a:solidFill>
                <a:latin typeface="+mn-lt"/>
              </a:rPr>
              <a:t>Some Insights of Data</a:t>
            </a:r>
            <a:br>
              <a:rPr lang="en-IN" sz="2400" dirty="0">
                <a:solidFill>
                  <a:schemeClr val="tx1">
                    <a:alpha val="75000"/>
                  </a:schemeClr>
                </a:solidFill>
                <a:latin typeface="+mn-lt"/>
              </a:rPr>
            </a:br>
            <a:r>
              <a:rPr lang="en-IN" sz="2400" dirty="0" smtClean="0">
                <a:solidFill>
                  <a:schemeClr val="tx1">
                    <a:alpha val="75000"/>
                  </a:schemeClr>
                </a:solidFill>
                <a:latin typeface="+mn-lt"/>
              </a:rPr>
              <a:t>Chances of Bankruptcy in the provided Dataset ? </a:t>
            </a:r>
            <a:endParaRPr lang="en-IN" sz="2400" dirty="0">
              <a:solidFill>
                <a:schemeClr val="tx1">
                  <a:alpha val="75000"/>
                </a:schemeClr>
              </a:solidFill>
              <a:latin typeface="+mn-lt"/>
            </a:endParaRPr>
          </a:p>
        </p:txBody>
      </p:sp>
      <p:sp>
        <p:nvSpPr>
          <p:cNvPr id="7" name="TextBox 6">
            <a:extLst>
              <a:ext uri="{FF2B5EF4-FFF2-40B4-BE49-F238E27FC236}">
                <a16:creationId xmlns:a16="http://schemas.microsoft.com/office/drawing/2014/main" id="{5D7C403C-4E9D-0131-94B6-E67CAAC59D06}"/>
              </a:ext>
            </a:extLst>
          </p:cNvPr>
          <p:cNvSpPr txBox="1"/>
          <p:nvPr/>
        </p:nvSpPr>
        <p:spPr>
          <a:xfrm>
            <a:off x="7875609" y="3070093"/>
            <a:ext cx="3582364" cy="830997"/>
          </a:xfrm>
          <a:prstGeom prst="rect">
            <a:avLst/>
          </a:prstGeom>
          <a:noFill/>
        </p:spPr>
        <p:txBody>
          <a:bodyPr wrap="square">
            <a:spAutoFit/>
          </a:bodyPr>
          <a:lstStyle/>
          <a:p>
            <a:r>
              <a:rPr lang="en-US" sz="2400" b="0" i="0" dirty="0" smtClean="0">
                <a:effectLst/>
              </a:rPr>
              <a:t>There are the Outliers present in the dataset</a:t>
            </a:r>
            <a:endParaRPr lang="en-IN"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26" y="1536701"/>
            <a:ext cx="6472940" cy="4887247"/>
          </a:xfrm>
          <a:prstGeom prst="rect">
            <a:avLst/>
          </a:prstGeom>
        </p:spPr>
      </p:pic>
    </p:spTree>
    <p:extLst>
      <p:ext uri="{BB962C8B-B14F-4D97-AF65-F5344CB8AC3E}">
        <p14:creationId xmlns:p14="http://schemas.microsoft.com/office/powerpoint/2010/main" val="2089038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A2C4-0EBE-0CE6-5A2D-A79CCF33421A}"/>
              </a:ext>
            </a:extLst>
          </p:cNvPr>
          <p:cNvSpPr>
            <a:spLocks noGrp="1"/>
          </p:cNvSpPr>
          <p:nvPr>
            <p:ph type="title"/>
          </p:nvPr>
        </p:nvSpPr>
        <p:spPr>
          <a:xfrm>
            <a:off x="560408" y="332290"/>
            <a:ext cx="10515600" cy="819738"/>
          </a:xfrm>
        </p:spPr>
        <p:txBody>
          <a:bodyPr>
            <a:noAutofit/>
          </a:bodyPr>
          <a:lstStyle/>
          <a:p>
            <a:r>
              <a:rPr lang="en-IN" sz="2400" dirty="0">
                <a:solidFill>
                  <a:schemeClr val="tx1">
                    <a:alpha val="75000"/>
                  </a:schemeClr>
                </a:solidFill>
                <a:latin typeface="+mn-lt"/>
              </a:rPr>
              <a:t>Some Insights of Data</a:t>
            </a:r>
            <a:br>
              <a:rPr lang="en-IN" sz="2400" dirty="0">
                <a:solidFill>
                  <a:schemeClr val="tx1">
                    <a:alpha val="75000"/>
                  </a:schemeClr>
                </a:solidFill>
                <a:latin typeface="+mn-lt"/>
              </a:rPr>
            </a:br>
            <a:r>
              <a:rPr lang="en-IN" sz="2400" dirty="0" err="1" smtClean="0">
                <a:solidFill>
                  <a:schemeClr val="tx1">
                    <a:alpha val="75000"/>
                  </a:schemeClr>
                </a:solidFill>
                <a:latin typeface="+mn-lt"/>
              </a:rPr>
              <a:t>DATA</a:t>
            </a:r>
            <a:r>
              <a:rPr lang="en-IN" sz="2400" dirty="0" smtClean="0">
                <a:solidFill>
                  <a:schemeClr val="tx1">
                    <a:alpha val="75000"/>
                  </a:schemeClr>
                </a:solidFill>
                <a:latin typeface="+mn-lt"/>
              </a:rPr>
              <a:t> of </a:t>
            </a:r>
            <a:r>
              <a:rPr lang="en-IN" sz="2400" dirty="0" err="1" smtClean="0">
                <a:solidFill>
                  <a:schemeClr val="tx1">
                    <a:alpha val="75000"/>
                  </a:schemeClr>
                </a:solidFill>
                <a:latin typeface="+mn-lt"/>
              </a:rPr>
              <a:t>BANKruptcy</a:t>
            </a:r>
            <a:r>
              <a:rPr lang="en-IN" sz="2400" dirty="0" smtClean="0">
                <a:solidFill>
                  <a:schemeClr val="tx1">
                    <a:alpha val="75000"/>
                  </a:schemeClr>
                </a:solidFill>
                <a:latin typeface="+mn-lt"/>
              </a:rPr>
              <a:t> in the companies.</a:t>
            </a:r>
            <a:r>
              <a:rPr lang="en-US" sz="2400" dirty="0" smtClean="0">
                <a:solidFill>
                  <a:schemeClr val="tx1">
                    <a:alpha val="75000"/>
                  </a:schemeClr>
                </a:solidFill>
                <a:latin typeface="+mn-lt"/>
              </a:rPr>
              <a:t> </a:t>
            </a:r>
            <a:endParaRPr lang="en-IN" sz="2400" dirty="0">
              <a:solidFill>
                <a:schemeClr val="tx1">
                  <a:alpha val="75000"/>
                </a:schemeClr>
              </a:solidFill>
              <a:latin typeface="+mn-lt"/>
            </a:endParaRPr>
          </a:p>
        </p:txBody>
      </p:sp>
      <p:sp>
        <p:nvSpPr>
          <p:cNvPr id="7" name="TextBox 6">
            <a:extLst>
              <a:ext uri="{FF2B5EF4-FFF2-40B4-BE49-F238E27FC236}">
                <a16:creationId xmlns:a16="http://schemas.microsoft.com/office/drawing/2014/main" id="{5D7C403C-4E9D-0131-94B6-E67CAAC59D06}"/>
              </a:ext>
            </a:extLst>
          </p:cNvPr>
          <p:cNvSpPr txBox="1"/>
          <p:nvPr/>
        </p:nvSpPr>
        <p:spPr>
          <a:xfrm>
            <a:off x="7956631" y="2178843"/>
            <a:ext cx="3837972" cy="830997"/>
          </a:xfrm>
          <a:prstGeom prst="rect">
            <a:avLst/>
          </a:prstGeom>
          <a:noFill/>
        </p:spPr>
        <p:txBody>
          <a:bodyPr wrap="square">
            <a:spAutoFit/>
          </a:bodyPr>
          <a:lstStyle/>
          <a:p>
            <a:r>
              <a:rPr lang="en-US" sz="2400" b="0" i="0" dirty="0" smtClean="0">
                <a:effectLst/>
              </a:rPr>
              <a:t>These graph is based on </a:t>
            </a:r>
            <a:r>
              <a:rPr lang="en-US" sz="2400" dirty="0"/>
              <a:t>C</a:t>
            </a:r>
            <a:r>
              <a:rPr lang="en-US" sz="2400" b="0" i="0" dirty="0" smtClean="0">
                <a:effectLst/>
              </a:rPr>
              <a:t>ompany Bankruptcy.</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08" y="1430392"/>
            <a:ext cx="6067405" cy="4899288"/>
          </a:xfrm>
          <a:prstGeom prst="rect">
            <a:avLst/>
          </a:prstGeom>
        </p:spPr>
      </p:pic>
    </p:spTree>
    <p:extLst>
      <p:ext uri="{BB962C8B-B14F-4D97-AF65-F5344CB8AC3E}">
        <p14:creationId xmlns:p14="http://schemas.microsoft.com/office/powerpoint/2010/main" val="358545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4089</TotalTime>
  <Words>1015</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Cambria</vt:lpstr>
      <vt:lpstr>Cambria Math</vt:lpstr>
      <vt:lpstr>Century Gothic</vt:lpstr>
      <vt:lpstr>Courier New</vt:lpstr>
      <vt:lpstr>Google Sans</vt:lpstr>
      <vt:lpstr>Wingdings 3</vt:lpstr>
      <vt:lpstr>Slice</vt:lpstr>
      <vt:lpstr>COMPANY BANKRUpTCY PrEDICTION.</vt:lpstr>
      <vt:lpstr>PowerPoint Presentation</vt:lpstr>
      <vt:lpstr>Objective</vt:lpstr>
      <vt:lpstr>Understanding our Variables  Financial Ratios: Debt-to-Equity Ratio Current Ratio Quick Ratio Debt Ratio Earnings Before Interest and Taxes (EBIT) Margin Return on Assets (ROA) Return on Equity (ROE) Gross Profit Margin Liquidity Measures: Working Capital Cash Flow from Operations Cash Conversion Cycle Operating Cash Flow to Total Liabilities Solvency Ratios: Interest Coverage Ratio Debt Service Coverage Ratio Long-Term Debt to Capitalization Ratio Profitability Indicators: Net Profit Margin Earnings Before Interest, Taxes, Depreciation, and Amortization (EBITDA) Margin Operating Profit Margin Asset Quality and Efficiency: Inventory Turnover Accounts Receivable Turnover Asset Turnover Fixed Asset Turnover Market-Based Metrics: Market Capitalization Stock Price Volatility Price-to-Earnings (P/E) Ratio Price-to-Book (P/B) Ratio Credit Rating Changes: Changes in the company's credit ratings and creditworthiness assessments by rating agencies. Operational Metrics: Revenue Growth Rate Earnings Growth Rate Research and Development (R&amp;D) Expenses Sales Growth Industry-Specific Factors: Variables specific to the company's industry, such as same-store sales growth for retail businesses or rig utilization rates for oil and gas companies. Macroeconomic Indicators: Factors like interest rates, inflation rates, and GDP growth that can impact a company's financial stability. Legal and Regulatory Variables: Pending legal actions, regulatory compliance issues, or any pending litigation. Ownership Structure: Changes in ownership, mergers, acquisitions, or significant divestitures. Management Quality: Changes in top management, their experience, and track record. Market Sentiment and News: Sentiment analysis of news articles and social media related to the company. Market Capitalization Trends: Changes in the company's market value over time. Historical Financial Performance: Trends and patterns in the company's financial statements, such as income statements, balance sheets, and cash flow statements. Bank Loan Covenants: Violation or adherence to loan covenants set by lenders. Macro-Economic Shocks: Events like economic recessions, currency fluctuations, or geopolitical crises that can affect a company's financial stability.  </vt:lpstr>
      <vt:lpstr>Steps to Build a Machine Learning Model</vt:lpstr>
      <vt:lpstr>Exploratory Data Analysis   Exploratory Data Analysis (EDA), also known as Data Exploration, is a step in the Data Analysis Process, where a number of techniques are used to better understand the dataset being used.</vt:lpstr>
      <vt:lpstr>Feature Engineering</vt:lpstr>
      <vt:lpstr>Some Insights of Data Chances of Bankruptcy in the provided Dataset ? </vt:lpstr>
      <vt:lpstr>Some Insights of Data DATA of BANKruptcy in the companies. </vt:lpstr>
      <vt:lpstr>BOX plot of dataset </vt:lpstr>
      <vt:lpstr>Pair plot for Dataset</vt:lpstr>
      <vt:lpstr>Model Building</vt:lpstr>
      <vt:lpstr>Input Columns and Target Column</vt:lpstr>
      <vt:lpstr>Implementing Models  Here are a few ALGORITHMS which are applied to this Dataset</vt:lpstr>
      <vt:lpstr>Conclusion  -Logistics Regression was Performed with an Accuracy of 96.66% on Testing Data. -By Predicting these values we can get an understanding due to which factors any person gets heart related disease.   </vt:lpstr>
      <vt:lpstr>-Decision Tree was Performed with an Accuracy of 97.00% on Testing Data. -By Predicting these values we can get an understanding due to which factors any person gets heart related disease.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Defaulters</dc:title>
  <dc:creator>Nikhil Dhumale</dc:creator>
  <cp:lastModifiedBy>Abdul Rauf Khan</cp:lastModifiedBy>
  <cp:revision>21</cp:revision>
  <dcterms:created xsi:type="dcterms:W3CDTF">2023-08-27T19:22:20Z</dcterms:created>
  <dcterms:modified xsi:type="dcterms:W3CDTF">2023-11-09T14:17:17Z</dcterms:modified>
</cp:coreProperties>
</file>