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57" r:id="rId5"/>
    <p:sldId id="267" r:id="rId6"/>
    <p:sldId id="259" r:id="rId7"/>
    <p:sldId id="260" r:id="rId8"/>
    <p:sldId id="262" r:id="rId9"/>
    <p:sldId id="263" r:id="rId10"/>
    <p:sldId id="264"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984DBF-9E8C-4303-BE08-F53F6B2C59D7}">
          <p14:sldIdLst>
            <p14:sldId id="256"/>
            <p14:sldId id="265"/>
            <p14:sldId id="266"/>
            <p14:sldId id="257"/>
            <p14:sldId id="267"/>
            <p14:sldId id="259"/>
            <p14:sldId id="260"/>
            <p14:sldId id="262"/>
            <p14:sldId id="263"/>
            <p14:sldId id="264"/>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28A1B6F6-CEE5-4921-8F90-3FB5B443C390}" type="datetimeFigureOut">
              <a:rPr lang="en-IN" smtClean="0"/>
              <a:t>25-12-2022</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A7DD14EE-11F0-4BDA-B397-EC27647E3D6B}"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03305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A1B6F6-CEE5-4921-8F90-3FB5B443C390}"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DD14EE-11F0-4BDA-B397-EC27647E3D6B}" type="slidenum">
              <a:rPr lang="en-IN" smtClean="0"/>
              <a:t>‹#›</a:t>
            </a:fld>
            <a:endParaRPr lang="en-IN"/>
          </a:p>
        </p:txBody>
      </p:sp>
    </p:spTree>
    <p:extLst>
      <p:ext uri="{BB962C8B-B14F-4D97-AF65-F5344CB8AC3E}">
        <p14:creationId xmlns:p14="http://schemas.microsoft.com/office/powerpoint/2010/main" val="179561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A1B6F6-CEE5-4921-8F90-3FB5B443C390}"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DD14EE-11F0-4BDA-B397-EC27647E3D6B}" type="slidenum">
              <a:rPr lang="en-IN" smtClean="0"/>
              <a:t>‹#›</a:t>
            </a:fld>
            <a:endParaRPr lang="en-IN"/>
          </a:p>
        </p:txBody>
      </p:sp>
    </p:spTree>
    <p:extLst>
      <p:ext uri="{BB962C8B-B14F-4D97-AF65-F5344CB8AC3E}">
        <p14:creationId xmlns:p14="http://schemas.microsoft.com/office/powerpoint/2010/main" val="3327093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A1B6F6-CEE5-4921-8F90-3FB5B443C390}"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DD14EE-11F0-4BDA-B397-EC27647E3D6B}"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72993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A1B6F6-CEE5-4921-8F90-3FB5B443C390}"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DD14EE-11F0-4BDA-B397-EC27647E3D6B}" type="slidenum">
              <a:rPr lang="en-IN" smtClean="0"/>
              <a:t>‹#›</a:t>
            </a:fld>
            <a:endParaRPr lang="en-IN"/>
          </a:p>
        </p:txBody>
      </p:sp>
    </p:spTree>
    <p:extLst>
      <p:ext uri="{BB962C8B-B14F-4D97-AF65-F5344CB8AC3E}">
        <p14:creationId xmlns:p14="http://schemas.microsoft.com/office/powerpoint/2010/main" val="877332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A1B6F6-CEE5-4921-8F90-3FB5B443C390}" type="datetimeFigureOut">
              <a:rPr lang="en-IN" smtClean="0"/>
              <a:t>25-12-2022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DD14EE-11F0-4BDA-B397-EC27647E3D6B}" type="slidenum">
              <a:rPr lang="en-IN" smtClean="0"/>
              <a:t>‹#›</a:t>
            </a:fld>
            <a:endParaRPr lang="en-IN"/>
          </a:p>
        </p:txBody>
      </p:sp>
    </p:spTree>
    <p:extLst>
      <p:ext uri="{BB962C8B-B14F-4D97-AF65-F5344CB8AC3E}">
        <p14:creationId xmlns:p14="http://schemas.microsoft.com/office/powerpoint/2010/main" val="2084261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A1B6F6-CEE5-4921-8F90-3FB5B443C390}" type="datetimeFigureOut">
              <a:rPr lang="en-IN" smtClean="0"/>
              <a:t>25-12-2022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DD14EE-11F0-4BDA-B397-EC27647E3D6B}" type="slidenum">
              <a:rPr lang="en-IN" smtClean="0"/>
              <a:t>‹#›</a:t>
            </a:fld>
            <a:endParaRPr lang="en-IN"/>
          </a:p>
        </p:txBody>
      </p:sp>
    </p:spTree>
    <p:extLst>
      <p:ext uri="{BB962C8B-B14F-4D97-AF65-F5344CB8AC3E}">
        <p14:creationId xmlns:p14="http://schemas.microsoft.com/office/powerpoint/2010/main" val="111382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A1B6F6-CEE5-4921-8F90-3FB5B443C390}"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DD14EE-11F0-4BDA-B397-EC27647E3D6B}" type="slidenum">
              <a:rPr lang="en-IN" smtClean="0"/>
              <a:t>‹#›</a:t>
            </a:fld>
            <a:endParaRPr lang="en-IN"/>
          </a:p>
        </p:txBody>
      </p:sp>
    </p:spTree>
    <p:extLst>
      <p:ext uri="{BB962C8B-B14F-4D97-AF65-F5344CB8AC3E}">
        <p14:creationId xmlns:p14="http://schemas.microsoft.com/office/powerpoint/2010/main" val="1031352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A1B6F6-CEE5-4921-8F90-3FB5B443C390}"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DD14EE-11F0-4BDA-B397-EC27647E3D6B}" type="slidenum">
              <a:rPr lang="en-IN" smtClean="0"/>
              <a:t>‹#›</a:t>
            </a:fld>
            <a:endParaRPr lang="en-IN"/>
          </a:p>
        </p:txBody>
      </p:sp>
    </p:spTree>
    <p:extLst>
      <p:ext uri="{BB962C8B-B14F-4D97-AF65-F5344CB8AC3E}">
        <p14:creationId xmlns:p14="http://schemas.microsoft.com/office/powerpoint/2010/main" val="3137910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A1B6F6-CEE5-4921-8F90-3FB5B443C390}"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DD14EE-11F0-4BDA-B397-EC27647E3D6B}" type="slidenum">
              <a:rPr lang="en-IN" smtClean="0"/>
              <a:t>‹#›</a:t>
            </a:fld>
            <a:endParaRPr lang="en-IN"/>
          </a:p>
        </p:txBody>
      </p:sp>
    </p:spTree>
    <p:extLst>
      <p:ext uri="{BB962C8B-B14F-4D97-AF65-F5344CB8AC3E}">
        <p14:creationId xmlns:p14="http://schemas.microsoft.com/office/powerpoint/2010/main" val="4022536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A1B6F6-CEE5-4921-8F90-3FB5B443C390}"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DD14EE-11F0-4BDA-B397-EC27647E3D6B}" type="slidenum">
              <a:rPr lang="en-IN" smtClean="0"/>
              <a:t>‹#›</a:t>
            </a:fld>
            <a:endParaRPr lang="en-IN"/>
          </a:p>
        </p:txBody>
      </p:sp>
    </p:spTree>
    <p:extLst>
      <p:ext uri="{BB962C8B-B14F-4D97-AF65-F5344CB8AC3E}">
        <p14:creationId xmlns:p14="http://schemas.microsoft.com/office/powerpoint/2010/main" val="4294373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A1B6F6-CEE5-4921-8F90-3FB5B443C390}"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DD14EE-11F0-4BDA-B397-EC27647E3D6B}" type="slidenum">
              <a:rPr lang="en-IN" smtClean="0"/>
              <a:t>‹#›</a:t>
            </a:fld>
            <a:endParaRPr lang="en-IN"/>
          </a:p>
        </p:txBody>
      </p:sp>
    </p:spTree>
    <p:extLst>
      <p:ext uri="{BB962C8B-B14F-4D97-AF65-F5344CB8AC3E}">
        <p14:creationId xmlns:p14="http://schemas.microsoft.com/office/powerpoint/2010/main" val="2321144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A1B6F6-CEE5-4921-8F90-3FB5B443C390}" type="datetimeFigureOut">
              <a:rPr lang="en-IN" smtClean="0"/>
              <a:t>25-12-2022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DD14EE-11F0-4BDA-B397-EC27647E3D6B}" type="slidenum">
              <a:rPr lang="en-IN" smtClean="0"/>
              <a:t>‹#›</a:t>
            </a:fld>
            <a:endParaRPr lang="en-IN"/>
          </a:p>
        </p:txBody>
      </p:sp>
    </p:spTree>
    <p:extLst>
      <p:ext uri="{BB962C8B-B14F-4D97-AF65-F5344CB8AC3E}">
        <p14:creationId xmlns:p14="http://schemas.microsoft.com/office/powerpoint/2010/main" val="195758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A1B6F6-CEE5-4921-8F90-3FB5B443C390}" type="datetimeFigureOut">
              <a:rPr lang="en-IN" smtClean="0"/>
              <a:t>25-12-2022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DD14EE-11F0-4BDA-B397-EC27647E3D6B}" type="slidenum">
              <a:rPr lang="en-IN" smtClean="0"/>
              <a:t>‹#›</a:t>
            </a:fld>
            <a:endParaRPr lang="en-IN"/>
          </a:p>
        </p:txBody>
      </p:sp>
    </p:spTree>
    <p:extLst>
      <p:ext uri="{BB962C8B-B14F-4D97-AF65-F5344CB8AC3E}">
        <p14:creationId xmlns:p14="http://schemas.microsoft.com/office/powerpoint/2010/main" val="2041832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A1B6F6-CEE5-4921-8F90-3FB5B443C390}" type="datetimeFigureOut">
              <a:rPr lang="en-IN" smtClean="0"/>
              <a:t>25-12-2022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DD14EE-11F0-4BDA-B397-EC27647E3D6B}" type="slidenum">
              <a:rPr lang="en-IN" smtClean="0"/>
              <a:t>‹#›</a:t>
            </a:fld>
            <a:endParaRPr lang="en-IN"/>
          </a:p>
        </p:txBody>
      </p:sp>
    </p:spTree>
    <p:extLst>
      <p:ext uri="{BB962C8B-B14F-4D97-AF65-F5344CB8AC3E}">
        <p14:creationId xmlns:p14="http://schemas.microsoft.com/office/powerpoint/2010/main" val="1459364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A1B6F6-CEE5-4921-8F90-3FB5B443C390}"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DD14EE-11F0-4BDA-B397-EC27647E3D6B}" type="slidenum">
              <a:rPr lang="en-IN" smtClean="0"/>
              <a:t>‹#›</a:t>
            </a:fld>
            <a:endParaRPr lang="en-IN"/>
          </a:p>
        </p:txBody>
      </p:sp>
    </p:spTree>
    <p:extLst>
      <p:ext uri="{BB962C8B-B14F-4D97-AF65-F5344CB8AC3E}">
        <p14:creationId xmlns:p14="http://schemas.microsoft.com/office/powerpoint/2010/main" val="1842846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A1B6F6-CEE5-4921-8F90-3FB5B443C390}"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DD14EE-11F0-4BDA-B397-EC27647E3D6B}" type="slidenum">
              <a:rPr lang="en-IN" smtClean="0"/>
              <a:t>‹#›</a:t>
            </a:fld>
            <a:endParaRPr lang="en-IN"/>
          </a:p>
        </p:txBody>
      </p:sp>
    </p:spTree>
    <p:extLst>
      <p:ext uri="{BB962C8B-B14F-4D97-AF65-F5344CB8AC3E}">
        <p14:creationId xmlns:p14="http://schemas.microsoft.com/office/powerpoint/2010/main" val="30168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28A1B6F6-CEE5-4921-8F90-3FB5B443C390}" type="datetimeFigureOut">
              <a:rPr lang="en-IN" smtClean="0"/>
              <a:t>25-12-2022</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A7DD14EE-11F0-4BDA-B397-EC27647E3D6B}" type="slidenum">
              <a:rPr lang="en-IN" smtClean="0"/>
              <a:t>‹#›</a:t>
            </a:fld>
            <a:endParaRPr lang="en-IN"/>
          </a:p>
        </p:txBody>
      </p:sp>
    </p:spTree>
    <p:extLst>
      <p:ext uri="{BB962C8B-B14F-4D97-AF65-F5344CB8AC3E}">
        <p14:creationId xmlns:p14="http://schemas.microsoft.com/office/powerpoint/2010/main" val="2406579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F88BB-BB2F-60D5-EFD1-8CBA2F3F7059}"/>
              </a:ext>
            </a:extLst>
          </p:cNvPr>
          <p:cNvSpPr>
            <a:spLocks noGrp="1"/>
          </p:cNvSpPr>
          <p:nvPr>
            <p:ph type="ctrTitle"/>
          </p:nvPr>
        </p:nvSpPr>
        <p:spPr/>
        <p:txBody>
          <a:bodyPr/>
          <a:lstStyle/>
          <a:p>
            <a:r>
              <a:rPr lang="en-IN" dirty="0" err="1"/>
              <a:t>Teachnook</a:t>
            </a:r>
            <a:endParaRPr lang="en-IN" dirty="0"/>
          </a:p>
        </p:txBody>
      </p:sp>
      <p:sp>
        <p:nvSpPr>
          <p:cNvPr id="5" name="Subtitle 4">
            <a:extLst>
              <a:ext uri="{FF2B5EF4-FFF2-40B4-BE49-F238E27FC236}">
                <a16:creationId xmlns:a16="http://schemas.microsoft.com/office/drawing/2014/main" id="{995F9902-A50D-DAF8-AFEB-26C3C4B75198}"/>
              </a:ext>
            </a:extLst>
          </p:cNvPr>
          <p:cNvSpPr>
            <a:spLocks noGrp="1"/>
          </p:cNvSpPr>
          <p:nvPr>
            <p:ph type="subTitle" idx="1"/>
          </p:nvPr>
        </p:nvSpPr>
        <p:spPr/>
        <p:txBody>
          <a:bodyPr/>
          <a:lstStyle/>
          <a:p>
            <a:r>
              <a:rPr lang="en-IN" dirty="0"/>
              <a:t>Minor project</a:t>
            </a:r>
          </a:p>
        </p:txBody>
      </p:sp>
    </p:spTree>
    <p:extLst>
      <p:ext uri="{BB962C8B-B14F-4D97-AF65-F5344CB8AC3E}">
        <p14:creationId xmlns:p14="http://schemas.microsoft.com/office/powerpoint/2010/main" val="1852867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D1739-6B5E-C9DD-C135-9F1B81EC410B}"/>
              </a:ext>
            </a:extLst>
          </p:cNvPr>
          <p:cNvSpPr>
            <a:spLocks noGrp="1"/>
          </p:cNvSpPr>
          <p:nvPr>
            <p:ph type="title"/>
          </p:nvPr>
        </p:nvSpPr>
        <p:spPr/>
        <p:txBody>
          <a:bodyPr/>
          <a:lstStyle/>
          <a:p>
            <a:r>
              <a:rPr lang="en-IN" dirty="0"/>
              <a:t>Private-key cryptography</a:t>
            </a:r>
          </a:p>
        </p:txBody>
      </p:sp>
      <p:sp>
        <p:nvSpPr>
          <p:cNvPr id="5" name="Content Placeholder 4">
            <a:extLst>
              <a:ext uri="{FF2B5EF4-FFF2-40B4-BE49-F238E27FC236}">
                <a16:creationId xmlns:a16="http://schemas.microsoft.com/office/drawing/2014/main" id="{B2FBC234-863B-CC74-27C7-6BDCC346B69D}"/>
              </a:ext>
            </a:extLst>
          </p:cNvPr>
          <p:cNvSpPr>
            <a:spLocks noGrp="1"/>
          </p:cNvSpPr>
          <p:nvPr>
            <p:ph sz="quarter" idx="13"/>
          </p:nvPr>
        </p:nvSpPr>
        <p:spPr/>
        <p:txBody>
          <a:bodyPr/>
          <a:lstStyle/>
          <a:p>
            <a:r>
              <a:rPr lang="en-US" dirty="0"/>
              <a:t>In this cipher, the sender and receiver must have a pre-shared key. The shared key is kept secret from all other parties and is used for encryption, as well as decryption. This cryptography is also known as "symmetric key algorithm.</a:t>
            </a:r>
            <a:endParaRPr lang="en-IN" dirty="0"/>
          </a:p>
        </p:txBody>
      </p:sp>
      <p:pic>
        <p:nvPicPr>
          <p:cNvPr id="1026" name="Picture 2" descr="What is Public Key and Private Key Cryptography, and How Does It Work?">
            <a:extLst>
              <a:ext uri="{FF2B5EF4-FFF2-40B4-BE49-F238E27FC236}">
                <a16:creationId xmlns:a16="http://schemas.microsoft.com/office/drawing/2014/main" id="{065520B6-C97B-AE39-3795-DA654F06DC3B}"/>
              </a:ext>
            </a:extLst>
          </p:cNvPr>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5994400" y="2305254"/>
            <a:ext cx="5086350" cy="272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525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D3232-2466-3E71-2781-D12035B9CCFF}"/>
              </a:ext>
            </a:extLst>
          </p:cNvPr>
          <p:cNvSpPr>
            <a:spLocks noGrp="1"/>
          </p:cNvSpPr>
          <p:nvPr>
            <p:ph type="title"/>
          </p:nvPr>
        </p:nvSpPr>
        <p:spPr/>
        <p:txBody>
          <a:bodyPr/>
          <a:lstStyle/>
          <a:p>
            <a:r>
              <a:rPr lang="en-IN" dirty="0"/>
              <a:t>Public-key Cryptography</a:t>
            </a:r>
          </a:p>
        </p:txBody>
      </p:sp>
      <p:sp>
        <p:nvSpPr>
          <p:cNvPr id="3" name="Content Placeholder 2">
            <a:extLst>
              <a:ext uri="{FF2B5EF4-FFF2-40B4-BE49-F238E27FC236}">
                <a16:creationId xmlns:a16="http://schemas.microsoft.com/office/drawing/2014/main" id="{2332D850-F118-B1C4-AF6F-BEFFEFB33912}"/>
              </a:ext>
            </a:extLst>
          </p:cNvPr>
          <p:cNvSpPr>
            <a:spLocks noGrp="1"/>
          </p:cNvSpPr>
          <p:nvPr>
            <p:ph sz="quarter" idx="13"/>
          </p:nvPr>
        </p:nvSpPr>
        <p:spPr/>
        <p:txBody>
          <a:bodyPr/>
          <a:lstStyle/>
          <a:p>
            <a:r>
              <a:rPr lang="en-US" dirty="0"/>
              <a:t>In this cipher, two different keys -- public key and private key -- are used for encryption and decryption. The sender uses the public key to perform the encryption, but the private key is kept secret from the receiver. This is also known as "asymmetric key algorithm."</a:t>
            </a:r>
            <a:endParaRPr lang="en-IN" dirty="0"/>
          </a:p>
        </p:txBody>
      </p:sp>
      <p:pic>
        <p:nvPicPr>
          <p:cNvPr id="10" name="Content Placeholder 9">
            <a:extLst>
              <a:ext uri="{FF2B5EF4-FFF2-40B4-BE49-F238E27FC236}">
                <a16:creationId xmlns:a16="http://schemas.microsoft.com/office/drawing/2014/main" id="{B07C4B73-F552-48FD-D354-0136C148B217}"/>
              </a:ext>
            </a:extLst>
          </p:cNvPr>
          <p:cNvPicPr>
            <a:picLocks noGrp="1" noChangeAspect="1"/>
          </p:cNvPicPr>
          <p:nvPr>
            <p:ph sz="quarter" idx="14"/>
          </p:nvPr>
        </p:nvPicPr>
        <p:blipFill>
          <a:blip r:embed="rId2"/>
          <a:stretch>
            <a:fillRect/>
          </a:stretch>
        </p:blipFill>
        <p:spPr>
          <a:xfrm>
            <a:off x="6842124" y="2063396"/>
            <a:ext cx="4130675" cy="2747143"/>
          </a:xfrm>
          <a:prstGeom prst="rect">
            <a:avLst/>
          </a:prstGeom>
        </p:spPr>
      </p:pic>
    </p:spTree>
    <p:extLst>
      <p:ext uri="{BB962C8B-B14F-4D97-AF65-F5344CB8AC3E}">
        <p14:creationId xmlns:p14="http://schemas.microsoft.com/office/powerpoint/2010/main" val="1401848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9719-5192-C870-7375-EA8E26695672}"/>
              </a:ext>
            </a:extLst>
          </p:cNvPr>
          <p:cNvSpPr>
            <a:spLocks noGrp="1"/>
          </p:cNvSpPr>
          <p:nvPr>
            <p:ph type="title"/>
          </p:nvPr>
        </p:nvSpPr>
        <p:spPr/>
        <p:txBody>
          <a:bodyPr>
            <a:normAutofit fontScale="90000"/>
          </a:bodyPr>
          <a:lstStyle/>
          <a:p>
            <a:r>
              <a:rPr lang="en-IN" dirty="0"/>
              <a:t>implementation of Cipher in Kali </a:t>
            </a:r>
            <a:r>
              <a:rPr lang="en-IN" dirty="0" err="1"/>
              <a:t>linux</a:t>
            </a:r>
            <a:endParaRPr lang="en-IN" dirty="0"/>
          </a:p>
        </p:txBody>
      </p:sp>
      <p:sp>
        <p:nvSpPr>
          <p:cNvPr id="3" name="Content Placeholder 2">
            <a:extLst>
              <a:ext uri="{FF2B5EF4-FFF2-40B4-BE49-F238E27FC236}">
                <a16:creationId xmlns:a16="http://schemas.microsoft.com/office/drawing/2014/main" id="{1FDDD819-298D-C637-E3C6-AF8FEFE234CF}"/>
              </a:ext>
            </a:extLst>
          </p:cNvPr>
          <p:cNvSpPr>
            <a:spLocks noGrp="1"/>
          </p:cNvSpPr>
          <p:nvPr>
            <p:ph sz="quarter" idx="13"/>
          </p:nvPr>
        </p:nvSpPr>
        <p:spPr/>
        <p:txBody>
          <a:bodyPr>
            <a:normAutofit fontScale="92500" lnSpcReduction="20000"/>
          </a:bodyPr>
          <a:lstStyle/>
          <a:p>
            <a:r>
              <a:rPr lang="en-US" dirty="0" err="1"/>
              <a:t>ccrypt</a:t>
            </a:r>
            <a:r>
              <a:rPr lang="en-US" dirty="0"/>
              <a:t> is a utility for encrypting and decrypting files and streams. It was designed as a replacement for the standard </a:t>
            </a:r>
            <a:r>
              <a:rPr lang="en-US" dirty="0" err="1"/>
              <a:t>unix</a:t>
            </a:r>
            <a:r>
              <a:rPr lang="en-US" dirty="0"/>
              <a:t> crypt utility, which is notorious for using a very weak encryption algorithm. </a:t>
            </a:r>
            <a:r>
              <a:rPr lang="en-US" dirty="0" err="1"/>
              <a:t>ccrypt</a:t>
            </a:r>
            <a:r>
              <a:rPr lang="en-US" dirty="0"/>
              <a:t> is based on the Rijndael cipher, which is the U.S. government’s chosen candidate for the Advanced Encryption Standard (AES, see http://www.nist.gov/aes). This cipher is believed to provide very strong security.</a:t>
            </a:r>
            <a:endParaRPr lang="en-IN" dirty="0"/>
          </a:p>
        </p:txBody>
      </p:sp>
      <p:pic>
        <p:nvPicPr>
          <p:cNvPr id="6" name="Content Placeholder 5">
            <a:extLst>
              <a:ext uri="{FF2B5EF4-FFF2-40B4-BE49-F238E27FC236}">
                <a16:creationId xmlns:a16="http://schemas.microsoft.com/office/drawing/2014/main" id="{FE85172F-C0FC-981E-7FFB-49309965AB47}"/>
              </a:ext>
            </a:extLst>
          </p:cNvPr>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5994400" y="2288977"/>
            <a:ext cx="5086350" cy="2861071"/>
          </a:xfrm>
        </p:spPr>
      </p:pic>
    </p:spTree>
    <p:extLst>
      <p:ext uri="{BB962C8B-B14F-4D97-AF65-F5344CB8AC3E}">
        <p14:creationId xmlns:p14="http://schemas.microsoft.com/office/powerpoint/2010/main" val="1704810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DBDCCB-E88A-CE27-E9BC-6098D28D22FC}"/>
              </a:ext>
            </a:extLst>
          </p:cNvPr>
          <p:cNvSpPr>
            <a:spLocks noGrp="1"/>
          </p:cNvSpPr>
          <p:nvPr>
            <p:ph type="title"/>
          </p:nvPr>
        </p:nvSpPr>
        <p:spPr/>
        <p:txBody>
          <a:bodyPr/>
          <a:lstStyle/>
          <a:p>
            <a:r>
              <a:rPr lang="en-IN" dirty="0"/>
              <a:t>Conclusion</a:t>
            </a:r>
          </a:p>
        </p:txBody>
      </p:sp>
      <p:sp>
        <p:nvSpPr>
          <p:cNvPr id="6" name="Content Placeholder 5">
            <a:extLst>
              <a:ext uri="{FF2B5EF4-FFF2-40B4-BE49-F238E27FC236}">
                <a16:creationId xmlns:a16="http://schemas.microsoft.com/office/drawing/2014/main" id="{8E9E0BAF-CD63-37EA-3F18-80237A4142A2}"/>
              </a:ext>
            </a:extLst>
          </p:cNvPr>
          <p:cNvSpPr>
            <a:spLocks noGrp="1"/>
          </p:cNvSpPr>
          <p:nvPr>
            <p:ph sz="quarter" idx="13"/>
          </p:nvPr>
        </p:nvSpPr>
        <p:spPr/>
        <p:txBody>
          <a:bodyPr/>
          <a:lstStyle/>
          <a:p>
            <a:r>
              <a:rPr lang="en-US"/>
              <a:t>Cryptography  Encryption </a:t>
            </a:r>
            <a:r>
              <a:rPr lang="en-US" dirty="0"/>
              <a:t>technique can guard the information and communication from unauthorized revelation and access of information. Authentication − The cryptographic techniques such as MAC and digital signatures can protect information against spoofing and forgeries.</a:t>
            </a:r>
            <a:endParaRPr lang="en-IN" dirty="0"/>
          </a:p>
        </p:txBody>
      </p:sp>
    </p:spTree>
    <p:extLst>
      <p:ext uri="{BB962C8B-B14F-4D97-AF65-F5344CB8AC3E}">
        <p14:creationId xmlns:p14="http://schemas.microsoft.com/office/powerpoint/2010/main" val="256706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F88BB-BB2F-60D5-EFD1-8CBA2F3F7059}"/>
              </a:ext>
            </a:extLst>
          </p:cNvPr>
          <p:cNvSpPr>
            <a:spLocks noGrp="1"/>
          </p:cNvSpPr>
          <p:nvPr>
            <p:ph type="ctrTitle"/>
          </p:nvPr>
        </p:nvSpPr>
        <p:spPr/>
        <p:txBody>
          <a:bodyPr/>
          <a:lstStyle/>
          <a:p>
            <a:r>
              <a:rPr lang="en-IN" dirty="0"/>
              <a:t>Cryptography Cipher</a:t>
            </a:r>
          </a:p>
        </p:txBody>
      </p:sp>
      <p:sp>
        <p:nvSpPr>
          <p:cNvPr id="5" name="Subtitle 4">
            <a:extLst>
              <a:ext uri="{FF2B5EF4-FFF2-40B4-BE49-F238E27FC236}">
                <a16:creationId xmlns:a16="http://schemas.microsoft.com/office/drawing/2014/main" id="{995F9902-A50D-DAF8-AFEB-26C3C4B75198}"/>
              </a:ext>
            </a:extLst>
          </p:cNvPr>
          <p:cNvSpPr>
            <a:spLocks noGrp="1"/>
          </p:cNvSpPr>
          <p:nvPr>
            <p:ph type="subTitle" idx="1"/>
          </p:nvPr>
        </p:nvSpPr>
        <p:spPr/>
        <p:txBody>
          <a:bodyPr/>
          <a:lstStyle/>
          <a:p>
            <a:r>
              <a:rPr lang="en-IN" dirty="0"/>
              <a:t>By Pathan </a:t>
            </a:r>
            <a:r>
              <a:rPr lang="en-IN" dirty="0" err="1"/>
              <a:t>Humamkhan</a:t>
            </a:r>
            <a:r>
              <a:rPr lang="en-IN" dirty="0"/>
              <a:t> </a:t>
            </a:r>
            <a:r>
              <a:rPr lang="en-IN" dirty="0" err="1"/>
              <a:t>HaiderKhan</a:t>
            </a:r>
            <a:endParaRPr lang="en-IN" dirty="0"/>
          </a:p>
        </p:txBody>
      </p:sp>
    </p:spTree>
    <p:extLst>
      <p:ext uri="{BB962C8B-B14F-4D97-AF65-F5344CB8AC3E}">
        <p14:creationId xmlns:p14="http://schemas.microsoft.com/office/powerpoint/2010/main" val="2603913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09DDD-F9D8-24AE-B2A1-06B12E4C32CB}"/>
              </a:ext>
            </a:extLst>
          </p:cNvPr>
          <p:cNvSpPr>
            <a:spLocks noGrp="1"/>
          </p:cNvSpPr>
          <p:nvPr>
            <p:ph type="title"/>
          </p:nvPr>
        </p:nvSpPr>
        <p:spPr/>
        <p:txBody>
          <a:bodyPr/>
          <a:lstStyle/>
          <a:p>
            <a:pPr algn="ctr"/>
            <a:r>
              <a:rPr lang="en-IN" dirty="0"/>
              <a:t>Index</a:t>
            </a:r>
          </a:p>
        </p:txBody>
      </p:sp>
      <p:sp>
        <p:nvSpPr>
          <p:cNvPr id="3" name="Content Placeholder 2">
            <a:extLst>
              <a:ext uri="{FF2B5EF4-FFF2-40B4-BE49-F238E27FC236}">
                <a16:creationId xmlns:a16="http://schemas.microsoft.com/office/drawing/2014/main" id="{951A69A9-6D4C-FA11-32B9-93EF50EED720}"/>
              </a:ext>
            </a:extLst>
          </p:cNvPr>
          <p:cNvSpPr>
            <a:spLocks noGrp="1"/>
          </p:cNvSpPr>
          <p:nvPr>
            <p:ph sz="quarter" idx="13"/>
          </p:nvPr>
        </p:nvSpPr>
        <p:spPr/>
        <p:txBody>
          <a:bodyPr/>
          <a:lstStyle/>
          <a:p>
            <a:r>
              <a:rPr lang="en-IN" dirty="0"/>
              <a:t>What Is Cipher</a:t>
            </a:r>
          </a:p>
          <a:p>
            <a:r>
              <a:rPr lang="en-IN" dirty="0"/>
              <a:t>Types of cipher</a:t>
            </a:r>
          </a:p>
          <a:p>
            <a:r>
              <a:rPr lang="en-IN" dirty="0" err="1"/>
              <a:t>Implemantations</a:t>
            </a:r>
            <a:endParaRPr lang="en-IN" dirty="0"/>
          </a:p>
          <a:p>
            <a:r>
              <a:rPr lang="en-IN" dirty="0" err="1"/>
              <a:t>conclution</a:t>
            </a:r>
            <a:endParaRPr lang="en-IN" dirty="0"/>
          </a:p>
        </p:txBody>
      </p:sp>
    </p:spTree>
    <p:extLst>
      <p:ext uri="{BB962C8B-B14F-4D97-AF65-F5344CB8AC3E}">
        <p14:creationId xmlns:p14="http://schemas.microsoft.com/office/powerpoint/2010/main" val="85452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9440B-A9BF-F943-B357-B33EAE3A6E97}"/>
              </a:ext>
            </a:extLst>
          </p:cNvPr>
          <p:cNvSpPr>
            <a:spLocks noGrp="1"/>
          </p:cNvSpPr>
          <p:nvPr>
            <p:ph type="title"/>
          </p:nvPr>
        </p:nvSpPr>
        <p:spPr/>
        <p:txBody>
          <a:bodyPr/>
          <a:lstStyle/>
          <a:p>
            <a:r>
              <a:rPr lang="en-IN" dirty="0"/>
              <a:t>What cryptography cipher</a:t>
            </a:r>
          </a:p>
        </p:txBody>
      </p:sp>
      <p:sp>
        <p:nvSpPr>
          <p:cNvPr id="3" name="Content Placeholder 2">
            <a:extLst>
              <a:ext uri="{FF2B5EF4-FFF2-40B4-BE49-F238E27FC236}">
                <a16:creationId xmlns:a16="http://schemas.microsoft.com/office/drawing/2014/main" id="{AFDA18C6-6291-9605-A072-38E3B45093A0}"/>
              </a:ext>
            </a:extLst>
          </p:cNvPr>
          <p:cNvSpPr>
            <a:spLocks noGrp="1"/>
          </p:cNvSpPr>
          <p:nvPr>
            <p:ph sz="quarter" idx="13"/>
          </p:nvPr>
        </p:nvSpPr>
        <p:spPr/>
        <p:txBody>
          <a:bodyPr/>
          <a:lstStyle/>
          <a:p>
            <a:r>
              <a:rPr lang="en-US" dirty="0"/>
              <a:t> In cryptology, the discipline concerned with the study of cryptographic algorithms, a cipher is an algorithm for encrypting and decrypting data. Symmetric key encryption, also called secret key encryption, depends on the use of ciphers, which operate symmetrically.</a:t>
            </a:r>
            <a:endParaRPr lang="en-IN" dirty="0"/>
          </a:p>
        </p:txBody>
      </p:sp>
    </p:spTree>
    <p:extLst>
      <p:ext uri="{BB962C8B-B14F-4D97-AF65-F5344CB8AC3E}">
        <p14:creationId xmlns:p14="http://schemas.microsoft.com/office/powerpoint/2010/main" val="2398305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B1AB5-4944-5BB4-3798-A293343492C0}"/>
              </a:ext>
            </a:extLst>
          </p:cNvPr>
          <p:cNvSpPr>
            <a:spLocks noGrp="1"/>
          </p:cNvSpPr>
          <p:nvPr>
            <p:ph type="title"/>
          </p:nvPr>
        </p:nvSpPr>
        <p:spPr/>
        <p:txBody>
          <a:bodyPr/>
          <a:lstStyle/>
          <a:p>
            <a:r>
              <a:rPr lang="en-IN" dirty="0"/>
              <a:t>Types of Ciphers</a:t>
            </a:r>
          </a:p>
        </p:txBody>
      </p:sp>
      <p:sp>
        <p:nvSpPr>
          <p:cNvPr id="3" name="Content Placeholder 2">
            <a:extLst>
              <a:ext uri="{FF2B5EF4-FFF2-40B4-BE49-F238E27FC236}">
                <a16:creationId xmlns:a16="http://schemas.microsoft.com/office/drawing/2014/main" id="{FD958080-8C20-0291-9010-782CBC9A6496}"/>
              </a:ext>
            </a:extLst>
          </p:cNvPr>
          <p:cNvSpPr>
            <a:spLocks noGrp="1"/>
          </p:cNvSpPr>
          <p:nvPr>
            <p:ph sz="quarter" idx="13"/>
          </p:nvPr>
        </p:nvSpPr>
        <p:spPr/>
        <p:txBody>
          <a:bodyPr/>
          <a:lstStyle/>
          <a:p>
            <a:r>
              <a:rPr lang="en-IN" dirty="0" err="1"/>
              <a:t>Subsititution</a:t>
            </a:r>
            <a:r>
              <a:rPr lang="en-IN" dirty="0"/>
              <a:t> Cipher</a:t>
            </a:r>
          </a:p>
          <a:p>
            <a:r>
              <a:rPr lang="en-IN" dirty="0"/>
              <a:t>Transposition cipher</a:t>
            </a:r>
          </a:p>
          <a:p>
            <a:r>
              <a:rPr lang="en-IN" dirty="0" err="1"/>
              <a:t>Permulation</a:t>
            </a:r>
            <a:r>
              <a:rPr lang="en-IN" dirty="0"/>
              <a:t> cipher</a:t>
            </a:r>
          </a:p>
          <a:p>
            <a:r>
              <a:rPr lang="en-IN" dirty="0"/>
              <a:t>Playfair cipher</a:t>
            </a:r>
          </a:p>
          <a:p>
            <a:r>
              <a:rPr lang="en-IN" dirty="0"/>
              <a:t>Private key cipher</a:t>
            </a:r>
          </a:p>
          <a:p>
            <a:r>
              <a:rPr lang="en-IN" dirty="0"/>
              <a:t>Public key cipher</a:t>
            </a:r>
          </a:p>
        </p:txBody>
      </p:sp>
    </p:spTree>
    <p:extLst>
      <p:ext uri="{BB962C8B-B14F-4D97-AF65-F5344CB8AC3E}">
        <p14:creationId xmlns:p14="http://schemas.microsoft.com/office/powerpoint/2010/main" val="2456386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C23EC-E891-A6C6-B581-5D81E843FE97}"/>
              </a:ext>
            </a:extLst>
          </p:cNvPr>
          <p:cNvSpPr>
            <a:spLocks noGrp="1"/>
          </p:cNvSpPr>
          <p:nvPr>
            <p:ph type="title"/>
          </p:nvPr>
        </p:nvSpPr>
        <p:spPr/>
        <p:txBody>
          <a:bodyPr>
            <a:normAutofit/>
          </a:bodyPr>
          <a:lstStyle/>
          <a:p>
            <a:r>
              <a:rPr lang="en-IN" dirty="0" err="1"/>
              <a:t>Substition</a:t>
            </a:r>
            <a:r>
              <a:rPr lang="en-IN" dirty="0"/>
              <a:t> cipher</a:t>
            </a:r>
          </a:p>
        </p:txBody>
      </p:sp>
      <p:sp>
        <p:nvSpPr>
          <p:cNvPr id="3" name="Content Placeholder 2">
            <a:extLst>
              <a:ext uri="{FF2B5EF4-FFF2-40B4-BE49-F238E27FC236}">
                <a16:creationId xmlns:a16="http://schemas.microsoft.com/office/drawing/2014/main" id="{0F4AD9B0-3546-2726-8DD8-CD9CD286F6D1}"/>
              </a:ext>
            </a:extLst>
          </p:cNvPr>
          <p:cNvSpPr>
            <a:spLocks noGrp="1"/>
          </p:cNvSpPr>
          <p:nvPr>
            <p:ph sz="quarter" idx="13"/>
          </p:nvPr>
        </p:nvSpPr>
        <p:spPr/>
        <p:txBody>
          <a:bodyPr/>
          <a:lstStyle/>
          <a:p>
            <a:r>
              <a:rPr lang="en-US" dirty="0"/>
              <a:t>Substitution ciphers. Replace bits, characters, or character blocks in plaintext with alternate bits, characters or character blocks to produce ciphertext. A substitution cipher may be monoalphabetic or polyalphabetic:</a:t>
            </a:r>
          </a:p>
          <a:p>
            <a:endParaRPr lang="en-IN" dirty="0"/>
          </a:p>
        </p:txBody>
      </p:sp>
      <p:pic>
        <p:nvPicPr>
          <p:cNvPr id="5126" name="Picture 6" descr="Substitution Cipher - GeeksforGeeks">
            <a:extLst>
              <a:ext uri="{FF2B5EF4-FFF2-40B4-BE49-F238E27FC236}">
                <a16:creationId xmlns:a16="http://schemas.microsoft.com/office/drawing/2014/main" id="{D4492483-D42D-7263-144E-04A383451C06}"/>
              </a:ext>
            </a:extLst>
          </p:cNvPr>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7108824" y="2160104"/>
            <a:ext cx="3837471" cy="2159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463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459CB-73BF-6E71-D2CC-C2F5E25EBB6F}"/>
              </a:ext>
            </a:extLst>
          </p:cNvPr>
          <p:cNvSpPr>
            <a:spLocks noGrp="1"/>
          </p:cNvSpPr>
          <p:nvPr>
            <p:ph type="title"/>
          </p:nvPr>
        </p:nvSpPr>
        <p:spPr/>
        <p:txBody>
          <a:bodyPr>
            <a:normAutofit/>
          </a:bodyPr>
          <a:lstStyle/>
          <a:p>
            <a:r>
              <a:rPr lang="en-IN" dirty="0"/>
              <a:t>Transposition cipher</a:t>
            </a:r>
          </a:p>
        </p:txBody>
      </p:sp>
      <p:sp>
        <p:nvSpPr>
          <p:cNvPr id="3" name="Content Placeholder 2">
            <a:extLst>
              <a:ext uri="{FF2B5EF4-FFF2-40B4-BE49-F238E27FC236}">
                <a16:creationId xmlns:a16="http://schemas.microsoft.com/office/drawing/2014/main" id="{A813DA98-B09E-28B4-4185-A6A93013E167}"/>
              </a:ext>
            </a:extLst>
          </p:cNvPr>
          <p:cNvSpPr>
            <a:spLocks noGrp="1"/>
          </p:cNvSpPr>
          <p:nvPr>
            <p:ph sz="quarter" idx="13"/>
          </p:nvPr>
        </p:nvSpPr>
        <p:spPr>
          <a:xfrm>
            <a:off x="685800" y="2063396"/>
            <a:ext cx="5088714" cy="3311189"/>
          </a:xfrm>
        </p:spPr>
        <p:txBody>
          <a:bodyPr>
            <a:normAutofit lnSpcReduction="10000"/>
          </a:bodyPr>
          <a:lstStyle/>
          <a:p>
            <a:r>
              <a:rPr lang="en-US" dirty="0"/>
              <a:t>Unlike substitution ciphers that replace letters with other letters, transposition ciphers keep the letters the same, but rearrange their order according to a specific algorithm. For instance, in a simple columnar transposition cipher, a message might be read horizontally but would be written vertically to produce the ciphertext.</a:t>
            </a:r>
            <a:endParaRPr lang="en-IN" dirty="0"/>
          </a:p>
        </p:txBody>
      </p:sp>
      <p:pic>
        <p:nvPicPr>
          <p:cNvPr id="4098" name="Picture 2" descr="Transposition Cipher - YouTube">
            <a:extLst>
              <a:ext uri="{FF2B5EF4-FFF2-40B4-BE49-F238E27FC236}">
                <a16:creationId xmlns:a16="http://schemas.microsoft.com/office/drawing/2014/main" id="{48A28816-E785-8AF6-6520-44395EE19772}"/>
              </a:ext>
            </a:extLst>
          </p:cNvPr>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7108825" y="2063395"/>
            <a:ext cx="3973858" cy="2747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121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6A7117-BB8D-2A13-05CC-A5E26C99C098}"/>
              </a:ext>
            </a:extLst>
          </p:cNvPr>
          <p:cNvSpPr>
            <a:spLocks noGrp="1"/>
          </p:cNvSpPr>
          <p:nvPr>
            <p:ph type="title"/>
          </p:nvPr>
        </p:nvSpPr>
        <p:spPr/>
        <p:txBody>
          <a:bodyPr/>
          <a:lstStyle/>
          <a:p>
            <a:r>
              <a:rPr lang="en-IN" dirty="0"/>
              <a:t>Playfair cipher</a:t>
            </a:r>
          </a:p>
        </p:txBody>
      </p:sp>
      <p:sp>
        <p:nvSpPr>
          <p:cNvPr id="2" name="Content Placeholder 1">
            <a:extLst>
              <a:ext uri="{FF2B5EF4-FFF2-40B4-BE49-F238E27FC236}">
                <a16:creationId xmlns:a16="http://schemas.microsoft.com/office/drawing/2014/main" id="{336C187D-2123-848F-CEB9-A76FE472114C}"/>
              </a:ext>
            </a:extLst>
          </p:cNvPr>
          <p:cNvSpPr>
            <a:spLocks noGrp="1"/>
          </p:cNvSpPr>
          <p:nvPr>
            <p:ph sz="quarter" idx="13"/>
          </p:nvPr>
        </p:nvSpPr>
        <p:spPr/>
        <p:txBody>
          <a:bodyPr/>
          <a:lstStyle/>
          <a:p>
            <a:r>
              <a:rPr lang="en-US" dirty="0"/>
              <a:t>Substituting one letter for another letter, a </a:t>
            </a:r>
            <a:r>
              <a:rPr lang="en-US" dirty="0" err="1"/>
              <a:t>polygraphic</a:t>
            </a:r>
            <a:r>
              <a:rPr lang="en-US" dirty="0"/>
              <a:t> cipher performs substitutions with two or more groups of letters. This masks the frequency distribution of letters, making frequency analysis attacks much more difficult.</a:t>
            </a:r>
            <a:endParaRPr lang="en-IN" dirty="0"/>
          </a:p>
        </p:txBody>
      </p:sp>
      <p:pic>
        <p:nvPicPr>
          <p:cNvPr id="3076" name="Picture 4" descr="Playfair Cipher in network security | Playfair Cipher example | Playfair  cipher encryption - YouTube">
            <a:extLst>
              <a:ext uri="{FF2B5EF4-FFF2-40B4-BE49-F238E27FC236}">
                <a16:creationId xmlns:a16="http://schemas.microsoft.com/office/drawing/2014/main" id="{94350EE8-D0DB-0197-5125-A93ABC173C59}"/>
              </a:ext>
            </a:extLst>
          </p:cNvPr>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7108825" y="2063396"/>
            <a:ext cx="3973858" cy="2456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770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3290D-6C5D-ABC3-1A43-6E644EBDE89C}"/>
              </a:ext>
            </a:extLst>
          </p:cNvPr>
          <p:cNvSpPr>
            <a:spLocks noGrp="1"/>
          </p:cNvSpPr>
          <p:nvPr>
            <p:ph type="title"/>
          </p:nvPr>
        </p:nvSpPr>
        <p:spPr/>
        <p:txBody>
          <a:bodyPr/>
          <a:lstStyle/>
          <a:p>
            <a:r>
              <a:rPr lang="en-IN" dirty="0" err="1"/>
              <a:t>Permulation</a:t>
            </a:r>
            <a:r>
              <a:rPr lang="en-IN" dirty="0"/>
              <a:t> cipher</a:t>
            </a:r>
          </a:p>
        </p:txBody>
      </p:sp>
      <p:sp>
        <p:nvSpPr>
          <p:cNvPr id="5" name="Content Placeholder 4">
            <a:extLst>
              <a:ext uri="{FF2B5EF4-FFF2-40B4-BE49-F238E27FC236}">
                <a16:creationId xmlns:a16="http://schemas.microsoft.com/office/drawing/2014/main" id="{69F61445-03E1-AFE0-3F79-C00BAEBC0AFF}"/>
              </a:ext>
            </a:extLst>
          </p:cNvPr>
          <p:cNvSpPr>
            <a:spLocks noGrp="1"/>
          </p:cNvSpPr>
          <p:nvPr>
            <p:ph sz="quarter" idx="13"/>
          </p:nvPr>
        </p:nvSpPr>
        <p:spPr/>
        <p:txBody>
          <a:bodyPr/>
          <a:lstStyle/>
          <a:p>
            <a:r>
              <a:rPr lang="en-US" dirty="0"/>
              <a:t>In this cipher, the positions held by plaintext are shifted to a regular system so that the ciphertext constitutes a permutation of the plaintext.</a:t>
            </a:r>
            <a:endParaRPr lang="en-IN" dirty="0"/>
          </a:p>
        </p:txBody>
      </p:sp>
      <p:pic>
        <p:nvPicPr>
          <p:cNvPr id="2052" name="Picture 4" descr="3 Illustration of the Permutation Cipher | Download Scientific Diagram">
            <a:extLst>
              <a:ext uri="{FF2B5EF4-FFF2-40B4-BE49-F238E27FC236}">
                <a16:creationId xmlns:a16="http://schemas.microsoft.com/office/drawing/2014/main" id="{78A3A652-550B-2EDA-379C-630278BF3DA0}"/>
              </a:ext>
            </a:extLst>
          </p:cNvPr>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7094744" y="2063396"/>
            <a:ext cx="3864804" cy="2099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4348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Minor project</Template>
  <TotalTime>0</TotalTime>
  <Words>471</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Impact</vt:lpstr>
      <vt:lpstr>Main Event</vt:lpstr>
      <vt:lpstr>Teachnook</vt:lpstr>
      <vt:lpstr>Cryptography Cipher</vt:lpstr>
      <vt:lpstr>Index</vt:lpstr>
      <vt:lpstr>What cryptography cipher</vt:lpstr>
      <vt:lpstr>Types of Ciphers</vt:lpstr>
      <vt:lpstr>Substition cipher</vt:lpstr>
      <vt:lpstr>Transposition cipher</vt:lpstr>
      <vt:lpstr>Playfair cipher</vt:lpstr>
      <vt:lpstr>Permulation cipher</vt:lpstr>
      <vt:lpstr>Private-key cryptography</vt:lpstr>
      <vt:lpstr>Public-key Cryptography</vt:lpstr>
      <vt:lpstr>implementation of Cipher in Kali linux</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Teachnook</dc:title>
  <dc:creator>Pathan</dc:creator>
  <cp:lastModifiedBy>Pathan</cp:lastModifiedBy>
  <cp:revision>1</cp:revision>
  <dcterms:created xsi:type="dcterms:W3CDTF">2022-12-25T13:40:21Z</dcterms:created>
  <dcterms:modified xsi:type="dcterms:W3CDTF">2022-12-25T13:41:15Z</dcterms:modified>
</cp:coreProperties>
</file>