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2723" autoAdjust="0"/>
    <p:restoredTop sz="9466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404A2-A530-449E-A886-061779E26507}" type="datetimeFigureOut">
              <a:rPr lang="en-GB" smtClean="0"/>
              <a:pPr/>
              <a:t>25/02/2013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E00852-1F67-40A1-B387-16ADFB818346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00852-1F67-40A1-B387-16ADFB818346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00852-1F67-40A1-B387-16ADFB81834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00852-1F67-40A1-B387-16ADFB818346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00852-1F67-40A1-B387-16ADFB818346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00852-1F67-40A1-B387-16ADFB818346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2/25/2013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2/25/2013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2/25/2013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2/25/2013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2/25/2013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2/25/2013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2/25/2013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2/25/2013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2/25/2013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2/25/2013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FA1FD-6412-4CC1-876A-4ED63C9800A5}" type="datetimeFigureOut">
              <a:rPr lang="en-US" smtClean="0"/>
              <a:pPr/>
              <a:t>2/25/2013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FA1FD-6412-4CC1-876A-4ED63C9800A5}" type="datetimeFigureOut">
              <a:rPr lang="en-US" smtClean="0"/>
              <a:pPr/>
              <a:t>2/25/2013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81BE8-7163-4759-BA3C-54376ADBC6F8}" type="slidenum">
              <a:rPr lang="en-GB" smtClean="0"/>
              <a:pPr/>
              <a:t>‹Nr.›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691680" y="1772816"/>
            <a:ext cx="864096" cy="4320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Empty</a:t>
            </a:r>
          </a:p>
        </p:txBody>
      </p:sp>
      <p:sp>
        <p:nvSpPr>
          <p:cNvPr id="5" name="Ellipse 4"/>
          <p:cNvSpPr/>
          <p:nvPr/>
        </p:nvSpPr>
        <p:spPr>
          <a:xfrm>
            <a:off x="4716016" y="1700808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Wait</a:t>
            </a:r>
            <a:endParaRPr lang="de-AT" sz="1200" dirty="0" smtClean="0"/>
          </a:p>
        </p:txBody>
      </p:sp>
      <p:cxnSp>
        <p:nvCxnSpPr>
          <p:cNvPr id="20" name="Gerade Verbindung mit Pfeil 19"/>
          <p:cNvCxnSpPr>
            <a:stCxn id="174" idx="6"/>
            <a:endCxn id="5" idx="2"/>
          </p:cNvCxnSpPr>
          <p:nvPr/>
        </p:nvCxnSpPr>
        <p:spPr>
          <a:xfrm>
            <a:off x="3779912" y="1988840"/>
            <a:ext cx="936104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3851920" y="162880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In LF hold </a:t>
            </a:r>
            <a:r>
              <a:rPr lang="de-AT" sz="800" i="1" dirty="0" err="1" smtClean="0"/>
              <a:t>area</a:t>
            </a:r>
            <a:endParaRPr lang="de-AT" sz="800" i="1" dirty="0" smtClean="0"/>
          </a:p>
          <a:p>
            <a:r>
              <a:rPr lang="de-AT" sz="800" i="1" dirty="0" smtClean="0"/>
              <a:t>SET NEXT SUBJECT</a:t>
            </a:r>
            <a:endParaRPr lang="en-GB" sz="800" i="1" dirty="0"/>
          </a:p>
        </p:txBody>
      </p:sp>
      <p:cxnSp>
        <p:nvCxnSpPr>
          <p:cNvPr id="90" name="Gerade Verbindung mit Pfeil 89"/>
          <p:cNvCxnSpPr>
            <a:stCxn id="4" idx="4"/>
            <a:endCxn id="5" idx="3"/>
          </p:cNvCxnSpPr>
          <p:nvPr/>
        </p:nvCxnSpPr>
        <p:spPr>
          <a:xfrm rot="5400000" flipH="1" flipV="1">
            <a:off x="3471693" y="844543"/>
            <a:ext cx="12355" cy="2708287"/>
          </a:xfrm>
          <a:prstGeom prst="curvedConnector3">
            <a:avLst>
              <a:gd name="adj1" fmla="val -2433088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Ellipse 173"/>
          <p:cNvSpPr/>
          <p:nvPr/>
        </p:nvSpPr>
        <p:spPr>
          <a:xfrm>
            <a:off x="2987824" y="1700808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LF</a:t>
            </a:r>
          </a:p>
          <a:p>
            <a:pPr algn="ctr"/>
            <a:r>
              <a:rPr lang="de-AT" sz="1200" dirty="0" smtClean="0"/>
              <a:t>Hold</a:t>
            </a:r>
          </a:p>
        </p:txBody>
      </p:sp>
      <p:cxnSp>
        <p:nvCxnSpPr>
          <p:cNvPr id="182" name="Gerade Verbindung mit Pfeil 181"/>
          <p:cNvCxnSpPr>
            <a:stCxn id="4" idx="6"/>
            <a:endCxn id="174" idx="2"/>
          </p:cNvCxnSpPr>
          <p:nvPr/>
        </p:nvCxnSpPr>
        <p:spPr>
          <a:xfrm>
            <a:off x="2555776" y="1988840"/>
            <a:ext cx="432048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feld 216"/>
          <p:cNvSpPr txBox="1"/>
          <p:nvPr/>
        </p:nvSpPr>
        <p:spPr>
          <a:xfrm>
            <a:off x="2555776" y="22048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Got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subject</a:t>
            </a:r>
            <a:endParaRPr lang="de-AT" sz="800" i="1" dirty="0" smtClean="0"/>
          </a:p>
        </p:txBody>
      </p:sp>
      <p:sp>
        <p:nvSpPr>
          <p:cNvPr id="255" name="Ellipse 254"/>
          <p:cNvSpPr/>
          <p:nvPr/>
        </p:nvSpPr>
        <p:spPr>
          <a:xfrm>
            <a:off x="6300192" y="1700808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Roll</a:t>
            </a:r>
          </a:p>
        </p:txBody>
      </p:sp>
      <p:cxnSp>
        <p:nvCxnSpPr>
          <p:cNvPr id="262" name="Form 135"/>
          <p:cNvCxnSpPr>
            <a:stCxn id="5" idx="6"/>
            <a:endCxn id="255" idx="2"/>
          </p:cNvCxnSpPr>
          <p:nvPr/>
        </p:nvCxnSpPr>
        <p:spPr>
          <a:xfrm>
            <a:off x="5508104" y="1988840"/>
            <a:ext cx="792088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feld 267"/>
          <p:cNvSpPr txBox="1"/>
          <p:nvPr/>
        </p:nvSpPr>
        <p:spPr>
          <a:xfrm>
            <a:off x="5508104" y="2204864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Next  </a:t>
            </a:r>
            <a:r>
              <a:rPr lang="de-AT" sz="800" i="1" dirty="0" err="1" smtClean="0"/>
              <a:t>accepted</a:t>
            </a:r>
            <a:endParaRPr lang="de-AT" sz="800" i="1" dirty="0" smtClean="0"/>
          </a:p>
        </p:txBody>
      </p:sp>
      <p:cxnSp>
        <p:nvCxnSpPr>
          <p:cNvPr id="269" name="Gerade Verbindung mit Pfeil 89"/>
          <p:cNvCxnSpPr>
            <a:stCxn id="4" idx="4"/>
            <a:endCxn id="255" idx="4"/>
          </p:cNvCxnSpPr>
          <p:nvPr/>
        </p:nvCxnSpPr>
        <p:spPr>
          <a:xfrm rot="16200000" flipH="1">
            <a:off x="4373978" y="-45386"/>
            <a:ext cx="72008" cy="4572508"/>
          </a:xfrm>
          <a:prstGeom prst="curvedConnector3">
            <a:avLst>
              <a:gd name="adj1" fmla="val 547707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89"/>
          <p:cNvCxnSpPr>
            <a:stCxn id="174" idx="7"/>
            <a:endCxn id="255" idx="1"/>
          </p:cNvCxnSpPr>
          <p:nvPr/>
        </p:nvCxnSpPr>
        <p:spPr>
          <a:xfrm rot="5400000" flipH="1" flipV="1">
            <a:off x="5040052" y="409032"/>
            <a:ext cx="12700" cy="2752278"/>
          </a:xfrm>
          <a:prstGeom prst="curvedConnector3">
            <a:avLst>
              <a:gd name="adj1" fmla="val 2464276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283"/>
          <p:cNvCxnSpPr/>
          <p:nvPr/>
        </p:nvCxnSpPr>
        <p:spPr>
          <a:xfrm>
            <a:off x="3923928" y="1484784"/>
            <a:ext cx="0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Gerade Verbindung 285"/>
          <p:cNvCxnSpPr/>
          <p:nvPr/>
        </p:nvCxnSpPr>
        <p:spPr>
          <a:xfrm>
            <a:off x="2627784" y="1916832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288"/>
          <p:cNvCxnSpPr/>
          <p:nvPr/>
        </p:nvCxnSpPr>
        <p:spPr>
          <a:xfrm>
            <a:off x="5580112" y="141277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89"/>
          <p:cNvCxnSpPr>
            <a:stCxn id="255" idx="6"/>
            <a:endCxn id="4" idx="2"/>
          </p:cNvCxnSpPr>
          <p:nvPr/>
        </p:nvCxnSpPr>
        <p:spPr>
          <a:xfrm flipH="1">
            <a:off x="1691680" y="1988840"/>
            <a:ext cx="5400600" cy="12700"/>
          </a:xfrm>
          <a:prstGeom prst="bentConnector5">
            <a:avLst>
              <a:gd name="adj1" fmla="val -4233"/>
              <a:gd name="adj2" fmla="val -6639726"/>
              <a:gd name="adj3" fmla="val 104233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winkelte Verbindung 33"/>
          <p:cNvCxnSpPr>
            <a:stCxn id="255" idx="0"/>
            <a:endCxn id="4" idx="0"/>
          </p:cNvCxnSpPr>
          <p:nvPr/>
        </p:nvCxnSpPr>
        <p:spPr>
          <a:xfrm rot="16200000" flipH="1" flipV="1">
            <a:off x="4373978" y="-549442"/>
            <a:ext cx="72008" cy="4572508"/>
          </a:xfrm>
          <a:prstGeom prst="bentConnector3">
            <a:avLst>
              <a:gd name="adj1" fmla="val -436854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winkelte Verbindung 33"/>
          <p:cNvCxnSpPr>
            <a:stCxn id="5" idx="0"/>
            <a:endCxn id="4" idx="0"/>
          </p:cNvCxnSpPr>
          <p:nvPr/>
        </p:nvCxnSpPr>
        <p:spPr>
          <a:xfrm rot="16200000" flipH="1" flipV="1">
            <a:off x="3581890" y="242646"/>
            <a:ext cx="72008" cy="2988332"/>
          </a:xfrm>
          <a:prstGeom prst="bentConnector3">
            <a:avLst>
              <a:gd name="adj1" fmla="val -436853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winkelte Verbindung 33"/>
          <p:cNvCxnSpPr>
            <a:stCxn id="174" idx="0"/>
            <a:endCxn id="4" idx="0"/>
          </p:cNvCxnSpPr>
          <p:nvPr/>
        </p:nvCxnSpPr>
        <p:spPr>
          <a:xfrm rot="16200000" flipH="1" flipV="1">
            <a:off x="2717794" y="1106742"/>
            <a:ext cx="72008" cy="1260140"/>
          </a:xfrm>
          <a:prstGeom prst="bentConnector3">
            <a:avLst>
              <a:gd name="adj1" fmla="val -436853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Gerade Verbindung 318"/>
          <p:cNvCxnSpPr/>
          <p:nvPr/>
        </p:nvCxnSpPr>
        <p:spPr>
          <a:xfrm flipH="1">
            <a:off x="683568" y="1556792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feld 321"/>
          <p:cNvSpPr txBox="1"/>
          <p:nvPr/>
        </p:nvSpPr>
        <p:spPr>
          <a:xfrm>
            <a:off x="611560" y="1412776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CLEAR SUBJECT</a:t>
            </a:r>
            <a:endParaRPr lang="en-GB" sz="800" i="1" dirty="0"/>
          </a:p>
        </p:txBody>
      </p:sp>
      <p:sp>
        <p:nvSpPr>
          <p:cNvPr id="324" name="Textfeld 323"/>
          <p:cNvSpPr txBox="1"/>
          <p:nvPr/>
        </p:nvSpPr>
        <p:spPr>
          <a:xfrm>
            <a:off x="3779912" y="980728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Not in LF hold </a:t>
            </a:r>
            <a:r>
              <a:rPr lang="de-AT" sz="800" i="1" dirty="0" err="1" smtClean="0"/>
              <a:t>area</a:t>
            </a:r>
            <a:endParaRPr lang="de-AT" sz="800" i="1" dirty="0" smtClean="0"/>
          </a:p>
        </p:txBody>
      </p:sp>
      <p:sp>
        <p:nvSpPr>
          <p:cNvPr id="325" name="Textfeld 324"/>
          <p:cNvSpPr txBox="1"/>
          <p:nvPr/>
        </p:nvSpPr>
        <p:spPr>
          <a:xfrm>
            <a:off x="4067944" y="1196752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</p:txBody>
      </p:sp>
      <p:sp>
        <p:nvSpPr>
          <p:cNvPr id="330" name="Rechteck 329"/>
          <p:cNvSpPr/>
          <p:nvPr/>
        </p:nvSpPr>
        <p:spPr>
          <a:xfrm>
            <a:off x="3635896" y="4581128"/>
            <a:ext cx="172819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Taxi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LF</a:t>
            </a:r>
          </a:p>
          <a:p>
            <a:endParaRPr lang="de-AT" sz="900" b="1" dirty="0" smtClean="0"/>
          </a:p>
          <a:p>
            <a:r>
              <a:rPr lang="de-AT" sz="900" b="1" dirty="0" err="1" smtClean="0"/>
              <a:t>Clearance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granted</a:t>
            </a:r>
            <a:r>
              <a:rPr lang="de-AT" sz="900" b="1" dirty="0" smtClean="0"/>
              <a:t>,</a:t>
            </a:r>
          </a:p>
          <a:p>
            <a:r>
              <a:rPr lang="de-AT" sz="900" b="1" dirty="0" err="1" smtClean="0"/>
              <a:t>Proceed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LF </a:t>
            </a:r>
            <a:r>
              <a:rPr lang="de-AT" sz="900" b="1" dirty="0" err="1" smtClean="0"/>
              <a:t>stop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line</a:t>
            </a:r>
            <a:endParaRPr lang="de-AT" sz="900" dirty="0" smtClean="0"/>
          </a:p>
        </p:txBody>
      </p:sp>
      <p:sp>
        <p:nvSpPr>
          <p:cNvPr id="331" name="Textfeld 330"/>
          <p:cNvSpPr txBox="1"/>
          <p:nvPr/>
        </p:nvSpPr>
        <p:spPr>
          <a:xfrm>
            <a:off x="3707904" y="522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2</a:t>
            </a:r>
            <a:endParaRPr lang="en-GB" dirty="0"/>
          </a:p>
        </p:txBody>
      </p:sp>
      <p:sp>
        <p:nvSpPr>
          <p:cNvPr id="333" name="Rechteck 332"/>
          <p:cNvSpPr/>
          <p:nvPr/>
        </p:nvSpPr>
        <p:spPr>
          <a:xfrm>
            <a:off x="3131840" y="458112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334" name="Rechteck 333"/>
          <p:cNvSpPr/>
          <p:nvPr/>
        </p:nvSpPr>
        <p:spPr>
          <a:xfrm>
            <a:off x="5364088" y="458112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>
                <a:solidFill>
                  <a:srgbClr val="FF0000"/>
                </a:solidFill>
              </a:rPr>
              <a:t>HOM</a:t>
            </a:r>
          </a:p>
          <a:p>
            <a:r>
              <a:rPr lang="de-AT" sz="900" b="1" dirty="0" smtClean="0">
                <a:solidFill>
                  <a:srgbClr val="FF0000"/>
                </a:solidFill>
              </a:rPr>
              <a:t>BCK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335" name="Rechteck 334"/>
          <p:cNvSpPr/>
          <p:nvPr/>
        </p:nvSpPr>
        <p:spPr>
          <a:xfrm>
            <a:off x="1187624" y="3140968"/>
            <a:ext cx="136815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Request</a:t>
            </a:r>
          </a:p>
          <a:p>
            <a:endParaRPr lang="de-AT" sz="900" b="1" dirty="0" smtClean="0"/>
          </a:p>
          <a:p>
            <a:r>
              <a:rPr lang="de-AT" sz="900" b="1" dirty="0" err="1" smtClean="0"/>
              <a:t>Awaiting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clearance</a:t>
            </a:r>
            <a:r>
              <a:rPr lang="de-AT" sz="900" b="1" dirty="0" smtClean="0"/>
              <a:t>. . .</a:t>
            </a:r>
            <a:endParaRPr lang="de-AT" sz="900" dirty="0" smtClean="0"/>
          </a:p>
        </p:txBody>
      </p:sp>
      <p:sp>
        <p:nvSpPr>
          <p:cNvPr id="336" name="Textfeld 335"/>
          <p:cNvSpPr txBox="1"/>
          <p:nvPr/>
        </p:nvSpPr>
        <p:spPr>
          <a:xfrm>
            <a:off x="1259632" y="378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</a:t>
            </a:r>
            <a:endParaRPr lang="en-GB" dirty="0"/>
          </a:p>
        </p:txBody>
      </p:sp>
      <p:sp>
        <p:nvSpPr>
          <p:cNvPr id="337" name="Rechteck 336"/>
          <p:cNvSpPr/>
          <p:nvPr/>
        </p:nvSpPr>
        <p:spPr>
          <a:xfrm>
            <a:off x="683568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2555776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>
                <a:solidFill>
                  <a:srgbClr val="FF0000"/>
                </a:solidFill>
              </a:rPr>
              <a:t>HOM</a:t>
            </a:r>
          </a:p>
          <a:p>
            <a:r>
              <a:rPr lang="de-AT" sz="900" b="1" dirty="0" smtClean="0">
                <a:solidFill>
                  <a:srgbClr val="FF0000"/>
                </a:solidFill>
              </a:rPr>
              <a:t>BCK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5364088" y="3140968"/>
            <a:ext cx="1440160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</a:t>
            </a:r>
            <a:r>
              <a:rPr lang="de-AT" sz="900" b="1" dirty="0" err="1" smtClean="0"/>
              <a:t>Wait</a:t>
            </a:r>
            <a:endParaRPr lang="de-AT" sz="900" b="1" dirty="0" smtClean="0"/>
          </a:p>
          <a:p>
            <a:endParaRPr lang="de-AT" sz="900" b="1" dirty="0" smtClean="0"/>
          </a:p>
          <a:p>
            <a:r>
              <a:rPr lang="de-AT" sz="900" b="1" dirty="0" err="1" smtClean="0"/>
              <a:t>Pre</a:t>
            </a:r>
            <a:r>
              <a:rPr lang="de-AT" sz="900" b="1" dirty="0" smtClean="0"/>
              <a:t>-Flight Hold </a:t>
            </a:r>
            <a:r>
              <a:rPr lang="de-AT" sz="900" b="1" dirty="0" err="1" smtClean="0"/>
              <a:t>occupied</a:t>
            </a:r>
            <a:r>
              <a:rPr lang="de-AT" sz="900" b="1" dirty="0" smtClean="0"/>
              <a:t>,</a:t>
            </a:r>
          </a:p>
          <a:p>
            <a:r>
              <a:rPr lang="de-AT" sz="900" b="1" dirty="0" err="1" smtClean="0"/>
              <a:t>awaiting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clearance</a:t>
            </a:r>
            <a:r>
              <a:rPr lang="de-AT" sz="900" b="1" dirty="0" smtClean="0"/>
              <a:t>. . .</a:t>
            </a:r>
            <a:endParaRPr lang="de-AT" sz="900" dirty="0" smtClean="0"/>
          </a:p>
        </p:txBody>
      </p:sp>
      <p:sp>
        <p:nvSpPr>
          <p:cNvPr id="340" name="Textfeld 339"/>
          <p:cNvSpPr txBox="1"/>
          <p:nvPr/>
        </p:nvSpPr>
        <p:spPr>
          <a:xfrm>
            <a:off x="5436096" y="378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3</a:t>
            </a:r>
            <a:endParaRPr lang="en-GB" dirty="0"/>
          </a:p>
        </p:txBody>
      </p:sp>
      <p:sp>
        <p:nvSpPr>
          <p:cNvPr id="341" name="Rechteck 340"/>
          <p:cNvSpPr/>
          <p:nvPr/>
        </p:nvSpPr>
        <p:spPr>
          <a:xfrm>
            <a:off x="4860032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6804248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>
                <a:solidFill>
                  <a:srgbClr val="FF0000"/>
                </a:solidFill>
              </a:rPr>
              <a:t>HOM</a:t>
            </a:r>
          </a:p>
          <a:p>
            <a:r>
              <a:rPr lang="de-AT" sz="900" b="1" dirty="0" smtClean="0">
                <a:solidFill>
                  <a:srgbClr val="FF0000"/>
                </a:solidFill>
              </a:rPr>
              <a:t>BCK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cxnSp>
        <p:nvCxnSpPr>
          <p:cNvPr id="39" name="Gerade Verbindung 38"/>
          <p:cNvCxnSpPr>
            <a:stCxn id="337" idx="0"/>
            <a:endCxn id="4" idx="3"/>
          </p:cNvCxnSpPr>
          <p:nvPr/>
        </p:nvCxnSpPr>
        <p:spPr>
          <a:xfrm flipV="1">
            <a:off x="935596" y="2141592"/>
            <a:ext cx="882628" cy="99937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40"/>
          <p:cNvCxnSpPr>
            <a:stCxn id="333" idx="0"/>
            <a:endCxn id="174" idx="4"/>
          </p:cNvCxnSpPr>
          <p:nvPr/>
        </p:nvCxnSpPr>
        <p:spPr>
          <a:xfrm flipV="1">
            <a:off x="3383868" y="2276872"/>
            <a:ext cx="0" cy="230425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341" idx="0"/>
            <a:endCxn id="5" idx="4"/>
          </p:cNvCxnSpPr>
          <p:nvPr/>
        </p:nvCxnSpPr>
        <p:spPr>
          <a:xfrm flipV="1">
            <a:off x="5112060" y="2276872"/>
            <a:ext cx="0" cy="86409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107504" y="116632"/>
            <a:ext cx="8928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b="1" dirty="0" smtClean="0"/>
              <a:t>Checklist 0</a:t>
            </a:r>
          </a:p>
          <a:p>
            <a:pPr algn="ctr"/>
            <a:r>
              <a:rPr lang="de-AT" sz="1100" b="1" dirty="0" smtClean="0"/>
              <a:t>Launch </a:t>
            </a:r>
            <a:r>
              <a:rPr lang="de-AT" sz="1100" b="1" dirty="0" err="1" smtClean="0"/>
              <a:t>Facility</a:t>
            </a:r>
            <a:r>
              <a:rPr lang="de-AT" sz="1100" b="1" dirty="0" smtClean="0"/>
              <a:t> </a:t>
            </a:r>
            <a:r>
              <a:rPr lang="de-AT" sz="1100" b="1" dirty="0" err="1" smtClean="0"/>
              <a:t>and</a:t>
            </a:r>
            <a:r>
              <a:rPr lang="de-AT" sz="1100" b="1" dirty="0" smtClean="0"/>
              <a:t> Mission </a:t>
            </a:r>
            <a:r>
              <a:rPr lang="de-AT" sz="1100" b="1" dirty="0" err="1" smtClean="0"/>
              <a:t>Control</a:t>
            </a:r>
            <a:r>
              <a:rPr lang="de-AT" sz="1100" b="1" dirty="0" smtClean="0"/>
              <a:t> </a:t>
            </a:r>
            <a:r>
              <a:rPr lang="de-AT" sz="1100" b="1" dirty="0" err="1" smtClean="0"/>
              <a:t>building</a:t>
            </a:r>
            <a:r>
              <a:rPr lang="de-AT" sz="1100" b="1" dirty="0" smtClean="0"/>
              <a:t> </a:t>
            </a:r>
            <a:r>
              <a:rPr lang="de-AT" sz="1100" b="1" dirty="0" err="1" smtClean="0"/>
              <a:t>entry</a:t>
            </a:r>
            <a:endParaRPr lang="en-GB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hteck 239"/>
          <p:cNvSpPr/>
          <p:nvPr/>
        </p:nvSpPr>
        <p:spPr>
          <a:xfrm>
            <a:off x="2195736" y="3501008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hteck 243"/>
          <p:cNvSpPr/>
          <p:nvPr/>
        </p:nvSpPr>
        <p:spPr>
          <a:xfrm>
            <a:off x="6300192" y="3429000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hteck 245"/>
          <p:cNvSpPr/>
          <p:nvPr/>
        </p:nvSpPr>
        <p:spPr>
          <a:xfrm>
            <a:off x="6156176" y="4581128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Rechteck 247"/>
          <p:cNvSpPr/>
          <p:nvPr/>
        </p:nvSpPr>
        <p:spPr>
          <a:xfrm>
            <a:off x="8028384" y="5733256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lipse 3"/>
          <p:cNvSpPr/>
          <p:nvPr/>
        </p:nvSpPr>
        <p:spPr>
          <a:xfrm>
            <a:off x="1403648" y="1556792"/>
            <a:ext cx="864096" cy="4320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Empty</a:t>
            </a:r>
          </a:p>
        </p:txBody>
      </p:sp>
      <p:cxnSp>
        <p:nvCxnSpPr>
          <p:cNvPr id="182" name="Gerade Verbindung mit Pfeil 181"/>
          <p:cNvCxnSpPr>
            <a:stCxn id="4" idx="6"/>
            <a:endCxn id="38" idx="2"/>
          </p:cNvCxnSpPr>
          <p:nvPr/>
        </p:nvCxnSpPr>
        <p:spPr>
          <a:xfrm>
            <a:off x="2267744" y="1772816"/>
            <a:ext cx="432048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feld 216"/>
          <p:cNvSpPr txBox="1"/>
          <p:nvPr/>
        </p:nvSpPr>
        <p:spPr>
          <a:xfrm>
            <a:off x="2123728" y="134076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Got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subject</a:t>
            </a:r>
            <a:endParaRPr lang="de-AT" sz="800" i="1" dirty="0" smtClean="0"/>
          </a:p>
          <a:p>
            <a:r>
              <a:rPr lang="de-AT" sz="800" i="1" dirty="0" smtClean="0"/>
              <a:t>OPEN DOOR</a:t>
            </a:r>
          </a:p>
        </p:txBody>
      </p:sp>
      <p:sp>
        <p:nvSpPr>
          <p:cNvPr id="255" name="Ellipse 254"/>
          <p:cNvSpPr/>
          <p:nvPr/>
        </p:nvSpPr>
        <p:spPr>
          <a:xfrm>
            <a:off x="8172400" y="148478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Roll</a:t>
            </a:r>
          </a:p>
        </p:txBody>
      </p:sp>
      <p:cxnSp>
        <p:nvCxnSpPr>
          <p:cNvPr id="262" name="Form 135"/>
          <p:cNvCxnSpPr>
            <a:stCxn id="162" idx="6"/>
            <a:endCxn id="255" idx="2"/>
          </p:cNvCxnSpPr>
          <p:nvPr/>
        </p:nvCxnSpPr>
        <p:spPr>
          <a:xfrm>
            <a:off x="7812360" y="1772816"/>
            <a:ext cx="360040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feld 267"/>
          <p:cNvSpPr txBox="1"/>
          <p:nvPr/>
        </p:nvSpPr>
        <p:spPr>
          <a:xfrm>
            <a:off x="7812360" y="1268760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Next  </a:t>
            </a:r>
            <a:r>
              <a:rPr lang="de-AT" sz="800" i="1" dirty="0" err="1" smtClean="0"/>
              <a:t>accepted</a:t>
            </a:r>
            <a:endParaRPr lang="de-AT" sz="800" i="1" dirty="0" smtClean="0"/>
          </a:p>
        </p:txBody>
      </p:sp>
      <p:cxnSp>
        <p:nvCxnSpPr>
          <p:cNvPr id="269" name="Gerade Verbindung mit Pfeil 89"/>
          <p:cNvCxnSpPr>
            <a:stCxn id="40" idx="5"/>
            <a:endCxn id="255" idx="3"/>
          </p:cNvCxnSpPr>
          <p:nvPr/>
        </p:nvCxnSpPr>
        <p:spPr>
          <a:xfrm rot="16200000" flipH="1">
            <a:off x="7164288" y="852374"/>
            <a:ext cx="12700" cy="2248222"/>
          </a:xfrm>
          <a:prstGeom prst="curvedConnector3">
            <a:avLst>
              <a:gd name="adj1" fmla="val 2464276"/>
            </a:avLst>
          </a:prstGeom>
          <a:ln w="127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288"/>
          <p:cNvCxnSpPr/>
          <p:nvPr/>
        </p:nvCxnSpPr>
        <p:spPr>
          <a:xfrm>
            <a:off x="7884368" y="126876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89"/>
          <p:cNvCxnSpPr>
            <a:stCxn id="255" idx="6"/>
            <a:endCxn id="4" idx="2"/>
          </p:cNvCxnSpPr>
          <p:nvPr/>
        </p:nvCxnSpPr>
        <p:spPr>
          <a:xfrm flipH="1">
            <a:off x="1403648" y="1772816"/>
            <a:ext cx="7560840" cy="12700"/>
          </a:xfrm>
          <a:prstGeom prst="bentConnector5">
            <a:avLst>
              <a:gd name="adj1" fmla="val -956"/>
              <a:gd name="adj2" fmla="val -7808955"/>
              <a:gd name="adj3" fmla="val 103023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winkelte Verbindung 33"/>
          <p:cNvCxnSpPr>
            <a:stCxn id="38" idx="4"/>
            <a:endCxn id="88" idx="0"/>
          </p:cNvCxnSpPr>
          <p:nvPr/>
        </p:nvCxnSpPr>
        <p:spPr>
          <a:xfrm>
            <a:off x="3095836" y="2060848"/>
            <a:ext cx="0" cy="432048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winkelte Verbindung 33"/>
          <p:cNvCxnSpPr>
            <a:stCxn id="40" idx="4"/>
            <a:endCxn id="88" idx="6"/>
          </p:cNvCxnSpPr>
          <p:nvPr/>
        </p:nvCxnSpPr>
        <p:spPr>
          <a:xfrm rot="5400000">
            <a:off x="4265966" y="1286762"/>
            <a:ext cx="720080" cy="2268252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winkelte Verbindung 33"/>
          <p:cNvCxnSpPr>
            <a:stCxn id="43" idx="4"/>
            <a:endCxn id="88" idx="6"/>
          </p:cNvCxnSpPr>
          <p:nvPr/>
        </p:nvCxnSpPr>
        <p:spPr>
          <a:xfrm rot="5400000">
            <a:off x="3581890" y="1970838"/>
            <a:ext cx="720080" cy="900100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feld 321"/>
          <p:cNvSpPr txBox="1"/>
          <p:nvPr/>
        </p:nvSpPr>
        <p:spPr>
          <a:xfrm>
            <a:off x="1763688" y="2420888"/>
            <a:ext cx="1080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Not in PF hold </a:t>
            </a:r>
            <a:r>
              <a:rPr lang="de-AT" sz="800" i="1" dirty="0" err="1" smtClean="0"/>
              <a:t>area</a:t>
            </a:r>
            <a:r>
              <a:rPr lang="de-AT" sz="800" i="1" dirty="0" smtClean="0"/>
              <a:t> &amp;</a:t>
            </a:r>
          </a:p>
          <a:p>
            <a:r>
              <a:rPr lang="de-AT" sz="800" i="1" dirty="0" smtClean="0"/>
              <a:t>Next </a:t>
            </a:r>
            <a:r>
              <a:rPr lang="de-AT" sz="800" i="1" dirty="0" err="1" smtClean="0"/>
              <a:t>accepted</a:t>
            </a:r>
            <a:endParaRPr lang="de-AT" sz="800" i="1" dirty="0" smtClean="0"/>
          </a:p>
          <a:p>
            <a:endParaRPr lang="de-AT" sz="800" i="1" dirty="0" smtClean="0"/>
          </a:p>
          <a:p>
            <a:r>
              <a:rPr lang="de-AT" sz="800" i="1" dirty="0" smtClean="0"/>
              <a:t>ABORT NEXT</a:t>
            </a:r>
          </a:p>
          <a:p>
            <a:r>
              <a:rPr lang="de-AT" sz="800" i="1" dirty="0" smtClean="0"/>
              <a:t>CLEAR SUBJECT</a:t>
            </a:r>
            <a:endParaRPr lang="en-GB" sz="800" i="1" dirty="0"/>
          </a:p>
        </p:txBody>
      </p:sp>
      <p:sp>
        <p:nvSpPr>
          <p:cNvPr id="324" name="Textfeld 323"/>
          <p:cNvSpPr txBox="1"/>
          <p:nvPr/>
        </p:nvSpPr>
        <p:spPr>
          <a:xfrm>
            <a:off x="3995936" y="54868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Not in PF hold </a:t>
            </a:r>
            <a:r>
              <a:rPr lang="de-AT" sz="800" i="1" dirty="0" err="1" smtClean="0"/>
              <a:t>area</a:t>
            </a:r>
            <a:endParaRPr lang="de-AT" sz="800" i="1" dirty="0" smtClean="0"/>
          </a:p>
          <a:p>
            <a:endParaRPr lang="de-AT" sz="800" i="1" dirty="0" smtClean="0"/>
          </a:p>
          <a:p>
            <a:r>
              <a:rPr lang="de-AT" sz="800" i="1" dirty="0" smtClean="0"/>
              <a:t>CLEAR SUBJECT</a:t>
            </a:r>
          </a:p>
        </p:txBody>
      </p:sp>
      <p:sp>
        <p:nvSpPr>
          <p:cNvPr id="325" name="Textfeld 324"/>
          <p:cNvSpPr txBox="1"/>
          <p:nvPr/>
        </p:nvSpPr>
        <p:spPr>
          <a:xfrm>
            <a:off x="3059832" y="206084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  <a:p>
            <a:r>
              <a:rPr lang="de-AT" sz="800" i="1" dirty="0" smtClean="0"/>
              <a:t>SET NEXT SUBJECT</a:t>
            </a:r>
          </a:p>
        </p:txBody>
      </p:sp>
      <p:sp>
        <p:nvSpPr>
          <p:cNvPr id="330" name="Rechteck 329"/>
          <p:cNvSpPr/>
          <p:nvPr/>
        </p:nvSpPr>
        <p:spPr>
          <a:xfrm>
            <a:off x="4355976" y="4293096"/>
            <a:ext cx="172819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Taxi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Pre</a:t>
            </a:r>
            <a:r>
              <a:rPr lang="de-AT" sz="900" b="1" dirty="0" smtClean="0"/>
              <a:t>-Flight</a:t>
            </a:r>
          </a:p>
          <a:p>
            <a:endParaRPr lang="de-AT" sz="900" b="1" dirty="0" smtClean="0"/>
          </a:p>
          <a:p>
            <a:r>
              <a:rPr lang="de-AT" sz="900" b="1" dirty="0" err="1" smtClean="0"/>
              <a:t>Clearance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granted</a:t>
            </a:r>
            <a:r>
              <a:rPr lang="de-AT" sz="900" b="1" dirty="0" smtClean="0"/>
              <a:t>,</a:t>
            </a:r>
          </a:p>
          <a:p>
            <a:r>
              <a:rPr lang="de-AT" sz="900" b="1" dirty="0" err="1" smtClean="0"/>
              <a:t>Proceed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Pre</a:t>
            </a:r>
            <a:r>
              <a:rPr lang="de-AT" sz="900" b="1" dirty="0" smtClean="0"/>
              <a:t>-Flight Hold</a:t>
            </a:r>
            <a:endParaRPr lang="de-AT" sz="900" dirty="0" smtClean="0"/>
          </a:p>
        </p:txBody>
      </p:sp>
      <p:sp>
        <p:nvSpPr>
          <p:cNvPr id="331" name="Textfeld 330"/>
          <p:cNvSpPr txBox="1"/>
          <p:nvPr/>
        </p:nvSpPr>
        <p:spPr>
          <a:xfrm>
            <a:off x="4427984" y="4941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5</a:t>
            </a:r>
            <a:endParaRPr lang="en-GB" dirty="0"/>
          </a:p>
        </p:txBody>
      </p:sp>
      <p:sp>
        <p:nvSpPr>
          <p:cNvPr id="333" name="Rechteck 332"/>
          <p:cNvSpPr/>
          <p:nvPr/>
        </p:nvSpPr>
        <p:spPr>
          <a:xfrm>
            <a:off x="3851920" y="4293096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334" name="Rechteck 333"/>
          <p:cNvSpPr/>
          <p:nvPr/>
        </p:nvSpPr>
        <p:spPr>
          <a:xfrm>
            <a:off x="6084168" y="4293096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ABT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335" name="Rechteck 334"/>
          <p:cNvSpPr/>
          <p:nvPr/>
        </p:nvSpPr>
        <p:spPr>
          <a:xfrm>
            <a:off x="755576" y="3140968"/>
            <a:ext cx="136815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</a:t>
            </a:r>
            <a:r>
              <a:rPr lang="de-AT" sz="900" b="1" dirty="0" err="1" smtClean="0"/>
              <a:t>Opening</a:t>
            </a:r>
            <a:r>
              <a:rPr lang="de-AT" sz="900" b="1" dirty="0" smtClean="0"/>
              <a:t> Entry</a:t>
            </a:r>
          </a:p>
          <a:p>
            <a:endParaRPr lang="de-AT" sz="900" b="1" dirty="0" smtClean="0"/>
          </a:p>
          <a:p>
            <a:r>
              <a:rPr lang="de-AT" sz="900" b="1" dirty="0" smtClean="0"/>
              <a:t>Request </a:t>
            </a:r>
            <a:r>
              <a:rPr lang="de-AT" sz="900" b="1" dirty="0" err="1" smtClean="0"/>
              <a:t>granted</a:t>
            </a:r>
            <a:r>
              <a:rPr lang="de-AT" sz="900" b="1" dirty="0" smtClean="0"/>
              <a:t>,</a:t>
            </a:r>
          </a:p>
          <a:p>
            <a:r>
              <a:rPr lang="de-AT" sz="900" b="1" dirty="0" err="1" smtClean="0"/>
              <a:t>awaiting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clearance</a:t>
            </a:r>
            <a:r>
              <a:rPr lang="de-AT" sz="900" b="1" dirty="0" smtClean="0"/>
              <a:t>. . .</a:t>
            </a:r>
            <a:endParaRPr lang="de-AT" sz="900" dirty="0" smtClean="0"/>
          </a:p>
        </p:txBody>
      </p:sp>
      <p:sp>
        <p:nvSpPr>
          <p:cNvPr id="336" name="Textfeld 335"/>
          <p:cNvSpPr txBox="1"/>
          <p:nvPr/>
        </p:nvSpPr>
        <p:spPr>
          <a:xfrm>
            <a:off x="827584" y="378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4</a:t>
            </a:r>
            <a:endParaRPr lang="en-GB" dirty="0"/>
          </a:p>
        </p:txBody>
      </p:sp>
      <p:sp>
        <p:nvSpPr>
          <p:cNvPr id="337" name="Rechteck 336"/>
          <p:cNvSpPr/>
          <p:nvPr/>
        </p:nvSpPr>
        <p:spPr>
          <a:xfrm>
            <a:off x="251520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2123728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ABT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4788024" y="3140968"/>
            <a:ext cx="1440160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</a:t>
            </a:r>
            <a:r>
              <a:rPr lang="de-AT" sz="900" b="1" dirty="0" err="1" smtClean="0"/>
              <a:t>Pre</a:t>
            </a:r>
            <a:r>
              <a:rPr lang="de-AT" sz="900" b="1" dirty="0" smtClean="0"/>
              <a:t>-Flight check</a:t>
            </a:r>
          </a:p>
          <a:p>
            <a:endParaRPr lang="de-AT" sz="900" b="1" dirty="0" smtClean="0"/>
          </a:p>
          <a:p>
            <a:r>
              <a:rPr lang="de-AT" sz="900" b="1" dirty="0" err="1" smtClean="0"/>
              <a:t>Carry</a:t>
            </a:r>
            <a:r>
              <a:rPr lang="de-AT" sz="900" b="1" dirty="0" smtClean="0"/>
              <a:t> out </a:t>
            </a:r>
            <a:r>
              <a:rPr lang="de-AT" sz="900" b="1" dirty="0" err="1" smtClean="0"/>
              <a:t>pre-flight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checks</a:t>
            </a:r>
            <a:endParaRPr lang="de-AT" sz="900" dirty="0" smtClean="0"/>
          </a:p>
        </p:txBody>
      </p:sp>
      <p:sp>
        <p:nvSpPr>
          <p:cNvPr id="340" name="Textfeld 339"/>
          <p:cNvSpPr txBox="1"/>
          <p:nvPr/>
        </p:nvSpPr>
        <p:spPr>
          <a:xfrm>
            <a:off x="4860032" y="378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6</a:t>
            </a:r>
            <a:endParaRPr lang="en-GB" dirty="0"/>
          </a:p>
        </p:txBody>
      </p:sp>
      <p:sp>
        <p:nvSpPr>
          <p:cNvPr id="341" name="Rechteck 340"/>
          <p:cNvSpPr/>
          <p:nvPr/>
        </p:nvSpPr>
        <p:spPr>
          <a:xfrm>
            <a:off x="4283968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6228184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ABT</a:t>
            </a:r>
          </a:p>
          <a:p>
            <a:r>
              <a:rPr lang="de-AT" sz="900" b="1" dirty="0" smtClean="0">
                <a:solidFill>
                  <a:srgbClr val="00B050"/>
                </a:solidFill>
              </a:rPr>
              <a:t>GO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38" name="Ellipse 37"/>
          <p:cNvSpPr/>
          <p:nvPr/>
        </p:nvSpPr>
        <p:spPr>
          <a:xfrm>
            <a:off x="2699792" y="148478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Open Entry</a:t>
            </a:r>
          </a:p>
        </p:txBody>
      </p:sp>
      <p:cxnSp>
        <p:nvCxnSpPr>
          <p:cNvPr id="39" name="Gerade Verbindung mit Pfeil 38"/>
          <p:cNvCxnSpPr>
            <a:stCxn id="38" idx="6"/>
            <a:endCxn id="43" idx="2"/>
          </p:cNvCxnSpPr>
          <p:nvPr/>
        </p:nvCxnSpPr>
        <p:spPr>
          <a:xfrm>
            <a:off x="3491880" y="1772816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5364088" y="148478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PF Hold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4644008" y="134076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In PF hold </a:t>
            </a:r>
            <a:r>
              <a:rPr lang="de-AT" sz="800" i="1" dirty="0" err="1" smtClean="0"/>
              <a:t>area</a:t>
            </a:r>
            <a:endParaRPr lang="de-AT" sz="800" i="1" dirty="0" smtClean="0"/>
          </a:p>
          <a:p>
            <a:r>
              <a:rPr lang="de-AT" sz="800" i="1" dirty="0" smtClean="0"/>
              <a:t>CLOSE DOOR</a:t>
            </a:r>
            <a:endParaRPr lang="en-GB" sz="800" i="1" dirty="0"/>
          </a:p>
        </p:txBody>
      </p:sp>
      <p:sp>
        <p:nvSpPr>
          <p:cNvPr id="43" name="Ellipse 42"/>
          <p:cNvSpPr/>
          <p:nvPr/>
        </p:nvSpPr>
        <p:spPr>
          <a:xfrm>
            <a:off x="3995936" y="148478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Entry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3347864" y="141277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Door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opened</a:t>
            </a:r>
            <a:endParaRPr lang="en-GB" sz="800" i="1" dirty="0"/>
          </a:p>
        </p:txBody>
      </p:sp>
      <p:cxnSp>
        <p:nvCxnSpPr>
          <p:cNvPr id="45" name="Gerade Verbindung mit Pfeil 44"/>
          <p:cNvCxnSpPr>
            <a:stCxn id="43" idx="6"/>
            <a:endCxn id="40" idx="2"/>
          </p:cNvCxnSpPr>
          <p:nvPr/>
        </p:nvCxnSpPr>
        <p:spPr>
          <a:xfrm>
            <a:off x="4788024" y="1772816"/>
            <a:ext cx="576064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 Verbindung 33"/>
          <p:cNvCxnSpPr>
            <a:stCxn id="255" idx="4"/>
            <a:endCxn id="88" idx="6"/>
          </p:cNvCxnSpPr>
          <p:nvPr/>
        </p:nvCxnSpPr>
        <p:spPr>
          <a:xfrm rot="5400000">
            <a:off x="5670122" y="-117394"/>
            <a:ext cx="720080" cy="5076564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>
            <a:stCxn id="38" idx="3"/>
            <a:endCxn id="337" idx="0"/>
          </p:cNvCxnSpPr>
          <p:nvPr/>
        </p:nvCxnSpPr>
        <p:spPr>
          <a:xfrm flipH="1">
            <a:off x="503548" y="1976485"/>
            <a:ext cx="2312243" cy="116448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/>
          <p:cNvSpPr/>
          <p:nvPr/>
        </p:nvSpPr>
        <p:spPr>
          <a:xfrm>
            <a:off x="2699792" y="2492896"/>
            <a:ext cx="792088" cy="57606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Abort open</a:t>
            </a:r>
          </a:p>
        </p:txBody>
      </p:sp>
      <p:sp>
        <p:nvSpPr>
          <p:cNvPr id="117" name="Textfeld 116"/>
          <p:cNvSpPr txBox="1"/>
          <p:nvPr/>
        </p:nvSpPr>
        <p:spPr>
          <a:xfrm>
            <a:off x="6084168" y="2564904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  <a:p>
            <a:endParaRPr lang="de-AT" sz="800" i="1" dirty="0" smtClean="0"/>
          </a:p>
          <a:p>
            <a:r>
              <a:rPr lang="de-AT" sz="800" i="1" dirty="0" smtClean="0"/>
              <a:t>SET NEXT SUBJECT</a:t>
            </a:r>
          </a:p>
          <a:p>
            <a:r>
              <a:rPr lang="de-AT" sz="800" i="1" dirty="0" smtClean="0"/>
              <a:t>OPEN DOOR</a:t>
            </a:r>
          </a:p>
        </p:txBody>
      </p:sp>
      <p:cxnSp>
        <p:nvCxnSpPr>
          <p:cNvPr id="118" name="Gerade Verbindung mit Pfeil 89"/>
          <p:cNvCxnSpPr>
            <a:stCxn id="4" idx="7"/>
            <a:endCxn id="4" idx="1"/>
          </p:cNvCxnSpPr>
          <p:nvPr/>
        </p:nvCxnSpPr>
        <p:spPr>
          <a:xfrm rot="16200000" flipV="1">
            <a:off x="1835696" y="1314560"/>
            <a:ext cx="12700" cy="611008"/>
          </a:xfrm>
          <a:prstGeom prst="curvedConnector3">
            <a:avLst>
              <a:gd name="adj1" fmla="val 2298205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1547664" y="908720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No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subject</a:t>
            </a:r>
            <a:r>
              <a:rPr lang="de-AT" sz="800" i="1" dirty="0" smtClean="0"/>
              <a:t> &amp;</a:t>
            </a:r>
          </a:p>
          <a:p>
            <a:r>
              <a:rPr lang="de-AT" sz="800" i="1" dirty="0" err="1" smtClean="0"/>
              <a:t>Door</a:t>
            </a:r>
            <a:r>
              <a:rPr lang="de-AT" sz="800" i="1" dirty="0" smtClean="0"/>
              <a:t> not </a:t>
            </a:r>
            <a:r>
              <a:rPr lang="de-AT" sz="800" i="1" dirty="0" err="1" smtClean="0"/>
              <a:t>closed</a:t>
            </a:r>
            <a:endParaRPr lang="de-AT" sz="800" i="1" dirty="0" smtClean="0"/>
          </a:p>
          <a:p>
            <a:r>
              <a:rPr lang="de-AT" sz="800" i="1" dirty="0" smtClean="0"/>
              <a:t>CLOSE DOOR</a:t>
            </a:r>
          </a:p>
        </p:txBody>
      </p:sp>
      <p:cxnSp>
        <p:nvCxnSpPr>
          <p:cNvPr id="122" name="Gewinkelte Verbindung 33"/>
          <p:cNvCxnSpPr>
            <a:stCxn id="88" idx="2"/>
            <a:endCxn id="4" idx="4"/>
          </p:cNvCxnSpPr>
          <p:nvPr/>
        </p:nvCxnSpPr>
        <p:spPr>
          <a:xfrm rot="10800000">
            <a:off x="1835696" y="1988840"/>
            <a:ext cx="864096" cy="792088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107504" y="116632"/>
            <a:ext cx="8928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b="1" dirty="0" smtClean="0"/>
              <a:t>Checklist 1</a:t>
            </a:r>
          </a:p>
          <a:p>
            <a:pPr algn="ctr"/>
            <a:r>
              <a:rPr lang="de-AT" sz="1100" b="1" dirty="0" err="1" smtClean="0"/>
              <a:t>Pre</a:t>
            </a:r>
            <a:r>
              <a:rPr lang="de-AT" sz="1100" b="1" dirty="0" smtClean="0"/>
              <a:t>-Flight Hold </a:t>
            </a:r>
            <a:r>
              <a:rPr lang="de-AT" sz="1100" b="1" dirty="0" err="1" smtClean="0"/>
              <a:t>checks</a:t>
            </a:r>
            <a:endParaRPr lang="en-GB" sz="1100" b="1" dirty="0"/>
          </a:p>
        </p:txBody>
      </p:sp>
      <p:cxnSp>
        <p:nvCxnSpPr>
          <p:cNvPr id="135" name="Gerade Verbindung 134"/>
          <p:cNvCxnSpPr>
            <a:stCxn id="43" idx="3"/>
            <a:endCxn id="333" idx="0"/>
          </p:cNvCxnSpPr>
          <p:nvPr/>
        </p:nvCxnSpPr>
        <p:spPr>
          <a:xfrm flipH="1">
            <a:off x="4103948" y="1976485"/>
            <a:ext cx="7987" cy="2316611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Form 135"/>
          <p:cNvCxnSpPr>
            <a:stCxn id="40" idx="6"/>
            <a:endCxn id="162" idx="2"/>
          </p:cNvCxnSpPr>
          <p:nvPr/>
        </p:nvCxnSpPr>
        <p:spPr>
          <a:xfrm>
            <a:off x="6156176" y="1772816"/>
            <a:ext cx="864096" cy="0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7020272" y="148478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Wait</a:t>
            </a:r>
            <a:endParaRPr lang="de-AT" sz="1200" dirty="0" smtClean="0"/>
          </a:p>
        </p:txBody>
      </p:sp>
      <p:sp>
        <p:nvSpPr>
          <p:cNvPr id="178" name="Textfeld 177"/>
          <p:cNvSpPr txBox="1"/>
          <p:nvPr/>
        </p:nvSpPr>
        <p:spPr>
          <a:xfrm>
            <a:off x="6156176" y="126876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Proceed</a:t>
            </a:r>
            <a:endParaRPr lang="de-AT" sz="800" i="1" dirty="0" smtClean="0"/>
          </a:p>
          <a:p>
            <a:r>
              <a:rPr lang="de-AT" sz="800" i="1" dirty="0" smtClean="0"/>
              <a:t>SET NEXT SUBJECT</a:t>
            </a:r>
          </a:p>
        </p:txBody>
      </p:sp>
      <p:cxnSp>
        <p:nvCxnSpPr>
          <p:cNvPr id="179" name="Gerade Verbindung 178"/>
          <p:cNvCxnSpPr/>
          <p:nvPr/>
        </p:nvCxnSpPr>
        <p:spPr>
          <a:xfrm>
            <a:off x="6228184" y="126876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winkelte Verbindung 33"/>
          <p:cNvCxnSpPr>
            <a:stCxn id="162" idx="4"/>
            <a:endCxn id="88" idx="6"/>
          </p:cNvCxnSpPr>
          <p:nvPr/>
        </p:nvCxnSpPr>
        <p:spPr>
          <a:xfrm rot="5400000">
            <a:off x="5094058" y="458670"/>
            <a:ext cx="720080" cy="3924436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>
            <a:stCxn id="40" idx="3"/>
            <a:endCxn id="339" idx="0"/>
          </p:cNvCxnSpPr>
          <p:nvPr/>
        </p:nvCxnSpPr>
        <p:spPr>
          <a:xfrm>
            <a:off x="5480087" y="1976485"/>
            <a:ext cx="28017" cy="116448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hteck 194"/>
          <p:cNvSpPr/>
          <p:nvPr/>
        </p:nvSpPr>
        <p:spPr>
          <a:xfrm>
            <a:off x="6228184" y="5445224"/>
            <a:ext cx="172819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</a:t>
            </a:r>
            <a:r>
              <a:rPr lang="de-AT" sz="900" b="1" dirty="0" err="1" smtClean="0"/>
              <a:t>Wait</a:t>
            </a:r>
            <a:endParaRPr lang="de-AT" sz="900" b="1" dirty="0" smtClean="0"/>
          </a:p>
          <a:p>
            <a:endParaRPr lang="de-AT" sz="900" b="1" dirty="0" smtClean="0"/>
          </a:p>
          <a:p>
            <a:r>
              <a:rPr lang="de-AT" sz="900" b="1" dirty="0" smtClean="0"/>
              <a:t>Passenger Hold </a:t>
            </a:r>
            <a:r>
              <a:rPr lang="de-AT" sz="900" b="1" dirty="0" err="1" smtClean="0"/>
              <a:t>occupied</a:t>
            </a:r>
            <a:r>
              <a:rPr lang="de-AT" sz="900" b="1" dirty="0" smtClean="0"/>
              <a:t>,</a:t>
            </a:r>
          </a:p>
          <a:p>
            <a:r>
              <a:rPr lang="de-AT" sz="900" b="1" dirty="0" err="1" smtClean="0"/>
              <a:t>awaiting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clearance</a:t>
            </a:r>
            <a:r>
              <a:rPr lang="de-AT" sz="900" b="1" dirty="0" smtClean="0"/>
              <a:t>. . .</a:t>
            </a:r>
            <a:endParaRPr lang="de-AT" sz="900" dirty="0" smtClean="0"/>
          </a:p>
        </p:txBody>
      </p:sp>
      <p:sp>
        <p:nvSpPr>
          <p:cNvPr id="196" name="Textfeld 195"/>
          <p:cNvSpPr txBox="1"/>
          <p:nvPr/>
        </p:nvSpPr>
        <p:spPr>
          <a:xfrm>
            <a:off x="6300192" y="609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7</a:t>
            </a:r>
            <a:endParaRPr lang="en-GB" dirty="0"/>
          </a:p>
        </p:txBody>
      </p:sp>
      <p:sp>
        <p:nvSpPr>
          <p:cNvPr id="197" name="Rechteck 196"/>
          <p:cNvSpPr/>
          <p:nvPr/>
        </p:nvSpPr>
        <p:spPr>
          <a:xfrm>
            <a:off x="5724128" y="5445224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198" name="Rechteck 197"/>
          <p:cNvSpPr/>
          <p:nvPr/>
        </p:nvSpPr>
        <p:spPr>
          <a:xfrm>
            <a:off x="7956376" y="5445224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ABT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cxnSp>
        <p:nvCxnSpPr>
          <p:cNvPr id="201" name="Gerade Verbindung 200"/>
          <p:cNvCxnSpPr>
            <a:stCxn id="162" idx="3"/>
            <a:endCxn id="195" idx="0"/>
          </p:cNvCxnSpPr>
          <p:nvPr/>
        </p:nvCxnSpPr>
        <p:spPr>
          <a:xfrm flipH="1">
            <a:off x="7092280" y="1976485"/>
            <a:ext cx="43991" cy="3468739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hteck 205"/>
          <p:cNvSpPr/>
          <p:nvPr/>
        </p:nvSpPr>
        <p:spPr>
          <a:xfrm>
            <a:off x="1115616" y="4293096"/>
            <a:ext cx="172819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ABORT</a:t>
            </a:r>
          </a:p>
          <a:p>
            <a:endParaRPr lang="de-AT" sz="900" b="1" dirty="0" smtClean="0"/>
          </a:p>
          <a:p>
            <a:r>
              <a:rPr lang="de-AT" sz="900" b="1" dirty="0" err="1" smtClean="0"/>
              <a:t>Preflight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aborted</a:t>
            </a:r>
            <a:r>
              <a:rPr lang="de-AT" sz="900" b="1" dirty="0" smtClean="0"/>
              <a:t>,</a:t>
            </a:r>
          </a:p>
          <a:p>
            <a:r>
              <a:rPr lang="de-AT" sz="900" b="1" dirty="0" err="1" smtClean="0"/>
              <a:t>Proceed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Escape</a:t>
            </a:r>
            <a:r>
              <a:rPr lang="de-AT" sz="900" b="1" dirty="0" smtClean="0"/>
              <a:t> Hold</a:t>
            </a:r>
            <a:endParaRPr lang="de-AT" sz="900" dirty="0" smtClean="0"/>
          </a:p>
        </p:txBody>
      </p:sp>
      <p:sp>
        <p:nvSpPr>
          <p:cNvPr id="208" name="Rechteck 207"/>
          <p:cNvSpPr/>
          <p:nvPr/>
        </p:nvSpPr>
        <p:spPr>
          <a:xfrm>
            <a:off x="611560" y="4293096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209" name="Rechteck 208"/>
          <p:cNvSpPr/>
          <p:nvPr/>
        </p:nvSpPr>
        <p:spPr>
          <a:xfrm>
            <a:off x="2843808" y="4293096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  <a:endParaRPr lang="de-AT" sz="900" b="1" dirty="0" smtClean="0">
              <a:solidFill>
                <a:srgbClr val="FF0000"/>
              </a:solidFill>
            </a:endParaRP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cxnSp>
        <p:nvCxnSpPr>
          <p:cNvPr id="210" name="Gerade Verbindung 209"/>
          <p:cNvCxnSpPr>
            <a:stCxn id="88" idx="4"/>
            <a:endCxn id="209" idx="0"/>
          </p:cNvCxnSpPr>
          <p:nvPr/>
        </p:nvCxnSpPr>
        <p:spPr>
          <a:xfrm>
            <a:off x="3095836" y="3068960"/>
            <a:ext cx="0" cy="1224136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hteck 213"/>
          <p:cNvSpPr/>
          <p:nvPr/>
        </p:nvSpPr>
        <p:spPr>
          <a:xfrm>
            <a:off x="1403648" y="5661248"/>
            <a:ext cx="172819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ABORT</a:t>
            </a:r>
          </a:p>
          <a:p>
            <a:endParaRPr lang="de-AT" sz="900" b="1" dirty="0" smtClean="0"/>
          </a:p>
          <a:p>
            <a:r>
              <a:rPr lang="de-AT" sz="900" b="1" dirty="0" smtClean="0"/>
              <a:t>DO YOU REALLY WISH TO</a:t>
            </a:r>
          </a:p>
          <a:p>
            <a:r>
              <a:rPr lang="de-AT" sz="900" b="1" dirty="0" smtClean="0"/>
              <a:t>ABORT THE LAUNCH PROCEDURE?</a:t>
            </a:r>
            <a:endParaRPr lang="de-AT" sz="900" dirty="0" smtClean="0"/>
          </a:p>
        </p:txBody>
      </p:sp>
      <p:sp>
        <p:nvSpPr>
          <p:cNvPr id="216" name="Rechteck 215"/>
          <p:cNvSpPr/>
          <p:nvPr/>
        </p:nvSpPr>
        <p:spPr>
          <a:xfrm>
            <a:off x="899592" y="566124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>
                <a:solidFill>
                  <a:srgbClr val="FF0000"/>
                </a:solidFill>
              </a:rPr>
              <a:t>YES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218" name="Rechteck 217"/>
          <p:cNvSpPr/>
          <p:nvPr/>
        </p:nvSpPr>
        <p:spPr>
          <a:xfrm>
            <a:off x="3131840" y="566124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  <a:endParaRPr lang="de-AT" sz="900" b="1" dirty="0" smtClean="0">
              <a:solidFill>
                <a:srgbClr val="FF0000"/>
              </a:solidFill>
            </a:endParaRPr>
          </a:p>
          <a:p>
            <a:r>
              <a:rPr lang="de-AT" sz="900" b="1" dirty="0" smtClean="0"/>
              <a:t>NO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cxnSp>
        <p:nvCxnSpPr>
          <p:cNvPr id="219" name="Gerade Verbindung 218"/>
          <p:cNvCxnSpPr>
            <a:stCxn id="240" idx="3"/>
            <a:endCxn id="218" idx="0"/>
          </p:cNvCxnSpPr>
          <p:nvPr/>
        </p:nvCxnSpPr>
        <p:spPr>
          <a:xfrm>
            <a:off x="2483768" y="3573016"/>
            <a:ext cx="900100" cy="2088232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218"/>
          <p:cNvCxnSpPr>
            <a:stCxn id="244" idx="3"/>
            <a:endCxn id="218" idx="0"/>
          </p:cNvCxnSpPr>
          <p:nvPr/>
        </p:nvCxnSpPr>
        <p:spPr>
          <a:xfrm flipH="1">
            <a:off x="3383868" y="3501008"/>
            <a:ext cx="3204356" cy="2160240"/>
          </a:xfrm>
          <a:prstGeom prst="bentConnector4">
            <a:avLst>
              <a:gd name="adj1" fmla="val -10305"/>
              <a:gd name="adj2" fmla="val 87122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 Verbindung 218"/>
          <p:cNvCxnSpPr>
            <a:stCxn id="246" idx="3"/>
            <a:endCxn id="218" idx="0"/>
          </p:cNvCxnSpPr>
          <p:nvPr/>
        </p:nvCxnSpPr>
        <p:spPr>
          <a:xfrm flipH="1">
            <a:off x="3383868" y="4653136"/>
            <a:ext cx="3060340" cy="1008112"/>
          </a:xfrm>
          <a:prstGeom prst="bentConnector4">
            <a:avLst>
              <a:gd name="adj1" fmla="val -15642"/>
              <a:gd name="adj2" fmla="val 72177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218"/>
          <p:cNvCxnSpPr>
            <a:stCxn id="248" idx="3"/>
            <a:endCxn id="218" idx="0"/>
          </p:cNvCxnSpPr>
          <p:nvPr/>
        </p:nvCxnSpPr>
        <p:spPr>
          <a:xfrm flipH="1" flipV="1">
            <a:off x="3383868" y="5661248"/>
            <a:ext cx="4932548" cy="144016"/>
          </a:xfrm>
          <a:prstGeom prst="bentConnector4">
            <a:avLst>
              <a:gd name="adj1" fmla="val -4635"/>
              <a:gd name="adj2" fmla="val 291292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hteck 122"/>
          <p:cNvSpPr/>
          <p:nvPr/>
        </p:nvSpPr>
        <p:spPr>
          <a:xfrm>
            <a:off x="8532440" y="5157192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hteck 110"/>
          <p:cNvSpPr/>
          <p:nvPr/>
        </p:nvSpPr>
        <p:spPr>
          <a:xfrm>
            <a:off x="8460432" y="5013176"/>
            <a:ext cx="50405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  <a:endParaRPr lang="de-AT" sz="900" b="1" dirty="0" smtClean="0">
              <a:solidFill>
                <a:srgbClr val="FF0000"/>
              </a:solidFill>
            </a:endParaRP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6228184" y="5517232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6" name="Rechteck 245"/>
          <p:cNvSpPr/>
          <p:nvPr/>
        </p:nvSpPr>
        <p:spPr>
          <a:xfrm>
            <a:off x="6228184" y="5085184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Rechteck 333"/>
          <p:cNvSpPr/>
          <p:nvPr/>
        </p:nvSpPr>
        <p:spPr>
          <a:xfrm>
            <a:off x="6156176" y="4365104"/>
            <a:ext cx="504056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endParaRPr lang="de-AT" sz="900" b="1" dirty="0" smtClean="0"/>
          </a:p>
          <a:p>
            <a:endParaRPr lang="de-AT" sz="900" b="1" dirty="0" smtClean="0"/>
          </a:p>
          <a:p>
            <a:endParaRPr lang="de-AT" sz="900" b="1" dirty="0" smtClean="0"/>
          </a:p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ABT</a:t>
            </a:r>
          </a:p>
          <a:p>
            <a:r>
              <a:rPr lang="de-AT" sz="900" b="1" dirty="0" smtClean="0">
                <a:solidFill>
                  <a:srgbClr val="00B050"/>
                </a:solidFill>
              </a:rPr>
              <a:t>GO</a:t>
            </a:r>
          </a:p>
          <a:p>
            <a:r>
              <a:rPr lang="de-AT" sz="900" b="1" dirty="0" smtClean="0"/>
              <a:t>NXT</a:t>
            </a:r>
          </a:p>
          <a:p>
            <a:r>
              <a:rPr lang="de-AT" sz="900" b="1" dirty="0" smtClean="0"/>
              <a:t>ROS</a:t>
            </a:r>
          </a:p>
        </p:txBody>
      </p:sp>
      <p:sp>
        <p:nvSpPr>
          <p:cNvPr id="240" name="Rechteck 239"/>
          <p:cNvSpPr/>
          <p:nvPr/>
        </p:nvSpPr>
        <p:spPr>
          <a:xfrm>
            <a:off x="2339752" y="3501008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hteck 243"/>
          <p:cNvSpPr/>
          <p:nvPr/>
        </p:nvSpPr>
        <p:spPr>
          <a:xfrm>
            <a:off x="6660232" y="3429000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lipse 3"/>
          <p:cNvSpPr/>
          <p:nvPr/>
        </p:nvSpPr>
        <p:spPr>
          <a:xfrm>
            <a:off x="1403648" y="1556792"/>
            <a:ext cx="864096" cy="4320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Empty</a:t>
            </a:r>
          </a:p>
        </p:txBody>
      </p:sp>
      <p:cxnSp>
        <p:nvCxnSpPr>
          <p:cNvPr id="182" name="Gerade Verbindung mit Pfeil 181"/>
          <p:cNvCxnSpPr>
            <a:stCxn id="4" idx="6"/>
            <a:endCxn id="38" idx="2"/>
          </p:cNvCxnSpPr>
          <p:nvPr/>
        </p:nvCxnSpPr>
        <p:spPr>
          <a:xfrm>
            <a:off x="2267744" y="1772816"/>
            <a:ext cx="432048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feld 216"/>
          <p:cNvSpPr txBox="1"/>
          <p:nvPr/>
        </p:nvSpPr>
        <p:spPr>
          <a:xfrm>
            <a:off x="2123728" y="141277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Got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subject</a:t>
            </a:r>
            <a:endParaRPr lang="de-AT" sz="800" i="1" dirty="0" smtClean="0"/>
          </a:p>
        </p:txBody>
      </p:sp>
      <p:sp>
        <p:nvSpPr>
          <p:cNvPr id="255" name="Ellipse 254"/>
          <p:cNvSpPr/>
          <p:nvPr/>
        </p:nvSpPr>
        <p:spPr>
          <a:xfrm>
            <a:off x="6876256" y="148478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Roll</a:t>
            </a:r>
          </a:p>
        </p:txBody>
      </p:sp>
      <p:cxnSp>
        <p:nvCxnSpPr>
          <p:cNvPr id="262" name="Form 135"/>
          <p:cNvCxnSpPr>
            <a:stCxn id="162" idx="6"/>
            <a:endCxn id="255" idx="2"/>
          </p:cNvCxnSpPr>
          <p:nvPr/>
        </p:nvCxnSpPr>
        <p:spPr>
          <a:xfrm>
            <a:off x="6516216" y="1772816"/>
            <a:ext cx="360040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feld 267"/>
          <p:cNvSpPr txBox="1"/>
          <p:nvPr/>
        </p:nvSpPr>
        <p:spPr>
          <a:xfrm>
            <a:off x="6516216" y="1268760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Next  </a:t>
            </a:r>
            <a:r>
              <a:rPr lang="de-AT" sz="800" i="1" dirty="0" err="1" smtClean="0"/>
              <a:t>accepted</a:t>
            </a:r>
            <a:endParaRPr lang="de-AT" sz="800" i="1" dirty="0" smtClean="0"/>
          </a:p>
        </p:txBody>
      </p:sp>
      <p:cxnSp>
        <p:nvCxnSpPr>
          <p:cNvPr id="269" name="Gerade Verbindung mit Pfeil 89"/>
          <p:cNvCxnSpPr>
            <a:stCxn id="40" idx="5"/>
            <a:endCxn id="255" idx="3"/>
          </p:cNvCxnSpPr>
          <p:nvPr/>
        </p:nvCxnSpPr>
        <p:spPr>
          <a:xfrm rot="16200000" flipH="1">
            <a:off x="5868144" y="852374"/>
            <a:ext cx="12700" cy="2248222"/>
          </a:xfrm>
          <a:prstGeom prst="curvedConnector3">
            <a:avLst>
              <a:gd name="adj1" fmla="val 2464276"/>
            </a:avLst>
          </a:prstGeom>
          <a:ln w="127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288"/>
          <p:cNvCxnSpPr/>
          <p:nvPr/>
        </p:nvCxnSpPr>
        <p:spPr>
          <a:xfrm>
            <a:off x="6588224" y="126876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89"/>
          <p:cNvCxnSpPr>
            <a:stCxn id="255" idx="6"/>
            <a:endCxn id="4" idx="2"/>
          </p:cNvCxnSpPr>
          <p:nvPr/>
        </p:nvCxnSpPr>
        <p:spPr>
          <a:xfrm flipH="1">
            <a:off x="1403648" y="1772816"/>
            <a:ext cx="6264696" cy="12700"/>
          </a:xfrm>
          <a:prstGeom prst="bentConnector5">
            <a:avLst>
              <a:gd name="adj1" fmla="val -3649"/>
              <a:gd name="adj2" fmla="val -7993569"/>
              <a:gd name="adj3" fmla="val 103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winkelte Verbindung 33"/>
          <p:cNvCxnSpPr>
            <a:stCxn id="38" idx="4"/>
            <a:endCxn id="88" idx="0"/>
          </p:cNvCxnSpPr>
          <p:nvPr/>
        </p:nvCxnSpPr>
        <p:spPr>
          <a:xfrm>
            <a:off x="3095836" y="2060848"/>
            <a:ext cx="0" cy="432048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winkelte Verbindung 33"/>
          <p:cNvCxnSpPr>
            <a:stCxn id="40" idx="4"/>
            <a:endCxn id="88" idx="6"/>
          </p:cNvCxnSpPr>
          <p:nvPr/>
        </p:nvCxnSpPr>
        <p:spPr>
          <a:xfrm rot="5400000">
            <a:off x="3617894" y="1934834"/>
            <a:ext cx="720080" cy="972108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feld 321"/>
          <p:cNvSpPr txBox="1"/>
          <p:nvPr/>
        </p:nvSpPr>
        <p:spPr>
          <a:xfrm>
            <a:off x="1763688" y="2420888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Not in PAX hold </a:t>
            </a:r>
            <a:r>
              <a:rPr lang="de-AT" sz="800" i="1" dirty="0" err="1" smtClean="0"/>
              <a:t>area</a:t>
            </a:r>
            <a:r>
              <a:rPr lang="de-AT" sz="800" i="1" dirty="0" smtClean="0"/>
              <a:t> &amp;</a:t>
            </a:r>
          </a:p>
          <a:p>
            <a:r>
              <a:rPr lang="de-AT" sz="800" i="1" dirty="0" smtClean="0"/>
              <a:t>Next </a:t>
            </a:r>
            <a:r>
              <a:rPr lang="de-AT" sz="800" i="1" dirty="0" err="1" smtClean="0"/>
              <a:t>accepted</a:t>
            </a:r>
            <a:endParaRPr lang="de-AT" sz="800" i="1" dirty="0" smtClean="0"/>
          </a:p>
          <a:p>
            <a:endParaRPr lang="de-AT" sz="800" i="1" dirty="0" smtClean="0"/>
          </a:p>
          <a:p>
            <a:r>
              <a:rPr lang="de-AT" sz="800" i="1" dirty="0" smtClean="0"/>
              <a:t>ABORT NEXT</a:t>
            </a:r>
          </a:p>
          <a:p>
            <a:r>
              <a:rPr lang="de-AT" sz="800" i="1" dirty="0" smtClean="0"/>
              <a:t>CLEAR SUBJECT</a:t>
            </a:r>
            <a:endParaRPr lang="en-GB" sz="800" i="1" dirty="0"/>
          </a:p>
        </p:txBody>
      </p:sp>
      <p:sp>
        <p:nvSpPr>
          <p:cNvPr id="324" name="Textfeld 323"/>
          <p:cNvSpPr txBox="1"/>
          <p:nvPr/>
        </p:nvSpPr>
        <p:spPr>
          <a:xfrm>
            <a:off x="3995936" y="548680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Not in PAX hold </a:t>
            </a:r>
            <a:r>
              <a:rPr lang="de-AT" sz="800" i="1" dirty="0" err="1" smtClean="0"/>
              <a:t>area</a:t>
            </a:r>
            <a:endParaRPr lang="de-AT" sz="800" i="1" dirty="0" smtClean="0"/>
          </a:p>
          <a:p>
            <a:endParaRPr lang="de-AT" sz="800" i="1" dirty="0" smtClean="0"/>
          </a:p>
          <a:p>
            <a:r>
              <a:rPr lang="de-AT" sz="800" i="1" dirty="0" smtClean="0"/>
              <a:t>UNDOCK VESSEL</a:t>
            </a:r>
          </a:p>
          <a:p>
            <a:r>
              <a:rPr lang="de-AT" sz="800" i="1" dirty="0" smtClean="0"/>
              <a:t>CLEAR SUBJECT</a:t>
            </a:r>
          </a:p>
        </p:txBody>
      </p:sp>
      <p:sp>
        <p:nvSpPr>
          <p:cNvPr id="325" name="Textfeld 324"/>
          <p:cNvSpPr txBox="1"/>
          <p:nvPr/>
        </p:nvSpPr>
        <p:spPr>
          <a:xfrm>
            <a:off x="3059832" y="206084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  <a:p>
            <a:r>
              <a:rPr lang="de-AT" sz="800" i="1" dirty="0" smtClean="0"/>
              <a:t>SET NEXT SUBJECT</a:t>
            </a:r>
          </a:p>
        </p:txBody>
      </p:sp>
      <p:sp>
        <p:nvSpPr>
          <p:cNvPr id="330" name="Rechteck 329"/>
          <p:cNvSpPr/>
          <p:nvPr/>
        </p:nvSpPr>
        <p:spPr>
          <a:xfrm>
            <a:off x="4427984" y="4365104"/>
            <a:ext cx="1728192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Boarding</a:t>
            </a:r>
          </a:p>
          <a:p>
            <a:endParaRPr lang="de-AT" sz="900" b="1" dirty="0" smtClean="0"/>
          </a:p>
          <a:p>
            <a:r>
              <a:rPr lang="de-AT" sz="900" b="1" dirty="0" smtClean="0"/>
              <a:t>PAX Name N*6+0</a:t>
            </a:r>
          </a:p>
          <a:p>
            <a:r>
              <a:rPr lang="de-AT" sz="900" b="1" dirty="0" smtClean="0"/>
              <a:t>PAX Name N*6+1</a:t>
            </a:r>
          </a:p>
          <a:p>
            <a:r>
              <a:rPr lang="de-AT" sz="900" b="1" dirty="0" smtClean="0"/>
              <a:t>PAX Name N*6+2</a:t>
            </a:r>
          </a:p>
          <a:p>
            <a:r>
              <a:rPr lang="de-AT" sz="900" b="1" dirty="0" smtClean="0"/>
              <a:t>PAX Name N*6+3</a:t>
            </a:r>
          </a:p>
          <a:p>
            <a:r>
              <a:rPr lang="de-AT" sz="900" b="1" dirty="0" smtClean="0"/>
              <a:t>PAX Name N*6+4</a:t>
            </a:r>
          </a:p>
          <a:p>
            <a:r>
              <a:rPr lang="de-AT" sz="900" b="1" dirty="0" smtClean="0"/>
              <a:t>PAX Name N*6+5</a:t>
            </a:r>
          </a:p>
          <a:p>
            <a:endParaRPr lang="de-AT" sz="900" b="1" dirty="0" smtClean="0"/>
          </a:p>
          <a:p>
            <a:r>
              <a:rPr lang="de-AT" sz="900" b="1" dirty="0" smtClean="0"/>
              <a:t>                                   Page N/</a:t>
            </a:r>
            <a:r>
              <a:rPr lang="de-AT" sz="900" b="1" dirty="0" err="1" smtClean="0"/>
              <a:t>Nmax</a:t>
            </a:r>
            <a:endParaRPr lang="de-AT" sz="900" b="1" dirty="0" smtClean="0"/>
          </a:p>
        </p:txBody>
      </p:sp>
      <p:sp>
        <p:nvSpPr>
          <p:cNvPr id="331" name="Textfeld 330"/>
          <p:cNvSpPr txBox="1"/>
          <p:nvPr/>
        </p:nvSpPr>
        <p:spPr>
          <a:xfrm>
            <a:off x="4427984" y="5661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9</a:t>
            </a:r>
            <a:endParaRPr lang="en-GB" dirty="0"/>
          </a:p>
        </p:txBody>
      </p:sp>
      <p:sp>
        <p:nvSpPr>
          <p:cNvPr id="333" name="Rechteck 332"/>
          <p:cNvSpPr/>
          <p:nvPr/>
        </p:nvSpPr>
        <p:spPr>
          <a:xfrm>
            <a:off x="3923928" y="4365104"/>
            <a:ext cx="504056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endParaRPr lang="de-AT" sz="900" b="1" dirty="0" smtClean="0"/>
          </a:p>
          <a:p>
            <a:pPr algn="r"/>
            <a:endParaRPr lang="de-AT" sz="900" b="1" dirty="0" smtClean="0"/>
          </a:p>
          <a:p>
            <a:pPr algn="r"/>
            <a:endParaRPr lang="de-AT" sz="900" b="1" dirty="0" smtClean="0"/>
          </a:p>
          <a:p>
            <a:pPr algn="r"/>
            <a:r>
              <a:rPr lang="de-AT" sz="900" b="1" dirty="0" smtClean="0"/>
              <a:t>&gt;</a:t>
            </a:r>
          </a:p>
          <a:p>
            <a:pPr algn="r"/>
            <a:r>
              <a:rPr lang="de-AT" sz="900" b="1" dirty="0" smtClean="0"/>
              <a:t>&gt;</a:t>
            </a:r>
          </a:p>
          <a:p>
            <a:pPr algn="r"/>
            <a:r>
              <a:rPr lang="de-AT" sz="900" b="1" dirty="0" smtClean="0"/>
              <a:t>&gt;</a:t>
            </a:r>
          </a:p>
          <a:p>
            <a:pPr algn="r"/>
            <a:r>
              <a:rPr lang="de-AT" sz="900" b="1" dirty="0" smtClean="0"/>
              <a:t>&gt;</a:t>
            </a:r>
          </a:p>
          <a:p>
            <a:pPr algn="r"/>
            <a:r>
              <a:rPr lang="de-AT" sz="900" b="1" dirty="0" smtClean="0"/>
              <a:t>&gt;</a:t>
            </a:r>
          </a:p>
          <a:p>
            <a:pPr algn="r"/>
            <a:r>
              <a:rPr lang="de-AT" sz="900" b="1" dirty="0" smtClean="0"/>
              <a:t>&gt;</a:t>
            </a:r>
          </a:p>
        </p:txBody>
      </p:sp>
      <p:sp>
        <p:nvSpPr>
          <p:cNvPr id="335" name="Rechteck 334"/>
          <p:cNvSpPr/>
          <p:nvPr/>
        </p:nvSpPr>
        <p:spPr>
          <a:xfrm>
            <a:off x="755576" y="3140968"/>
            <a:ext cx="1512168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Taxi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PAX</a:t>
            </a:r>
          </a:p>
          <a:p>
            <a:endParaRPr lang="de-AT" sz="900" b="1" dirty="0" smtClean="0"/>
          </a:p>
          <a:p>
            <a:r>
              <a:rPr lang="de-AT" sz="900" b="1" dirty="0" err="1" smtClean="0"/>
              <a:t>Clearance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granted</a:t>
            </a:r>
            <a:r>
              <a:rPr lang="de-AT" sz="900" b="1" dirty="0" smtClean="0"/>
              <a:t>,</a:t>
            </a:r>
          </a:p>
          <a:p>
            <a:r>
              <a:rPr lang="de-AT" sz="900" b="1" dirty="0" err="1" smtClean="0"/>
              <a:t>Proceed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Passenger Hold</a:t>
            </a:r>
            <a:endParaRPr lang="de-AT" sz="900" dirty="0" smtClean="0"/>
          </a:p>
        </p:txBody>
      </p:sp>
      <p:sp>
        <p:nvSpPr>
          <p:cNvPr id="336" name="Textfeld 335"/>
          <p:cNvSpPr txBox="1"/>
          <p:nvPr/>
        </p:nvSpPr>
        <p:spPr>
          <a:xfrm>
            <a:off x="827584" y="378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8</a:t>
            </a:r>
            <a:endParaRPr lang="en-GB" dirty="0"/>
          </a:p>
        </p:txBody>
      </p:sp>
      <p:sp>
        <p:nvSpPr>
          <p:cNvPr id="337" name="Rechteck 336"/>
          <p:cNvSpPr/>
          <p:nvPr/>
        </p:nvSpPr>
        <p:spPr>
          <a:xfrm>
            <a:off x="251520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2267744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ABT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5148064" y="3140968"/>
            <a:ext cx="1440160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</a:t>
            </a:r>
            <a:r>
              <a:rPr lang="de-AT" sz="900" b="1" dirty="0" err="1" smtClean="0"/>
              <a:t>Wait</a:t>
            </a:r>
            <a:endParaRPr lang="de-AT" sz="900" b="1" dirty="0" smtClean="0"/>
          </a:p>
          <a:p>
            <a:endParaRPr lang="de-AT" sz="900" b="1" dirty="0" smtClean="0"/>
          </a:p>
          <a:p>
            <a:r>
              <a:rPr lang="de-AT" sz="900" b="1" dirty="0" err="1" smtClean="0"/>
              <a:t>Fueling</a:t>
            </a:r>
            <a:r>
              <a:rPr lang="de-AT" sz="900" b="1" dirty="0" smtClean="0"/>
              <a:t> Hold </a:t>
            </a:r>
            <a:r>
              <a:rPr lang="de-AT" sz="900" b="1" dirty="0" err="1" smtClean="0"/>
              <a:t>occupied</a:t>
            </a:r>
            <a:r>
              <a:rPr lang="de-AT" sz="900" b="1" dirty="0" smtClean="0"/>
              <a:t>,</a:t>
            </a:r>
          </a:p>
          <a:p>
            <a:r>
              <a:rPr lang="de-AT" sz="900" b="1" dirty="0" err="1" smtClean="0"/>
              <a:t>awaiting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clearance</a:t>
            </a:r>
            <a:r>
              <a:rPr lang="de-AT" sz="900" b="1" dirty="0" smtClean="0"/>
              <a:t>. . .</a:t>
            </a:r>
            <a:endParaRPr lang="de-AT" sz="900" dirty="0" smtClean="0"/>
          </a:p>
        </p:txBody>
      </p:sp>
      <p:sp>
        <p:nvSpPr>
          <p:cNvPr id="340" name="Textfeld 339"/>
          <p:cNvSpPr txBox="1"/>
          <p:nvPr/>
        </p:nvSpPr>
        <p:spPr>
          <a:xfrm>
            <a:off x="5220072" y="3789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10</a:t>
            </a:r>
            <a:endParaRPr lang="en-GB" dirty="0"/>
          </a:p>
        </p:txBody>
      </p:sp>
      <p:sp>
        <p:nvSpPr>
          <p:cNvPr id="341" name="Rechteck 340"/>
          <p:cNvSpPr/>
          <p:nvPr/>
        </p:nvSpPr>
        <p:spPr>
          <a:xfrm>
            <a:off x="4644008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6588224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ABT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38" name="Ellipse 37"/>
          <p:cNvSpPr/>
          <p:nvPr/>
        </p:nvSpPr>
        <p:spPr>
          <a:xfrm>
            <a:off x="2699792" y="148478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Taxi</a:t>
            </a:r>
          </a:p>
        </p:txBody>
      </p:sp>
      <p:sp>
        <p:nvSpPr>
          <p:cNvPr id="40" name="Ellipse 39"/>
          <p:cNvSpPr/>
          <p:nvPr/>
        </p:nvSpPr>
        <p:spPr>
          <a:xfrm>
            <a:off x="4067944" y="148478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PAX Hold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3347864" y="126876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In PAX hold </a:t>
            </a:r>
            <a:r>
              <a:rPr lang="de-AT" sz="800" i="1" dirty="0" err="1" smtClean="0"/>
              <a:t>area</a:t>
            </a:r>
            <a:endParaRPr lang="de-AT" sz="800" i="1" dirty="0" smtClean="0"/>
          </a:p>
          <a:p>
            <a:r>
              <a:rPr lang="de-AT" sz="800" i="1" dirty="0" smtClean="0"/>
              <a:t>DOCK VESSEL</a:t>
            </a:r>
          </a:p>
        </p:txBody>
      </p:sp>
      <p:cxnSp>
        <p:nvCxnSpPr>
          <p:cNvPr id="45" name="Gerade Verbindung mit Pfeil 44"/>
          <p:cNvCxnSpPr>
            <a:stCxn id="38" idx="6"/>
            <a:endCxn id="40" idx="2"/>
          </p:cNvCxnSpPr>
          <p:nvPr/>
        </p:nvCxnSpPr>
        <p:spPr>
          <a:xfrm>
            <a:off x="3491880" y="1772816"/>
            <a:ext cx="576064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 Verbindung 33"/>
          <p:cNvCxnSpPr>
            <a:stCxn id="255" idx="4"/>
            <a:endCxn id="88" idx="6"/>
          </p:cNvCxnSpPr>
          <p:nvPr/>
        </p:nvCxnSpPr>
        <p:spPr>
          <a:xfrm rot="5400000">
            <a:off x="5022050" y="530678"/>
            <a:ext cx="720080" cy="3780420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>
            <a:stCxn id="38" idx="3"/>
            <a:endCxn id="337" idx="0"/>
          </p:cNvCxnSpPr>
          <p:nvPr/>
        </p:nvCxnSpPr>
        <p:spPr>
          <a:xfrm flipH="1">
            <a:off x="503548" y="1976485"/>
            <a:ext cx="2312243" cy="116448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/>
          <p:cNvSpPr/>
          <p:nvPr/>
        </p:nvSpPr>
        <p:spPr>
          <a:xfrm>
            <a:off x="2699792" y="2492896"/>
            <a:ext cx="792088" cy="57606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Abort</a:t>
            </a:r>
          </a:p>
        </p:txBody>
      </p:sp>
      <p:sp>
        <p:nvSpPr>
          <p:cNvPr id="117" name="Textfeld 116"/>
          <p:cNvSpPr txBox="1"/>
          <p:nvPr/>
        </p:nvSpPr>
        <p:spPr>
          <a:xfrm>
            <a:off x="4427984" y="2564904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  <a:p>
            <a:endParaRPr lang="de-AT" sz="800" i="1" dirty="0" smtClean="0"/>
          </a:p>
          <a:p>
            <a:r>
              <a:rPr lang="de-AT" sz="800" i="1" dirty="0" smtClean="0"/>
              <a:t>UNDOCK VESSEL</a:t>
            </a:r>
          </a:p>
          <a:p>
            <a:r>
              <a:rPr lang="de-AT" sz="800" i="1" dirty="0" smtClean="0"/>
              <a:t>SET NEXT SUBJECT</a:t>
            </a:r>
          </a:p>
        </p:txBody>
      </p:sp>
      <p:cxnSp>
        <p:nvCxnSpPr>
          <p:cNvPr id="122" name="Gewinkelte Verbindung 33"/>
          <p:cNvCxnSpPr>
            <a:stCxn id="88" idx="2"/>
            <a:endCxn id="4" idx="4"/>
          </p:cNvCxnSpPr>
          <p:nvPr/>
        </p:nvCxnSpPr>
        <p:spPr>
          <a:xfrm rot="10800000">
            <a:off x="1835696" y="1988840"/>
            <a:ext cx="864096" cy="792088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107504" y="116632"/>
            <a:ext cx="8928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b="1" dirty="0" smtClean="0"/>
              <a:t>Checklist 2</a:t>
            </a:r>
          </a:p>
          <a:p>
            <a:pPr algn="ctr"/>
            <a:r>
              <a:rPr lang="de-AT" sz="1100" b="1" dirty="0" smtClean="0"/>
              <a:t>Passenger </a:t>
            </a:r>
            <a:r>
              <a:rPr lang="de-AT" sz="1100" b="1" dirty="0" err="1" smtClean="0"/>
              <a:t>boarding</a:t>
            </a:r>
            <a:endParaRPr lang="en-GB" sz="1100" b="1" dirty="0"/>
          </a:p>
        </p:txBody>
      </p:sp>
      <p:cxnSp>
        <p:nvCxnSpPr>
          <p:cNvPr id="135" name="Gerade Verbindung 134"/>
          <p:cNvCxnSpPr>
            <a:stCxn id="40" idx="3"/>
            <a:endCxn id="333" idx="0"/>
          </p:cNvCxnSpPr>
          <p:nvPr/>
        </p:nvCxnSpPr>
        <p:spPr>
          <a:xfrm flipH="1">
            <a:off x="4175956" y="1976485"/>
            <a:ext cx="7987" cy="2388619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Form 135"/>
          <p:cNvCxnSpPr>
            <a:stCxn id="40" idx="6"/>
            <a:endCxn id="162" idx="2"/>
          </p:cNvCxnSpPr>
          <p:nvPr/>
        </p:nvCxnSpPr>
        <p:spPr>
          <a:xfrm>
            <a:off x="4860032" y="1772816"/>
            <a:ext cx="864096" cy="0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5724128" y="148478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Wait</a:t>
            </a:r>
            <a:endParaRPr lang="de-AT" sz="1200" dirty="0" smtClean="0"/>
          </a:p>
        </p:txBody>
      </p:sp>
      <p:sp>
        <p:nvSpPr>
          <p:cNvPr id="178" name="Textfeld 177"/>
          <p:cNvSpPr txBox="1"/>
          <p:nvPr/>
        </p:nvSpPr>
        <p:spPr>
          <a:xfrm>
            <a:off x="4860032" y="126876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Proceed</a:t>
            </a:r>
            <a:endParaRPr lang="de-AT" sz="800" i="1" dirty="0" smtClean="0"/>
          </a:p>
          <a:p>
            <a:r>
              <a:rPr lang="de-AT" sz="800" i="1" dirty="0" smtClean="0"/>
              <a:t>SET NEXT SUBJECT</a:t>
            </a:r>
          </a:p>
        </p:txBody>
      </p:sp>
      <p:cxnSp>
        <p:nvCxnSpPr>
          <p:cNvPr id="179" name="Gerade Verbindung 178"/>
          <p:cNvCxnSpPr/>
          <p:nvPr/>
        </p:nvCxnSpPr>
        <p:spPr>
          <a:xfrm>
            <a:off x="4932040" y="126876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winkelte Verbindung 33"/>
          <p:cNvCxnSpPr>
            <a:stCxn id="162" idx="4"/>
            <a:endCxn id="88" idx="6"/>
          </p:cNvCxnSpPr>
          <p:nvPr/>
        </p:nvCxnSpPr>
        <p:spPr>
          <a:xfrm rot="5400000">
            <a:off x="4445986" y="1106742"/>
            <a:ext cx="720080" cy="2628292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>
            <a:stCxn id="162" idx="3"/>
            <a:endCxn id="339" idx="0"/>
          </p:cNvCxnSpPr>
          <p:nvPr/>
        </p:nvCxnSpPr>
        <p:spPr>
          <a:xfrm>
            <a:off x="5840127" y="1976485"/>
            <a:ext cx="28017" cy="116448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hteck 205"/>
          <p:cNvSpPr/>
          <p:nvPr/>
        </p:nvSpPr>
        <p:spPr>
          <a:xfrm>
            <a:off x="1115616" y="4365104"/>
            <a:ext cx="172819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ABORT</a:t>
            </a:r>
          </a:p>
          <a:p>
            <a:endParaRPr lang="de-AT" sz="900" b="1" dirty="0" smtClean="0"/>
          </a:p>
          <a:p>
            <a:r>
              <a:rPr lang="de-AT" sz="900" b="1" dirty="0" smtClean="0"/>
              <a:t>Boarding </a:t>
            </a:r>
            <a:r>
              <a:rPr lang="de-AT" sz="900" b="1" dirty="0" err="1" smtClean="0"/>
              <a:t>aborted</a:t>
            </a:r>
            <a:r>
              <a:rPr lang="de-AT" sz="900" b="1" dirty="0" smtClean="0"/>
              <a:t>,</a:t>
            </a:r>
          </a:p>
          <a:p>
            <a:r>
              <a:rPr lang="de-AT" sz="900" b="1" dirty="0" err="1" smtClean="0"/>
              <a:t>Proceed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Escape</a:t>
            </a:r>
            <a:r>
              <a:rPr lang="de-AT" sz="900" b="1" dirty="0" smtClean="0"/>
              <a:t> Hold</a:t>
            </a:r>
            <a:endParaRPr lang="de-AT" sz="900" dirty="0" smtClean="0"/>
          </a:p>
        </p:txBody>
      </p:sp>
      <p:sp>
        <p:nvSpPr>
          <p:cNvPr id="208" name="Rechteck 207"/>
          <p:cNvSpPr/>
          <p:nvPr/>
        </p:nvSpPr>
        <p:spPr>
          <a:xfrm>
            <a:off x="611560" y="4365104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209" name="Rechteck 208"/>
          <p:cNvSpPr/>
          <p:nvPr/>
        </p:nvSpPr>
        <p:spPr>
          <a:xfrm>
            <a:off x="2843808" y="4365104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  <a:endParaRPr lang="de-AT" sz="900" b="1" dirty="0" smtClean="0">
              <a:solidFill>
                <a:srgbClr val="FF0000"/>
              </a:solidFill>
            </a:endParaRP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cxnSp>
        <p:nvCxnSpPr>
          <p:cNvPr id="210" name="Gerade Verbindung 209"/>
          <p:cNvCxnSpPr>
            <a:stCxn id="88" idx="4"/>
            <a:endCxn id="209" idx="0"/>
          </p:cNvCxnSpPr>
          <p:nvPr/>
        </p:nvCxnSpPr>
        <p:spPr>
          <a:xfrm>
            <a:off x="3095836" y="3068960"/>
            <a:ext cx="0" cy="1296144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hteck 213"/>
          <p:cNvSpPr/>
          <p:nvPr/>
        </p:nvSpPr>
        <p:spPr>
          <a:xfrm>
            <a:off x="1475656" y="5661248"/>
            <a:ext cx="172819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ABORT</a:t>
            </a:r>
          </a:p>
          <a:p>
            <a:endParaRPr lang="de-AT" sz="900" b="1" dirty="0" smtClean="0"/>
          </a:p>
          <a:p>
            <a:r>
              <a:rPr lang="de-AT" sz="900" b="1" dirty="0" smtClean="0"/>
              <a:t>DO YOU REALLY WISH TO</a:t>
            </a:r>
          </a:p>
          <a:p>
            <a:r>
              <a:rPr lang="de-AT" sz="900" b="1" dirty="0" smtClean="0"/>
              <a:t>ABORT THE LAUNCH PROCEDURE?</a:t>
            </a:r>
            <a:endParaRPr lang="de-AT" sz="900" dirty="0" smtClean="0"/>
          </a:p>
        </p:txBody>
      </p:sp>
      <p:sp>
        <p:nvSpPr>
          <p:cNvPr id="216" name="Rechteck 215"/>
          <p:cNvSpPr/>
          <p:nvPr/>
        </p:nvSpPr>
        <p:spPr>
          <a:xfrm>
            <a:off x="971600" y="566124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>
                <a:solidFill>
                  <a:srgbClr val="FF0000"/>
                </a:solidFill>
              </a:rPr>
              <a:t>YES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218" name="Rechteck 217"/>
          <p:cNvSpPr/>
          <p:nvPr/>
        </p:nvSpPr>
        <p:spPr>
          <a:xfrm>
            <a:off x="3203848" y="566124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  <a:endParaRPr lang="de-AT" sz="900" b="1" dirty="0" smtClean="0">
              <a:solidFill>
                <a:srgbClr val="FF0000"/>
              </a:solidFill>
            </a:endParaRPr>
          </a:p>
          <a:p>
            <a:r>
              <a:rPr lang="de-AT" sz="900" b="1" dirty="0" smtClean="0"/>
              <a:t>NO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cxnSp>
        <p:nvCxnSpPr>
          <p:cNvPr id="219" name="Gerade Verbindung 218"/>
          <p:cNvCxnSpPr>
            <a:stCxn id="240" idx="3"/>
            <a:endCxn id="218" idx="0"/>
          </p:cNvCxnSpPr>
          <p:nvPr/>
        </p:nvCxnSpPr>
        <p:spPr>
          <a:xfrm>
            <a:off x="2627784" y="3573016"/>
            <a:ext cx="828092" cy="2088232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218"/>
          <p:cNvCxnSpPr>
            <a:stCxn id="244" idx="3"/>
            <a:endCxn id="218" idx="0"/>
          </p:cNvCxnSpPr>
          <p:nvPr/>
        </p:nvCxnSpPr>
        <p:spPr>
          <a:xfrm flipH="1">
            <a:off x="3455876" y="3501008"/>
            <a:ext cx="3492388" cy="2160240"/>
          </a:xfrm>
          <a:prstGeom prst="bentConnector4">
            <a:avLst>
              <a:gd name="adj1" fmla="val -6546"/>
              <a:gd name="adj2" fmla="val 36110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 Verbindung 218"/>
          <p:cNvCxnSpPr>
            <a:stCxn id="246" idx="3"/>
            <a:endCxn id="218" idx="0"/>
          </p:cNvCxnSpPr>
          <p:nvPr/>
        </p:nvCxnSpPr>
        <p:spPr>
          <a:xfrm flipH="1">
            <a:off x="3455876" y="5157192"/>
            <a:ext cx="3060340" cy="504056"/>
          </a:xfrm>
          <a:prstGeom prst="bentConnector4">
            <a:avLst>
              <a:gd name="adj1" fmla="val -7470"/>
              <a:gd name="adj2" fmla="val -173881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7452320" y="5013176"/>
            <a:ext cx="1008112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Roster</a:t>
            </a:r>
            <a:endParaRPr lang="de-AT" sz="900" b="1" dirty="0" smtClean="0"/>
          </a:p>
          <a:p>
            <a:endParaRPr lang="de-AT" sz="900" b="1" dirty="0" smtClean="0"/>
          </a:p>
          <a:p>
            <a:r>
              <a:rPr lang="de-AT" sz="900" b="1" dirty="0" err="1" smtClean="0"/>
              <a:t>Roster</a:t>
            </a:r>
            <a:r>
              <a:rPr lang="de-AT" sz="900" b="1" dirty="0" smtClean="0"/>
              <a:t> Menu</a:t>
            </a:r>
            <a:endParaRPr lang="de-AT" sz="900" dirty="0" smtClean="0"/>
          </a:p>
        </p:txBody>
      </p:sp>
      <p:sp>
        <p:nvSpPr>
          <p:cNvPr id="110" name="Rechteck 109"/>
          <p:cNvSpPr/>
          <p:nvPr/>
        </p:nvSpPr>
        <p:spPr>
          <a:xfrm>
            <a:off x="6948264" y="5013176"/>
            <a:ext cx="504056" cy="9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cxnSp>
        <p:nvCxnSpPr>
          <p:cNvPr id="112" name="Gerade Verbindung 218"/>
          <p:cNvCxnSpPr>
            <a:stCxn id="106" idx="3"/>
            <a:endCxn id="110" idx="1"/>
          </p:cNvCxnSpPr>
          <p:nvPr/>
        </p:nvCxnSpPr>
        <p:spPr>
          <a:xfrm flipV="1">
            <a:off x="6516216" y="5481228"/>
            <a:ext cx="432048" cy="10801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218"/>
          <p:cNvCxnSpPr>
            <a:stCxn id="123" idx="2"/>
            <a:endCxn id="334" idx="2"/>
          </p:cNvCxnSpPr>
          <p:nvPr/>
        </p:nvCxnSpPr>
        <p:spPr>
          <a:xfrm rot="5400000">
            <a:off x="7218294" y="4491118"/>
            <a:ext cx="648072" cy="2268252"/>
          </a:xfrm>
          <a:prstGeom prst="bentConnector3">
            <a:avLst>
              <a:gd name="adj1" fmla="val 135274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 rechteckige Legende 65"/>
          <p:cNvSpPr/>
          <p:nvPr/>
        </p:nvSpPr>
        <p:spPr>
          <a:xfrm>
            <a:off x="3923928" y="6093296"/>
            <a:ext cx="1296144" cy="576064"/>
          </a:xfrm>
          <a:prstGeom prst="wedgeRoundRectCallout">
            <a:avLst>
              <a:gd name="adj1" fmla="val -22785"/>
              <a:gd name="adj2" fmla="val -1202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 smtClean="0"/>
              <a:t>EVA/Transfers passenger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hteck 245"/>
          <p:cNvSpPr/>
          <p:nvPr/>
        </p:nvSpPr>
        <p:spPr>
          <a:xfrm>
            <a:off x="6228184" y="5085184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Rechteck 333"/>
          <p:cNvSpPr/>
          <p:nvPr/>
        </p:nvSpPr>
        <p:spPr>
          <a:xfrm>
            <a:off x="6156176" y="4365104"/>
            <a:ext cx="504056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endParaRPr lang="de-AT" sz="900" b="1" dirty="0" smtClean="0"/>
          </a:p>
          <a:p>
            <a:endParaRPr lang="de-AT" sz="900" b="1" dirty="0" smtClean="0"/>
          </a:p>
          <a:p>
            <a:endParaRPr lang="de-AT" sz="900" b="1" dirty="0" smtClean="0"/>
          </a:p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ABT</a:t>
            </a:r>
          </a:p>
          <a:p>
            <a:r>
              <a:rPr lang="de-AT" sz="900" b="1" dirty="0" smtClean="0">
                <a:solidFill>
                  <a:srgbClr val="00B050"/>
                </a:solidFill>
              </a:rPr>
              <a:t>GO</a:t>
            </a:r>
          </a:p>
          <a:p>
            <a:r>
              <a:rPr lang="de-AT" sz="900" b="1" dirty="0" smtClean="0"/>
              <a:t>NXT</a:t>
            </a:r>
          </a:p>
          <a:p>
            <a:r>
              <a:rPr lang="de-AT" sz="900" b="1" dirty="0" smtClean="0"/>
              <a:t>STP</a:t>
            </a:r>
          </a:p>
        </p:txBody>
      </p:sp>
      <p:sp>
        <p:nvSpPr>
          <p:cNvPr id="240" name="Rechteck 239"/>
          <p:cNvSpPr/>
          <p:nvPr/>
        </p:nvSpPr>
        <p:spPr>
          <a:xfrm>
            <a:off x="2339752" y="3501008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4" name="Rechteck 243"/>
          <p:cNvSpPr/>
          <p:nvPr/>
        </p:nvSpPr>
        <p:spPr>
          <a:xfrm>
            <a:off x="6660232" y="3429000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lipse 3"/>
          <p:cNvSpPr/>
          <p:nvPr/>
        </p:nvSpPr>
        <p:spPr>
          <a:xfrm>
            <a:off x="1403648" y="1556792"/>
            <a:ext cx="864096" cy="4320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Empty</a:t>
            </a:r>
          </a:p>
        </p:txBody>
      </p:sp>
      <p:cxnSp>
        <p:nvCxnSpPr>
          <p:cNvPr id="182" name="Gerade Verbindung mit Pfeil 181"/>
          <p:cNvCxnSpPr>
            <a:stCxn id="4" idx="6"/>
            <a:endCxn id="38" idx="2"/>
          </p:cNvCxnSpPr>
          <p:nvPr/>
        </p:nvCxnSpPr>
        <p:spPr>
          <a:xfrm>
            <a:off x="2267744" y="1772816"/>
            <a:ext cx="432048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feld 216"/>
          <p:cNvSpPr txBox="1"/>
          <p:nvPr/>
        </p:nvSpPr>
        <p:spPr>
          <a:xfrm>
            <a:off x="2123728" y="141277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Got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subject</a:t>
            </a:r>
            <a:endParaRPr lang="de-AT" sz="800" i="1" dirty="0" smtClean="0"/>
          </a:p>
        </p:txBody>
      </p:sp>
      <p:sp>
        <p:nvSpPr>
          <p:cNvPr id="255" name="Ellipse 254"/>
          <p:cNvSpPr/>
          <p:nvPr/>
        </p:nvSpPr>
        <p:spPr>
          <a:xfrm>
            <a:off x="6876256" y="148478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Roll</a:t>
            </a:r>
          </a:p>
        </p:txBody>
      </p:sp>
      <p:cxnSp>
        <p:nvCxnSpPr>
          <p:cNvPr id="262" name="Form 135"/>
          <p:cNvCxnSpPr>
            <a:stCxn id="162" idx="6"/>
            <a:endCxn id="255" idx="2"/>
          </p:cNvCxnSpPr>
          <p:nvPr/>
        </p:nvCxnSpPr>
        <p:spPr>
          <a:xfrm>
            <a:off x="6516216" y="1772816"/>
            <a:ext cx="360040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feld 267"/>
          <p:cNvSpPr txBox="1"/>
          <p:nvPr/>
        </p:nvSpPr>
        <p:spPr>
          <a:xfrm>
            <a:off x="6516216" y="1268760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Next  </a:t>
            </a:r>
            <a:r>
              <a:rPr lang="de-AT" sz="800" i="1" dirty="0" err="1" smtClean="0"/>
              <a:t>accepted</a:t>
            </a:r>
            <a:endParaRPr lang="de-AT" sz="800" i="1" dirty="0" smtClean="0"/>
          </a:p>
        </p:txBody>
      </p:sp>
      <p:cxnSp>
        <p:nvCxnSpPr>
          <p:cNvPr id="269" name="Gerade Verbindung mit Pfeil 89"/>
          <p:cNvCxnSpPr>
            <a:stCxn id="40" idx="5"/>
            <a:endCxn id="255" idx="3"/>
          </p:cNvCxnSpPr>
          <p:nvPr/>
        </p:nvCxnSpPr>
        <p:spPr>
          <a:xfrm rot="16200000" flipH="1">
            <a:off x="5868144" y="852374"/>
            <a:ext cx="12700" cy="2248222"/>
          </a:xfrm>
          <a:prstGeom prst="curvedConnector3">
            <a:avLst>
              <a:gd name="adj1" fmla="val 2464276"/>
            </a:avLst>
          </a:prstGeom>
          <a:ln w="127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288"/>
          <p:cNvCxnSpPr/>
          <p:nvPr/>
        </p:nvCxnSpPr>
        <p:spPr>
          <a:xfrm>
            <a:off x="6588224" y="126876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89"/>
          <p:cNvCxnSpPr>
            <a:stCxn id="255" idx="6"/>
            <a:endCxn id="4" idx="2"/>
          </p:cNvCxnSpPr>
          <p:nvPr/>
        </p:nvCxnSpPr>
        <p:spPr>
          <a:xfrm flipH="1">
            <a:off x="1403648" y="1772816"/>
            <a:ext cx="6264696" cy="12700"/>
          </a:xfrm>
          <a:prstGeom prst="bentConnector5">
            <a:avLst>
              <a:gd name="adj1" fmla="val -3649"/>
              <a:gd name="adj2" fmla="val -7993569"/>
              <a:gd name="adj3" fmla="val 10364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winkelte Verbindung 33"/>
          <p:cNvCxnSpPr>
            <a:stCxn id="38" idx="4"/>
            <a:endCxn id="88" idx="0"/>
          </p:cNvCxnSpPr>
          <p:nvPr/>
        </p:nvCxnSpPr>
        <p:spPr>
          <a:xfrm>
            <a:off x="3095836" y="2060848"/>
            <a:ext cx="0" cy="432048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winkelte Verbindung 33"/>
          <p:cNvCxnSpPr>
            <a:stCxn id="40" idx="4"/>
            <a:endCxn id="88" idx="6"/>
          </p:cNvCxnSpPr>
          <p:nvPr/>
        </p:nvCxnSpPr>
        <p:spPr>
          <a:xfrm rot="5400000">
            <a:off x="3617894" y="1934834"/>
            <a:ext cx="720080" cy="972108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feld 321"/>
          <p:cNvSpPr txBox="1"/>
          <p:nvPr/>
        </p:nvSpPr>
        <p:spPr>
          <a:xfrm>
            <a:off x="1763688" y="2420888"/>
            <a:ext cx="1152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Not in Fuel hold </a:t>
            </a:r>
            <a:r>
              <a:rPr lang="de-AT" sz="800" i="1" dirty="0" err="1" smtClean="0"/>
              <a:t>area</a:t>
            </a:r>
            <a:r>
              <a:rPr lang="de-AT" sz="800" i="1" dirty="0" smtClean="0"/>
              <a:t> &amp;</a:t>
            </a:r>
          </a:p>
          <a:p>
            <a:r>
              <a:rPr lang="de-AT" sz="800" i="1" dirty="0" smtClean="0"/>
              <a:t>Next </a:t>
            </a:r>
            <a:r>
              <a:rPr lang="de-AT" sz="800" i="1" dirty="0" err="1" smtClean="0"/>
              <a:t>accepted</a:t>
            </a:r>
            <a:endParaRPr lang="de-AT" sz="800" i="1" dirty="0" smtClean="0"/>
          </a:p>
          <a:p>
            <a:endParaRPr lang="de-AT" sz="800" i="1" dirty="0" smtClean="0"/>
          </a:p>
          <a:p>
            <a:r>
              <a:rPr lang="de-AT" sz="800" i="1" dirty="0" smtClean="0"/>
              <a:t>ABORT NEXT</a:t>
            </a:r>
          </a:p>
          <a:p>
            <a:r>
              <a:rPr lang="de-AT" sz="800" i="1" dirty="0" smtClean="0"/>
              <a:t>CLEAR SUBJECT</a:t>
            </a:r>
            <a:endParaRPr lang="en-GB" sz="800" i="1" dirty="0"/>
          </a:p>
        </p:txBody>
      </p:sp>
      <p:sp>
        <p:nvSpPr>
          <p:cNvPr id="324" name="Textfeld 323"/>
          <p:cNvSpPr txBox="1"/>
          <p:nvPr/>
        </p:nvSpPr>
        <p:spPr>
          <a:xfrm>
            <a:off x="3995936" y="54868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Not in Fuel hold </a:t>
            </a:r>
            <a:r>
              <a:rPr lang="de-AT" sz="800" i="1" dirty="0" err="1" smtClean="0"/>
              <a:t>area</a:t>
            </a:r>
            <a:endParaRPr lang="de-AT" sz="800" i="1" dirty="0" smtClean="0"/>
          </a:p>
          <a:p>
            <a:endParaRPr lang="de-AT" sz="800" i="1" dirty="0" smtClean="0"/>
          </a:p>
          <a:p>
            <a:r>
              <a:rPr lang="de-AT" sz="800" i="1" dirty="0" smtClean="0"/>
              <a:t>CLEAR SUBJECT</a:t>
            </a:r>
          </a:p>
        </p:txBody>
      </p:sp>
      <p:sp>
        <p:nvSpPr>
          <p:cNvPr id="325" name="Textfeld 324"/>
          <p:cNvSpPr txBox="1"/>
          <p:nvPr/>
        </p:nvSpPr>
        <p:spPr>
          <a:xfrm>
            <a:off x="3059832" y="2060848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  <a:p>
            <a:r>
              <a:rPr lang="de-AT" sz="800" i="1" dirty="0" smtClean="0"/>
              <a:t>SET NEXT SUBJECT</a:t>
            </a:r>
          </a:p>
        </p:txBody>
      </p:sp>
      <p:sp>
        <p:nvSpPr>
          <p:cNvPr id="330" name="Rechteck 329"/>
          <p:cNvSpPr/>
          <p:nvPr/>
        </p:nvSpPr>
        <p:spPr>
          <a:xfrm>
            <a:off x="4427984" y="4365104"/>
            <a:ext cx="1728192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</a:t>
            </a:r>
            <a:r>
              <a:rPr lang="de-AT" sz="900" b="1" dirty="0" err="1" smtClean="0"/>
              <a:t>Fueling</a:t>
            </a:r>
            <a:endParaRPr lang="de-AT" sz="900" b="1" dirty="0" smtClean="0"/>
          </a:p>
          <a:p>
            <a:endParaRPr lang="de-AT" sz="900" b="1" dirty="0" smtClean="0"/>
          </a:p>
          <a:p>
            <a:r>
              <a:rPr lang="de-AT" sz="900" b="1" dirty="0" err="1" smtClean="0"/>
              <a:t>Propellant</a:t>
            </a:r>
            <a:r>
              <a:rPr lang="de-AT" sz="900" b="1" dirty="0" smtClean="0"/>
              <a:t> N*6+0</a:t>
            </a:r>
          </a:p>
          <a:p>
            <a:r>
              <a:rPr lang="de-AT" sz="900" b="1" dirty="0" err="1" smtClean="0"/>
              <a:t>Propellant</a:t>
            </a:r>
            <a:r>
              <a:rPr lang="de-AT" sz="900" b="1" dirty="0" smtClean="0"/>
              <a:t> N*6+1</a:t>
            </a:r>
          </a:p>
          <a:p>
            <a:r>
              <a:rPr lang="de-AT" sz="900" b="1" dirty="0" err="1" smtClean="0"/>
              <a:t>Propellant</a:t>
            </a:r>
            <a:r>
              <a:rPr lang="de-AT" sz="900" b="1" dirty="0" smtClean="0"/>
              <a:t> N*6+2</a:t>
            </a:r>
          </a:p>
          <a:p>
            <a:r>
              <a:rPr lang="de-AT" sz="900" b="1" dirty="0" err="1" smtClean="0"/>
              <a:t>Propellant</a:t>
            </a:r>
            <a:r>
              <a:rPr lang="de-AT" sz="900" b="1" dirty="0" smtClean="0"/>
              <a:t> N*6+3</a:t>
            </a:r>
          </a:p>
          <a:p>
            <a:r>
              <a:rPr lang="de-AT" sz="900" b="1" dirty="0" err="1" smtClean="0"/>
              <a:t>Propellant</a:t>
            </a:r>
            <a:r>
              <a:rPr lang="de-AT" sz="900" b="1" dirty="0" smtClean="0"/>
              <a:t> N*6+4</a:t>
            </a:r>
          </a:p>
          <a:p>
            <a:r>
              <a:rPr lang="de-AT" sz="900" b="1" dirty="0" err="1" smtClean="0"/>
              <a:t>Propellant</a:t>
            </a:r>
            <a:r>
              <a:rPr lang="de-AT" sz="900" b="1" dirty="0" smtClean="0"/>
              <a:t> N*6+5</a:t>
            </a:r>
          </a:p>
          <a:p>
            <a:endParaRPr lang="de-AT" sz="900" b="1" dirty="0" smtClean="0"/>
          </a:p>
          <a:p>
            <a:r>
              <a:rPr lang="de-AT" sz="900" b="1" dirty="0" smtClean="0"/>
              <a:t>                                   Page N/</a:t>
            </a:r>
            <a:r>
              <a:rPr lang="de-AT" sz="900" b="1" dirty="0" err="1" smtClean="0"/>
              <a:t>Nmax</a:t>
            </a:r>
            <a:endParaRPr lang="de-AT" sz="900" b="1" dirty="0" smtClean="0"/>
          </a:p>
        </p:txBody>
      </p:sp>
      <p:sp>
        <p:nvSpPr>
          <p:cNvPr id="331" name="Textfeld 330"/>
          <p:cNvSpPr txBox="1"/>
          <p:nvPr/>
        </p:nvSpPr>
        <p:spPr>
          <a:xfrm>
            <a:off x="4427984" y="56612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12</a:t>
            </a:r>
            <a:endParaRPr lang="en-GB" dirty="0"/>
          </a:p>
        </p:txBody>
      </p:sp>
      <p:sp>
        <p:nvSpPr>
          <p:cNvPr id="333" name="Rechteck 332"/>
          <p:cNvSpPr/>
          <p:nvPr/>
        </p:nvSpPr>
        <p:spPr>
          <a:xfrm>
            <a:off x="3923928" y="4365104"/>
            <a:ext cx="504056" cy="15841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endParaRPr lang="de-AT" sz="900" b="1" dirty="0" smtClean="0"/>
          </a:p>
          <a:p>
            <a:pPr algn="r"/>
            <a:endParaRPr lang="de-AT" sz="900" b="1" dirty="0" smtClean="0"/>
          </a:p>
          <a:p>
            <a:pPr algn="r"/>
            <a:endParaRPr lang="de-AT" sz="900" b="1" dirty="0" smtClean="0"/>
          </a:p>
          <a:p>
            <a:pPr algn="r"/>
            <a:r>
              <a:rPr lang="de-AT" sz="900" b="1" dirty="0" smtClean="0"/>
              <a:t>&gt;</a:t>
            </a:r>
          </a:p>
          <a:p>
            <a:pPr algn="r"/>
            <a:r>
              <a:rPr lang="de-AT" sz="900" b="1" dirty="0" smtClean="0"/>
              <a:t>&gt;</a:t>
            </a:r>
          </a:p>
          <a:p>
            <a:pPr algn="r"/>
            <a:r>
              <a:rPr lang="de-AT" sz="900" b="1" dirty="0" smtClean="0"/>
              <a:t>&gt;</a:t>
            </a:r>
          </a:p>
          <a:p>
            <a:pPr algn="r"/>
            <a:r>
              <a:rPr lang="de-AT" sz="900" b="1" dirty="0" smtClean="0"/>
              <a:t>&gt;</a:t>
            </a:r>
          </a:p>
          <a:p>
            <a:pPr algn="r"/>
            <a:r>
              <a:rPr lang="de-AT" sz="900" b="1" dirty="0" smtClean="0"/>
              <a:t>&gt;</a:t>
            </a:r>
          </a:p>
          <a:p>
            <a:pPr algn="r"/>
            <a:r>
              <a:rPr lang="de-AT" sz="900" b="1" dirty="0" smtClean="0"/>
              <a:t>&gt;</a:t>
            </a:r>
          </a:p>
        </p:txBody>
      </p:sp>
      <p:sp>
        <p:nvSpPr>
          <p:cNvPr id="335" name="Rechteck 334"/>
          <p:cNvSpPr/>
          <p:nvPr/>
        </p:nvSpPr>
        <p:spPr>
          <a:xfrm>
            <a:off x="755576" y="3140968"/>
            <a:ext cx="1512168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Taxi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Fueling</a:t>
            </a:r>
            <a:endParaRPr lang="de-AT" sz="900" b="1" dirty="0" smtClean="0"/>
          </a:p>
          <a:p>
            <a:endParaRPr lang="de-AT" sz="900" b="1" dirty="0" smtClean="0"/>
          </a:p>
          <a:p>
            <a:r>
              <a:rPr lang="de-AT" sz="900" b="1" dirty="0" err="1" smtClean="0"/>
              <a:t>Clearance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granted</a:t>
            </a:r>
            <a:r>
              <a:rPr lang="de-AT" sz="900" b="1" dirty="0" smtClean="0"/>
              <a:t>,</a:t>
            </a:r>
          </a:p>
          <a:p>
            <a:r>
              <a:rPr lang="de-AT" sz="900" b="1" dirty="0" err="1" smtClean="0"/>
              <a:t>Proceed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Fueling</a:t>
            </a:r>
            <a:r>
              <a:rPr lang="de-AT" sz="900" b="1" dirty="0" smtClean="0"/>
              <a:t> Hold</a:t>
            </a:r>
            <a:endParaRPr lang="de-AT" sz="900" dirty="0" smtClean="0"/>
          </a:p>
        </p:txBody>
      </p:sp>
      <p:sp>
        <p:nvSpPr>
          <p:cNvPr id="336" name="Textfeld 335"/>
          <p:cNvSpPr txBox="1"/>
          <p:nvPr/>
        </p:nvSpPr>
        <p:spPr>
          <a:xfrm>
            <a:off x="827584" y="3789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11</a:t>
            </a:r>
            <a:endParaRPr lang="en-GB" dirty="0"/>
          </a:p>
        </p:txBody>
      </p:sp>
      <p:sp>
        <p:nvSpPr>
          <p:cNvPr id="337" name="Rechteck 336"/>
          <p:cNvSpPr/>
          <p:nvPr/>
        </p:nvSpPr>
        <p:spPr>
          <a:xfrm>
            <a:off x="251520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2267744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ABT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5148064" y="3140968"/>
            <a:ext cx="1440160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</a:t>
            </a:r>
            <a:r>
              <a:rPr lang="de-AT" sz="900" b="1" dirty="0" err="1" smtClean="0"/>
              <a:t>Wait</a:t>
            </a:r>
            <a:endParaRPr lang="de-AT" sz="900" b="1" dirty="0" smtClean="0"/>
          </a:p>
          <a:p>
            <a:endParaRPr lang="de-AT" sz="900" b="1" dirty="0" smtClean="0"/>
          </a:p>
          <a:p>
            <a:r>
              <a:rPr lang="de-AT" sz="900" b="1" dirty="0" smtClean="0"/>
              <a:t>Launch Hold </a:t>
            </a:r>
            <a:r>
              <a:rPr lang="de-AT" sz="900" b="1" dirty="0" err="1" smtClean="0"/>
              <a:t>occupied</a:t>
            </a:r>
            <a:r>
              <a:rPr lang="de-AT" sz="900" b="1" dirty="0" smtClean="0"/>
              <a:t>,</a:t>
            </a:r>
          </a:p>
          <a:p>
            <a:r>
              <a:rPr lang="de-AT" sz="900" b="1" dirty="0" err="1" smtClean="0"/>
              <a:t>awaiting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clearance</a:t>
            </a:r>
            <a:r>
              <a:rPr lang="de-AT" sz="900" b="1" dirty="0" smtClean="0"/>
              <a:t>. . .</a:t>
            </a:r>
            <a:endParaRPr lang="de-AT" sz="900" dirty="0" smtClean="0"/>
          </a:p>
        </p:txBody>
      </p:sp>
      <p:sp>
        <p:nvSpPr>
          <p:cNvPr id="340" name="Textfeld 339"/>
          <p:cNvSpPr txBox="1"/>
          <p:nvPr/>
        </p:nvSpPr>
        <p:spPr>
          <a:xfrm>
            <a:off x="5220072" y="3789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13</a:t>
            </a:r>
            <a:endParaRPr lang="en-GB" dirty="0"/>
          </a:p>
        </p:txBody>
      </p:sp>
      <p:sp>
        <p:nvSpPr>
          <p:cNvPr id="341" name="Rechteck 340"/>
          <p:cNvSpPr/>
          <p:nvPr/>
        </p:nvSpPr>
        <p:spPr>
          <a:xfrm>
            <a:off x="4644008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6588224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ABT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38" name="Ellipse 37"/>
          <p:cNvSpPr/>
          <p:nvPr/>
        </p:nvSpPr>
        <p:spPr>
          <a:xfrm>
            <a:off x="2699792" y="148478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Taxi</a:t>
            </a:r>
          </a:p>
        </p:txBody>
      </p:sp>
      <p:sp>
        <p:nvSpPr>
          <p:cNvPr id="40" name="Ellipse 39"/>
          <p:cNvSpPr/>
          <p:nvPr/>
        </p:nvSpPr>
        <p:spPr>
          <a:xfrm>
            <a:off x="4067944" y="148478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Fuel Hold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3347864" y="1340768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In Fuel hold </a:t>
            </a:r>
            <a:r>
              <a:rPr lang="de-AT" sz="800" i="1" dirty="0" err="1" smtClean="0"/>
              <a:t>area</a:t>
            </a:r>
            <a:endParaRPr lang="de-AT" sz="800" i="1" dirty="0" smtClean="0"/>
          </a:p>
        </p:txBody>
      </p:sp>
      <p:cxnSp>
        <p:nvCxnSpPr>
          <p:cNvPr id="45" name="Gerade Verbindung mit Pfeil 44"/>
          <p:cNvCxnSpPr>
            <a:stCxn id="38" idx="6"/>
            <a:endCxn id="40" idx="2"/>
          </p:cNvCxnSpPr>
          <p:nvPr/>
        </p:nvCxnSpPr>
        <p:spPr>
          <a:xfrm>
            <a:off x="3491880" y="1772816"/>
            <a:ext cx="576064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 Verbindung 33"/>
          <p:cNvCxnSpPr>
            <a:stCxn id="255" idx="4"/>
            <a:endCxn id="88" idx="6"/>
          </p:cNvCxnSpPr>
          <p:nvPr/>
        </p:nvCxnSpPr>
        <p:spPr>
          <a:xfrm rot="5400000">
            <a:off x="5022050" y="530678"/>
            <a:ext cx="720080" cy="3780420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>
            <a:stCxn id="38" idx="3"/>
            <a:endCxn id="337" idx="0"/>
          </p:cNvCxnSpPr>
          <p:nvPr/>
        </p:nvCxnSpPr>
        <p:spPr>
          <a:xfrm flipH="1">
            <a:off x="503548" y="1976485"/>
            <a:ext cx="2312243" cy="116448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/>
          <p:cNvSpPr/>
          <p:nvPr/>
        </p:nvSpPr>
        <p:spPr>
          <a:xfrm>
            <a:off x="2699792" y="2492896"/>
            <a:ext cx="792088" cy="57606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Abort</a:t>
            </a:r>
          </a:p>
        </p:txBody>
      </p:sp>
      <p:sp>
        <p:nvSpPr>
          <p:cNvPr id="117" name="Textfeld 116"/>
          <p:cNvSpPr txBox="1"/>
          <p:nvPr/>
        </p:nvSpPr>
        <p:spPr>
          <a:xfrm>
            <a:off x="4427984" y="2564904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  <a:p>
            <a:endParaRPr lang="de-AT" sz="800" i="1" dirty="0" smtClean="0"/>
          </a:p>
          <a:p>
            <a:r>
              <a:rPr lang="de-AT" sz="800" i="1" dirty="0" smtClean="0"/>
              <a:t>SET NEXT SUBJECT</a:t>
            </a:r>
          </a:p>
        </p:txBody>
      </p:sp>
      <p:cxnSp>
        <p:nvCxnSpPr>
          <p:cNvPr id="122" name="Gewinkelte Verbindung 33"/>
          <p:cNvCxnSpPr>
            <a:stCxn id="88" idx="2"/>
            <a:endCxn id="4" idx="4"/>
          </p:cNvCxnSpPr>
          <p:nvPr/>
        </p:nvCxnSpPr>
        <p:spPr>
          <a:xfrm rot="10800000">
            <a:off x="1835696" y="1988840"/>
            <a:ext cx="864096" cy="792088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107504" y="116632"/>
            <a:ext cx="8928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b="1" dirty="0" smtClean="0"/>
              <a:t>Checklist 3</a:t>
            </a:r>
          </a:p>
          <a:p>
            <a:pPr algn="ctr"/>
            <a:r>
              <a:rPr lang="de-AT" sz="1100" b="1" dirty="0" err="1" smtClean="0"/>
              <a:t>Fueling</a:t>
            </a:r>
            <a:endParaRPr lang="en-GB" sz="1100" b="1" dirty="0"/>
          </a:p>
        </p:txBody>
      </p:sp>
      <p:cxnSp>
        <p:nvCxnSpPr>
          <p:cNvPr id="135" name="Gerade Verbindung 134"/>
          <p:cNvCxnSpPr>
            <a:stCxn id="40" idx="3"/>
            <a:endCxn id="333" idx="0"/>
          </p:cNvCxnSpPr>
          <p:nvPr/>
        </p:nvCxnSpPr>
        <p:spPr>
          <a:xfrm flipH="1">
            <a:off x="4175956" y="1976485"/>
            <a:ext cx="7987" cy="2388619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Form 135"/>
          <p:cNvCxnSpPr>
            <a:stCxn id="40" idx="6"/>
            <a:endCxn id="162" idx="2"/>
          </p:cNvCxnSpPr>
          <p:nvPr/>
        </p:nvCxnSpPr>
        <p:spPr>
          <a:xfrm>
            <a:off x="4860032" y="1772816"/>
            <a:ext cx="864096" cy="0"/>
          </a:xfrm>
          <a:prstGeom prst="straightConnector1">
            <a:avLst/>
          </a:prstGeom>
          <a:ln w="127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5724128" y="148478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Wait</a:t>
            </a:r>
            <a:endParaRPr lang="de-AT" sz="1200" dirty="0" smtClean="0"/>
          </a:p>
        </p:txBody>
      </p:sp>
      <p:sp>
        <p:nvSpPr>
          <p:cNvPr id="178" name="Textfeld 177"/>
          <p:cNvSpPr txBox="1"/>
          <p:nvPr/>
        </p:nvSpPr>
        <p:spPr>
          <a:xfrm>
            <a:off x="4860032" y="126876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Proceed</a:t>
            </a:r>
            <a:endParaRPr lang="de-AT" sz="800" i="1" dirty="0" smtClean="0"/>
          </a:p>
          <a:p>
            <a:r>
              <a:rPr lang="de-AT" sz="800" i="1" dirty="0" smtClean="0"/>
              <a:t>SET NEXT SUBJECT</a:t>
            </a:r>
          </a:p>
        </p:txBody>
      </p:sp>
      <p:cxnSp>
        <p:nvCxnSpPr>
          <p:cNvPr id="179" name="Gerade Verbindung 178"/>
          <p:cNvCxnSpPr/>
          <p:nvPr/>
        </p:nvCxnSpPr>
        <p:spPr>
          <a:xfrm>
            <a:off x="4932040" y="1268760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Gewinkelte Verbindung 33"/>
          <p:cNvCxnSpPr>
            <a:stCxn id="162" idx="4"/>
            <a:endCxn id="88" idx="6"/>
          </p:cNvCxnSpPr>
          <p:nvPr/>
        </p:nvCxnSpPr>
        <p:spPr>
          <a:xfrm rot="5400000">
            <a:off x="4445986" y="1106742"/>
            <a:ext cx="720080" cy="2628292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90"/>
          <p:cNvCxnSpPr>
            <a:stCxn id="162" idx="3"/>
            <a:endCxn id="339" idx="0"/>
          </p:cNvCxnSpPr>
          <p:nvPr/>
        </p:nvCxnSpPr>
        <p:spPr>
          <a:xfrm>
            <a:off x="5840127" y="1976485"/>
            <a:ext cx="28017" cy="116448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hteck 205"/>
          <p:cNvSpPr/>
          <p:nvPr/>
        </p:nvSpPr>
        <p:spPr>
          <a:xfrm>
            <a:off x="1115616" y="4365104"/>
            <a:ext cx="172819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ABORT</a:t>
            </a:r>
          </a:p>
          <a:p>
            <a:endParaRPr lang="de-AT" sz="900" b="1" dirty="0" smtClean="0"/>
          </a:p>
          <a:p>
            <a:r>
              <a:rPr lang="de-AT" sz="900" b="1" dirty="0" err="1" smtClean="0"/>
              <a:t>Fueling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aborted</a:t>
            </a:r>
            <a:r>
              <a:rPr lang="de-AT" sz="900" b="1" dirty="0" smtClean="0"/>
              <a:t>,</a:t>
            </a:r>
          </a:p>
          <a:p>
            <a:r>
              <a:rPr lang="de-AT" sz="900" b="1" dirty="0" err="1" smtClean="0"/>
              <a:t>Proceed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Escape</a:t>
            </a:r>
            <a:r>
              <a:rPr lang="de-AT" sz="900" b="1" dirty="0" smtClean="0"/>
              <a:t> Hold</a:t>
            </a:r>
            <a:endParaRPr lang="de-AT" sz="900" dirty="0" smtClean="0"/>
          </a:p>
        </p:txBody>
      </p:sp>
      <p:sp>
        <p:nvSpPr>
          <p:cNvPr id="208" name="Rechteck 207"/>
          <p:cNvSpPr/>
          <p:nvPr/>
        </p:nvSpPr>
        <p:spPr>
          <a:xfrm>
            <a:off x="611560" y="4365104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209" name="Rechteck 208"/>
          <p:cNvSpPr/>
          <p:nvPr/>
        </p:nvSpPr>
        <p:spPr>
          <a:xfrm>
            <a:off x="2843808" y="4365104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  <a:endParaRPr lang="de-AT" sz="900" b="1" dirty="0" smtClean="0">
              <a:solidFill>
                <a:srgbClr val="FF0000"/>
              </a:solidFill>
            </a:endParaRP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cxnSp>
        <p:nvCxnSpPr>
          <p:cNvPr id="210" name="Gerade Verbindung 209"/>
          <p:cNvCxnSpPr>
            <a:stCxn id="88" idx="4"/>
            <a:endCxn id="209" idx="0"/>
          </p:cNvCxnSpPr>
          <p:nvPr/>
        </p:nvCxnSpPr>
        <p:spPr>
          <a:xfrm>
            <a:off x="3095836" y="3068960"/>
            <a:ext cx="0" cy="1296144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hteck 213"/>
          <p:cNvSpPr/>
          <p:nvPr/>
        </p:nvSpPr>
        <p:spPr>
          <a:xfrm>
            <a:off x="1475656" y="5661248"/>
            <a:ext cx="172819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ABORT</a:t>
            </a:r>
          </a:p>
          <a:p>
            <a:endParaRPr lang="de-AT" sz="900" b="1" dirty="0" smtClean="0"/>
          </a:p>
          <a:p>
            <a:r>
              <a:rPr lang="de-AT" sz="900" b="1" dirty="0" smtClean="0"/>
              <a:t>DO YOU REALLY WISH TO</a:t>
            </a:r>
          </a:p>
          <a:p>
            <a:r>
              <a:rPr lang="de-AT" sz="900" b="1" dirty="0" smtClean="0"/>
              <a:t>ABORT THE LAUNCH PROCEDURE?</a:t>
            </a:r>
            <a:endParaRPr lang="de-AT" sz="900" dirty="0" smtClean="0"/>
          </a:p>
        </p:txBody>
      </p:sp>
      <p:sp>
        <p:nvSpPr>
          <p:cNvPr id="216" name="Rechteck 215"/>
          <p:cNvSpPr/>
          <p:nvPr/>
        </p:nvSpPr>
        <p:spPr>
          <a:xfrm>
            <a:off x="971600" y="566124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>
                <a:solidFill>
                  <a:srgbClr val="FF0000"/>
                </a:solidFill>
              </a:rPr>
              <a:t>YES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218" name="Rechteck 217"/>
          <p:cNvSpPr/>
          <p:nvPr/>
        </p:nvSpPr>
        <p:spPr>
          <a:xfrm>
            <a:off x="3203848" y="566124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  <a:endParaRPr lang="de-AT" sz="900" b="1" dirty="0" smtClean="0">
              <a:solidFill>
                <a:srgbClr val="FF0000"/>
              </a:solidFill>
            </a:endParaRPr>
          </a:p>
          <a:p>
            <a:r>
              <a:rPr lang="de-AT" sz="900" b="1" dirty="0" smtClean="0"/>
              <a:t>NO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cxnSp>
        <p:nvCxnSpPr>
          <p:cNvPr id="219" name="Gerade Verbindung 218"/>
          <p:cNvCxnSpPr>
            <a:stCxn id="240" idx="3"/>
            <a:endCxn id="218" idx="0"/>
          </p:cNvCxnSpPr>
          <p:nvPr/>
        </p:nvCxnSpPr>
        <p:spPr>
          <a:xfrm>
            <a:off x="2627784" y="3573016"/>
            <a:ext cx="828092" cy="2088232"/>
          </a:xfrm>
          <a:prstGeom prst="bentConnector2">
            <a:avLst/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 Verbindung 218"/>
          <p:cNvCxnSpPr>
            <a:stCxn id="244" idx="3"/>
            <a:endCxn id="218" idx="0"/>
          </p:cNvCxnSpPr>
          <p:nvPr/>
        </p:nvCxnSpPr>
        <p:spPr>
          <a:xfrm flipH="1">
            <a:off x="3455876" y="3501008"/>
            <a:ext cx="3492388" cy="2160240"/>
          </a:xfrm>
          <a:prstGeom prst="bentConnector4">
            <a:avLst>
              <a:gd name="adj1" fmla="val -6546"/>
              <a:gd name="adj2" fmla="val 36110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 Verbindung 218"/>
          <p:cNvCxnSpPr>
            <a:stCxn id="246" idx="3"/>
            <a:endCxn id="218" idx="0"/>
          </p:cNvCxnSpPr>
          <p:nvPr/>
        </p:nvCxnSpPr>
        <p:spPr>
          <a:xfrm flipH="1">
            <a:off x="3455876" y="5157192"/>
            <a:ext cx="3060340" cy="504056"/>
          </a:xfrm>
          <a:prstGeom prst="bentConnector4">
            <a:avLst>
              <a:gd name="adj1" fmla="val -7470"/>
              <a:gd name="adj2" fmla="val -173881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bgerundete rechteckige Legende 68"/>
          <p:cNvSpPr/>
          <p:nvPr/>
        </p:nvSpPr>
        <p:spPr>
          <a:xfrm>
            <a:off x="3923928" y="6093296"/>
            <a:ext cx="1296144" cy="576064"/>
          </a:xfrm>
          <a:prstGeom prst="wedgeRoundRectCallout">
            <a:avLst>
              <a:gd name="adj1" fmla="val -22785"/>
              <a:gd name="adj2" fmla="val -1202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 smtClean="0"/>
              <a:t>Opens </a:t>
            </a:r>
            <a:r>
              <a:rPr lang="de-AT" sz="1000" dirty="0" err="1" smtClean="0"/>
              <a:t>edit</a:t>
            </a:r>
            <a:r>
              <a:rPr lang="de-AT" sz="1000" dirty="0" smtClean="0"/>
              <a:t>-box </a:t>
            </a:r>
            <a:r>
              <a:rPr lang="de-AT" sz="1000" dirty="0" err="1" smtClean="0"/>
              <a:t>to</a:t>
            </a:r>
            <a:r>
              <a:rPr lang="de-AT" sz="1000" dirty="0" smtClean="0"/>
              <a:t> enter </a:t>
            </a:r>
            <a:r>
              <a:rPr lang="de-AT" sz="1000" dirty="0" err="1" smtClean="0"/>
              <a:t>propellant</a:t>
            </a:r>
            <a:r>
              <a:rPr lang="de-AT" sz="1000" dirty="0" smtClean="0"/>
              <a:t> </a:t>
            </a:r>
            <a:r>
              <a:rPr lang="de-AT" sz="1000" dirty="0" err="1" smtClean="0"/>
              <a:t>level</a:t>
            </a:r>
            <a:r>
              <a:rPr lang="de-AT" sz="1000" dirty="0" smtClean="0"/>
              <a:t> </a:t>
            </a:r>
            <a:r>
              <a:rPr lang="de-AT" sz="1000" dirty="0" err="1" smtClean="0"/>
              <a:t>target</a:t>
            </a:r>
            <a:r>
              <a:rPr lang="de-AT" sz="1000" dirty="0" smtClean="0"/>
              <a:t>.</a:t>
            </a:r>
          </a:p>
        </p:txBody>
      </p:sp>
      <p:sp>
        <p:nvSpPr>
          <p:cNvPr id="71" name="Abgerundete rechteckige Legende 70"/>
          <p:cNvSpPr/>
          <p:nvPr/>
        </p:nvSpPr>
        <p:spPr>
          <a:xfrm>
            <a:off x="6948264" y="5157192"/>
            <a:ext cx="1296144" cy="576064"/>
          </a:xfrm>
          <a:prstGeom prst="wedgeRoundRectCallout">
            <a:avLst>
              <a:gd name="adj1" fmla="val -84891"/>
              <a:gd name="adj2" fmla="val 222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 err="1" smtClean="0"/>
              <a:t>Reset</a:t>
            </a:r>
            <a:r>
              <a:rPr lang="de-AT" sz="1000" dirty="0" smtClean="0"/>
              <a:t> all </a:t>
            </a:r>
            <a:r>
              <a:rPr lang="de-AT" sz="1000" dirty="0" err="1" smtClean="0"/>
              <a:t>level</a:t>
            </a:r>
            <a:r>
              <a:rPr lang="de-AT" sz="1000" dirty="0" smtClean="0"/>
              <a:t> </a:t>
            </a:r>
            <a:r>
              <a:rPr lang="de-AT" sz="1000" dirty="0" err="1" smtClean="0"/>
              <a:t>targets</a:t>
            </a:r>
            <a:r>
              <a:rPr lang="de-AT" sz="1000" dirty="0" smtClean="0"/>
              <a:t> </a:t>
            </a:r>
            <a:r>
              <a:rPr lang="de-AT" sz="1000" dirty="0" err="1" smtClean="0"/>
              <a:t>to</a:t>
            </a:r>
            <a:r>
              <a:rPr lang="de-AT" sz="1000" dirty="0" smtClean="0"/>
              <a:t> </a:t>
            </a:r>
            <a:r>
              <a:rPr lang="de-AT" sz="1000" dirty="0" err="1" smtClean="0"/>
              <a:t>the</a:t>
            </a:r>
            <a:r>
              <a:rPr lang="de-AT" sz="1000" dirty="0" smtClean="0"/>
              <a:t> </a:t>
            </a:r>
            <a:r>
              <a:rPr lang="de-AT" sz="1000" dirty="0" err="1" smtClean="0"/>
              <a:t>current</a:t>
            </a:r>
            <a:r>
              <a:rPr lang="de-AT" sz="1000" dirty="0" smtClean="0"/>
              <a:t> </a:t>
            </a:r>
            <a:r>
              <a:rPr lang="de-AT" sz="1000" dirty="0" err="1" smtClean="0"/>
              <a:t>level</a:t>
            </a:r>
            <a:r>
              <a:rPr lang="de-AT" sz="1000" dirty="0" smtClean="0"/>
              <a:t>.</a:t>
            </a:r>
          </a:p>
        </p:txBody>
      </p:sp>
      <p:sp>
        <p:nvSpPr>
          <p:cNvPr id="72" name="Abgerundete rechteckige Legende 71"/>
          <p:cNvSpPr/>
          <p:nvPr/>
        </p:nvSpPr>
        <p:spPr>
          <a:xfrm>
            <a:off x="6084168" y="6093296"/>
            <a:ext cx="2160240" cy="576064"/>
          </a:xfrm>
          <a:prstGeom prst="wedgeRoundRectCallout">
            <a:avLst>
              <a:gd name="adj1" fmla="val -101171"/>
              <a:gd name="adj2" fmla="val -971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000" dirty="0" smtClean="0"/>
              <a:t>Displays </a:t>
            </a:r>
            <a:r>
              <a:rPr lang="de-AT" sz="1000" dirty="0" err="1" smtClean="0"/>
              <a:t>current</a:t>
            </a:r>
            <a:r>
              <a:rPr lang="de-AT" sz="1000" dirty="0" smtClean="0"/>
              <a:t> </a:t>
            </a:r>
            <a:r>
              <a:rPr lang="de-AT" sz="1000" dirty="0" err="1" smtClean="0"/>
              <a:t>propellant</a:t>
            </a:r>
            <a:r>
              <a:rPr lang="de-AT" sz="1000" dirty="0" smtClean="0"/>
              <a:t> </a:t>
            </a:r>
            <a:r>
              <a:rPr lang="de-AT" sz="1000" dirty="0" err="1" smtClean="0"/>
              <a:t>level</a:t>
            </a:r>
            <a:r>
              <a:rPr lang="de-AT" sz="1000" dirty="0" smtClean="0"/>
              <a:t>. </a:t>
            </a:r>
            <a:r>
              <a:rPr lang="de-AT" sz="1000" dirty="0" err="1" smtClean="0"/>
              <a:t>If</a:t>
            </a:r>
            <a:r>
              <a:rPr lang="de-AT" sz="1000" dirty="0" smtClean="0"/>
              <a:t> </a:t>
            </a:r>
            <a:r>
              <a:rPr lang="de-AT" sz="1000" dirty="0" err="1" smtClean="0"/>
              <a:t>level</a:t>
            </a:r>
            <a:r>
              <a:rPr lang="de-AT" sz="1000" dirty="0" smtClean="0"/>
              <a:t> </a:t>
            </a:r>
            <a:r>
              <a:rPr lang="de-AT" sz="1000" dirty="0" err="1" smtClean="0"/>
              <a:t>target</a:t>
            </a:r>
            <a:r>
              <a:rPr lang="de-AT" sz="1000" dirty="0" smtClean="0"/>
              <a:t> </a:t>
            </a:r>
            <a:r>
              <a:rPr lang="de-AT" sz="1000" dirty="0" err="1" smtClean="0"/>
              <a:t>is</a:t>
            </a:r>
            <a:r>
              <a:rPr lang="de-AT" sz="1000" dirty="0" smtClean="0"/>
              <a:t> </a:t>
            </a:r>
            <a:r>
              <a:rPr lang="de-AT" sz="1000" dirty="0" err="1" smtClean="0"/>
              <a:t>differen</a:t>
            </a:r>
            <a:r>
              <a:rPr lang="de-AT" sz="1000" dirty="0" smtClean="0"/>
              <a:t> </a:t>
            </a:r>
            <a:r>
              <a:rPr lang="de-AT" sz="1000" dirty="0" err="1" smtClean="0"/>
              <a:t>to</a:t>
            </a:r>
            <a:r>
              <a:rPr lang="de-AT" sz="1000" dirty="0" smtClean="0"/>
              <a:t> </a:t>
            </a:r>
            <a:r>
              <a:rPr lang="de-AT" sz="1000" dirty="0" err="1" smtClean="0"/>
              <a:t>current</a:t>
            </a:r>
            <a:r>
              <a:rPr lang="de-AT" sz="1000" dirty="0" smtClean="0"/>
              <a:t>, </a:t>
            </a:r>
            <a:r>
              <a:rPr lang="de-AT" sz="1000" dirty="0" err="1" smtClean="0"/>
              <a:t>display</a:t>
            </a:r>
            <a:r>
              <a:rPr lang="de-AT" sz="1000" dirty="0" smtClean="0"/>
              <a:t> </a:t>
            </a:r>
            <a:r>
              <a:rPr lang="de-AT" sz="1000" dirty="0" err="1" smtClean="0"/>
              <a:t>fill</a:t>
            </a:r>
            <a:r>
              <a:rPr lang="de-AT" sz="1000" dirty="0" smtClean="0"/>
              <a:t> bar </a:t>
            </a:r>
            <a:r>
              <a:rPr lang="de-AT" sz="1000" dirty="0" err="1" smtClean="0"/>
              <a:t>and</a:t>
            </a:r>
            <a:r>
              <a:rPr lang="de-AT" sz="1000" dirty="0" smtClean="0"/>
              <a:t> </a:t>
            </a:r>
            <a:r>
              <a:rPr lang="de-AT" sz="1000" dirty="0" err="1" smtClean="0"/>
              <a:t>gradually</a:t>
            </a:r>
            <a:r>
              <a:rPr lang="de-AT" sz="1000" dirty="0" smtClean="0"/>
              <a:t> </a:t>
            </a:r>
            <a:r>
              <a:rPr lang="de-AT" sz="1000" dirty="0" err="1" smtClean="0"/>
              <a:t>fill</a:t>
            </a:r>
            <a:r>
              <a:rPr lang="de-AT" sz="1000" dirty="0" smtClean="0"/>
              <a:t> </a:t>
            </a:r>
            <a:r>
              <a:rPr lang="de-AT" sz="1000" dirty="0" err="1" smtClean="0"/>
              <a:t>up</a:t>
            </a:r>
            <a:r>
              <a:rPr lang="de-AT" sz="1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erade Verbindung 104"/>
          <p:cNvCxnSpPr>
            <a:stCxn id="162" idx="5"/>
            <a:endCxn id="145" idx="0"/>
          </p:cNvCxnSpPr>
          <p:nvPr/>
        </p:nvCxnSpPr>
        <p:spPr>
          <a:xfrm flipH="1">
            <a:off x="7988188" y="1976485"/>
            <a:ext cx="36577" cy="2316611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151"/>
          <p:cNvCxnSpPr>
            <a:stCxn id="255" idx="3"/>
            <a:endCxn id="130" idx="0"/>
          </p:cNvCxnSpPr>
          <p:nvPr/>
        </p:nvCxnSpPr>
        <p:spPr>
          <a:xfrm flipH="1">
            <a:off x="5760132" y="896365"/>
            <a:ext cx="2138400" cy="4692875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 Verbindung 186"/>
          <p:cNvCxnSpPr>
            <a:stCxn id="136" idx="4"/>
            <a:endCxn id="183" idx="0"/>
          </p:cNvCxnSpPr>
          <p:nvPr/>
        </p:nvCxnSpPr>
        <p:spPr>
          <a:xfrm flipH="1">
            <a:off x="6696236" y="980728"/>
            <a:ext cx="36004" cy="1728192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feld 177"/>
          <p:cNvSpPr txBox="1"/>
          <p:nvPr/>
        </p:nvSpPr>
        <p:spPr>
          <a:xfrm>
            <a:off x="6444208" y="1268760"/>
            <a:ext cx="10081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Enter Launch </a:t>
            </a:r>
            <a:r>
              <a:rPr lang="de-AT" sz="800" i="1" dirty="0" err="1" smtClean="0"/>
              <a:t>page</a:t>
            </a:r>
            <a:endParaRPr lang="de-AT" sz="800" i="1" dirty="0" smtClean="0"/>
          </a:p>
          <a:p>
            <a:r>
              <a:rPr lang="de-AT" sz="800" i="1" dirty="0" smtClean="0"/>
              <a:t>BEACONS ON</a:t>
            </a:r>
          </a:p>
          <a:p>
            <a:r>
              <a:rPr lang="de-AT" sz="800" i="1" dirty="0" smtClean="0"/>
              <a:t>EXHAUST ON</a:t>
            </a:r>
          </a:p>
        </p:txBody>
      </p:sp>
      <p:sp>
        <p:nvSpPr>
          <p:cNvPr id="268" name="Textfeld 267"/>
          <p:cNvSpPr txBox="1"/>
          <p:nvPr/>
        </p:nvSpPr>
        <p:spPr>
          <a:xfrm>
            <a:off x="7380312" y="1095127"/>
            <a:ext cx="100811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Not in </a:t>
            </a:r>
            <a:r>
              <a:rPr lang="de-AT" sz="800" i="1" dirty="0" err="1" smtClean="0"/>
              <a:t>Exhaust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area</a:t>
            </a:r>
            <a:endParaRPr lang="de-AT" sz="800" i="1" dirty="0" smtClean="0"/>
          </a:p>
          <a:p>
            <a:r>
              <a:rPr lang="de-AT" sz="800" i="1" dirty="0" smtClean="0"/>
              <a:t>EXHAUST OFF</a:t>
            </a:r>
          </a:p>
        </p:txBody>
      </p:sp>
      <p:sp>
        <p:nvSpPr>
          <p:cNvPr id="176" name="Textfeld 175"/>
          <p:cNvSpPr txBox="1"/>
          <p:nvPr/>
        </p:nvSpPr>
        <p:spPr>
          <a:xfrm>
            <a:off x="7596336" y="2132856"/>
            <a:ext cx="7920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  <a:p>
            <a:r>
              <a:rPr lang="de-AT" sz="800" i="1" dirty="0" smtClean="0"/>
              <a:t>EXHAUST OFF</a:t>
            </a:r>
          </a:p>
        </p:txBody>
      </p:sp>
      <p:sp>
        <p:nvSpPr>
          <p:cNvPr id="247" name="Rechteck 246"/>
          <p:cNvSpPr/>
          <p:nvPr/>
        </p:nvSpPr>
        <p:spPr>
          <a:xfrm>
            <a:off x="4788024" y="3429000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9" name="Rechteck 248"/>
          <p:cNvSpPr/>
          <p:nvPr/>
        </p:nvSpPr>
        <p:spPr>
          <a:xfrm>
            <a:off x="5148064" y="4725144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0" name="Rechteck 249"/>
          <p:cNvSpPr/>
          <p:nvPr/>
        </p:nvSpPr>
        <p:spPr>
          <a:xfrm>
            <a:off x="5580112" y="5877272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1" name="Gerade Verbindung 190"/>
          <p:cNvCxnSpPr>
            <a:stCxn id="95" idx="3"/>
            <a:endCxn id="339" idx="0"/>
          </p:cNvCxnSpPr>
          <p:nvPr/>
        </p:nvCxnSpPr>
        <p:spPr>
          <a:xfrm>
            <a:off x="4421057" y="1976485"/>
            <a:ext cx="6927" cy="2460627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209"/>
          <p:cNvCxnSpPr>
            <a:stCxn id="88" idx="5"/>
            <a:endCxn id="209" idx="0"/>
          </p:cNvCxnSpPr>
          <p:nvPr/>
        </p:nvCxnSpPr>
        <p:spPr>
          <a:xfrm>
            <a:off x="2367769" y="2768573"/>
            <a:ext cx="7987" cy="1668539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134"/>
          <p:cNvCxnSpPr>
            <a:stCxn id="43" idx="3"/>
            <a:endCxn id="333" idx="0"/>
          </p:cNvCxnSpPr>
          <p:nvPr/>
        </p:nvCxnSpPr>
        <p:spPr>
          <a:xfrm flipH="1">
            <a:off x="3095836" y="1976485"/>
            <a:ext cx="7987" cy="116448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200"/>
          <p:cNvCxnSpPr>
            <a:stCxn id="162" idx="3"/>
            <a:endCxn id="130" idx="0"/>
          </p:cNvCxnSpPr>
          <p:nvPr/>
        </p:nvCxnSpPr>
        <p:spPr>
          <a:xfrm flipH="1">
            <a:off x="5760132" y="1976485"/>
            <a:ext cx="1551791" cy="3612755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>
            <a:stCxn id="40" idx="3"/>
            <a:endCxn id="130" idx="0"/>
          </p:cNvCxnSpPr>
          <p:nvPr/>
        </p:nvCxnSpPr>
        <p:spPr>
          <a:xfrm>
            <a:off x="5717201" y="1976485"/>
            <a:ext cx="42931" cy="3612755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>
            <a:stCxn id="136" idx="3"/>
            <a:endCxn id="130" idx="0"/>
          </p:cNvCxnSpPr>
          <p:nvPr/>
        </p:nvCxnSpPr>
        <p:spPr>
          <a:xfrm flipH="1">
            <a:off x="5760132" y="896365"/>
            <a:ext cx="615687" cy="4692875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hteck 333"/>
          <p:cNvSpPr/>
          <p:nvPr/>
        </p:nvSpPr>
        <p:spPr>
          <a:xfrm>
            <a:off x="4716016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ABT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5076056" y="4437112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ABT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240" name="Rechteck 239"/>
          <p:cNvSpPr/>
          <p:nvPr/>
        </p:nvSpPr>
        <p:spPr>
          <a:xfrm>
            <a:off x="2195736" y="3501008"/>
            <a:ext cx="28803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Ellipse 3"/>
          <p:cNvSpPr/>
          <p:nvPr/>
        </p:nvSpPr>
        <p:spPr>
          <a:xfrm>
            <a:off x="395536" y="1556792"/>
            <a:ext cx="864096" cy="43204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Empty</a:t>
            </a:r>
          </a:p>
        </p:txBody>
      </p:sp>
      <p:cxnSp>
        <p:nvCxnSpPr>
          <p:cNvPr id="182" name="Gerade Verbindung mit Pfeil 181"/>
          <p:cNvCxnSpPr>
            <a:stCxn id="4" idx="6"/>
            <a:endCxn id="38" idx="2"/>
          </p:cNvCxnSpPr>
          <p:nvPr/>
        </p:nvCxnSpPr>
        <p:spPr>
          <a:xfrm>
            <a:off x="1259632" y="1772816"/>
            <a:ext cx="432048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feld 216"/>
          <p:cNvSpPr txBox="1"/>
          <p:nvPr/>
        </p:nvSpPr>
        <p:spPr>
          <a:xfrm>
            <a:off x="1115616" y="1052736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Got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subject</a:t>
            </a:r>
            <a:r>
              <a:rPr lang="de-AT" sz="800" i="1" dirty="0" smtClean="0"/>
              <a:t> &amp;</a:t>
            </a:r>
          </a:p>
          <a:p>
            <a:r>
              <a:rPr lang="de-AT" sz="800" i="1" dirty="0" smtClean="0"/>
              <a:t>Blast </a:t>
            </a:r>
            <a:r>
              <a:rPr lang="de-AT" sz="800" i="1" dirty="0" err="1" smtClean="0"/>
              <a:t>retracted</a:t>
            </a:r>
            <a:r>
              <a:rPr lang="de-AT" sz="800" i="1" dirty="0" smtClean="0"/>
              <a:t> &amp;</a:t>
            </a:r>
          </a:p>
          <a:p>
            <a:r>
              <a:rPr lang="de-AT" sz="800" i="1" dirty="0" smtClean="0"/>
              <a:t>Tunnel </a:t>
            </a:r>
            <a:r>
              <a:rPr lang="de-AT" sz="800" i="1" dirty="0" err="1" smtClean="0"/>
              <a:t>closed</a:t>
            </a:r>
            <a:endParaRPr lang="de-AT" sz="800" i="1" dirty="0" smtClean="0"/>
          </a:p>
          <a:p>
            <a:r>
              <a:rPr lang="de-AT" sz="800" i="1" dirty="0" smtClean="0"/>
              <a:t>OPEN DOOR</a:t>
            </a:r>
          </a:p>
        </p:txBody>
      </p:sp>
      <p:sp>
        <p:nvSpPr>
          <p:cNvPr id="255" name="Ellipse 254"/>
          <p:cNvSpPr/>
          <p:nvPr/>
        </p:nvSpPr>
        <p:spPr>
          <a:xfrm>
            <a:off x="7740352" y="404664"/>
            <a:ext cx="108012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Speeding</a:t>
            </a:r>
            <a:endParaRPr lang="de-AT" sz="1200" dirty="0" smtClean="0"/>
          </a:p>
        </p:txBody>
      </p:sp>
      <p:cxnSp>
        <p:nvCxnSpPr>
          <p:cNvPr id="262" name="Form 135"/>
          <p:cNvCxnSpPr>
            <a:stCxn id="162" idx="6"/>
            <a:endCxn id="255" idx="4"/>
          </p:cNvCxnSpPr>
          <p:nvPr/>
        </p:nvCxnSpPr>
        <p:spPr>
          <a:xfrm flipV="1">
            <a:off x="8172400" y="980728"/>
            <a:ext cx="108012" cy="792088"/>
          </a:xfrm>
          <a:prstGeom prst="curvedConnector2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89"/>
          <p:cNvCxnSpPr>
            <a:stCxn id="136" idx="2"/>
            <a:endCxn id="4" idx="2"/>
          </p:cNvCxnSpPr>
          <p:nvPr/>
        </p:nvCxnSpPr>
        <p:spPr>
          <a:xfrm rot="10800000" flipV="1">
            <a:off x="395536" y="692696"/>
            <a:ext cx="5832648" cy="1080120"/>
          </a:xfrm>
          <a:prstGeom prst="bentConnector3">
            <a:avLst>
              <a:gd name="adj1" fmla="val 103919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winkelte Verbindung 33"/>
          <p:cNvCxnSpPr>
            <a:stCxn id="38" idx="4"/>
            <a:endCxn id="88" idx="0"/>
          </p:cNvCxnSpPr>
          <p:nvPr/>
        </p:nvCxnSpPr>
        <p:spPr>
          <a:xfrm>
            <a:off x="2087724" y="2060848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winkelte Verbindung 33"/>
          <p:cNvCxnSpPr>
            <a:stCxn id="43" idx="4"/>
            <a:endCxn id="88" idx="6"/>
          </p:cNvCxnSpPr>
          <p:nvPr/>
        </p:nvCxnSpPr>
        <p:spPr>
          <a:xfrm rot="5400000">
            <a:off x="2681790" y="1862826"/>
            <a:ext cx="504056" cy="900100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feld 321"/>
          <p:cNvSpPr txBox="1"/>
          <p:nvPr/>
        </p:nvSpPr>
        <p:spPr>
          <a:xfrm>
            <a:off x="35496" y="2132856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Not in Take-Off</a:t>
            </a:r>
          </a:p>
          <a:p>
            <a:r>
              <a:rPr lang="de-AT" sz="800" i="1" dirty="0" smtClean="0"/>
              <a:t>BEACONS OFF</a:t>
            </a:r>
          </a:p>
          <a:p>
            <a:r>
              <a:rPr lang="de-AT" sz="800" i="1" dirty="0" smtClean="0"/>
              <a:t>CLEAR SUBJECT</a:t>
            </a:r>
            <a:endParaRPr lang="en-GB" sz="800" i="1" dirty="0"/>
          </a:p>
        </p:txBody>
      </p:sp>
      <p:sp>
        <p:nvSpPr>
          <p:cNvPr id="324" name="Textfeld 323"/>
          <p:cNvSpPr txBox="1"/>
          <p:nvPr/>
        </p:nvSpPr>
        <p:spPr>
          <a:xfrm>
            <a:off x="3995936" y="476672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Not in Take-Off </a:t>
            </a:r>
            <a:r>
              <a:rPr lang="de-AT" sz="800" i="1" dirty="0" err="1" smtClean="0"/>
              <a:t>area</a:t>
            </a:r>
            <a:endParaRPr lang="de-AT" sz="800" i="1" dirty="0" smtClean="0"/>
          </a:p>
          <a:p>
            <a:endParaRPr lang="de-AT" sz="800" i="1" dirty="0" smtClean="0"/>
          </a:p>
          <a:p>
            <a:r>
              <a:rPr lang="de-AT" sz="800" i="1" dirty="0" smtClean="0"/>
              <a:t>BEACONS OFF</a:t>
            </a:r>
          </a:p>
          <a:p>
            <a:r>
              <a:rPr lang="de-AT" sz="800" i="1" dirty="0" smtClean="0"/>
              <a:t>CLEAR SUBJECT</a:t>
            </a:r>
          </a:p>
        </p:txBody>
      </p:sp>
      <p:sp>
        <p:nvSpPr>
          <p:cNvPr id="325" name="Textfeld 324"/>
          <p:cNvSpPr txBox="1"/>
          <p:nvPr/>
        </p:nvSpPr>
        <p:spPr>
          <a:xfrm>
            <a:off x="2195736" y="1988840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  <a:p>
            <a:r>
              <a:rPr lang="de-AT" sz="800" i="1" dirty="0" smtClean="0"/>
              <a:t>BEACONS ERROR</a:t>
            </a:r>
          </a:p>
          <a:p>
            <a:endParaRPr lang="de-AT" sz="800" i="1" dirty="0" smtClean="0"/>
          </a:p>
        </p:txBody>
      </p:sp>
      <p:sp>
        <p:nvSpPr>
          <p:cNvPr id="330" name="Rechteck 329"/>
          <p:cNvSpPr/>
          <p:nvPr/>
        </p:nvSpPr>
        <p:spPr>
          <a:xfrm>
            <a:off x="3347864" y="3140968"/>
            <a:ext cx="136815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Taxi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Launch</a:t>
            </a:r>
          </a:p>
          <a:p>
            <a:endParaRPr lang="de-AT" sz="900" b="1" dirty="0" smtClean="0"/>
          </a:p>
          <a:p>
            <a:r>
              <a:rPr lang="de-AT" sz="900" b="1" dirty="0" err="1" smtClean="0"/>
              <a:t>Clearance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granted</a:t>
            </a:r>
            <a:r>
              <a:rPr lang="de-AT" sz="900" b="1" dirty="0" smtClean="0"/>
              <a:t>,</a:t>
            </a:r>
          </a:p>
          <a:p>
            <a:r>
              <a:rPr lang="de-AT" sz="900" b="1" dirty="0" err="1" smtClean="0"/>
              <a:t>Proceed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Launch Hold</a:t>
            </a:r>
            <a:endParaRPr lang="de-AT" sz="900" dirty="0" smtClean="0"/>
          </a:p>
        </p:txBody>
      </p:sp>
      <p:sp>
        <p:nvSpPr>
          <p:cNvPr id="331" name="Textfeld 330"/>
          <p:cNvSpPr txBox="1"/>
          <p:nvPr/>
        </p:nvSpPr>
        <p:spPr>
          <a:xfrm>
            <a:off x="3419872" y="3789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15</a:t>
            </a:r>
            <a:endParaRPr lang="en-GB" dirty="0"/>
          </a:p>
        </p:txBody>
      </p:sp>
      <p:sp>
        <p:nvSpPr>
          <p:cNvPr id="333" name="Rechteck 332"/>
          <p:cNvSpPr/>
          <p:nvPr/>
        </p:nvSpPr>
        <p:spPr>
          <a:xfrm>
            <a:off x="2843808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335" name="Rechteck 334"/>
          <p:cNvSpPr/>
          <p:nvPr/>
        </p:nvSpPr>
        <p:spPr>
          <a:xfrm>
            <a:off x="755576" y="3140968"/>
            <a:ext cx="136815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</a:t>
            </a:r>
            <a:r>
              <a:rPr lang="de-AT" sz="900" b="1" dirty="0" err="1" smtClean="0"/>
              <a:t>Opening</a:t>
            </a:r>
            <a:r>
              <a:rPr lang="de-AT" sz="900" b="1" dirty="0" smtClean="0"/>
              <a:t> Exit</a:t>
            </a:r>
          </a:p>
          <a:p>
            <a:endParaRPr lang="de-AT" sz="900" b="1" dirty="0" smtClean="0"/>
          </a:p>
          <a:p>
            <a:r>
              <a:rPr lang="de-AT" sz="900" b="1" dirty="0" smtClean="0"/>
              <a:t>Request </a:t>
            </a:r>
            <a:r>
              <a:rPr lang="de-AT" sz="900" b="1" dirty="0" err="1" smtClean="0"/>
              <a:t>granted</a:t>
            </a:r>
            <a:r>
              <a:rPr lang="de-AT" sz="900" b="1" dirty="0" smtClean="0"/>
              <a:t>,</a:t>
            </a:r>
          </a:p>
          <a:p>
            <a:r>
              <a:rPr lang="de-AT" sz="900" b="1" dirty="0" err="1" smtClean="0"/>
              <a:t>awaiting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clearance</a:t>
            </a:r>
            <a:r>
              <a:rPr lang="de-AT" sz="900" b="1" dirty="0" smtClean="0"/>
              <a:t>. . .</a:t>
            </a:r>
            <a:endParaRPr lang="de-AT" sz="900" dirty="0" smtClean="0"/>
          </a:p>
        </p:txBody>
      </p:sp>
      <p:sp>
        <p:nvSpPr>
          <p:cNvPr id="336" name="Textfeld 335"/>
          <p:cNvSpPr txBox="1"/>
          <p:nvPr/>
        </p:nvSpPr>
        <p:spPr>
          <a:xfrm>
            <a:off x="827584" y="3789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14</a:t>
            </a:r>
            <a:endParaRPr lang="en-GB" dirty="0"/>
          </a:p>
        </p:txBody>
      </p:sp>
      <p:sp>
        <p:nvSpPr>
          <p:cNvPr id="337" name="Rechteck 336"/>
          <p:cNvSpPr/>
          <p:nvPr/>
        </p:nvSpPr>
        <p:spPr>
          <a:xfrm>
            <a:off x="251520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779912" y="4437112"/>
            <a:ext cx="1296144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Blast </a:t>
            </a:r>
            <a:r>
              <a:rPr lang="de-AT" sz="900" b="1" dirty="0" err="1" smtClean="0"/>
              <a:t>Shielding</a:t>
            </a:r>
            <a:endParaRPr lang="de-AT" sz="900" b="1" dirty="0" smtClean="0"/>
          </a:p>
          <a:p>
            <a:endParaRPr lang="de-AT" sz="900" b="1" dirty="0" smtClean="0"/>
          </a:p>
          <a:p>
            <a:r>
              <a:rPr lang="de-AT" sz="900" b="1" dirty="0" err="1" smtClean="0"/>
              <a:t>Closing</a:t>
            </a:r>
            <a:r>
              <a:rPr lang="de-AT" sz="900" b="1" dirty="0" smtClean="0"/>
              <a:t> Blast </a:t>
            </a:r>
            <a:r>
              <a:rPr lang="de-AT" sz="900" b="1" dirty="0" err="1" smtClean="0"/>
              <a:t>Door</a:t>
            </a:r>
            <a:r>
              <a:rPr lang="de-AT" sz="900" b="1" dirty="0" smtClean="0"/>
              <a:t>,</a:t>
            </a:r>
          </a:p>
          <a:p>
            <a:r>
              <a:rPr lang="de-AT" sz="900" b="1" dirty="0" err="1" smtClean="0"/>
              <a:t>await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clearance</a:t>
            </a:r>
            <a:r>
              <a:rPr lang="de-AT" sz="900" b="1" dirty="0" smtClean="0"/>
              <a:t>.</a:t>
            </a:r>
            <a:endParaRPr lang="de-AT" sz="900" dirty="0" smtClean="0"/>
          </a:p>
        </p:txBody>
      </p:sp>
      <p:sp>
        <p:nvSpPr>
          <p:cNvPr id="340" name="Textfeld 339"/>
          <p:cNvSpPr txBox="1"/>
          <p:nvPr/>
        </p:nvSpPr>
        <p:spPr>
          <a:xfrm>
            <a:off x="3851920" y="5085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16</a:t>
            </a:r>
            <a:endParaRPr lang="en-GB" dirty="0"/>
          </a:p>
        </p:txBody>
      </p:sp>
      <p:sp>
        <p:nvSpPr>
          <p:cNvPr id="341" name="Rechteck 340"/>
          <p:cNvSpPr/>
          <p:nvPr/>
        </p:nvSpPr>
        <p:spPr>
          <a:xfrm>
            <a:off x="3275856" y="4437112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38" name="Ellipse 37"/>
          <p:cNvSpPr/>
          <p:nvPr/>
        </p:nvSpPr>
        <p:spPr>
          <a:xfrm>
            <a:off x="1691680" y="148478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Open Exit</a:t>
            </a:r>
          </a:p>
        </p:txBody>
      </p:sp>
      <p:cxnSp>
        <p:nvCxnSpPr>
          <p:cNvPr id="39" name="Gerade Verbindung mit Pfeil 38"/>
          <p:cNvCxnSpPr>
            <a:stCxn id="38" idx="6"/>
            <a:endCxn id="43" idx="2"/>
          </p:cNvCxnSpPr>
          <p:nvPr/>
        </p:nvCxnSpPr>
        <p:spPr>
          <a:xfrm>
            <a:off x="2483768" y="1772816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5580112" y="1484784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Launch Hold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3635896" y="1052736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In Launch hold </a:t>
            </a:r>
            <a:r>
              <a:rPr lang="de-AT" sz="800" i="1" dirty="0" err="1" smtClean="0"/>
              <a:t>area</a:t>
            </a:r>
            <a:endParaRPr lang="de-AT" sz="800" i="1" dirty="0" smtClean="0"/>
          </a:p>
          <a:p>
            <a:r>
              <a:rPr lang="de-AT" sz="800" i="1" dirty="0" smtClean="0"/>
              <a:t>CLOSE DOOR</a:t>
            </a:r>
          </a:p>
          <a:p>
            <a:r>
              <a:rPr lang="de-AT" sz="800" i="1" dirty="0" smtClean="0"/>
              <a:t>DEPLOY BLAST</a:t>
            </a:r>
          </a:p>
          <a:p>
            <a:r>
              <a:rPr lang="de-AT" sz="800" i="1" dirty="0" smtClean="0"/>
              <a:t>OPEN TUNNEL</a:t>
            </a:r>
            <a:endParaRPr lang="en-GB" sz="800" i="1" dirty="0"/>
          </a:p>
        </p:txBody>
      </p:sp>
      <p:sp>
        <p:nvSpPr>
          <p:cNvPr id="43" name="Ellipse 42"/>
          <p:cNvSpPr/>
          <p:nvPr/>
        </p:nvSpPr>
        <p:spPr>
          <a:xfrm>
            <a:off x="2987824" y="1484784"/>
            <a:ext cx="792088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Exit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2411760" y="1413356"/>
            <a:ext cx="9361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Door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opened</a:t>
            </a:r>
            <a:endParaRPr lang="en-GB" sz="800" i="1" dirty="0"/>
          </a:p>
        </p:txBody>
      </p:sp>
      <p:cxnSp>
        <p:nvCxnSpPr>
          <p:cNvPr id="45" name="Gerade Verbindung mit Pfeil 44"/>
          <p:cNvCxnSpPr>
            <a:stCxn id="43" idx="6"/>
          </p:cNvCxnSpPr>
          <p:nvPr/>
        </p:nvCxnSpPr>
        <p:spPr>
          <a:xfrm>
            <a:off x="3779912" y="1772816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>
            <a:stCxn id="38" idx="3"/>
            <a:endCxn id="335" idx="0"/>
          </p:cNvCxnSpPr>
          <p:nvPr/>
        </p:nvCxnSpPr>
        <p:spPr>
          <a:xfrm flipH="1">
            <a:off x="1439652" y="1976485"/>
            <a:ext cx="368027" cy="1164483"/>
          </a:xfrm>
          <a:prstGeom prst="line">
            <a:avLst/>
          </a:prstGeom>
          <a:ln w="254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/>
          <p:cNvSpPr/>
          <p:nvPr/>
        </p:nvSpPr>
        <p:spPr>
          <a:xfrm>
            <a:off x="1691680" y="2276872"/>
            <a:ext cx="792088" cy="576064"/>
          </a:xfrm>
          <a:prstGeom prst="ellipse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Abort open</a:t>
            </a:r>
          </a:p>
        </p:txBody>
      </p:sp>
      <p:sp>
        <p:nvSpPr>
          <p:cNvPr id="117" name="Textfeld 116"/>
          <p:cNvSpPr txBox="1"/>
          <p:nvPr/>
        </p:nvSpPr>
        <p:spPr>
          <a:xfrm>
            <a:off x="3347864" y="20608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</p:txBody>
      </p:sp>
      <p:cxnSp>
        <p:nvCxnSpPr>
          <p:cNvPr id="118" name="Gerade Verbindung mit Pfeil 89"/>
          <p:cNvCxnSpPr>
            <a:stCxn id="4" idx="7"/>
            <a:endCxn id="4" idx="1"/>
          </p:cNvCxnSpPr>
          <p:nvPr/>
        </p:nvCxnSpPr>
        <p:spPr>
          <a:xfrm rot="16200000" flipV="1">
            <a:off x="827584" y="1314560"/>
            <a:ext cx="12700" cy="611008"/>
          </a:xfrm>
          <a:prstGeom prst="curvedConnector3">
            <a:avLst>
              <a:gd name="adj1" fmla="val 1744363"/>
            </a:avLst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/>
          <p:cNvSpPr txBox="1"/>
          <p:nvPr/>
        </p:nvSpPr>
        <p:spPr>
          <a:xfrm>
            <a:off x="395536" y="692696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No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subject</a:t>
            </a:r>
            <a:r>
              <a:rPr lang="de-AT" sz="800" i="1" dirty="0" smtClean="0"/>
              <a:t> &amp;</a:t>
            </a:r>
          </a:p>
          <a:p>
            <a:r>
              <a:rPr lang="de-AT" sz="800" i="1" dirty="0" err="1" smtClean="0"/>
              <a:t>Door</a:t>
            </a:r>
            <a:r>
              <a:rPr lang="de-AT" sz="800" i="1" dirty="0" smtClean="0"/>
              <a:t> not </a:t>
            </a:r>
            <a:r>
              <a:rPr lang="de-AT" sz="800" i="1" dirty="0" err="1" smtClean="0"/>
              <a:t>closed</a:t>
            </a:r>
            <a:endParaRPr lang="de-AT" sz="800" i="1" dirty="0" smtClean="0"/>
          </a:p>
          <a:p>
            <a:r>
              <a:rPr lang="de-AT" sz="800" i="1" dirty="0" smtClean="0"/>
              <a:t>CLOSE DOOR</a:t>
            </a:r>
          </a:p>
          <a:p>
            <a:r>
              <a:rPr lang="de-AT" sz="800" i="1" dirty="0" smtClean="0"/>
              <a:t>RETRACT BLAST</a:t>
            </a:r>
          </a:p>
          <a:p>
            <a:r>
              <a:rPr lang="de-AT" sz="800" i="1" dirty="0" smtClean="0"/>
              <a:t>CLOSE TUNNEL</a:t>
            </a:r>
          </a:p>
        </p:txBody>
      </p:sp>
      <p:cxnSp>
        <p:nvCxnSpPr>
          <p:cNvPr id="122" name="Gewinkelte Verbindung 33"/>
          <p:cNvCxnSpPr>
            <a:stCxn id="88" idx="2"/>
            <a:endCxn id="4" idx="4"/>
          </p:cNvCxnSpPr>
          <p:nvPr/>
        </p:nvCxnSpPr>
        <p:spPr>
          <a:xfrm rot="10800000">
            <a:off x="827584" y="1988840"/>
            <a:ext cx="864096" cy="576064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feld 124"/>
          <p:cNvSpPr txBox="1"/>
          <p:nvPr/>
        </p:nvSpPr>
        <p:spPr>
          <a:xfrm>
            <a:off x="107504" y="116632"/>
            <a:ext cx="8928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1100" b="1" dirty="0" smtClean="0"/>
              <a:t>Checklist 4</a:t>
            </a:r>
          </a:p>
          <a:p>
            <a:pPr algn="ctr"/>
            <a:r>
              <a:rPr lang="de-AT" sz="1100" b="1" dirty="0" smtClean="0"/>
              <a:t>Launch Hold </a:t>
            </a:r>
            <a:r>
              <a:rPr lang="de-AT" sz="1100" b="1" dirty="0" err="1" smtClean="0"/>
              <a:t>checks</a:t>
            </a:r>
            <a:endParaRPr lang="en-GB" sz="1100" b="1" dirty="0"/>
          </a:p>
        </p:txBody>
      </p:sp>
      <p:sp>
        <p:nvSpPr>
          <p:cNvPr id="162" name="Ellipse 161"/>
          <p:cNvSpPr/>
          <p:nvPr/>
        </p:nvSpPr>
        <p:spPr>
          <a:xfrm>
            <a:off x="7164288" y="1484784"/>
            <a:ext cx="10081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 smtClean="0"/>
              <a:t>Beacons</a:t>
            </a:r>
            <a:endParaRPr lang="de-AT" sz="1200" dirty="0" smtClean="0"/>
          </a:p>
        </p:txBody>
      </p:sp>
      <p:sp>
        <p:nvSpPr>
          <p:cNvPr id="206" name="Rechteck 205"/>
          <p:cNvSpPr/>
          <p:nvPr/>
        </p:nvSpPr>
        <p:spPr>
          <a:xfrm>
            <a:off x="755576" y="4437112"/>
            <a:ext cx="1368152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ABORT</a:t>
            </a:r>
          </a:p>
          <a:p>
            <a:endParaRPr lang="de-AT" sz="900" b="1" dirty="0" smtClean="0"/>
          </a:p>
          <a:p>
            <a:r>
              <a:rPr lang="de-AT" sz="900" b="1" dirty="0" smtClean="0"/>
              <a:t>Launch </a:t>
            </a:r>
            <a:r>
              <a:rPr lang="de-AT" sz="900" b="1" dirty="0" err="1" smtClean="0"/>
              <a:t>aborted</a:t>
            </a:r>
            <a:r>
              <a:rPr lang="de-AT" sz="900" b="1" dirty="0" smtClean="0"/>
              <a:t>,</a:t>
            </a:r>
          </a:p>
          <a:p>
            <a:r>
              <a:rPr lang="de-AT" sz="900" b="1" dirty="0" err="1" smtClean="0"/>
              <a:t>Proceed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Escape</a:t>
            </a:r>
            <a:r>
              <a:rPr lang="de-AT" sz="900" b="1" dirty="0" smtClean="0"/>
              <a:t> Hold</a:t>
            </a:r>
            <a:endParaRPr lang="de-AT" sz="900" dirty="0" smtClean="0"/>
          </a:p>
        </p:txBody>
      </p:sp>
      <p:sp>
        <p:nvSpPr>
          <p:cNvPr id="208" name="Rechteck 207"/>
          <p:cNvSpPr/>
          <p:nvPr/>
        </p:nvSpPr>
        <p:spPr>
          <a:xfrm>
            <a:off x="251520" y="4437112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209" name="Rechteck 208"/>
          <p:cNvSpPr/>
          <p:nvPr/>
        </p:nvSpPr>
        <p:spPr>
          <a:xfrm>
            <a:off x="2123728" y="4437112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  <a:endParaRPr lang="de-AT" sz="900" b="1" dirty="0" smtClean="0">
              <a:solidFill>
                <a:srgbClr val="FF0000"/>
              </a:solidFill>
            </a:endParaRP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214" name="Rechteck 213"/>
          <p:cNvSpPr/>
          <p:nvPr/>
        </p:nvSpPr>
        <p:spPr>
          <a:xfrm>
            <a:off x="683568" y="5733256"/>
            <a:ext cx="1440160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ABORT</a:t>
            </a:r>
          </a:p>
          <a:p>
            <a:endParaRPr lang="de-AT" sz="900" b="1" dirty="0" smtClean="0"/>
          </a:p>
          <a:p>
            <a:r>
              <a:rPr lang="de-AT" sz="900" b="1" dirty="0" smtClean="0"/>
              <a:t>DO YOU REALLY WISH TO</a:t>
            </a:r>
          </a:p>
          <a:p>
            <a:r>
              <a:rPr lang="de-AT" sz="900" b="1" dirty="0" smtClean="0"/>
              <a:t>ABORT THE LAUNCH PROCEDURE?</a:t>
            </a:r>
            <a:endParaRPr lang="de-AT" sz="900" dirty="0" smtClean="0"/>
          </a:p>
        </p:txBody>
      </p:sp>
      <p:sp>
        <p:nvSpPr>
          <p:cNvPr id="216" name="Rechteck 215"/>
          <p:cNvSpPr/>
          <p:nvPr/>
        </p:nvSpPr>
        <p:spPr>
          <a:xfrm>
            <a:off x="179512" y="5733256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>
                <a:solidFill>
                  <a:srgbClr val="FF0000"/>
                </a:solidFill>
              </a:rPr>
              <a:t>YES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218" name="Rechteck 217"/>
          <p:cNvSpPr/>
          <p:nvPr/>
        </p:nvSpPr>
        <p:spPr>
          <a:xfrm>
            <a:off x="2123728" y="5733256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  <a:endParaRPr lang="de-AT" sz="900" b="1" dirty="0" smtClean="0">
              <a:solidFill>
                <a:srgbClr val="FF0000"/>
              </a:solidFill>
            </a:endParaRPr>
          </a:p>
          <a:p>
            <a:r>
              <a:rPr lang="de-AT" sz="900" b="1" dirty="0" smtClean="0"/>
              <a:t>NO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cxnSp>
        <p:nvCxnSpPr>
          <p:cNvPr id="219" name="Gerade Verbindung 218"/>
          <p:cNvCxnSpPr>
            <a:stCxn id="240" idx="3"/>
            <a:endCxn id="218" idx="3"/>
          </p:cNvCxnSpPr>
          <p:nvPr/>
        </p:nvCxnSpPr>
        <p:spPr>
          <a:xfrm>
            <a:off x="2483768" y="3573016"/>
            <a:ext cx="144016" cy="2664296"/>
          </a:xfrm>
          <a:prstGeom prst="bentConnector3">
            <a:avLst>
              <a:gd name="adj1" fmla="val 182758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Ellipse 94"/>
          <p:cNvSpPr/>
          <p:nvPr/>
        </p:nvSpPr>
        <p:spPr>
          <a:xfrm>
            <a:off x="4283968" y="1484784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Blast</a:t>
            </a:r>
          </a:p>
        </p:txBody>
      </p:sp>
      <p:cxnSp>
        <p:nvCxnSpPr>
          <p:cNvPr id="100" name="Gerade Verbindung mit Pfeil 99"/>
          <p:cNvCxnSpPr>
            <a:stCxn id="95" idx="6"/>
            <a:endCxn id="40" idx="2"/>
          </p:cNvCxnSpPr>
          <p:nvPr/>
        </p:nvCxnSpPr>
        <p:spPr>
          <a:xfrm>
            <a:off x="5220072" y="1772816"/>
            <a:ext cx="360040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feld 103"/>
          <p:cNvSpPr txBox="1"/>
          <p:nvPr/>
        </p:nvSpPr>
        <p:spPr>
          <a:xfrm>
            <a:off x="5004048" y="112474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Door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closed</a:t>
            </a:r>
            <a:r>
              <a:rPr lang="de-AT" sz="800" i="1" dirty="0" smtClean="0"/>
              <a:t> &amp;</a:t>
            </a:r>
          </a:p>
          <a:p>
            <a:r>
              <a:rPr lang="de-AT" sz="800" i="1" dirty="0" smtClean="0"/>
              <a:t>Blast </a:t>
            </a:r>
            <a:r>
              <a:rPr lang="de-AT" sz="800" i="1" dirty="0" err="1" smtClean="0"/>
              <a:t>deployed</a:t>
            </a:r>
            <a:r>
              <a:rPr lang="de-AT" sz="800" i="1" dirty="0" smtClean="0"/>
              <a:t> &amp;</a:t>
            </a:r>
          </a:p>
          <a:p>
            <a:r>
              <a:rPr lang="de-AT" sz="800" i="1" dirty="0" smtClean="0"/>
              <a:t>Tunnel </a:t>
            </a:r>
            <a:r>
              <a:rPr lang="de-AT" sz="800" i="1" dirty="0" err="1" smtClean="0"/>
              <a:t>opened</a:t>
            </a:r>
            <a:endParaRPr lang="en-GB" sz="800" i="1" dirty="0"/>
          </a:p>
        </p:txBody>
      </p:sp>
      <p:sp>
        <p:nvSpPr>
          <p:cNvPr id="136" name="Ellipse 135"/>
          <p:cNvSpPr/>
          <p:nvPr/>
        </p:nvSpPr>
        <p:spPr>
          <a:xfrm>
            <a:off x="6228184" y="404664"/>
            <a:ext cx="10081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smtClean="0"/>
              <a:t>Take-Off</a:t>
            </a:r>
          </a:p>
        </p:txBody>
      </p:sp>
      <p:cxnSp>
        <p:nvCxnSpPr>
          <p:cNvPr id="142" name="Gerade Verbindung mit Pfeil 141"/>
          <p:cNvCxnSpPr>
            <a:stCxn id="255" idx="2"/>
            <a:endCxn id="136" idx="6"/>
          </p:cNvCxnSpPr>
          <p:nvPr/>
        </p:nvCxnSpPr>
        <p:spPr>
          <a:xfrm flipH="1">
            <a:off x="7236296" y="692696"/>
            <a:ext cx="504056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feld 149"/>
          <p:cNvSpPr txBox="1"/>
          <p:nvPr/>
        </p:nvSpPr>
        <p:spPr>
          <a:xfrm>
            <a:off x="7092280" y="116632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err="1" smtClean="0"/>
              <a:t>Subject</a:t>
            </a:r>
            <a:r>
              <a:rPr lang="de-AT" sz="800" i="1" dirty="0" smtClean="0"/>
              <a:t> </a:t>
            </a:r>
            <a:r>
              <a:rPr lang="de-AT" sz="800" i="1" dirty="0" err="1" smtClean="0"/>
              <a:t>take</a:t>
            </a:r>
            <a:r>
              <a:rPr lang="de-AT" sz="800" i="1" dirty="0" smtClean="0"/>
              <a:t>-off</a:t>
            </a:r>
          </a:p>
          <a:p>
            <a:r>
              <a:rPr lang="de-AT" sz="800" i="1" dirty="0" smtClean="0"/>
              <a:t>RETRACT BLAST</a:t>
            </a:r>
          </a:p>
          <a:p>
            <a:r>
              <a:rPr lang="de-AT" sz="800" i="1" dirty="0" smtClean="0"/>
              <a:t>CLOSE TUNNEL</a:t>
            </a:r>
          </a:p>
          <a:p>
            <a:endParaRPr lang="de-AT" sz="800" i="1" dirty="0" smtClean="0"/>
          </a:p>
        </p:txBody>
      </p:sp>
      <p:sp>
        <p:nvSpPr>
          <p:cNvPr id="163" name="Textfeld 162"/>
          <p:cNvSpPr txBox="1"/>
          <p:nvPr/>
        </p:nvSpPr>
        <p:spPr>
          <a:xfrm>
            <a:off x="3635896" y="213285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OPEN DOOR</a:t>
            </a:r>
          </a:p>
          <a:p>
            <a:r>
              <a:rPr lang="de-AT" sz="800" i="1" dirty="0" smtClean="0"/>
              <a:t>RETRACT BLAST</a:t>
            </a:r>
          </a:p>
          <a:p>
            <a:r>
              <a:rPr lang="de-AT" sz="800" i="1" dirty="0" smtClean="0"/>
              <a:t>CLOSE TUNNEL</a:t>
            </a:r>
          </a:p>
        </p:txBody>
      </p:sp>
      <p:cxnSp>
        <p:nvCxnSpPr>
          <p:cNvPr id="164" name="Gewinkelte Verbindung 33"/>
          <p:cNvCxnSpPr>
            <a:stCxn id="95" idx="4"/>
            <a:endCxn id="88" idx="6"/>
          </p:cNvCxnSpPr>
          <p:nvPr/>
        </p:nvCxnSpPr>
        <p:spPr>
          <a:xfrm rot="5400000">
            <a:off x="3365866" y="1178750"/>
            <a:ext cx="504056" cy="2268252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winkelte Verbindung 33"/>
          <p:cNvCxnSpPr>
            <a:stCxn id="40" idx="4"/>
            <a:endCxn id="88" idx="6"/>
          </p:cNvCxnSpPr>
          <p:nvPr/>
        </p:nvCxnSpPr>
        <p:spPr>
          <a:xfrm rot="5400000">
            <a:off x="4013938" y="530678"/>
            <a:ext cx="504056" cy="3564396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winkelte Verbindung 33"/>
          <p:cNvCxnSpPr>
            <a:stCxn id="162" idx="4"/>
            <a:endCxn id="88" idx="6"/>
          </p:cNvCxnSpPr>
          <p:nvPr/>
        </p:nvCxnSpPr>
        <p:spPr>
          <a:xfrm rot="5400000">
            <a:off x="4824028" y="-279412"/>
            <a:ext cx="504056" cy="5184576"/>
          </a:xfrm>
          <a:prstGeom prst="bentConnector2">
            <a:avLst/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feld 176"/>
          <p:cNvSpPr txBox="1"/>
          <p:nvPr/>
        </p:nvSpPr>
        <p:spPr>
          <a:xfrm>
            <a:off x="2627784" y="2564904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BEACONS ERROR</a:t>
            </a:r>
          </a:p>
        </p:txBody>
      </p:sp>
      <p:sp>
        <p:nvSpPr>
          <p:cNvPr id="180" name="Textfeld 179"/>
          <p:cNvSpPr txBox="1"/>
          <p:nvPr/>
        </p:nvSpPr>
        <p:spPr>
          <a:xfrm>
            <a:off x="4716016" y="2060848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</p:txBody>
      </p:sp>
      <p:sp>
        <p:nvSpPr>
          <p:cNvPr id="181" name="Textfeld 180"/>
          <p:cNvSpPr txBox="1"/>
          <p:nvPr/>
        </p:nvSpPr>
        <p:spPr>
          <a:xfrm rot="16200000">
            <a:off x="5723838" y="2205154"/>
            <a:ext cx="504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</p:txBody>
      </p:sp>
      <p:cxnSp>
        <p:nvCxnSpPr>
          <p:cNvPr id="83" name="Gewinkelte Verbindung 33"/>
          <p:cNvCxnSpPr>
            <a:stCxn id="255" idx="6"/>
            <a:endCxn id="88" idx="6"/>
          </p:cNvCxnSpPr>
          <p:nvPr/>
        </p:nvCxnSpPr>
        <p:spPr>
          <a:xfrm flipH="1">
            <a:off x="2483768" y="692696"/>
            <a:ext cx="6336704" cy="1872208"/>
          </a:xfrm>
          <a:prstGeom prst="bentConnector3">
            <a:avLst>
              <a:gd name="adj1" fmla="val -2733"/>
            </a:avLst>
          </a:prstGeom>
          <a:ln w="127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 rot="16200000">
            <a:off x="8395937" y="1333255"/>
            <a:ext cx="899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800" i="1" dirty="0" smtClean="0"/>
              <a:t>Abort</a:t>
            </a:r>
          </a:p>
          <a:p>
            <a:r>
              <a:rPr lang="de-AT" sz="800" i="1" dirty="0" smtClean="0"/>
              <a:t>EXHAUST OFF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2123728" y="3140968"/>
            <a:ext cx="504056" cy="10081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ABT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cxnSp>
        <p:nvCxnSpPr>
          <p:cNvPr id="120" name="Gerade Verbindung 119"/>
          <p:cNvCxnSpPr/>
          <p:nvPr/>
        </p:nvCxnSpPr>
        <p:spPr>
          <a:xfrm>
            <a:off x="3707904" y="2132856"/>
            <a:ext cx="0" cy="5760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125"/>
          <p:cNvCxnSpPr/>
          <p:nvPr/>
        </p:nvCxnSpPr>
        <p:spPr>
          <a:xfrm>
            <a:off x="2699792" y="2420888"/>
            <a:ext cx="0" cy="288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/>
          <p:cNvSpPr/>
          <p:nvPr/>
        </p:nvSpPr>
        <p:spPr>
          <a:xfrm>
            <a:off x="5508104" y="5589240"/>
            <a:ext cx="504056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ABT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4067944" y="5589240"/>
            <a:ext cx="1440160" cy="11521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</a:t>
            </a:r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r>
              <a:rPr lang="de-AT" sz="900" b="1" dirty="0" smtClean="0"/>
              <a:t>Status:  </a:t>
            </a:r>
            <a:r>
              <a:rPr lang="de-AT" sz="900" b="1" dirty="0" err="1" smtClean="0"/>
              <a:t>Ready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Launch</a:t>
            </a:r>
          </a:p>
          <a:p>
            <a:endParaRPr lang="de-AT" sz="900" b="1" dirty="0" smtClean="0"/>
          </a:p>
          <a:p>
            <a:r>
              <a:rPr lang="de-AT" sz="900" b="1" dirty="0" err="1" smtClean="0"/>
              <a:t>Launchway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clear</a:t>
            </a:r>
            <a:r>
              <a:rPr lang="de-AT" sz="900" b="1" dirty="0" smtClean="0"/>
              <a:t>.</a:t>
            </a:r>
          </a:p>
          <a:p>
            <a:r>
              <a:rPr lang="de-AT" sz="900" b="1" dirty="0" err="1" smtClean="0"/>
              <a:t>Contact</a:t>
            </a:r>
            <a:r>
              <a:rPr lang="de-AT" sz="900" b="1" dirty="0" smtClean="0"/>
              <a:t> Air Traffic </a:t>
            </a:r>
            <a:r>
              <a:rPr lang="de-AT" sz="900" b="1" dirty="0" err="1" smtClean="0"/>
              <a:t>Control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for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launch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clearance</a:t>
            </a:r>
            <a:r>
              <a:rPr lang="de-AT" sz="900" b="1" dirty="0" smtClean="0"/>
              <a:t>.</a:t>
            </a:r>
            <a:endParaRPr lang="de-AT" sz="900" dirty="0" smtClean="0"/>
          </a:p>
        </p:txBody>
      </p:sp>
      <p:sp>
        <p:nvSpPr>
          <p:cNvPr id="132" name="Textfeld 131"/>
          <p:cNvSpPr txBox="1"/>
          <p:nvPr/>
        </p:nvSpPr>
        <p:spPr>
          <a:xfrm>
            <a:off x="4139952" y="63813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17</a:t>
            </a:r>
            <a:endParaRPr lang="en-GB" dirty="0"/>
          </a:p>
        </p:txBody>
      </p:sp>
      <p:sp>
        <p:nvSpPr>
          <p:cNvPr id="133" name="Rechteck 132"/>
          <p:cNvSpPr/>
          <p:nvPr/>
        </p:nvSpPr>
        <p:spPr>
          <a:xfrm>
            <a:off x="3563888" y="5589240"/>
            <a:ext cx="504056" cy="1152128"/>
          </a:xfrm>
          <a:prstGeom prst="rect">
            <a:avLst/>
          </a:prstGeom>
          <a:gradFill>
            <a:gsLst>
              <a:gs pos="0">
                <a:schemeClr val="accent3">
                  <a:tint val="50000"/>
                  <a:satMod val="300000"/>
                </a:schemeClr>
              </a:gs>
              <a:gs pos="35000">
                <a:schemeClr val="accent3">
                  <a:tint val="37000"/>
                  <a:satMod val="300000"/>
                </a:schemeClr>
              </a:gs>
              <a:gs pos="100000">
                <a:schemeClr val="accent3">
                  <a:tint val="15000"/>
                  <a:satMod val="350000"/>
                </a:schemeClr>
              </a:gs>
            </a:gsLst>
          </a:gradFill>
          <a:ln>
            <a:solidFill>
              <a:schemeClr val="accent3">
                <a:shade val="95000"/>
                <a:satMod val="10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  <a:p>
            <a:pPr algn="r"/>
            <a:r>
              <a:rPr lang="de-AT" sz="900" b="1" dirty="0" smtClean="0"/>
              <a:t>____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6660232" y="4293096"/>
            <a:ext cx="1080120" cy="11521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ATC</a:t>
            </a:r>
          </a:p>
          <a:p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endParaRPr lang="de-AT" sz="900" b="1" dirty="0" smtClean="0"/>
          </a:p>
          <a:p>
            <a:r>
              <a:rPr lang="de-AT" sz="900" b="1" dirty="0" err="1" smtClean="0"/>
              <a:t>Cleared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launch</a:t>
            </a:r>
            <a:r>
              <a:rPr lang="de-AT" sz="900" b="1" dirty="0" smtClean="0"/>
              <a:t>.</a:t>
            </a:r>
          </a:p>
          <a:p>
            <a:r>
              <a:rPr lang="de-AT" sz="900" b="1" dirty="0" err="1" smtClean="0"/>
              <a:t>Heading</a:t>
            </a:r>
            <a:r>
              <a:rPr lang="de-AT" sz="900" b="1" dirty="0" smtClean="0"/>
              <a:t> XXX</a:t>
            </a:r>
          </a:p>
          <a:p>
            <a:r>
              <a:rPr lang="de-AT" sz="900" b="1" dirty="0" err="1" smtClean="0"/>
              <a:t>Maintain</a:t>
            </a:r>
            <a:r>
              <a:rPr lang="de-AT" sz="900" b="1" dirty="0" smtClean="0"/>
              <a:t> YYYY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7740352" y="4293096"/>
            <a:ext cx="495672" cy="11521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rgbClr val="FF0000"/>
                </a:solidFill>
              </a:rPr>
              <a:t>ABT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6156176" y="4293096"/>
            <a:ext cx="495672" cy="11521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102" name="Textfeld 101"/>
          <p:cNvSpPr txBox="1"/>
          <p:nvPr/>
        </p:nvSpPr>
        <p:spPr>
          <a:xfrm>
            <a:off x="6718586" y="5085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18</a:t>
            </a:r>
            <a:endParaRPr lang="en-GB" dirty="0"/>
          </a:p>
        </p:txBody>
      </p:sp>
      <p:sp>
        <p:nvSpPr>
          <p:cNvPr id="183" name="Rechteck 182"/>
          <p:cNvSpPr/>
          <p:nvPr/>
        </p:nvSpPr>
        <p:spPr>
          <a:xfrm>
            <a:off x="6084168" y="2708920"/>
            <a:ext cx="1224136" cy="14401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ATC</a:t>
            </a:r>
          </a:p>
          <a:p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endParaRPr lang="de-AT" sz="900" b="1" dirty="0" smtClean="0"/>
          </a:p>
          <a:p>
            <a:r>
              <a:rPr lang="de-AT" sz="900" b="1" dirty="0" err="1" smtClean="0"/>
              <a:t>You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are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cleared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your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destination</a:t>
            </a:r>
            <a:r>
              <a:rPr lang="de-AT" sz="900" b="1" dirty="0" smtClean="0"/>
              <a:t>.</a:t>
            </a:r>
          </a:p>
          <a:p>
            <a:endParaRPr lang="de-AT" sz="900" b="1" dirty="0" smtClean="0"/>
          </a:p>
          <a:p>
            <a:r>
              <a:rPr lang="de-AT" sz="900" b="1" dirty="0" err="1" smtClean="0"/>
              <a:t>Altitude</a:t>
            </a:r>
            <a:r>
              <a:rPr lang="de-AT" sz="900" b="1" dirty="0" smtClean="0"/>
              <a:t>: XXXX/MAX</a:t>
            </a:r>
          </a:p>
          <a:p>
            <a:r>
              <a:rPr lang="de-AT" sz="900" b="1" dirty="0" err="1" smtClean="0"/>
              <a:t>Distance</a:t>
            </a:r>
            <a:r>
              <a:rPr lang="de-AT" sz="900" b="1" dirty="0" smtClean="0"/>
              <a:t>: YYYY/MAX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7308304" y="2708920"/>
            <a:ext cx="495672" cy="14401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chemeClr val="tx1"/>
                </a:solidFill>
              </a:rPr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5580112" y="2708920"/>
            <a:ext cx="495672" cy="14401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186" name="Textfeld 185"/>
          <p:cNvSpPr txBox="1"/>
          <p:nvPr/>
        </p:nvSpPr>
        <p:spPr>
          <a:xfrm>
            <a:off x="6156176" y="37890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20</a:t>
            </a:r>
            <a:endParaRPr lang="en-GB" dirty="0"/>
          </a:p>
        </p:txBody>
      </p:sp>
      <p:sp>
        <p:nvSpPr>
          <p:cNvPr id="228" name="Rechteck 227"/>
          <p:cNvSpPr/>
          <p:nvPr/>
        </p:nvSpPr>
        <p:spPr>
          <a:xfrm>
            <a:off x="7308304" y="5579948"/>
            <a:ext cx="1080120" cy="11521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&lt;BASE&gt; ATC</a:t>
            </a:r>
          </a:p>
          <a:p>
            <a:r>
              <a:rPr lang="de-AT" sz="900" b="1" dirty="0" err="1" smtClean="0"/>
              <a:t>Winged</a:t>
            </a:r>
            <a:r>
              <a:rPr lang="de-AT" sz="900" b="1" dirty="0" smtClean="0"/>
              <a:t> Launch</a:t>
            </a:r>
          </a:p>
          <a:p>
            <a:endParaRPr lang="de-AT" sz="900" b="1" dirty="0" smtClean="0"/>
          </a:p>
          <a:p>
            <a:r>
              <a:rPr lang="de-AT" sz="900" b="1" dirty="0" err="1" smtClean="0"/>
              <a:t>Cleared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to</a:t>
            </a:r>
            <a:r>
              <a:rPr lang="de-AT" sz="900" b="1" dirty="0" smtClean="0"/>
              <a:t> </a:t>
            </a:r>
            <a:r>
              <a:rPr lang="de-AT" sz="900" b="1" dirty="0" err="1" smtClean="0"/>
              <a:t>launch</a:t>
            </a:r>
            <a:r>
              <a:rPr lang="de-AT" sz="900" b="1" dirty="0" smtClean="0"/>
              <a:t>.</a:t>
            </a:r>
          </a:p>
          <a:p>
            <a:r>
              <a:rPr lang="de-AT" sz="900" b="1" dirty="0" smtClean="0"/>
              <a:t>Speed XXX</a:t>
            </a:r>
          </a:p>
          <a:p>
            <a:r>
              <a:rPr lang="de-AT" sz="900" b="1" dirty="0" err="1" smtClean="0"/>
              <a:t>Runway</a:t>
            </a:r>
            <a:r>
              <a:rPr lang="de-AT" sz="900" b="1" dirty="0" smtClean="0"/>
              <a:t> YYY%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8388424" y="5579948"/>
            <a:ext cx="495672" cy="11521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HOM</a:t>
            </a:r>
          </a:p>
          <a:p>
            <a:r>
              <a:rPr lang="de-AT" sz="900" b="1" dirty="0" smtClean="0"/>
              <a:t>BCK</a:t>
            </a:r>
          </a:p>
          <a:p>
            <a:r>
              <a:rPr lang="de-AT" sz="900" b="1" dirty="0" smtClean="0">
                <a:solidFill>
                  <a:srgbClr val="FF0000"/>
                </a:solidFill>
              </a:rPr>
              <a:t>ABT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6804248" y="5579948"/>
            <a:ext cx="495672" cy="11521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t" anchorCtr="0">
            <a:noAutofit/>
          </a:bodyPr>
          <a:lstStyle/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  <a:p>
            <a:r>
              <a:rPr lang="de-AT" sz="900" b="1" dirty="0" smtClean="0"/>
              <a:t>____</a:t>
            </a:r>
          </a:p>
        </p:txBody>
      </p:sp>
      <p:sp>
        <p:nvSpPr>
          <p:cNvPr id="232" name="Textfeld 231"/>
          <p:cNvSpPr txBox="1"/>
          <p:nvPr/>
        </p:nvSpPr>
        <p:spPr>
          <a:xfrm>
            <a:off x="7366658" y="63720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19</a:t>
            </a:r>
            <a:endParaRPr lang="en-GB" dirty="0"/>
          </a:p>
        </p:txBody>
      </p:sp>
      <p:cxnSp>
        <p:nvCxnSpPr>
          <p:cNvPr id="234" name="Gerade Verbindung 233"/>
          <p:cNvCxnSpPr>
            <a:stCxn id="255" idx="5"/>
            <a:endCxn id="230" idx="0"/>
          </p:cNvCxnSpPr>
          <p:nvPr/>
        </p:nvCxnSpPr>
        <p:spPr>
          <a:xfrm flipH="1">
            <a:off x="8636260" y="896365"/>
            <a:ext cx="26032" cy="4683583"/>
          </a:xfrm>
          <a:prstGeom prst="line">
            <a:avLst/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rade Verbindung 218"/>
          <p:cNvCxnSpPr>
            <a:stCxn id="247" idx="1"/>
            <a:endCxn id="218" idx="3"/>
          </p:cNvCxnSpPr>
          <p:nvPr/>
        </p:nvCxnSpPr>
        <p:spPr>
          <a:xfrm rot="10800000" flipV="1">
            <a:off x="2627784" y="3537012"/>
            <a:ext cx="2160240" cy="2700300"/>
          </a:xfrm>
          <a:prstGeom prst="bentConnector3">
            <a:avLst>
              <a:gd name="adj1" fmla="val 93053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218"/>
          <p:cNvCxnSpPr>
            <a:stCxn id="249" idx="1"/>
            <a:endCxn id="218" idx="3"/>
          </p:cNvCxnSpPr>
          <p:nvPr/>
        </p:nvCxnSpPr>
        <p:spPr>
          <a:xfrm rot="10800000" flipV="1">
            <a:off x="2627784" y="4833156"/>
            <a:ext cx="2520280" cy="1404156"/>
          </a:xfrm>
          <a:prstGeom prst="bentConnector3">
            <a:avLst>
              <a:gd name="adj1" fmla="val 92794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Gerade Verbindung 218"/>
          <p:cNvCxnSpPr>
            <a:stCxn id="250" idx="1"/>
            <a:endCxn id="218" idx="3"/>
          </p:cNvCxnSpPr>
          <p:nvPr/>
        </p:nvCxnSpPr>
        <p:spPr>
          <a:xfrm rot="10800000" flipV="1">
            <a:off x="2627784" y="5985284"/>
            <a:ext cx="2952328" cy="252028"/>
          </a:xfrm>
          <a:prstGeom prst="bentConnector3">
            <a:avLst>
              <a:gd name="adj1" fmla="val 92620"/>
            </a:avLst>
          </a:prstGeom>
          <a:ln w="12700">
            <a:solidFill>
              <a:schemeClr val="accent3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/>
          <p:cNvCxnSpPr>
            <a:stCxn id="40" idx="6"/>
            <a:endCxn id="162" idx="2"/>
          </p:cNvCxnSpPr>
          <p:nvPr/>
        </p:nvCxnSpPr>
        <p:spPr>
          <a:xfrm>
            <a:off x="6516216" y="1772816"/>
            <a:ext cx="648072" cy="0"/>
          </a:xfrm>
          <a:prstGeom prst="straightConnector1">
            <a:avLst/>
          </a:prstGeom>
          <a:ln w="127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soft Blank Presentatio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Blank Presentation</Template>
  <TotalTime>0</TotalTime>
  <Words>1223</Words>
  <Application>Microsoft Office PowerPoint</Application>
  <PresentationFormat>Bildschirmpräsentation (4:3)</PresentationFormat>
  <Paragraphs>705</Paragraphs>
  <Slides>5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6" baseType="lpstr">
      <vt:lpstr>Microsoft Blank Presentation</vt:lpstr>
      <vt:lpstr>Folie 1</vt:lpstr>
      <vt:lpstr>Folie 2</vt:lpstr>
      <vt:lpstr>Folie 3</vt:lpstr>
      <vt:lpstr>Folie 4</vt:lpstr>
      <vt:lpstr>Folie 5</vt:lpstr>
    </vt:vector>
  </TitlesOfParts>
  <Company>Festo AG &amp; Co. KG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Friedrich Kastner-Masilko</dc:creator>
  <cp:lastModifiedBy>Friedrich Kastner-Masilko</cp:lastModifiedBy>
  <cp:revision>364</cp:revision>
  <dcterms:created xsi:type="dcterms:W3CDTF">2012-11-30T17:33:55Z</dcterms:created>
  <dcterms:modified xsi:type="dcterms:W3CDTF">2013-02-25T07:04:06Z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">
    <vt:lpwstr>NoneFesto</vt:lpwstr>
  </property>
</Properties>
</file>