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22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A1FD-6412-4CC1-876A-4ED63C9800A5}" type="datetimeFigureOut">
              <a:rPr lang="en-US" smtClean="0"/>
              <a:pPr/>
              <a:t>12/11/2012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1BE8-7163-4759-BA3C-54376ADBC6F8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A1FD-6412-4CC1-876A-4ED63C9800A5}" type="datetimeFigureOut">
              <a:rPr lang="en-US" smtClean="0"/>
              <a:pPr/>
              <a:t>12/11/2012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1BE8-7163-4759-BA3C-54376ADBC6F8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A1FD-6412-4CC1-876A-4ED63C9800A5}" type="datetimeFigureOut">
              <a:rPr lang="en-US" smtClean="0"/>
              <a:pPr/>
              <a:t>12/11/2012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1BE8-7163-4759-BA3C-54376ADBC6F8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A1FD-6412-4CC1-876A-4ED63C9800A5}" type="datetimeFigureOut">
              <a:rPr lang="en-US" smtClean="0"/>
              <a:pPr/>
              <a:t>12/11/2012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1BE8-7163-4759-BA3C-54376ADBC6F8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A1FD-6412-4CC1-876A-4ED63C9800A5}" type="datetimeFigureOut">
              <a:rPr lang="en-US" smtClean="0"/>
              <a:pPr/>
              <a:t>12/11/2012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1BE8-7163-4759-BA3C-54376ADBC6F8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A1FD-6412-4CC1-876A-4ED63C9800A5}" type="datetimeFigureOut">
              <a:rPr lang="en-US" smtClean="0"/>
              <a:pPr/>
              <a:t>12/11/2012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1BE8-7163-4759-BA3C-54376ADBC6F8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A1FD-6412-4CC1-876A-4ED63C9800A5}" type="datetimeFigureOut">
              <a:rPr lang="en-US" smtClean="0"/>
              <a:pPr/>
              <a:t>12/11/2012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1BE8-7163-4759-BA3C-54376ADBC6F8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A1FD-6412-4CC1-876A-4ED63C9800A5}" type="datetimeFigureOut">
              <a:rPr lang="en-US" smtClean="0"/>
              <a:pPr/>
              <a:t>12/11/2012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1BE8-7163-4759-BA3C-54376ADBC6F8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A1FD-6412-4CC1-876A-4ED63C9800A5}" type="datetimeFigureOut">
              <a:rPr lang="en-US" smtClean="0"/>
              <a:pPr/>
              <a:t>12/11/2012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1BE8-7163-4759-BA3C-54376ADBC6F8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A1FD-6412-4CC1-876A-4ED63C9800A5}" type="datetimeFigureOut">
              <a:rPr lang="en-US" smtClean="0"/>
              <a:pPr/>
              <a:t>12/11/2012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1BE8-7163-4759-BA3C-54376ADBC6F8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A1FD-6412-4CC1-876A-4ED63C9800A5}" type="datetimeFigureOut">
              <a:rPr lang="en-US" smtClean="0"/>
              <a:pPr/>
              <a:t>12/11/2012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1BE8-7163-4759-BA3C-54376ADBC6F8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FA1FD-6412-4CC1-876A-4ED63C9800A5}" type="datetimeFigureOut">
              <a:rPr lang="en-US" smtClean="0"/>
              <a:pPr/>
              <a:t>12/11/2012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81BE8-7163-4759-BA3C-54376ADBC6F8}" type="slidenum">
              <a:rPr lang="en-GB" smtClean="0"/>
              <a:pPr/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/>
        </p:nvSpPr>
        <p:spPr>
          <a:xfrm>
            <a:off x="2699792" y="4221088"/>
            <a:ext cx="1080120" cy="5760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GB" sz="900" b="1" dirty="0" smtClean="0"/>
              <a:t>Proceed </a:t>
            </a:r>
            <a:r>
              <a:rPr lang="en-GB" sz="900" b="1" dirty="0" smtClean="0"/>
              <a:t>to </a:t>
            </a:r>
            <a:r>
              <a:rPr lang="en-GB" sz="900" b="1" dirty="0" smtClean="0"/>
              <a:t>launch</a:t>
            </a:r>
            <a:endParaRPr lang="en-GB" sz="900" b="1" dirty="0"/>
          </a:p>
        </p:txBody>
      </p:sp>
      <p:sp>
        <p:nvSpPr>
          <p:cNvPr id="97" name="Rechteck 96"/>
          <p:cNvSpPr/>
          <p:nvPr/>
        </p:nvSpPr>
        <p:spPr>
          <a:xfrm>
            <a:off x="2627784" y="1268760"/>
            <a:ext cx="3024336" cy="11521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GB" sz="900" b="1" dirty="0" smtClean="0"/>
              <a:t>Launch in progress</a:t>
            </a:r>
          </a:p>
          <a:p>
            <a:pPr>
              <a:buFont typeface="Arial" pitchFamily="34" charset="0"/>
              <a:buChar char="•"/>
            </a:pPr>
            <a:r>
              <a:rPr lang="de-AT" sz="900" dirty="0" smtClean="0"/>
              <a:t>Height </a:t>
            </a:r>
            <a:r>
              <a:rPr lang="de-AT" sz="900" dirty="0" err="1" smtClean="0"/>
              <a:t>target</a:t>
            </a:r>
            <a:endParaRPr lang="de-AT" sz="900" dirty="0" smtClean="0"/>
          </a:p>
          <a:p>
            <a:pPr>
              <a:buFont typeface="Arial" pitchFamily="34" charset="0"/>
              <a:buChar char="•"/>
            </a:pPr>
            <a:r>
              <a:rPr lang="de-AT" sz="900" dirty="0" err="1" smtClean="0"/>
              <a:t>Distance</a:t>
            </a:r>
            <a:r>
              <a:rPr lang="de-AT" sz="900" dirty="0" smtClean="0"/>
              <a:t> </a:t>
            </a:r>
            <a:r>
              <a:rPr lang="de-AT" sz="900" dirty="0" err="1" smtClean="0"/>
              <a:t>target</a:t>
            </a:r>
            <a:r>
              <a:rPr lang="de-AT" sz="900" dirty="0" smtClean="0"/>
              <a:t> </a:t>
            </a:r>
            <a:endParaRPr lang="en-GB" sz="900" dirty="0"/>
          </a:p>
        </p:txBody>
      </p:sp>
      <p:sp>
        <p:nvSpPr>
          <p:cNvPr id="94" name="Rechteck 93"/>
          <p:cNvSpPr/>
          <p:nvPr/>
        </p:nvSpPr>
        <p:spPr>
          <a:xfrm>
            <a:off x="3275856" y="5013176"/>
            <a:ext cx="2376264" cy="1728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r"/>
            <a:r>
              <a:rPr lang="en-GB" sz="900" b="1" dirty="0" smtClean="0"/>
              <a:t>Launch in progress</a:t>
            </a:r>
          </a:p>
          <a:p>
            <a:pPr algn="r">
              <a:buFont typeface="Arial" pitchFamily="34" charset="0"/>
              <a:buChar char="•"/>
            </a:pPr>
            <a:r>
              <a:rPr lang="de-AT" sz="900" dirty="0" smtClean="0"/>
              <a:t>Rest </a:t>
            </a:r>
            <a:r>
              <a:rPr lang="de-AT" sz="900" dirty="0" err="1" smtClean="0"/>
              <a:t>launchway</a:t>
            </a:r>
            <a:r>
              <a:rPr lang="de-AT" sz="900" dirty="0" smtClean="0"/>
              <a:t> </a:t>
            </a:r>
            <a:endParaRPr lang="en-GB" sz="900" dirty="0"/>
          </a:p>
        </p:txBody>
      </p:sp>
      <p:sp>
        <p:nvSpPr>
          <p:cNvPr id="92" name="Rechteck 91"/>
          <p:cNvSpPr/>
          <p:nvPr/>
        </p:nvSpPr>
        <p:spPr>
          <a:xfrm>
            <a:off x="107504" y="5013176"/>
            <a:ext cx="3096344" cy="1728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b" anchorCtr="0">
            <a:noAutofit/>
          </a:bodyPr>
          <a:lstStyle/>
          <a:p>
            <a:r>
              <a:rPr lang="en-GB" sz="900" b="1" dirty="0" smtClean="0"/>
              <a:t>Ready </a:t>
            </a:r>
            <a:r>
              <a:rPr lang="en-GB" sz="900" b="1" dirty="0" smtClean="0"/>
              <a:t>to </a:t>
            </a:r>
            <a:r>
              <a:rPr lang="en-GB" sz="900" b="1" dirty="0" smtClean="0"/>
              <a:t>launch</a:t>
            </a:r>
            <a:endParaRPr lang="en-GB" sz="900" b="1" dirty="0"/>
          </a:p>
        </p:txBody>
      </p:sp>
      <p:sp>
        <p:nvSpPr>
          <p:cNvPr id="143" name="Rechteck 142"/>
          <p:cNvSpPr/>
          <p:nvPr/>
        </p:nvSpPr>
        <p:spPr>
          <a:xfrm>
            <a:off x="107504" y="2564904"/>
            <a:ext cx="2448272" cy="23762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r"/>
            <a:r>
              <a:rPr lang="de-AT" sz="900" b="1" dirty="0" smtClean="0"/>
              <a:t>  </a:t>
            </a:r>
            <a:r>
              <a:rPr lang="de-AT" sz="900" b="1" dirty="0" err="1" smtClean="0"/>
              <a:t>Contact</a:t>
            </a:r>
            <a:r>
              <a:rPr lang="de-AT" sz="900" b="1" dirty="0" smtClean="0"/>
              <a:t> ATC</a:t>
            </a:r>
          </a:p>
          <a:p>
            <a:pPr algn="r"/>
            <a:r>
              <a:rPr lang="de-AT" sz="900" b="1" dirty="0" err="1" smtClean="0"/>
              <a:t>for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clearance</a:t>
            </a:r>
            <a:endParaRPr lang="de-AT" sz="900" b="1" dirty="0" smtClean="0"/>
          </a:p>
        </p:txBody>
      </p:sp>
      <p:sp>
        <p:nvSpPr>
          <p:cNvPr id="142" name="Rechteck 141"/>
          <p:cNvSpPr/>
          <p:nvPr/>
        </p:nvSpPr>
        <p:spPr>
          <a:xfrm>
            <a:off x="107504" y="1268760"/>
            <a:ext cx="2448272" cy="11521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de-AT" sz="900" b="1" dirty="0" smtClean="0"/>
              <a:t>Clear </a:t>
            </a:r>
            <a:r>
              <a:rPr lang="de-AT" sz="900" b="1" dirty="0" err="1" smtClean="0"/>
              <a:t>to</a:t>
            </a:r>
            <a:r>
              <a:rPr lang="de-AT" sz="900" b="1" dirty="0" smtClean="0"/>
              <a:t> enter</a:t>
            </a:r>
          </a:p>
          <a:p>
            <a:r>
              <a:rPr lang="de-AT" sz="900" b="1" dirty="0" smtClean="0"/>
              <a:t>  </a:t>
            </a:r>
            <a:r>
              <a:rPr lang="de-AT" sz="900" b="1" dirty="0" err="1" smtClean="0"/>
              <a:t>taxi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to</a:t>
            </a:r>
            <a:r>
              <a:rPr lang="de-AT" sz="900" b="1" dirty="0" smtClean="0"/>
              <a:t> hold</a:t>
            </a:r>
          </a:p>
        </p:txBody>
      </p:sp>
      <p:sp>
        <p:nvSpPr>
          <p:cNvPr id="96" name="Rechteck 95"/>
          <p:cNvSpPr/>
          <p:nvPr/>
        </p:nvSpPr>
        <p:spPr>
          <a:xfrm>
            <a:off x="5724128" y="4077072"/>
            <a:ext cx="2808312" cy="1800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b" anchorCtr="0">
            <a:noAutofit/>
          </a:bodyPr>
          <a:lstStyle/>
          <a:p>
            <a:r>
              <a:rPr lang="de-AT" sz="900" b="1" dirty="0" smtClean="0"/>
              <a:t>   Person </a:t>
            </a:r>
            <a:r>
              <a:rPr lang="de-AT" sz="900" b="1" dirty="0" err="1" smtClean="0"/>
              <a:t>list</a:t>
            </a:r>
            <a:endParaRPr lang="de-AT" sz="900" b="1" dirty="0" smtClean="0"/>
          </a:p>
          <a:p>
            <a:r>
              <a:rPr lang="de-AT" sz="900" b="1" dirty="0" err="1" smtClean="0"/>
              <a:t>Propellant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list</a:t>
            </a:r>
            <a:endParaRPr lang="de-AT" sz="900" b="1" dirty="0" smtClean="0"/>
          </a:p>
          <a:p>
            <a:pPr>
              <a:buFont typeface="Arial" pitchFamily="34" charset="0"/>
              <a:buChar char="•"/>
            </a:pPr>
            <a:r>
              <a:rPr lang="de-AT" sz="900" dirty="0" smtClean="0"/>
              <a:t>EVA </a:t>
            </a:r>
            <a:r>
              <a:rPr lang="de-AT" sz="900" dirty="0" err="1" smtClean="0"/>
              <a:t>transfers</a:t>
            </a:r>
            <a:endParaRPr lang="de-AT" sz="900" dirty="0" smtClean="0"/>
          </a:p>
          <a:p>
            <a:pPr>
              <a:buFont typeface="Arial" pitchFamily="34" charset="0"/>
              <a:buChar char="•"/>
            </a:pPr>
            <a:r>
              <a:rPr lang="de-AT" sz="900" dirty="0" smtClean="0"/>
              <a:t>Fuel </a:t>
            </a:r>
            <a:r>
              <a:rPr lang="de-AT" sz="900" dirty="0" err="1" smtClean="0"/>
              <a:t>pumping</a:t>
            </a:r>
            <a:endParaRPr lang="de-AT" sz="900" dirty="0" smtClean="0"/>
          </a:p>
        </p:txBody>
      </p:sp>
      <p:sp>
        <p:nvSpPr>
          <p:cNvPr id="95" name="Rechteck 94"/>
          <p:cNvSpPr/>
          <p:nvPr/>
        </p:nvSpPr>
        <p:spPr>
          <a:xfrm>
            <a:off x="107504" y="116632"/>
            <a:ext cx="4536504" cy="10527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de-AT" sz="900" b="1" dirty="0" smtClean="0"/>
              <a:t>  </a:t>
            </a:r>
            <a:r>
              <a:rPr lang="de-AT" sz="900" b="1" dirty="0" err="1" smtClean="0"/>
              <a:t>Launchway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free</a:t>
            </a:r>
            <a:endParaRPr lang="de-AT" sz="900" b="1" dirty="0" smtClean="0"/>
          </a:p>
          <a:p>
            <a:r>
              <a:rPr lang="de-AT" sz="900" b="1" dirty="0" err="1" smtClean="0"/>
              <a:t>wait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for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clearance</a:t>
            </a:r>
            <a:endParaRPr lang="de-AT" sz="900" b="1" dirty="0" smtClean="0"/>
          </a:p>
        </p:txBody>
      </p:sp>
      <p:sp>
        <p:nvSpPr>
          <p:cNvPr id="75" name="Rechteck 74"/>
          <p:cNvSpPr/>
          <p:nvPr/>
        </p:nvSpPr>
        <p:spPr>
          <a:xfrm>
            <a:off x="5724128" y="116632"/>
            <a:ext cx="2808312" cy="792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b" anchorCtr="0">
            <a:noAutofit/>
          </a:bodyPr>
          <a:lstStyle/>
          <a:p>
            <a:r>
              <a:rPr lang="de-AT" sz="900" b="1" dirty="0" smtClean="0"/>
              <a:t>Gate </a:t>
            </a:r>
            <a:r>
              <a:rPr lang="de-AT" sz="900" b="1" dirty="0" err="1" smtClean="0"/>
              <a:t>occupied</a:t>
            </a:r>
            <a:r>
              <a:rPr lang="de-AT" sz="900" b="1" dirty="0" smtClean="0"/>
              <a:t> – </a:t>
            </a:r>
            <a:r>
              <a:rPr lang="de-AT" sz="900" b="1" dirty="0" err="1" smtClean="0"/>
              <a:t>wait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for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clearance</a:t>
            </a:r>
            <a:endParaRPr lang="de-AT" sz="900" dirty="0" smtClean="0"/>
          </a:p>
        </p:txBody>
      </p:sp>
      <p:sp>
        <p:nvSpPr>
          <p:cNvPr id="80" name="Rechteck 79"/>
          <p:cNvSpPr/>
          <p:nvPr/>
        </p:nvSpPr>
        <p:spPr>
          <a:xfrm>
            <a:off x="3995936" y="3068960"/>
            <a:ext cx="1656184" cy="1872208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68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de-AT" sz="900" b="1" dirty="0" smtClean="0"/>
              <a:t>Boarding </a:t>
            </a:r>
            <a:r>
              <a:rPr lang="de-AT" sz="900" b="1" dirty="0" err="1" smtClean="0"/>
              <a:t>aborted</a:t>
            </a:r>
            <a:endParaRPr lang="de-AT" sz="900" b="1" dirty="0" smtClean="0"/>
          </a:p>
          <a:p>
            <a:r>
              <a:rPr lang="de-AT" sz="900" b="1" dirty="0" smtClean="0"/>
              <a:t>   </a:t>
            </a:r>
            <a:r>
              <a:rPr lang="de-AT" sz="900" b="1" dirty="0" err="1" smtClean="0"/>
              <a:t>clear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the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area</a:t>
            </a:r>
            <a:endParaRPr lang="de-AT" sz="900" b="1" dirty="0" smtClean="0"/>
          </a:p>
          <a:p>
            <a:endParaRPr lang="de-AT" sz="900" b="1" dirty="0" smtClean="0"/>
          </a:p>
          <a:p>
            <a:endParaRPr lang="de-AT" sz="900" b="1" dirty="0" smtClean="0"/>
          </a:p>
          <a:p>
            <a:endParaRPr lang="de-AT" sz="900" b="1" dirty="0" smtClean="0"/>
          </a:p>
          <a:p>
            <a:endParaRPr lang="de-AT" sz="900" b="1" dirty="0" smtClean="0"/>
          </a:p>
          <a:p>
            <a:endParaRPr lang="de-AT" sz="900" b="1" dirty="0" smtClean="0"/>
          </a:p>
          <a:p>
            <a:endParaRPr lang="de-AT" sz="900" b="1" dirty="0" smtClean="0"/>
          </a:p>
          <a:p>
            <a:endParaRPr lang="de-AT" sz="900" b="1" dirty="0" smtClean="0"/>
          </a:p>
          <a:p>
            <a:endParaRPr lang="de-AT" sz="900" b="1" dirty="0" smtClean="0"/>
          </a:p>
          <a:p>
            <a:r>
              <a:rPr lang="de-AT" sz="900" b="1" dirty="0" smtClean="0"/>
              <a:t>Launch </a:t>
            </a:r>
            <a:r>
              <a:rPr lang="de-AT" sz="900" b="1" dirty="0" err="1" smtClean="0"/>
              <a:t>aborted</a:t>
            </a:r>
            <a:endParaRPr lang="de-AT" sz="900" b="1" dirty="0" smtClean="0"/>
          </a:p>
          <a:p>
            <a:r>
              <a:rPr lang="de-AT" sz="900" b="1" dirty="0" smtClean="0"/>
              <a:t>  </a:t>
            </a:r>
            <a:r>
              <a:rPr lang="de-AT" sz="900" b="1" dirty="0" err="1" smtClean="0"/>
              <a:t>clear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the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area</a:t>
            </a:r>
            <a:endParaRPr lang="en-GB" sz="900" b="1" dirty="0" smtClean="0"/>
          </a:p>
          <a:p>
            <a:endParaRPr lang="en-GB" sz="900" b="1" dirty="0" smtClean="0"/>
          </a:p>
        </p:txBody>
      </p:sp>
      <p:sp>
        <p:nvSpPr>
          <p:cNvPr id="76" name="Rechteck 75"/>
          <p:cNvSpPr/>
          <p:nvPr/>
        </p:nvSpPr>
        <p:spPr>
          <a:xfrm>
            <a:off x="5724128" y="5949280"/>
            <a:ext cx="2808312" cy="792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b" anchorCtr="0">
            <a:noAutofit/>
          </a:bodyPr>
          <a:lstStyle/>
          <a:p>
            <a:r>
              <a:rPr lang="de-AT" sz="900" b="1" dirty="0" err="1" smtClean="0"/>
              <a:t>Launchway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occupied</a:t>
            </a:r>
            <a:endParaRPr lang="de-AT" sz="900" b="1" dirty="0" smtClean="0"/>
          </a:p>
          <a:p>
            <a:r>
              <a:rPr lang="de-AT" sz="900" b="1" dirty="0" smtClean="0"/>
              <a:t>   </a:t>
            </a:r>
            <a:r>
              <a:rPr lang="de-AT" sz="900" b="1" dirty="0" err="1" smtClean="0"/>
              <a:t>wait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for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clearance</a:t>
            </a:r>
            <a:endParaRPr lang="de-AT" sz="900" b="1" dirty="0" smtClean="0"/>
          </a:p>
          <a:p>
            <a:pPr>
              <a:buFont typeface="Arial" pitchFamily="34" charset="0"/>
              <a:buChar char="•"/>
            </a:pPr>
            <a:r>
              <a:rPr lang="de-AT" sz="900" dirty="0" smtClean="0"/>
              <a:t>Launch </a:t>
            </a:r>
            <a:r>
              <a:rPr lang="de-AT" sz="900" dirty="0" err="1" smtClean="0"/>
              <a:t>status</a:t>
            </a:r>
            <a:endParaRPr lang="de-AT" sz="900" dirty="0" smtClean="0"/>
          </a:p>
        </p:txBody>
      </p:sp>
      <p:sp>
        <p:nvSpPr>
          <p:cNvPr id="79" name="Rechteck 78"/>
          <p:cNvSpPr/>
          <p:nvPr/>
        </p:nvSpPr>
        <p:spPr>
          <a:xfrm>
            <a:off x="5724128" y="2780928"/>
            <a:ext cx="2808312" cy="12241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de-AT" sz="900" b="1" dirty="0" smtClean="0"/>
              <a:t>Clear </a:t>
            </a:r>
            <a:r>
              <a:rPr lang="de-AT" sz="900" b="1" dirty="0" err="1" smtClean="0"/>
              <a:t>to</a:t>
            </a:r>
            <a:r>
              <a:rPr lang="de-AT" sz="900" b="1" dirty="0" smtClean="0"/>
              <a:t> enter</a:t>
            </a:r>
          </a:p>
          <a:p>
            <a:r>
              <a:rPr lang="de-AT" sz="900" b="1" dirty="0" smtClean="0"/>
              <a:t>  </a:t>
            </a:r>
            <a:r>
              <a:rPr lang="de-AT" sz="900" b="1" dirty="0" err="1" smtClean="0"/>
              <a:t>taxi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to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gate</a:t>
            </a:r>
            <a:endParaRPr lang="de-AT" sz="900" b="1" dirty="0" smtClean="0"/>
          </a:p>
        </p:txBody>
      </p:sp>
      <p:sp>
        <p:nvSpPr>
          <p:cNvPr id="78" name="Rechteck 77"/>
          <p:cNvSpPr/>
          <p:nvPr/>
        </p:nvSpPr>
        <p:spPr>
          <a:xfrm>
            <a:off x="5724128" y="980728"/>
            <a:ext cx="2808312" cy="1728192"/>
          </a:xfrm>
          <a:prstGeom prst="rec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  <a:lin ang="2700000" scaled="1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de-AT" sz="900" b="1" dirty="0" smtClean="0"/>
              <a:t>      Gate </a:t>
            </a:r>
            <a:r>
              <a:rPr lang="de-AT" sz="900" b="1" dirty="0" err="1" smtClean="0"/>
              <a:t>free</a:t>
            </a:r>
            <a:endParaRPr lang="de-AT" sz="900" b="1" dirty="0" smtClean="0"/>
          </a:p>
          <a:p>
            <a:r>
              <a:rPr lang="de-AT" sz="900" b="1" dirty="0" err="1" smtClean="0"/>
              <a:t>wait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for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clearance</a:t>
            </a:r>
            <a:endParaRPr lang="de-AT" sz="900" b="1" dirty="0" smtClean="0"/>
          </a:p>
        </p:txBody>
      </p:sp>
      <p:sp>
        <p:nvSpPr>
          <p:cNvPr id="4" name="Ellipse 3"/>
          <p:cNvSpPr/>
          <p:nvPr/>
        </p:nvSpPr>
        <p:spPr>
          <a:xfrm>
            <a:off x="7164288" y="1124744"/>
            <a:ext cx="86409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Empty</a:t>
            </a:r>
          </a:p>
        </p:txBody>
      </p:sp>
      <p:sp>
        <p:nvSpPr>
          <p:cNvPr id="5" name="Ellipse 4"/>
          <p:cNvSpPr/>
          <p:nvPr/>
        </p:nvSpPr>
        <p:spPr>
          <a:xfrm>
            <a:off x="7236296" y="2060848"/>
            <a:ext cx="79208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Open Entry</a:t>
            </a:r>
          </a:p>
        </p:txBody>
      </p:sp>
      <p:sp>
        <p:nvSpPr>
          <p:cNvPr id="6" name="Ellipse 5"/>
          <p:cNvSpPr/>
          <p:nvPr/>
        </p:nvSpPr>
        <p:spPr>
          <a:xfrm>
            <a:off x="4572000" y="3645024"/>
            <a:ext cx="792088" cy="576064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Abort open</a:t>
            </a:r>
          </a:p>
        </p:txBody>
      </p:sp>
      <p:cxnSp>
        <p:nvCxnSpPr>
          <p:cNvPr id="20" name="Gerade Verbindung mit Pfeil 19"/>
          <p:cNvCxnSpPr>
            <a:stCxn id="4" idx="4"/>
            <a:endCxn id="5" idx="0"/>
          </p:cNvCxnSpPr>
          <p:nvPr/>
        </p:nvCxnSpPr>
        <p:spPr>
          <a:xfrm>
            <a:off x="7596336" y="1556792"/>
            <a:ext cx="36004" cy="50405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7668344" y="1628800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Entry </a:t>
            </a:r>
            <a:r>
              <a:rPr lang="de-AT" sz="800" i="1" dirty="0" err="1" smtClean="0"/>
              <a:t>candidate</a:t>
            </a:r>
            <a:endParaRPr lang="de-AT" sz="800" i="1" dirty="0" smtClean="0"/>
          </a:p>
          <a:p>
            <a:r>
              <a:rPr lang="de-AT" sz="800" i="1" dirty="0" smtClean="0"/>
              <a:t>OPEN DOOR</a:t>
            </a:r>
            <a:endParaRPr lang="en-GB" sz="800" i="1" dirty="0"/>
          </a:p>
        </p:txBody>
      </p:sp>
      <p:sp>
        <p:nvSpPr>
          <p:cNvPr id="26" name="Ellipse 25"/>
          <p:cNvSpPr/>
          <p:nvPr/>
        </p:nvSpPr>
        <p:spPr>
          <a:xfrm>
            <a:off x="7092280" y="5229200"/>
            <a:ext cx="115212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 smtClean="0"/>
              <a:t>Occupied</a:t>
            </a:r>
            <a:endParaRPr lang="de-AT" sz="1200" dirty="0" smtClean="0"/>
          </a:p>
        </p:txBody>
      </p:sp>
      <p:cxnSp>
        <p:nvCxnSpPr>
          <p:cNvPr id="46" name="Gerade Verbindung mit Pfeil 45"/>
          <p:cNvCxnSpPr>
            <a:stCxn id="5" idx="4"/>
            <a:endCxn id="144" idx="0"/>
          </p:cNvCxnSpPr>
          <p:nvPr/>
        </p:nvCxnSpPr>
        <p:spPr>
          <a:xfrm>
            <a:off x="7632340" y="2636912"/>
            <a:ext cx="0" cy="64807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e 68"/>
          <p:cNvSpPr/>
          <p:nvPr/>
        </p:nvSpPr>
        <p:spPr>
          <a:xfrm>
            <a:off x="7308304" y="4293096"/>
            <a:ext cx="79208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Close </a:t>
            </a:r>
          </a:p>
          <a:p>
            <a:pPr algn="ctr"/>
            <a:r>
              <a:rPr lang="de-AT" sz="1200" dirty="0" smtClean="0"/>
              <a:t>Entry</a:t>
            </a:r>
          </a:p>
        </p:txBody>
      </p:sp>
      <p:cxnSp>
        <p:nvCxnSpPr>
          <p:cNvPr id="90" name="Gerade Verbindung mit Pfeil 89"/>
          <p:cNvCxnSpPr>
            <a:stCxn id="5" idx="2"/>
            <a:endCxn id="69" idx="2"/>
          </p:cNvCxnSpPr>
          <p:nvPr/>
        </p:nvCxnSpPr>
        <p:spPr>
          <a:xfrm rot="10800000" flipH="1" flipV="1">
            <a:off x="7236296" y="2348880"/>
            <a:ext cx="72008" cy="2232248"/>
          </a:xfrm>
          <a:prstGeom prst="curvedConnector3">
            <a:avLst>
              <a:gd name="adj1" fmla="val -675629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/>
          <p:cNvSpPr txBox="1"/>
          <p:nvPr/>
        </p:nvSpPr>
        <p:spPr>
          <a:xfrm>
            <a:off x="6876256" y="400506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err="1" smtClean="0"/>
              <a:t>Vincinity</a:t>
            </a:r>
            <a:r>
              <a:rPr lang="de-AT" sz="800" i="1" dirty="0" smtClean="0"/>
              <a:t> </a:t>
            </a:r>
            <a:r>
              <a:rPr lang="de-AT" sz="800" i="1" dirty="0" err="1" smtClean="0"/>
              <a:t>reached</a:t>
            </a:r>
            <a:endParaRPr lang="de-AT" sz="800" i="1" dirty="0" smtClean="0"/>
          </a:p>
          <a:p>
            <a:r>
              <a:rPr lang="de-AT" sz="800" i="1" dirty="0" smtClean="0"/>
              <a:t>CLOSE DOOR</a:t>
            </a:r>
            <a:endParaRPr lang="en-GB" sz="800" i="1" dirty="0"/>
          </a:p>
        </p:txBody>
      </p:sp>
      <p:cxnSp>
        <p:nvCxnSpPr>
          <p:cNvPr id="136" name="Form 135"/>
          <p:cNvCxnSpPr>
            <a:stCxn id="26" idx="4"/>
            <a:endCxn id="100" idx="0"/>
          </p:cNvCxnSpPr>
          <p:nvPr/>
        </p:nvCxnSpPr>
        <p:spPr>
          <a:xfrm>
            <a:off x="7668344" y="5805264"/>
            <a:ext cx="0" cy="36004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feld 136"/>
          <p:cNvSpPr txBox="1"/>
          <p:nvPr/>
        </p:nvSpPr>
        <p:spPr>
          <a:xfrm>
            <a:off x="7740352" y="494116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err="1" smtClean="0"/>
              <a:t>Door</a:t>
            </a:r>
            <a:r>
              <a:rPr lang="de-AT" sz="800" i="1" dirty="0" smtClean="0"/>
              <a:t> </a:t>
            </a:r>
            <a:r>
              <a:rPr lang="de-AT" sz="800" i="1" dirty="0" err="1" smtClean="0"/>
              <a:t>closed</a:t>
            </a:r>
            <a:endParaRPr lang="de-AT" sz="800" i="1" dirty="0" smtClean="0"/>
          </a:p>
          <a:p>
            <a:r>
              <a:rPr lang="de-AT" sz="800" i="1" dirty="0" smtClean="0"/>
              <a:t>DOCK</a:t>
            </a:r>
            <a:endParaRPr lang="en-GB" sz="800" i="1" dirty="0"/>
          </a:p>
        </p:txBody>
      </p:sp>
      <p:sp>
        <p:nvSpPr>
          <p:cNvPr id="144" name="Ellipse 143"/>
          <p:cNvSpPr/>
          <p:nvPr/>
        </p:nvSpPr>
        <p:spPr>
          <a:xfrm>
            <a:off x="7236296" y="3284984"/>
            <a:ext cx="79208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Entry</a:t>
            </a:r>
          </a:p>
        </p:txBody>
      </p:sp>
      <p:sp>
        <p:nvSpPr>
          <p:cNvPr id="150" name="Textfeld 149"/>
          <p:cNvSpPr txBox="1"/>
          <p:nvPr/>
        </p:nvSpPr>
        <p:spPr>
          <a:xfrm>
            <a:off x="7596336" y="2852936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err="1" smtClean="0"/>
              <a:t>Door</a:t>
            </a:r>
            <a:r>
              <a:rPr lang="de-AT" sz="800" i="1" dirty="0" smtClean="0"/>
              <a:t> </a:t>
            </a:r>
            <a:r>
              <a:rPr lang="de-AT" sz="800" i="1" dirty="0" err="1" smtClean="0"/>
              <a:t>opened</a:t>
            </a:r>
            <a:endParaRPr lang="en-GB" sz="800" i="1" dirty="0"/>
          </a:p>
        </p:txBody>
      </p:sp>
      <p:cxnSp>
        <p:nvCxnSpPr>
          <p:cNvPr id="152" name="Gerade Verbindung mit Pfeil 151"/>
          <p:cNvCxnSpPr>
            <a:stCxn id="144" idx="4"/>
            <a:endCxn id="69" idx="0"/>
          </p:cNvCxnSpPr>
          <p:nvPr/>
        </p:nvCxnSpPr>
        <p:spPr>
          <a:xfrm>
            <a:off x="7632340" y="3861048"/>
            <a:ext cx="72008" cy="43204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mit Pfeil 172"/>
          <p:cNvCxnSpPr>
            <a:stCxn id="100" idx="6"/>
            <a:endCxn id="4" idx="6"/>
          </p:cNvCxnSpPr>
          <p:nvPr/>
        </p:nvCxnSpPr>
        <p:spPr>
          <a:xfrm flipH="1" flipV="1">
            <a:off x="8028384" y="1340768"/>
            <a:ext cx="216024" cy="5076564"/>
          </a:xfrm>
          <a:prstGeom prst="curvedConnector3">
            <a:avLst>
              <a:gd name="adj1" fmla="val -308264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feld 174"/>
          <p:cNvSpPr txBox="1"/>
          <p:nvPr/>
        </p:nvSpPr>
        <p:spPr>
          <a:xfrm>
            <a:off x="8460432" y="3789040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err="1" smtClean="0"/>
              <a:t>Vincinity</a:t>
            </a:r>
            <a:r>
              <a:rPr lang="de-AT" sz="800" i="1" dirty="0" smtClean="0"/>
              <a:t> </a:t>
            </a:r>
            <a:r>
              <a:rPr lang="de-AT" sz="800" i="1" dirty="0" err="1" smtClean="0"/>
              <a:t>left</a:t>
            </a:r>
            <a:endParaRPr lang="de-AT" sz="800" i="1" dirty="0" smtClean="0"/>
          </a:p>
        </p:txBody>
      </p:sp>
      <p:cxnSp>
        <p:nvCxnSpPr>
          <p:cNvPr id="24" name="Gewinkelte Verbindung 23"/>
          <p:cNvCxnSpPr>
            <a:stCxn id="26" idx="1"/>
          </p:cNvCxnSpPr>
          <p:nvPr/>
        </p:nvCxnSpPr>
        <p:spPr>
          <a:xfrm flipH="1" flipV="1">
            <a:off x="6372200" y="4797152"/>
            <a:ext cx="888805" cy="516411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winkelte Verbindung 33"/>
          <p:cNvCxnSpPr>
            <a:stCxn id="6" idx="0"/>
            <a:endCxn id="4" idx="0"/>
          </p:cNvCxnSpPr>
          <p:nvPr/>
        </p:nvCxnSpPr>
        <p:spPr>
          <a:xfrm rot="5400000" flipH="1" flipV="1">
            <a:off x="5022050" y="1070738"/>
            <a:ext cx="2520280" cy="2628292"/>
          </a:xfrm>
          <a:prstGeom prst="bentConnector3">
            <a:avLst>
              <a:gd name="adj1" fmla="val 134940"/>
            </a:avLst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5724128" y="4509120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Abort</a:t>
            </a:r>
          </a:p>
          <a:p>
            <a:r>
              <a:rPr lang="de-AT" sz="800" i="1" dirty="0" smtClean="0"/>
              <a:t>OPEN DOOR</a:t>
            </a:r>
            <a:endParaRPr lang="en-GB" sz="800" i="1" dirty="0"/>
          </a:p>
        </p:txBody>
      </p:sp>
      <p:sp>
        <p:nvSpPr>
          <p:cNvPr id="36" name="Textfeld 35"/>
          <p:cNvSpPr txBox="1"/>
          <p:nvPr/>
        </p:nvSpPr>
        <p:spPr>
          <a:xfrm>
            <a:off x="5004048" y="260648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Area </a:t>
            </a:r>
            <a:r>
              <a:rPr lang="de-AT" sz="800" i="1" dirty="0" err="1" smtClean="0"/>
              <a:t>cleared</a:t>
            </a:r>
            <a:endParaRPr lang="de-AT" sz="800" i="1" dirty="0" smtClean="0"/>
          </a:p>
          <a:p>
            <a:r>
              <a:rPr lang="de-AT" sz="800" i="1" dirty="0" smtClean="0"/>
              <a:t>CLOSE DOOR</a:t>
            </a:r>
          </a:p>
          <a:p>
            <a:r>
              <a:rPr lang="de-AT" sz="800" i="1" dirty="0" smtClean="0"/>
              <a:t>BEACON OFF</a:t>
            </a:r>
            <a:endParaRPr lang="en-GB" sz="800" i="1" dirty="0"/>
          </a:p>
        </p:txBody>
      </p:sp>
      <p:cxnSp>
        <p:nvCxnSpPr>
          <p:cNvPr id="40" name="Gewinkelte Verbindung 23"/>
          <p:cNvCxnSpPr>
            <a:stCxn id="69" idx="3"/>
          </p:cNvCxnSpPr>
          <p:nvPr/>
        </p:nvCxnSpPr>
        <p:spPr>
          <a:xfrm flipH="1" flipV="1">
            <a:off x="6516216" y="4437112"/>
            <a:ext cx="908087" cy="347685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winkelte Verbindung 23"/>
          <p:cNvCxnSpPr>
            <a:stCxn id="144" idx="2"/>
          </p:cNvCxnSpPr>
          <p:nvPr/>
        </p:nvCxnSpPr>
        <p:spPr>
          <a:xfrm flipH="1">
            <a:off x="6372200" y="3573016"/>
            <a:ext cx="864096" cy="360040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winkelte Verbindung 23"/>
          <p:cNvCxnSpPr>
            <a:stCxn id="5" idx="3"/>
          </p:cNvCxnSpPr>
          <p:nvPr/>
        </p:nvCxnSpPr>
        <p:spPr>
          <a:xfrm flipH="1">
            <a:off x="6228184" y="2552549"/>
            <a:ext cx="1124111" cy="876451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6156176" y="3501008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Abort</a:t>
            </a:r>
          </a:p>
        </p:txBody>
      </p:sp>
      <p:sp>
        <p:nvSpPr>
          <p:cNvPr id="67" name="Ellipse 66"/>
          <p:cNvSpPr/>
          <p:nvPr/>
        </p:nvSpPr>
        <p:spPr>
          <a:xfrm>
            <a:off x="3419872" y="476672"/>
            <a:ext cx="864096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Empty</a:t>
            </a:r>
          </a:p>
        </p:txBody>
      </p:sp>
      <p:sp>
        <p:nvSpPr>
          <p:cNvPr id="73" name="Ellipse 72"/>
          <p:cNvSpPr/>
          <p:nvPr/>
        </p:nvSpPr>
        <p:spPr>
          <a:xfrm>
            <a:off x="1547664" y="548680"/>
            <a:ext cx="79208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Open Exit</a:t>
            </a:r>
          </a:p>
        </p:txBody>
      </p:sp>
      <p:sp>
        <p:nvSpPr>
          <p:cNvPr id="77" name="Ellipse 76"/>
          <p:cNvSpPr/>
          <p:nvPr/>
        </p:nvSpPr>
        <p:spPr>
          <a:xfrm>
            <a:off x="827584" y="1628800"/>
            <a:ext cx="79208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Exit</a:t>
            </a:r>
          </a:p>
        </p:txBody>
      </p:sp>
      <p:sp>
        <p:nvSpPr>
          <p:cNvPr id="82" name="Ellipse 81"/>
          <p:cNvSpPr/>
          <p:nvPr/>
        </p:nvSpPr>
        <p:spPr>
          <a:xfrm>
            <a:off x="179512" y="2924944"/>
            <a:ext cx="79208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Close </a:t>
            </a:r>
          </a:p>
          <a:p>
            <a:pPr algn="ctr"/>
            <a:r>
              <a:rPr lang="de-AT" sz="1200" dirty="0" smtClean="0"/>
              <a:t>Exit</a:t>
            </a:r>
          </a:p>
        </p:txBody>
      </p:sp>
      <p:sp>
        <p:nvSpPr>
          <p:cNvPr id="87" name="Ellipse 86"/>
          <p:cNvSpPr/>
          <p:nvPr/>
        </p:nvSpPr>
        <p:spPr>
          <a:xfrm>
            <a:off x="251520" y="4149080"/>
            <a:ext cx="100811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 smtClean="0"/>
              <a:t>Deploy</a:t>
            </a:r>
            <a:r>
              <a:rPr lang="de-AT" sz="1200" dirty="0" smtClean="0"/>
              <a:t> </a:t>
            </a:r>
            <a:r>
              <a:rPr lang="de-AT" sz="1200" dirty="0" err="1" smtClean="0"/>
              <a:t>Shield</a:t>
            </a:r>
            <a:endParaRPr lang="de-AT" sz="1200" dirty="0" smtClean="0"/>
          </a:p>
        </p:txBody>
      </p:sp>
      <p:sp>
        <p:nvSpPr>
          <p:cNvPr id="88" name="Ellipse 87"/>
          <p:cNvSpPr/>
          <p:nvPr/>
        </p:nvSpPr>
        <p:spPr>
          <a:xfrm>
            <a:off x="1331640" y="5949280"/>
            <a:ext cx="100811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 smtClean="0"/>
              <a:t>Beacons</a:t>
            </a:r>
            <a:endParaRPr lang="de-AT" sz="1200" dirty="0" smtClean="0"/>
          </a:p>
        </p:txBody>
      </p:sp>
      <p:sp>
        <p:nvSpPr>
          <p:cNvPr id="89" name="Ellipse 88"/>
          <p:cNvSpPr/>
          <p:nvPr/>
        </p:nvSpPr>
        <p:spPr>
          <a:xfrm>
            <a:off x="3347864" y="6021288"/>
            <a:ext cx="108012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 smtClean="0"/>
              <a:t>Speeding</a:t>
            </a:r>
            <a:endParaRPr lang="de-AT" sz="1200" dirty="0" smtClean="0"/>
          </a:p>
        </p:txBody>
      </p:sp>
      <p:sp>
        <p:nvSpPr>
          <p:cNvPr id="91" name="Ellipse 90"/>
          <p:cNvSpPr/>
          <p:nvPr/>
        </p:nvSpPr>
        <p:spPr>
          <a:xfrm>
            <a:off x="3347864" y="1628800"/>
            <a:ext cx="108012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Take-Off</a:t>
            </a:r>
          </a:p>
        </p:txBody>
      </p:sp>
      <p:cxnSp>
        <p:nvCxnSpPr>
          <p:cNvPr id="99" name="Gerade Verbindung mit Pfeil 98"/>
          <p:cNvCxnSpPr>
            <a:stCxn id="67" idx="2"/>
            <a:endCxn id="73" idx="6"/>
          </p:cNvCxnSpPr>
          <p:nvPr/>
        </p:nvCxnSpPr>
        <p:spPr>
          <a:xfrm flipH="1">
            <a:off x="2339752" y="692696"/>
            <a:ext cx="1080120" cy="144016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stCxn id="77" idx="2"/>
            <a:endCxn id="82" idx="0"/>
          </p:cNvCxnSpPr>
          <p:nvPr/>
        </p:nvCxnSpPr>
        <p:spPr>
          <a:xfrm rot="10800000" flipV="1">
            <a:off x="575556" y="1916832"/>
            <a:ext cx="252028" cy="1008112"/>
          </a:xfrm>
          <a:prstGeom prst="bentConnector2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73" idx="2"/>
            <a:endCxn id="77" idx="0"/>
          </p:cNvCxnSpPr>
          <p:nvPr/>
        </p:nvCxnSpPr>
        <p:spPr>
          <a:xfrm rot="10800000" flipV="1">
            <a:off x="1223628" y="836712"/>
            <a:ext cx="324036" cy="792088"/>
          </a:xfrm>
          <a:prstGeom prst="bentConnector2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>
            <a:stCxn id="82" idx="4"/>
            <a:endCxn id="87" idx="0"/>
          </p:cNvCxnSpPr>
          <p:nvPr/>
        </p:nvCxnSpPr>
        <p:spPr>
          <a:xfrm>
            <a:off x="575556" y="3501008"/>
            <a:ext cx="180020" cy="648072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>
            <a:stCxn id="147" idx="4"/>
            <a:endCxn id="88" idx="1"/>
          </p:cNvCxnSpPr>
          <p:nvPr/>
        </p:nvCxnSpPr>
        <p:spPr>
          <a:xfrm>
            <a:off x="1187624" y="5661248"/>
            <a:ext cx="291651" cy="372395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/>
          <p:cNvCxnSpPr>
            <a:stCxn id="88" idx="6"/>
            <a:endCxn id="89" idx="2"/>
          </p:cNvCxnSpPr>
          <p:nvPr/>
        </p:nvCxnSpPr>
        <p:spPr>
          <a:xfrm>
            <a:off x="2339752" y="6237312"/>
            <a:ext cx="1008112" cy="72008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/>
          <p:cNvCxnSpPr>
            <a:stCxn id="89" idx="0"/>
            <a:endCxn id="91" idx="4"/>
          </p:cNvCxnSpPr>
          <p:nvPr/>
        </p:nvCxnSpPr>
        <p:spPr>
          <a:xfrm flipV="1">
            <a:off x="3887924" y="2204864"/>
            <a:ext cx="0" cy="3816424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>
            <a:stCxn id="91" idx="0"/>
            <a:endCxn id="67" idx="4"/>
          </p:cNvCxnSpPr>
          <p:nvPr/>
        </p:nvCxnSpPr>
        <p:spPr>
          <a:xfrm flipH="1" flipV="1">
            <a:off x="3851920" y="908720"/>
            <a:ext cx="36004" cy="72008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89"/>
          <p:cNvCxnSpPr>
            <a:stCxn id="73" idx="4"/>
            <a:endCxn id="82" idx="6"/>
          </p:cNvCxnSpPr>
          <p:nvPr/>
        </p:nvCxnSpPr>
        <p:spPr>
          <a:xfrm rot="5400000">
            <a:off x="413538" y="1682806"/>
            <a:ext cx="2088232" cy="972108"/>
          </a:xfrm>
          <a:prstGeom prst="curvedConnector2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feld 134"/>
          <p:cNvSpPr txBox="1"/>
          <p:nvPr/>
        </p:nvSpPr>
        <p:spPr>
          <a:xfrm>
            <a:off x="2483768" y="40466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Launch </a:t>
            </a:r>
            <a:r>
              <a:rPr lang="de-AT" sz="800" i="1" dirty="0" err="1" smtClean="0"/>
              <a:t>candidate</a:t>
            </a:r>
            <a:endParaRPr lang="de-AT" sz="800" i="1" dirty="0" smtClean="0"/>
          </a:p>
          <a:p>
            <a:r>
              <a:rPr lang="de-AT" sz="800" i="1" dirty="0" smtClean="0"/>
              <a:t>OPEN DOOR</a:t>
            </a:r>
            <a:endParaRPr lang="en-GB" sz="800" i="1" dirty="0"/>
          </a:p>
        </p:txBody>
      </p:sp>
      <p:sp>
        <p:nvSpPr>
          <p:cNvPr id="138" name="Textfeld 137"/>
          <p:cNvSpPr txBox="1"/>
          <p:nvPr/>
        </p:nvSpPr>
        <p:spPr>
          <a:xfrm>
            <a:off x="899592" y="620688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err="1" smtClean="0"/>
              <a:t>Door</a:t>
            </a:r>
            <a:r>
              <a:rPr lang="de-AT" sz="800" i="1" dirty="0" smtClean="0"/>
              <a:t> </a:t>
            </a:r>
            <a:r>
              <a:rPr lang="de-AT" sz="800" i="1" dirty="0" err="1" smtClean="0"/>
              <a:t>opened</a:t>
            </a:r>
            <a:endParaRPr lang="en-GB" sz="800" i="1" dirty="0"/>
          </a:p>
        </p:txBody>
      </p:sp>
      <p:sp>
        <p:nvSpPr>
          <p:cNvPr id="139" name="Textfeld 138"/>
          <p:cNvSpPr txBox="1"/>
          <p:nvPr/>
        </p:nvSpPr>
        <p:spPr>
          <a:xfrm>
            <a:off x="611560" y="256490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err="1" smtClean="0"/>
              <a:t>Vincinity</a:t>
            </a:r>
            <a:r>
              <a:rPr lang="de-AT" sz="800" i="1" dirty="0" smtClean="0"/>
              <a:t> </a:t>
            </a:r>
            <a:r>
              <a:rPr lang="de-AT" sz="800" i="1" dirty="0" err="1" smtClean="0"/>
              <a:t>reached</a:t>
            </a:r>
            <a:endParaRPr lang="de-AT" sz="800" i="1" dirty="0" smtClean="0"/>
          </a:p>
          <a:p>
            <a:r>
              <a:rPr lang="de-AT" sz="800" i="1" dirty="0" smtClean="0"/>
              <a:t>CLOSE DOOR</a:t>
            </a:r>
            <a:endParaRPr lang="en-GB" sz="800" i="1" dirty="0"/>
          </a:p>
        </p:txBody>
      </p:sp>
      <p:sp>
        <p:nvSpPr>
          <p:cNvPr id="140" name="Textfeld 139"/>
          <p:cNvSpPr txBox="1"/>
          <p:nvPr/>
        </p:nvSpPr>
        <p:spPr>
          <a:xfrm>
            <a:off x="611560" y="357301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err="1" smtClean="0"/>
              <a:t>Door</a:t>
            </a:r>
            <a:r>
              <a:rPr lang="de-AT" sz="800" i="1" dirty="0" smtClean="0"/>
              <a:t> </a:t>
            </a:r>
            <a:r>
              <a:rPr lang="de-AT" sz="800" i="1" dirty="0" err="1" smtClean="0"/>
              <a:t>closed</a:t>
            </a:r>
            <a:endParaRPr lang="de-AT" sz="800" i="1" dirty="0" smtClean="0"/>
          </a:p>
          <a:p>
            <a:r>
              <a:rPr lang="de-AT" sz="800" i="1" dirty="0" smtClean="0"/>
              <a:t>DEPLOY SHIELD</a:t>
            </a:r>
            <a:endParaRPr lang="en-GB" sz="800" i="1" dirty="0"/>
          </a:p>
        </p:txBody>
      </p:sp>
      <p:sp>
        <p:nvSpPr>
          <p:cNvPr id="147" name="Ellipse 146"/>
          <p:cNvSpPr/>
          <p:nvPr/>
        </p:nvSpPr>
        <p:spPr>
          <a:xfrm>
            <a:off x="683568" y="5085184"/>
            <a:ext cx="100811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Launch</a:t>
            </a:r>
          </a:p>
        </p:txBody>
      </p:sp>
      <p:cxnSp>
        <p:nvCxnSpPr>
          <p:cNvPr id="153" name="Gerade Verbindung mit Pfeil 152"/>
          <p:cNvCxnSpPr>
            <a:stCxn id="87" idx="4"/>
            <a:endCxn id="147" idx="0"/>
          </p:cNvCxnSpPr>
          <p:nvPr/>
        </p:nvCxnSpPr>
        <p:spPr>
          <a:xfrm>
            <a:off x="755576" y="4725144"/>
            <a:ext cx="432048" cy="36004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feld 155"/>
          <p:cNvSpPr txBox="1"/>
          <p:nvPr/>
        </p:nvSpPr>
        <p:spPr>
          <a:xfrm>
            <a:off x="107504" y="4725144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err="1" smtClean="0"/>
              <a:t>Shield</a:t>
            </a:r>
            <a:r>
              <a:rPr lang="de-AT" sz="800" i="1" dirty="0" smtClean="0"/>
              <a:t> </a:t>
            </a:r>
            <a:r>
              <a:rPr lang="de-AT" sz="800" i="1" dirty="0" err="1" smtClean="0"/>
              <a:t>deployed</a:t>
            </a:r>
            <a:endParaRPr lang="de-AT" sz="800" i="1" dirty="0" smtClean="0"/>
          </a:p>
        </p:txBody>
      </p:sp>
      <p:sp>
        <p:nvSpPr>
          <p:cNvPr id="164" name="Textfeld 163"/>
          <p:cNvSpPr txBox="1"/>
          <p:nvPr/>
        </p:nvSpPr>
        <p:spPr>
          <a:xfrm>
            <a:off x="467544" y="573325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Lauch </a:t>
            </a:r>
            <a:r>
              <a:rPr lang="de-AT" sz="800" i="1" dirty="0" err="1" smtClean="0"/>
              <a:t>request</a:t>
            </a:r>
            <a:endParaRPr lang="de-AT" sz="800" i="1" dirty="0" smtClean="0"/>
          </a:p>
          <a:p>
            <a:r>
              <a:rPr lang="de-AT" sz="800" i="1" dirty="0" smtClean="0"/>
              <a:t>BEACONS ON</a:t>
            </a:r>
          </a:p>
          <a:p>
            <a:r>
              <a:rPr lang="de-AT" sz="800" i="1" dirty="0" smtClean="0"/>
              <a:t>EXHAUST ON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2411760" y="6309320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err="1" smtClean="0"/>
              <a:t>Exhaust</a:t>
            </a:r>
            <a:r>
              <a:rPr lang="de-AT" sz="800" i="1" dirty="0" smtClean="0"/>
              <a:t> </a:t>
            </a:r>
            <a:r>
              <a:rPr lang="de-AT" sz="800" i="1" dirty="0" err="1" smtClean="0"/>
              <a:t>area</a:t>
            </a:r>
            <a:r>
              <a:rPr lang="de-AT" sz="800" i="1" dirty="0" smtClean="0"/>
              <a:t> </a:t>
            </a:r>
            <a:r>
              <a:rPr lang="de-AT" sz="800" i="1" dirty="0" err="1" smtClean="0"/>
              <a:t>left</a:t>
            </a:r>
            <a:endParaRPr lang="de-AT" sz="800" i="1" dirty="0" smtClean="0"/>
          </a:p>
          <a:p>
            <a:r>
              <a:rPr lang="de-AT" sz="800" i="1" dirty="0" smtClean="0"/>
              <a:t>EXHAUST OFF</a:t>
            </a:r>
          </a:p>
        </p:txBody>
      </p:sp>
      <p:sp>
        <p:nvSpPr>
          <p:cNvPr id="179" name="Textfeld 178"/>
          <p:cNvSpPr txBox="1"/>
          <p:nvPr/>
        </p:nvSpPr>
        <p:spPr>
          <a:xfrm>
            <a:off x="3851920" y="1268760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Area </a:t>
            </a:r>
            <a:r>
              <a:rPr lang="de-AT" sz="800" i="1" dirty="0" err="1" smtClean="0"/>
              <a:t>cleared</a:t>
            </a:r>
            <a:endParaRPr lang="de-AT" sz="800" i="1" dirty="0" smtClean="0"/>
          </a:p>
          <a:p>
            <a:r>
              <a:rPr lang="de-AT" sz="800" i="1" dirty="0" smtClean="0"/>
              <a:t>BEACON OFF</a:t>
            </a:r>
          </a:p>
        </p:txBody>
      </p:sp>
      <p:cxnSp>
        <p:nvCxnSpPr>
          <p:cNvPr id="199" name="Gewinkelte Verbindung 23"/>
          <p:cNvCxnSpPr/>
          <p:nvPr/>
        </p:nvCxnSpPr>
        <p:spPr>
          <a:xfrm flipV="1">
            <a:off x="4283968" y="5373216"/>
            <a:ext cx="288032" cy="744790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winkelte Verbindung 23"/>
          <p:cNvCxnSpPr>
            <a:stCxn id="88" idx="7"/>
          </p:cNvCxnSpPr>
          <p:nvPr/>
        </p:nvCxnSpPr>
        <p:spPr>
          <a:xfrm flipV="1">
            <a:off x="2192117" y="5661248"/>
            <a:ext cx="579683" cy="372395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winkelte Verbindung 23"/>
          <p:cNvCxnSpPr>
            <a:stCxn id="147" idx="6"/>
          </p:cNvCxnSpPr>
          <p:nvPr/>
        </p:nvCxnSpPr>
        <p:spPr>
          <a:xfrm flipV="1">
            <a:off x="1691680" y="4869160"/>
            <a:ext cx="1080120" cy="504056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winkelte Verbindung 23"/>
          <p:cNvCxnSpPr>
            <a:stCxn id="87" idx="6"/>
          </p:cNvCxnSpPr>
          <p:nvPr/>
        </p:nvCxnSpPr>
        <p:spPr>
          <a:xfrm flipV="1">
            <a:off x="1259632" y="4293096"/>
            <a:ext cx="936104" cy="144016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winkelte Verbindung 23"/>
          <p:cNvCxnSpPr>
            <a:stCxn id="82" idx="5"/>
          </p:cNvCxnSpPr>
          <p:nvPr/>
        </p:nvCxnSpPr>
        <p:spPr>
          <a:xfrm>
            <a:off x="855601" y="3416645"/>
            <a:ext cx="980095" cy="156371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winkelte Verbindung 23"/>
          <p:cNvCxnSpPr>
            <a:stCxn id="77" idx="6"/>
          </p:cNvCxnSpPr>
          <p:nvPr/>
        </p:nvCxnSpPr>
        <p:spPr>
          <a:xfrm>
            <a:off x="1619672" y="1916832"/>
            <a:ext cx="720080" cy="432048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winkelte Verbindung 23"/>
          <p:cNvCxnSpPr>
            <a:stCxn id="73" idx="5"/>
          </p:cNvCxnSpPr>
          <p:nvPr/>
        </p:nvCxnSpPr>
        <p:spPr>
          <a:xfrm>
            <a:off x="2223753" y="1040381"/>
            <a:ext cx="404031" cy="372395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Gewinkelte Verbindung 23"/>
          <p:cNvCxnSpPr>
            <a:stCxn id="91" idx="5"/>
          </p:cNvCxnSpPr>
          <p:nvPr/>
        </p:nvCxnSpPr>
        <p:spPr>
          <a:xfrm>
            <a:off x="4269804" y="2120501"/>
            <a:ext cx="302196" cy="660427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Gewinkelte Verbindung 33"/>
          <p:cNvCxnSpPr>
            <a:stCxn id="6" idx="0"/>
            <a:endCxn id="67" idx="0"/>
          </p:cNvCxnSpPr>
          <p:nvPr/>
        </p:nvCxnSpPr>
        <p:spPr>
          <a:xfrm rot="16200000" flipV="1">
            <a:off x="2825806" y="1502786"/>
            <a:ext cx="3168352" cy="1116124"/>
          </a:xfrm>
          <a:prstGeom prst="bentConnector3">
            <a:avLst>
              <a:gd name="adj1" fmla="val 107466"/>
            </a:avLst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feld 234"/>
          <p:cNvSpPr txBox="1"/>
          <p:nvPr/>
        </p:nvSpPr>
        <p:spPr>
          <a:xfrm>
            <a:off x="2987824" y="2708920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err="1" smtClean="0"/>
              <a:t>Candidate</a:t>
            </a:r>
            <a:r>
              <a:rPr lang="de-AT" sz="800" i="1" dirty="0" smtClean="0"/>
              <a:t> </a:t>
            </a:r>
            <a:r>
              <a:rPr lang="de-AT" sz="800" i="1" dirty="0" err="1" smtClean="0"/>
              <a:t>take</a:t>
            </a:r>
            <a:r>
              <a:rPr lang="de-AT" sz="800" i="1" dirty="0" smtClean="0"/>
              <a:t>-off</a:t>
            </a:r>
          </a:p>
          <a:p>
            <a:r>
              <a:rPr lang="de-AT" sz="800" i="1" dirty="0" smtClean="0"/>
              <a:t>RETRACT SHIELD</a:t>
            </a:r>
          </a:p>
        </p:txBody>
      </p:sp>
      <p:sp>
        <p:nvSpPr>
          <p:cNvPr id="236" name="Textfeld 235"/>
          <p:cNvSpPr txBox="1"/>
          <p:nvPr/>
        </p:nvSpPr>
        <p:spPr>
          <a:xfrm>
            <a:off x="4427984" y="5517232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Abort</a:t>
            </a:r>
          </a:p>
          <a:p>
            <a:r>
              <a:rPr lang="de-AT" sz="800" i="1" dirty="0" smtClean="0"/>
              <a:t>BEACON ERROR</a:t>
            </a:r>
          </a:p>
          <a:p>
            <a:r>
              <a:rPr lang="de-AT" sz="800" i="1" dirty="0" smtClean="0"/>
              <a:t>OPEN DOOR</a:t>
            </a:r>
          </a:p>
          <a:p>
            <a:r>
              <a:rPr lang="de-AT" sz="800" i="1" dirty="0" smtClean="0"/>
              <a:t>RETRACT SHIELD</a:t>
            </a:r>
          </a:p>
        </p:txBody>
      </p:sp>
      <p:sp>
        <p:nvSpPr>
          <p:cNvPr id="237" name="Textfeld 236"/>
          <p:cNvSpPr txBox="1"/>
          <p:nvPr/>
        </p:nvSpPr>
        <p:spPr>
          <a:xfrm>
            <a:off x="2699792" y="5301208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Abort</a:t>
            </a:r>
          </a:p>
          <a:p>
            <a:r>
              <a:rPr lang="de-AT" sz="800" i="1" dirty="0" smtClean="0"/>
              <a:t>BEACON ERROR</a:t>
            </a:r>
          </a:p>
          <a:p>
            <a:r>
              <a:rPr lang="de-AT" sz="800" i="1" dirty="0" smtClean="0"/>
              <a:t>OPEN DOOR</a:t>
            </a:r>
          </a:p>
          <a:p>
            <a:r>
              <a:rPr lang="de-AT" sz="800" i="1" dirty="0" smtClean="0"/>
              <a:t>RETRACT SHIELD</a:t>
            </a:r>
          </a:p>
          <a:p>
            <a:r>
              <a:rPr lang="de-AT" sz="800" i="1" dirty="0" smtClean="0"/>
              <a:t>EXHAUST OFF</a:t>
            </a:r>
          </a:p>
        </p:txBody>
      </p:sp>
      <p:sp>
        <p:nvSpPr>
          <p:cNvPr id="238" name="Textfeld 237"/>
          <p:cNvSpPr txBox="1"/>
          <p:nvPr/>
        </p:nvSpPr>
        <p:spPr>
          <a:xfrm>
            <a:off x="1763688" y="443711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Abort</a:t>
            </a:r>
          </a:p>
          <a:p>
            <a:r>
              <a:rPr lang="de-AT" sz="800" i="1" dirty="0" smtClean="0"/>
              <a:t>OPEN DOOR</a:t>
            </a:r>
          </a:p>
          <a:p>
            <a:r>
              <a:rPr lang="de-AT" sz="800" i="1" dirty="0" smtClean="0"/>
              <a:t>RETRACT SHIELD</a:t>
            </a:r>
          </a:p>
        </p:txBody>
      </p:sp>
      <p:sp>
        <p:nvSpPr>
          <p:cNvPr id="239" name="Textfeld 238"/>
          <p:cNvSpPr txBox="1"/>
          <p:nvPr/>
        </p:nvSpPr>
        <p:spPr>
          <a:xfrm>
            <a:off x="1763688" y="3356992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Abort</a:t>
            </a:r>
          </a:p>
          <a:p>
            <a:r>
              <a:rPr lang="de-AT" sz="800" i="1" dirty="0" smtClean="0"/>
              <a:t>OPEN DOOR</a:t>
            </a:r>
          </a:p>
        </p:txBody>
      </p:sp>
      <p:sp>
        <p:nvSpPr>
          <p:cNvPr id="240" name="Textfeld 239"/>
          <p:cNvSpPr txBox="1"/>
          <p:nvPr/>
        </p:nvSpPr>
        <p:spPr>
          <a:xfrm>
            <a:off x="2339752" y="980728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Abort</a:t>
            </a:r>
          </a:p>
        </p:txBody>
      </p:sp>
      <p:sp>
        <p:nvSpPr>
          <p:cNvPr id="241" name="Textfeld 240"/>
          <p:cNvSpPr txBox="1"/>
          <p:nvPr/>
        </p:nvSpPr>
        <p:spPr>
          <a:xfrm>
            <a:off x="4067944" y="263691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Abort</a:t>
            </a:r>
          </a:p>
          <a:p>
            <a:r>
              <a:rPr lang="de-AT" sz="800" i="1" dirty="0" smtClean="0"/>
              <a:t>BEACON ERROR</a:t>
            </a:r>
          </a:p>
          <a:p>
            <a:r>
              <a:rPr lang="de-AT" sz="800" i="1" dirty="0" smtClean="0"/>
              <a:t>OPEN DOOR</a:t>
            </a:r>
          </a:p>
        </p:txBody>
      </p:sp>
      <p:sp>
        <p:nvSpPr>
          <p:cNvPr id="258" name="Textfeld 257"/>
          <p:cNvSpPr txBox="1"/>
          <p:nvPr/>
        </p:nvSpPr>
        <p:spPr>
          <a:xfrm>
            <a:off x="1979712" y="1988840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Abort</a:t>
            </a:r>
          </a:p>
        </p:txBody>
      </p:sp>
      <p:sp>
        <p:nvSpPr>
          <p:cNvPr id="100" name="Ellipse 99"/>
          <p:cNvSpPr/>
          <p:nvPr/>
        </p:nvSpPr>
        <p:spPr>
          <a:xfrm>
            <a:off x="7092280" y="6165304"/>
            <a:ext cx="115212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 smtClean="0"/>
              <a:t>Ready</a:t>
            </a:r>
            <a:endParaRPr lang="de-AT" sz="1200" dirty="0" smtClean="0"/>
          </a:p>
        </p:txBody>
      </p:sp>
      <p:cxnSp>
        <p:nvCxnSpPr>
          <p:cNvPr id="110" name="Gewinkelte Verbindung 23"/>
          <p:cNvCxnSpPr>
            <a:stCxn id="100" idx="1"/>
          </p:cNvCxnSpPr>
          <p:nvPr/>
        </p:nvCxnSpPr>
        <p:spPr>
          <a:xfrm flipH="1" flipV="1">
            <a:off x="6228185" y="5157193"/>
            <a:ext cx="1032820" cy="1081928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Form 135"/>
          <p:cNvCxnSpPr>
            <a:stCxn id="69" idx="4"/>
            <a:endCxn id="26" idx="0"/>
          </p:cNvCxnSpPr>
          <p:nvPr/>
        </p:nvCxnSpPr>
        <p:spPr>
          <a:xfrm flipH="1">
            <a:off x="7668344" y="4869160"/>
            <a:ext cx="36004" cy="36004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feld 120"/>
          <p:cNvSpPr txBox="1"/>
          <p:nvPr/>
        </p:nvSpPr>
        <p:spPr>
          <a:xfrm>
            <a:off x="7740352" y="5877272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err="1" smtClean="0"/>
              <a:t>Proceed</a:t>
            </a:r>
            <a:endParaRPr lang="de-AT" sz="800" i="1" dirty="0" smtClean="0"/>
          </a:p>
          <a:p>
            <a:r>
              <a:rPr lang="de-AT" sz="800" i="1" dirty="0" smtClean="0"/>
              <a:t>UNDOCK</a:t>
            </a:r>
            <a:endParaRPr lang="en-GB" sz="800" i="1" dirty="0"/>
          </a:p>
        </p:txBody>
      </p:sp>
      <p:cxnSp>
        <p:nvCxnSpPr>
          <p:cNvPr id="127" name="Gerade Verbindung mit Pfeil 89"/>
          <p:cNvCxnSpPr>
            <a:stCxn id="100" idx="2"/>
            <a:endCxn id="26" idx="2"/>
          </p:cNvCxnSpPr>
          <p:nvPr/>
        </p:nvCxnSpPr>
        <p:spPr>
          <a:xfrm rot="10800000">
            <a:off x="7092280" y="5517232"/>
            <a:ext cx="12700" cy="900100"/>
          </a:xfrm>
          <a:prstGeom prst="curvedConnector3">
            <a:avLst>
              <a:gd name="adj1" fmla="val 1800000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feld 127"/>
          <p:cNvSpPr txBox="1"/>
          <p:nvPr/>
        </p:nvSpPr>
        <p:spPr>
          <a:xfrm>
            <a:off x="6588224" y="5229200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err="1" smtClean="0"/>
              <a:t>Revert</a:t>
            </a:r>
            <a:endParaRPr lang="de-AT" sz="800" i="1" dirty="0" smtClean="0"/>
          </a:p>
          <a:p>
            <a:r>
              <a:rPr lang="de-AT" sz="800" i="1" dirty="0" smtClean="0"/>
              <a:t>DOCK</a:t>
            </a:r>
            <a:endParaRPr lang="en-GB" sz="800" i="1" dirty="0"/>
          </a:p>
        </p:txBody>
      </p:sp>
      <p:sp>
        <p:nvSpPr>
          <p:cNvPr id="98" name="Textfeld 97"/>
          <p:cNvSpPr txBox="1"/>
          <p:nvPr/>
        </p:nvSpPr>
        <p:spPr>
          <a:xfrm>
            <a:off x="8172400" y="188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>
                <a:solidFill>
                  <a:srgbClr val="FF0000"/>
                </a:solidFill>
              </a:rPr>
              <a:t>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1" name="Textfeld 100"/>
          <p:cNvSpPr txBox="1"/>
          <p:nvPr/>
        </p:nvSpPr>
        <p:spPr>
          <a:xfrm>
            <a:off x="8172400" y="1052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>
                <a:solidFill>
                  <a:srgbClr val="FF0000"/>
                </a:solidFill>
              </a:rPr>
              <a:t>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8172400" y="28529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>
                <a:solidFill>
                  <a:srgbClr val="FF0000"/>
                </a:solidFill>
              </a:rPr>
              <a:t>3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8172400" y="4149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>
                <a:solidFill>
                  <a:srgbClr val="FF0000"/>
                </a:solidFill>
              </a:rPr>
              <a:t>4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8172400" y="6021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>
                <a:solidFill>
                  <a:srgbClr val="FF0000"/>
                </a:solidFill>
              </a:rPr>
              <a:t>5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179512" y="764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>
                <a:solidFill>
                  <a:srgbClr val="FF0000"/>
                </a:solidFill>
              </a:rPr>
              <a:t>6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179512" y="1988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>
                <a:solidFill>
                  <a:srgbClr val="FF0000"/>
                </a:solidFill>
              </a:rPr>
              <a:t>7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179512" y="26369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>
                <a:solidFill>
                  <a:srgbClr val="FF0000"/>
                </a:solidFill>
              </a:rPr>
              <a:t>8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179512" y="50851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>
                <a:solidFill>
                  <a:srgbClr val="FF0000"/>
                </a:solidFill>
              </a:rPr>
              <a:t>11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3" name="Textfeld 112"/>
          <p:cNvSpPr txBox="1"/>
          <p:nvPr/>
        </p:nvSpPr>
        <p:spPr>
          <a:xfrm>
            <a:off x="3347864" y="50851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>
                <a:solidFill>
                  <a:srgbClr val="FF0000"/>
                </a:solidFill>
              </a:rPr>
              <a:t>12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5" name="Textfeld 114"/>
          <p:cNvSpPr txBox="1"/>
          <p:nvPr/>
        </p:nvSpPr>
        <p:spPr>
          <a:xfrm>
            <a:off x="5292080" y="13407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>
                <a:solidFill>
                  <a:srgbClr val="FF0000"/>
                </a:solidFill>
              </a:rPr>
              <a:t>13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5292080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>
                <a:solidFill>
                  <a:srgbClr val="FF0000"/>
                </a:solidFill>
              </a:rPr>
              <a:t>9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9" name="Textfeld 118"/>
          <p:cNvSpPr txBox="1"/>
          <p:nvPr/>
        </p:nvSpPr>
        <p:spPr>
          <a:xfrm>
            <a:off x="3419872" y="4365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>
                <a:solidFill>
                  <a:srgbClr val="FF0000"/>
                </a:solidFill>
              </a:rPr>
              <a:t>10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crosoft Blank Presentatio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 Blank Presentation</Template>
  <TotalTime>0</TotalTime>
  <Words>214</Words>
  <Application>Microsoft Office PowerPoint</Application>
  <PresentationFormat>Bildschirmpräsentation (4:3)</PresentationFormat>
  <Paragraphs>122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Microsoft Blank Presentation</vt:lpstr>
      <vt:lpstr>Folie 1</vt:lpstr>
    </vt:vector>
  </TitlesOfParts>
  <Company>Festo AG &amp; Co. KG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Friedrich Kastner-Masilko</dc:creator>
  <cp:lastModifiedBy>Friedrich Kastner-Masilko</cp:lastModifiedBy>
  <cp:revision>309</cp:revision>
  <dcterms:created xsi:type="dcterms:W3CDTF">2012-11-30T17:33:55Z</dcterms:created>
  <dcterms:modified xsi:type="dcterms:W3CDTF">2012-12-11T12:10:30Z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">
    <vt:lpwstr>NoneFesto</vt:lpwstr>
  </property>
</Properties>
</file>