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24" r:id="rId2"/>
    <p:sldId id="2545" r:id="rId3"/>
    <p:sldId id="2576" r:id="rId4"/>
    <p:sldId id="2584" r:id="rId5"/>
    <p:sldId id="2554"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varScale="1">
        <p:scale>
          <a:sx n="86" d="100"/>
          <a:sy n="86" d="100"/>
        </p:scale>
        <p:origin x="562" y="67"/>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1" qsCatId="simple" csTypeId="urn:microsoft.com/office/officeart/2005/8/colors/accent1_2" csCatId="accent1" phldr="1"/>
      <dgm:spPr/>
      <dgm:t>
        <a:bodyPr/>
        <a:lstStyle/>
        <a:p>
          <a:endParaRPr lang="en-US"/>
        </a:p>
      </dgm:t>
    </dgm:pt>
    <dgm:pt modelId="{9DCEA5FC-4640-45AF-B712-7A4FD94AEF0D}">
      <dgm:prSet phldrT="[Text]" custT="1"/>
      <dgm:spPr/>
      <dgm:t>
        <a:bodyPr/>
        <a:lstStyle/>
        <a:p>
          <a:pPr>
            <a:defRPr b="1"/>
          </a:pPr>
          <a:r>
            <a:rPr lang="en-US" sz="1600" b="0" i="1" dirty="0">
              <a:solidFill>
                <a:schemeClr val="tx1">
                  <a:lumMod val="65000"/>
                  <a:lumOff val="35000"/>
                </a:schemeClr>
              </a:solidFill>
            </a:rPr>
            <a:t>Understanding the Data</a:t>
          </a:r>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831701CF-77C7-46C0-A913-8CC39517BAB8}">
      <dgm:prSet phldrT="[Text]"/>
      <dgm:spPr/>
      <dgm:t>
        <a:bodyPr/>
        <a:lstStyle/>
        <a:p>
          <a:r>
            <a:rPr lang="en-US" dirty="0">
              <a:solidFill>
                <a:schemeClr val="tx1">
                  <a:lumMod val="65000"/>
                  <a:lumOff val="35000"/>
                </a:schemeClr>
              </a:solidFill>
            </a:rPr>
            <a:t>Data Cleaning and General or Summarized EDA on overall dataset.</a:t>
          </a:r>
        </a:p>
      </dgm:t>
    </dgm:pt>
    <dgm:pt modelId="{13FBC60D-3EA6-4496-BA97-C1AE8C7F8961}" type="parTrans" cxnId="{39A11E5C-7A57-4117-A6DF-36000C29509C}">
      <dgm:prSet/>
      <dgm:spPr/>
      <dgm:t>
        <a:bodyPr/>
        <a:lstStyle/>
        <a:p>
          <a:endParaRPr lang="en-US"/>
        </a:p>
      </dgm:t>
    </dgm:pt>
    <dgm:pt modelId="{75156CDF-E17B-4DAD-AE37-EA44D7F37090}" type="sibTrans" cxnId="{39A11E5C-7A57-4117-A6DF-36000C29509C}">
      <dgm:prSet/>
      <dgm:spPr/>
      <dgm:t>
        <a:bodyPr/>
        <a:lstStyle/>
        <a:p>
          <a:endParaRPr lang="en-US"/>
        </a:p>
      </dgm:t>
    </dgm:pt>
    <dgm:pt modelId="{096A9AF0-0DAE-4EB3-B448-4501DA034F4A}">
      <dgm:prSet phldrT="[Text]" custT="1"/>
      <dgm:spPr/>
      <dgm:t>
        <a:bodyPr/>
        <a:lstStyle/>
        <a:p>
          <a:pPr>
            <a:defRPr b="1"/>
          </a:pPr>
          <a:r>
            <a:rPr lang="en-US" sz="1600" b="0" i="1" dirty="0">
              <a:solidFill>
                <a:schemeClr val="tx1">
                  <a:lumMod val="65000"/>
                  <a:lumOff val="35000"/>
                </a:schemeClr>
              </a:solidFill>
            </a:rPr>
            <a:t>Detailed EDA</a:t>
          </a:r>
          <a:endParaRPr lang="en-US" sz="1600" b="0" dirty="0">
            <a:solidFill>
              <a:schemeClr val="tx1">
                <a:lumMod val="65000"/>
                <a:lumOff val="35000"/>
              </a:schemeClr>
            </a:solidFill>
          </a:endParaRPr>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dgm:t>
        <a:bodyPr/>
        <a:lstStyle/>
        <a:p>
          <a:pPr>
            <a:defRPr b="1"/>
          </a:pPr>
          <a:r>
            <a:rPr lang="en-US" sz="1600" b="0" i="1" dirty="0">
              <a:solidFill>
                <a:schemeClr val="tx1">
                  <a:lumMod val="65000"/>
                  <a:lumOff val="35000"/>
                </a:schemeClr>
              </a:solidFill>
            </a:rPr>
            <a:t>Machine Learning Model</a:t>
          </a:r>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92921081-529B-4D1C-83A4-C416BB4C5224}">
      <dgm:prSet/>
      <dgm:spPr/>
      <dgm:t>
        <a:bodyPr/>
        <a:lstStyle/>
        <a:p>
          <a:r>
            <a:rPr lang="en-US" dirty="0">
              <a:solidFill>
                <a:schemeClr val="tx1">
                  <a:lumMod val="65000"/>
                  <a:lumOff val="35000"/>
                </a:schemeClr>
              </a:solidFill>
            </a:rPr>
            <a:t>Detailed EDA on each factor individually and its relation to churn. For e.g. which card category had more churn, or which income level had more churn</a:t>
          </a:r>
        </a:p>
      </dgm:t>
    </dgm:pt>
    <dgm:pt modelId="{5AD2C2F8-A1D7-469B-93D8-B578BEFE51F8}" type="parTrans" cxnId="{B05C4C7C-FEB8-4825-98A0-C38D3021918A}">
      <dgm:prSet/>
      <dgm:spPr/>
      <dgm:t>
        <a:bodyPr/>
        <a:lstStyle/>
        <a:p>
          <a:endParaRPr lang="en-US"/>
        </a:p>
      </dgm:t>
    </dgm:pt>
    <dgm:pt modelId="{ECC13403-1F53-4ED4-AE4F-334EEC7C8710}" type="sibTrans" cxnId="{B05C4C7C-FEB8-4825-98A0-C38D3021918A}">
      <dgm:prSet/>
      <dgm:spPr/>
      <dgm:t>
        <a:bodyPr/>
        <a:lstStyle/>
        <a:p>
          <a:endParaRPr lang="en-US"/>
        </a:p>
      </dgm:t>
    </dgm:pt>
    <dgm:pt modelId="{3CB04A44-4013-4CA7-90FD-29AFC3C15E37}">
      <dgm:prSet/>
      <dgm:spPr/>
      <dgm:t>
        <a:bodyPr/>
        <a:lstStyle/>
        <a:p>
          <a:r>
            <a:rPr lang="en-US" dirty="0">
              <a:solidFill>
                <a:schemeClr val="tx1">
                  <a:lumMod val="65000"/>
                  <a:lumOff val="35000"/>
                </a:schemeClr>
              </a:solidFill>
            </a:rPr>
            <a:t>Prepare data for ML and Run a Logistic Regression Model to predict customers at risk of churn.</a:t>
          </a:r>
        </a:p>
      </dgm:t>
    </dgm:pt>
    <dgm:pt modelId="{ECEE936A-E3CC-4209-BECC-1CD0C85A2B72}" type="parTrans" cxnId="{24A8F052-3377-4BA4-8C62-CCF5039C85D7}">
      <dgm:prSet/>
      <dgm:spPr/>
      <dgm:t>
        <a:bodyPr/>
        <a:lstStyle/>
        <a:p>
          <a:endParaRPr lang="en-US"/>
        </a:p>
      </dgm:t>
    </dgm:pt>
    <dgm:pt modelId="{D7A8F7A0-47A3-4464-B3B7-E0806DF46627}" type="sibTrans" cxnId="{24A8F052-3377-4BA4-8C62-CCF5039C85D7}">
      <dgm:prSet/>
      <dgm:spPr/>
      <dgm:t>
        <a:bodyPr/>
        <a:lstStyle/>
        <a:p>
          <a:endParaRPr lang="en-US"/>
        </a:p>
      </dgm:t>
    </dgm:pt>
    <dgm:pt modelId="{212ADAAB-D5CB-4BBC-8DAF-7340FD334994}">
      <dgm:prSet custT="1"/>
      <dgm:spPr/>
      <dgm:t>
        <a:bodyPr/>
        <a:lstStyle/>
        <a:p>
          <a:pPr>
            <a:defRPr b="1"/>
          </a:pPr>
          <a:r>
            <a:rPr lang="en-US" sz="1600" b="0" i="1" dirty="0">
              <a:solidFill>
                <a:schemeClr val="tx1">
                  <a:lumMod val="65000"/>
                  <a:lumOff val="35000"/>
                </a:schemeClr>
              </a:solidFill>
            </a:rPr>
            <a:t>Model Evaluation</a:t>
          </a:r>
          <a:endParaRPr lang="en-US" sz="1600" dirty="0">
            <a:solidFill>
              <a:schemeClr val="tx1">
                <a:lumMod val="65000"/>
                <a:lumOff val="35000"/>
              </a:schemeClr>
            </a:solidFill>
          </a:endParaRPr>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dgm:spPr/>
      <dgm:t>
        <a:bodyPr/>
        <a:lstStyle/>
        <a:p>
          <a:r>
            <a:rPr lang="en-US" dirty="0">
              <a:solidFill>
                <a:schemeClr val="tx1">
                  <a:lumMod val="65000"/>
                  <a:lumOff val="35000"/>
                </a:schemeClr>
              </a:solidFill>
            </a:rPr>
            <a:t>Evaluate and improve model score if required and understand the factors / features that contribute most to the score. </a:t>
          </a:r>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A2560FD2-F12F-4A06-A96F-B86674952111}">
      <dgm:prSet/>
      <dgm:spPr/>
      <dgm:t>
        <a:bodyPr/>
        <a:lstStyle/>
        <a:p>
          <a:pPr>
            <a:defRPr b="1"/>
          </a:pPr>
          <a:r>
            <a:rPr lang="en-US" b="1" i="1" dirty="0">
              <a:solidFill>
                <a:schemeClr val="tx1">
                  <a:lumMod val="65000"/>
                  <a:lumOff val="35000"/>
                </a:schemeClr>
              </a:solidFill>
            </a:rPr>
            <a:t>Ranked List of Customers at Risk of Churn</a:t>
          </a:r>
        </a:p>
      </dgm:t>
    </dgm:pt>
    <dgm:pt modelId="{96173659-138A-4A00-AE0B-9063EA9393A6}" type="parTrans" cxnId="{F9D8B584-9399-4A2B-8ADC-F71293A4822C}">
      <dgm:prSet/>
      <dgm:spPr/>
      <dgm:t>
        <a:bodyPr/>
        <a:lstStyle/>
        <a:p>
          <a:endParaRPr lang="en-US"/>
        </a:p>
      </dgm:t>
    </dgm:pt>
    <dgm:pt modelId="{D3C3BC3F-2256-4FBC-AFA5-0D035E3EACD7}" type="sibTrans" cxnId="{F9D8B584-9399-4A2B-8ADC-F71293A4822C}">
      <dgm:prSet/>
      <dgm:spPr/>
      <dgm:t>
        <a:bodyPr/>
        <a:lstStyle/>
        <a:p>
          <a:endParaRPr lang="en-US"/>
        </a:p>
      </dgm:t>
    </dgm:pt>
    <dgm:pt modelId="{683CC5F6-E9B5-49F2-909E-A68D38896308}">
      <dgm:prSet custT="1"/>
      <dgm:spPr/>
      <dgm:t>
        <a:bodyPr/>
        <a:lstStyle/>
        <a:p>
          <a:pPr>
            <a:defRPr b="1"/>
          </a:pPr>
          <a:r>
            <a:rPr lang="en-US" sz="1600" b="1" i="1" dirty="0">
              <a:solidFill>
                <a:schemeClr val="tx1">
                  <a:lumMod val="65000"/>
                  <a:lumOff val="35000"/>
                </a:schemeClr>
              </a:solidFill>
            </a:rPr>
            <a:t>Recommendations,  Insights and Visualizations.</a:t>
          </a:r>
        </a:p>
      </dgm:t>
    </dgm:pt>
    <dgm:pt modelId="{4C61DDEE-8BBF-4CBF-B066-7E60B6DF0A11}" type="sibTrans" cxnId="{59786CF9-070F-4821-A4E9-D33DB930D8D2}">
      <dgm:prSet/>
      <dgm:spPr/>
      <dgm:t>
        <a:bodyPr/>
        <a:lstStyle/>
        <a:p>
          <a:endParaRPr lang="en-US"/>
        </a:p>
      </dgm:t>
    </dgm:pt>
    <dgm:pt modelId="{15BFC747-B881-4328-BFBE-9BC128388CC6}" type="parTrans" cxnId="{59786CF9-070F-4821-A4E9-D33DB930D8D2}">
      <dgm:prSet/>
      <dgm:spPr/>
      <dgm:t>
        <a:bodyPr/>
        <a:lstStyle/>
        <a:p>
          <a:endParaRPr lang="en-US"/>
        </a:p>
      </dgm:t>
    </dgm:pt>
    <dgm:pt modelId="{4EA069F3-397F-40D5-94A6-32C3E355C277}">
      <dgm:prSet/>
      <dgm:spPr/>
      <dgm:t>
        <a:bodyPr anchor="t"/>
        <a:lstStyle/>
        <a:p>
          <a:r>
            <a:rPr lang="en-US" i="1" dirty="0">
              <a:solidFill>
                <a:schemeClr val="tx1">
                  <a:lumMod val="65000"/>
                  <a:lumOff val="35000"/>
                </a:schemeClr>
              </a:solidFill>
            </a:rPr>
            <a:t>Recommend strategies that can retain customers and provide insights into why they leave.</a:t>
          </a:r>
        </a:p>
      </dgm:t>
    </dgm:pt>
    <dgm:pt modelId="{2F99115B-608E-4E08-A503-B74879A76D07}" type="parTrans" cxnId="{BC5A70C8-9D97-4922-BCDB-6316D191C527}">
      <dgm:prSet/>
      <dgm:spPr/>
      <dgm:t>
        <a:bodyPr/>
        <a:lstStyle/>
        <a:p>
          <a:endParaRPr lang="en-US"/>
        </a:p>
      </dgm:t>
    </dgm:pt>
    <dgm:pt modelId="{E94D5EF7-F47C-476C-A5FE-1C35261B578A}" type="sibTrans" cxnId="{BC5A70C8-9D97-4922-BCDB-6316D191C527}">
      <dgm:prSet/>
      <dgm:spPr/>
      <dgm:t>
        <a:bodyPr/>
        <a:lstStyle/>
        <a:p>
          <a:endParaRPr lang="en-US"/>
        </a:p>
      </dgm:t>
    </dgm:pt>
    <dgm:pt modelId="{1E529C6E-C939-479A-A075-9E9B02837B50}">
      <dgm:prSet/>
      <dgm:spPr/>
      <dgm:t>
        <a:bodyPr anchor="b"/>
        <a:lstStyle/>
        <a:p>
          <a:r>
            <a:rPr lang="en-US" i="1" dirty="0">
              <a:solidFill>
                <a:schemeClr val="tx1">
                  <a:lumMod val="65000"/>
                  <a:lumOff val="35000"/>
                </a:schemeClr>
              </a:solidFill>
            </a:rPr>
            <a:t>Define a mechanism to rank the predicted list of customers, such as for e.g. by card category Platinum to gold,..</a:t>
          </a:r>
          <a:endParaRPr lang="en-US" dirty="0">
            <a:solidFill>
              <a:schemeClr val="tx1">
                <a:lumMod val="65000"/>
                <a:lumOff val="35000"/>
              </a:schemeClr>
            </a:solidFill>
          </a:endParaRPr>
        </a:p>
      </dgm:t>
    </dgm:pt>
    <dgm:pt modelId="{46B3C017-F97A-4640-992A-33AEE06B2EFC}" type="parTrans" cxnId="{99746BB5-7122-43B8-8680-CF610F03585C}">
      <dgm:prSet/>
      <dgm:spPr/>
      <dgm:t>
        <a:bodyPr/>
        <a:lstStyle/>
        <a:p>
          <a:endParaRPr lang="en-US"/>
        </a:p>
      </dgm:t>
    </dgm:pt>
    <dgm:pt modelId="{192E80CB-2667-481C-8244-6EC4AEED1BC2}" type="sibTrans" cxnId="{99746BB5-7122-43B8-8680-CF610F03585C}">
      <dgm:prSet/>
      <dgm:spPr/>
      <dgm:t>
        <a:bodyPr/>
        <a:lstStyle/>
        <a:p>
          <a:endParaRPr lang="en-US"/>
        </a:p>
      </dgm:t>
    </dgm:pt>
    <dgm:pt modelId="{379A4378-35CD-46C9-9F69-66074BD85B80}">
      <dgm:prSet/>
      <dgm:spPr/>
      <dgm:t>
        <a:bodyPr/>
        <a:lstStyle/>
        <a:p>
          <a:endParaRPr lang="en-AU" i="1" dirty="0">
            <a:solidFill>
              <a:schemeClr val="tx1">
                <a:lumMod val="65000"/>
                <a:lumOff val="35000"/>
              </a:schemeClr>
            </a:solidFill>
          </a:endParaRPr>
        </a:p>
      </dgm:t>
    </dgm:pt>
    <dgm:pt modelId="{3198EB8A-DB9E-44DA-8158-D7418823E7C8}" type="parTrans" cxnId="{2D8D03BC-5A40-4291-8388-CBADDF727D2E}">
      <dgm:prSet/>
      <dgm:spPr/>
      <dgm:t>
        <a:bodyPr/>
        <a:lstStyle/>
        <a:p>
          <a:endParaRPr lang="en-AU"/>
        </a:p>
      </dgm:t>
    </dgm:pt>
    <dgm:pt modelId="{89371F22-2FE5-40BB-8DC6-4B0C2E87F5B0}" type="sibTrans" cxnId="{2D8D03BC-5A40-4291-8388-CBADDF727D2E}">
      <dgm:prSet/>
      <dgm:spPr/>
      <dgm:t>
        <a:bodyPr/>
        <a:lstStyle/>
        <a:p>
          <a:endParaRPr lang="en-AU"/>
        </a:p>
      </dgm:t>
    </dgm:pt>
    <dgm:pt modelId="{CFB1715D-FDF5-4E22-ADE8-467DE8E224DB}">
      <dgm:prSet/>
      <dgm:spPr/>
      <dgm:t>
        <a:bodyPr anchor="t"/>
        <a:lstStyle/>
        <a:p>
          <a:r>
            <a:rPr lang="en-US" i="1">
              <a:solidFill>
                <a:schemeClr val="tx1">
                  <a:lumMod val="65000"/>
                  <a:lumOff val="35000"/>
                </a:schemeClr>
              </a:solidFill>
            </a:rPr>
            <a:t> </a:t>
          </a:r>
          <a:endParaRPr lang="en-US" i="1" dirty="0">
            <a:solidFill>
              <a:schemeClr val="tx1">
                <a:lumMod val="65000"/>
                <a:lumOff val="35000"/>
              </a:schemeClr>
            </a:solidFill>
          </a:endParaRPr>
        </a:p>
      </dgm:t>
    </dgm:pt>
    <dgm:pt modelId="{053D70E0-BC1B-4748-9071-0048FBA7F85E}" type="parTrans" cxnId="{933C4203-3C03-45DF-A23F-5080A244DAF1}">
      <dgm:prSet/>
      <dgm:spPr/>
      <dgm:t>
        <a:bodyPr/>
        <a:lstStyle/>
        <a:p>
          <a:endParaRPr lang="en-AU"/>
        </a:p>
      </dgm:t>
    </dgm:pt>
    <dgm:pt modelId="{D4107D35-61D1-4A45-94C6-613DE0D59E24}" type="sibTrans" cxnId="{933C4203-3C03-45DF-A23F-5080A244DAF1}">
      <dgm:prSet/>
      <dgm:spPr/>
      <dgm:t>
        <a:bodyPr/>
        <a:lstStyle/>
        <a:p>
          <a:endParaRPr lang="en-AU"/>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SzY="428624"/>
      <dgm:spPr>
        <a:prstGeom prst="homePlate">
          <a:avLst/>
        </a:prstGeom>
        <a:gradFill rotWithShape="0">
          <a:gsLst>
            <a:gs pos="0">
              <a:schemeClr val="bg1">
                <a:lumMod val="95000"/>
              </a:schemeClr>
            </a:gs>
            <a:gs pos="100000">
              <a:schemeClr val="bg1">
                <a:lumMod val="85000"/>
              </a:schemeClr>
            </a:gs>
          </a:gsLst>
          <a:lin ang="1200000" scaled="0"/>
        </a:gradFill>
        <a:ln w="12700" cap="flat" cmpd="sng" algn="ctr">
          <a:noFill/>
          <a:prstDash val="solid"/>
          <a:miter lim="800000"/>
          <a:tailEnd type="arrow" w="sm" len="sm"/>
        </a:ln>
        <a:effectLst/>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solidFill>
        <a:ln w="6350" cap="flat" cmpd="sng" algn="ctr">
          <a:noFill/>
          <a:prstDash val="solid"/>
          <a:miter lim="800000"/>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a:ln>
          <a:noFill/>
        </a:ln>
      </dgm:spPr>
    </dgm:pt>
    <dgm:pt modelId="{846B4BA4-33F0-43CE-A60E-B95E195AD5A9}" type="pres">
      <dgm:prSet presAssocID="{9DCEA5FC-4640-45AF-B712-7A4FD94AEF0D}" presName="Ellipse" presStyleLbl="fgAcc1" presStyleIdx="1" presStyleCnt="7"/>
      <dgm:spPr>
        <a:prstGeom prst="donut">
          <a:avLst/>
        </a:prstGeom>
        <a:solidFill>
          <a:schemeClr val="bg1"/>
        </a:solidFill>
        <a:ln w="12700" cap="flat" cmpd="sng" algn="ctr">
          <a:noFill/>
          <a:prstDash val="solid"/>
          <a:miter lim="800000"/>
        </a:ln>
        <a:effectLst/>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3175" cap="flat" cmpd="sng" algn="ctr">
          <a:solidFill>
            <a:schemeClr val="bg1">
              <a:lumMod val="85000"/>
            </a:schemeClr>
          </a:solidFill>
          <a:prstDash val="solid"/>
          <a:miter lim="800000"/>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noFill/>
          <a:prstDash val="solid"/>
          <a:miter lim="800000"/>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a:ln>
          <a:noFill/>
        </a:ln>
      </dgm:spPr>
    </dgm:pt>
    <dgm:pt modelId="{032E0966-F86B-4BBD-BE80-8FAB861AF0E8}" type="pres">
      <dgm:prSet presAssocID="{096A9AF0-0DAE-4EB3-B448-4501DA034F4A}" presName="Ellipse" presStyleLbl="fgAcc1" presStyleIdx="2" presStyleCnt="7"/>
      <dgm:spPr>
        <a:prstGeom prst="donut">
          <a:avLst/>
        </a:prstGeom>
        <a:solidFill>
          <a:schemeClr val="lt1">
            <a:hueOff val="0"/>
            <a:satOff val="0"/>
            <a:lumOff val="0"/>
          </a:schemeClr>
        </a:solidFill>
        <a:ln w="12700" cap="flat" cmpd="sng" algn="ctr">
          <a:noFill/>
          <a:prstDash val="solid"/>
          <a:miter lim="800000"/>
        </a:ln>
        <a:effectLst/>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a:noFill/>
        <a:ln w="3175" cap="flat" cmpd="sng" algn="ctr">
          <a:solidFill>
            <a:prstClr val="white">
              <a:lumMod val="85000"/>
            </a:prstClr>
          </a:solidFill>
          <a:prstDash val="solid"/>
          <a:miter lim="800000"/>
        </a:ln>
        <a:effectLst/>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3"/>
        </a:solidFill>
        <a:ln w="6350" cap="flat" cmpd="sng" algn="ctr">
          <a:noFill/>
          <a:prstDash val="solid"/>
          <a:miter lim="800000"/>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a:solidFill>
          <a:schemeClr val="accent3"/>
        </a:solidFill>
        <a:ln>
          <a:noFill/>
        </a:ln>
      </dgm:spPr>
    </dgm:pt>
    <dgm:pt modelId="{DFE91A1F-E910-48AB-A4C9-128002268483}" type="pres">
      <dgm:prSet presAssocID="{683CC5F6-E9B5-49F2-909E-A68D38896308}" presName="Ellipse" presStyleLbl="fgAcc1" presStyleIdx="3" presStyleCnt="7"/>
      <dgm:spPr>
        <a:prstGeom prst="star12">
          <a:avLst/>
        </a:prstGeom>
        <a:solidFill>
          <a:schemeClr val="lt1">
            <a:hueOff val="0"/>
            <a:satOff val="0"/>
            <a:lumOff val="0"/>
          </a:schemeClr>
        </a:solidFill>
        <a:ln w="12700" cap="flat" cmpd="sng" algn="ctr">
          <a:noFill/>
          <a:prstDash val="solid"/>
          <a:miter lim="800000"/>
        </a:ln>
        <a:effectLst/>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14300" cap="rnd" cmpd="sng" algn="ctr">
          <a:solidFill>
            <a:schemeClr val="bg1">
              <a:lumMod val="95000"/>
            </a:schemeClr>
          </a:solidFill>
          <a:prstDash val="sysDot"/>
          <a:round/>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noFill/>
          <a:prstDash val="solid"/>
          <a:miter lim="800000"/>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a:ln>
          <a:noFill/>
        </a:ln>
      </dgm:spPr>
    </dgm:pt>
    <dgm:pt modelId="{6EDDD44C-F5E4-49AD-B1D9-346B8B8AEE8F}" type="pres">
      <dgm:prSet presAssocID="{CA6B1BA0-B2FC-48AD-8EDA-F4AAA4AF2782}" presName="Ellipse" presStyleLbl="fgAcc1" presStyleIdx="4" presStyleCnt="7"/>
      <dgm:spPr>
        <a:prstGeom prst="donut">
          <a:avLst/>
        </a:prstGeom>
        <a:solidFill>
          <a:schemeClr val="lt1">
            <a:hueOff val="0"/>
            <a:satOff val="0"/>
            <a:lumOff val="0"/>
          </a:schemeClr>
        </a:solidFill>
        <a:ln w="12700" cap="flat" cmpd="sng" algn="ctr">
          <a:noFill/>
          <a:prstDash val="solid"/>
          <a:miter lim="800000"/>
        </a:ln>
        <a:effectLst/>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a:noFill/>
        <a:ln w="3175" cap="flat" cmpd="sng" algn="ctr">
          <a:solidFill>
            <a:prstClr val="white">
              <a:lumMod val="85000"/>
            </a:prstClr>
          </a:solidFill>
          <a:prstDash val="solid"/>
          <a:miter lim="800000"/>
        </a:ln>
        <a:effectLst/>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noFill/>
          <a:prstDash val="solid"/>
          <a:miter lim="800000"/>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a:ln>
          <a:noFill/>
        </a:ln>
      </dgm:spPr>
    </dgm:pt>
    <dgm:pt modelId="{48CA82DA-B677-461B-A08D-337683480059}" type="pres">
      <dgm:prSet presAssocID="{212ADAAB-D5CB-4BBC-8DAF-7340FD334994}" presName="Ellipse" presStyleLbl="fgAcc1" presStyleIdx="5" presStyleCnt="7"/>
      <dgm:spPr>
        <a:prstGeom prst="donut">
          <a:avLst/>
        </a:prstGeom>
        <a:solidFill>
          <a:schemeClr val="lt1">
            <a:hueOff val="0"/>
            <a:satOff val="0"/>
            <a:lumOff val="0"/>
          </a:schemeClr>
        </a:solidFill>
        <a:ln w="12700" cap="flat" cmpd="sng" algn="ctr">
          <a:noFill/>
          <a:prstDash val="solid"/>
          <a:miter lim="800000"/>
        </a:ln>
        <a:effectLst/>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a:noFill/>
        <a:ln w="3175" cap="flat" cmpd="sng" algn="ctr">
          <a:solidFill>
            <a:prstClr val="white">
              <a:lumMod val="85000"/>
            </a:prstClr>
          </a:solidFill>
          <a:prstDash val="solid"/>
          <a:miter lim="800000"/>
        </a:ln>
        <a:effectLst/>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3"/>
        </a:solidFill>
        <a:ln w="6350" cap="flat" cmpd="sng" algn="ctr">
          <a:noFill/>
          <a:prstDash val="solid"/>
          <a:miter lim="800000"/>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a:solidFill>
          <a:schemeClr val="accent3"/>
        </a:solidFill>
        <a:ln>
          <a:noFill/>
        </a:ln>
      </dgm:spPr>
    </dgm:pt>
    <dgm:pt modelId="{26BE64BD-02BC-4C6F-AC50-F9617E59754D}" type="pres">
      <dgm:prSet presAssocID="{A2560FD2-F12F-4A06-A96F-B86674952111}" presName="Ellipse" presStyleLbl="fgAcc1" presStyleIdx="6" presStyleCnt="7"/>
      <dgm:spPr>
        <a:prstGeom prst="star12">
          <a:avLst/>
        </a:prstGeom>
        <a:solidFill>
          <a:schemeClr val="lt1">
            <a:hueOff val="0"/>
            <a:satOff val="0"/>
            <a:lumOff val="0"/>
          </a:schemeClr>
        </a:solidFill>
        <a:ln w="12700" cap="flat" cmpd="sng" algn="ctr">
          <a:noFill/>
          <a:prstDash val="solid"/>
          <a:miter lim="800000"/>
        </a:ln>
        <a:effectLst/>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a:noFill/>
        <a:ln w="114300" cap="rnd" cmpd="sng" algn="ctr">
          <a:solidFill>
            <a:prstClr val="white">
              <a:lumMod val="95000"/>
            </a:prstClr>
          </a:solidFill>
          <a:prstDash val="sysDot"/>
          <a:round/>
        </a:ln>
        <a:effectLst/>
      </dgm:spPr>
    </dgm:pt>
    <dgm:pt modelId="{75F2030E-997B-4809-B3F1-AEF48EEEDB2B}" type="pres">
      <dgm:prSet presAssocID="{A2560FD2-F12F-4A06-A96F-B86674952111}" presName="EmptyPlaceHolder" presStyleCnt="0"/>
      <dgm:spPr/>
    </dgm:pt>
  </dgm:ptLst>
  <dgm:cxnLst>
    <dgm:cxn modelId="{9C5A1501-A4EC-4BAF-B51D-3744E3126F2F}" type="presOf" srcId="{379A4378-35CD-46C9-9F69-66074BD85B80}" destId="{FC8603F2-85FC-4134-978C-4054E468209C}" srcOrd="0" destOrd="1" presId="urn:microsoft.com/office/officeart/2017/3/layout/DropPinTimeline"/>
    <dgm:cxn modelId="{933C4203-3C03-45DF-A23F-5080A244DAF1}" srcId="{683CC5F6-E9B5-49F2-909E-A68D38896308}" destId="{CFB1715D-FDF5-4E22-ADE8-467DE8E224DB}" srcOrd="2" destOrd="0" parTransId="{053D70E0-BC1B-4748-9071-0048FBA7F85E}" sibTransId="{D4107D35-61D1-4A45-94C6-613DE0D59E24}"/>
    <dgm:cxn modelId="{2FC11007-01BB-470D-9422-1671E01275CE}" type="presOf" srcId="{A2560FD2-F12F-4A06-A96F-B86674952111}" destId="{6FED4196-A0D3-4E5C-83DA-99291A8FFFC3}" srcOrd="0" destOrd="0" presId="urn:microsoft.com/office/officeart/2017/3/layout/DropPinTimeline"/>
    <dgm:cxn modelId="{2F02861A-3FDC-4C2B-B724-282D5914D85A}" type="presOf" srcId="{212ADAAB-D5CB-4BBC-8DAF-7340FD334994}" destId="{6EC2FC68-E1B8-4274-8090-C2C96A4CD82C}" srcOrd="0" destOrd="0" presId="urn:microsoft.com/office/officeart/2017/3/layout/DropPinTimeline"/>
    <dgm:cxn modelId="{146C3436-7349-460D-8FAF-B5C22B68A41F}" type="presOf" srcId="{CA6B1BA0-B2FC-48AD-8EDA-F4AAA4AF2782}" destId="{3DA36ABE-9810-4ED4-9A55-2905E7588D06}" srcOrd="0" destOrd="0" presId="urn:microsoft.com/office/officeart/2017/3/layout/DropPinTimeline"/>
    <dgm:cxn modelId="{991E153C-2D4A-4089-A3BB-23D6CF24990F}" type="presOf" srcId="{683CC5F6-E9B5-49F2-909E-A68D38896308}" destId="{4EB3AA5C-1289-44C6-9F3E-859ABA28E18F}" srcOrd="0" destOrd="0" presId="urn:microsoft.com/office/officeart/2017/3/layout/DropPi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E4469D45-E897-415B-A682-716414212B34}" type="presOf" srcId="{1E529C6E-C939-479A-A075-9E9B02837B50}" destId="{5C5070CD-E29E-4F50-9A43-342A2DE968FF}"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841EC4D-F3DC-4972-B897-89C9EA062B26}" type="presOf" srcId="{92921081-529B-4D1C-83A4-C416BB4C5224}" destId="{B608C5A1-CE9E-4410-9F2F-F714CC6AB069}" srcOrd="0" destOrd="0" presId="urn:microsoft.com/office/officeart/2017/3/layout/DropPinTimeline"/>
    <dgm:cxn modelId="{3C15AF51-54A6-4ED0-824A-52A4CE5468AB}" type="presOf" srcId="{2AEE5C11-34AE-4EB7-8907-9BED418EA471}" destId="{D1646913-A3FA-4470-A3E9-C64B0A13A62A}" srcOrd="0" destOrd="0" presId="urn:microsoft.com/office/officeart/2017/3/layout/DropPinTimeline"/>
    <dgm:cxn modelId="{24A8F052-3377-4BA4-8C62-CCF5039C85D7}" srcId="{CA6B1BA0-B2FC-48AD-8EDA-F4AAA4AF2782}" destId="{3CB04A44-4013-4CA7-90FD-29AFC3C15E37}" srcOrd="0" destOrd="0" parTransId="{ECEE936A-E3CC-4209-BECC-1CD0C85A2B72}" sibTransId="{D7A8F7A0-47A3-4464-B3B7-E0806DF46627}"/>
    <dgm:cxn modelId="{601FA375-B804-4895-B969-A3CE7B37C85C}" type="presOf" srcId="{096A9AF0-0DAE-4EB3-B448-4501DA034F4A}" destId="{C1E34084-406C-48D5-88FE-7226282DBC49}" srcOrd="0" destOrd="0" presId="urn:microsoft.com/office/officeart/2017/3/layout/DropPinTimeline"/>
    <dgm:cxn modelId="{8CE85F57-634A-44D9-A849-706816DC76F4}" type="presOf" srcId="{CFB1715D-FDF5-4E22-ADE8-467DE8E224DB}" destId="{FC8603F2-85FC-4134-978C-4054E468209C}" srcOrd="0" destOrd="2" presId="urn:microsoft.com/office/officeart/2017/3/layout/DropPinTimeline"/>
    <dgm:cxn modelId="{F83DF077-A6DE-4B8C-A62E-2FB10C7306B7}" type="presOf" srcId="{4EA069F3-397F-40D5-94A6-32C3E355C277}" destId="{FC8603F2-85FC-4134-978C-4054E468209C}" srcOrd="0" destOrd="0" presId="urn:microsoft.com/office/officeart/2017/3/layout/DropPinTimeline"/>
    <dgm:cxn modelId="{761E4B58-8AA0-4EE9-9827-01A0CA5D8AAC}" type="presOf" srcId="{9DCEA5FC-4640-45AF-B712-7A4FD94AEF0D}" destId="{85C50C56-6DC8-4C47-8DBC-4FD6B1554AA4}" srcOrd="0" destOrd="0" presId="urn:microsoft.com/office/officeart/2017/3/layout/DropPinTimeline"/>
    <dgm:cxn modelId="{B05C4C7C-FEB8-4825-98A0-C38D3021918A}" srcId="{096A9AF0-0DAE-4EB3-B448-4501DA034F4A}" destId="{92921081-529B-4D1C-83A4-C416BB4C5224}" srcOrd="0" destOrd="0" parTransId="{5AD2C2F8-A1D7-469B-93D8-B578BEFE51F8}" sibTransId="{ECC13403-1F53-4ED4-AE4F-334EEC7C8710}"/>
    <dgm:cxn modelId="{2802187F-7EB3-49BE-9C62-E8F8F0567AFB}" type="presOf" srcId="{3CB04A44-4013-4CA7-90FD-29AFC3C15E37}" destId="{FE564261-183D-47F9-8E7E-BCFC5023A815}" srcOrd="0" destOrd="0" presId="urn:microsoft.com/office/officeart/2017/3/layout/DropPinTimeline"/>
    <dgm:cxn modelId="{F9D8B584-9399-4A2B-8ADC-F71293A4822C}" srcId="{63085546-7C7C-4B3E-ABEB-2669F1A65FB2}" destId="{A2560FD2-F12F-4A06-A96F-B86674952111}" srcOrd="5" destOrd="0" parTransId="{96173659-138A-4A00-AE0B-9063EA9393A6}" sibTransId="{D3C3BC3F-2256-4FBC-AFA5-0D035E3EACD7}"/>
    <dgm:cxn modelId="{247DE591-0579-4FF5-9C62-940C4F67096B}" type="presOf" srcId="{63085546-7C7C-4B3E-ABEB-2669F1A65FB2}" destId="{7A5D3400-AF5B-4297-8592-4C1EDB9D0973}" srcOrd="0" destOrd="0" presId="urn:microsoft.com/office/officeart/2017/3/layout/DropPinTimeline"/>
    <dgm:cxn modelId="{F16073A4-7F3E-4CB9-8FB4-14646A5FA672}" type="presOf" srcId="{831701CF-77C7-46C0-A913-8CC39517BAB8}" destId="{A782CF5D-A585-4990-846A-5EDBD19A9BDB}" srcOrd="0" destOrd="0" presId="urn:microsoft.com/office/officeart/2017/3/layout/DropPinTimeline"/>
    <dgm:cxn modelId="{99746BB5-7122-43B8-8680-CF610F03585C}" srcId="{A2560FD2-F12F-4A06-A96F-B86674952111}" destId="{1E529C6E-C939-479A-A075-9E9B02837B50}" srcOrd="0" destOrd="0" parTransId="{46B3C017-F97A-4640-992A-33AEE06B2EFC}" sibTransId="{192E80CB-2667-481C-8244-6EC4AEED1BC2}"/>
    <dgm:cxn modelId="{2D8D03BC-5A40-4291-8388-CBADDF727D2E}" srcId="{683CC5F6-E9B5-49F2-909E-A68D38896308}" destId="{379A4378-35CD-46C9-9F69-66074BD85B80}" srcOrd="1" destOrd="0" parTransId="{3198EB8A-DB9E-44DA-8158-D7418823E7C8}" sibTransId="{89371F22-2FE5-40BB-8DC6-4B0C2E87F5B0}"/>
    <dgm:cxn modelId="{CA0753BD-DB60-4D68-8486-5B376B839B26}" srcId="{63085546-7C7C-4B3E-ABEB-2669F1A65FB2}" destId="{096A9AF0-0DAE-4EB3-B448-4501DA034F4A}" srcOrd="1" destOrd="0" parTransId="{8CE6ABD6-768E-42C8-9029-C3B5F278B21C}" sibTransId="{6B0D7DA9-E6ED-4137-9716-F48BF62327A8}"/>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4CF30FDC-8EA5-4C55-A240-DA99543AE3C6}" type="presParOf" srcId="{46A6B157-7198-41C4-9D25-C4F8885F1B6F}" destId="{578E6A06-6F61-48BD-9F1A-48E731D6E26D}" srcOrd="0" destOrd="0" presId="urn:microsoft.com/office/officeart/2017/3/layout/DropPinTimeline"/>
    <dgm:cxn modelId="{7F06BCA7-F8E6-43B5-AEBF-3EA16A460043}" type="presParOf" srcId="{578E6A06-6F61-48BD-9F1A-48E731D6E26D}" destId="{9F727168-E825-43C1-AF50-41E115F59C0C}" srcOrd="0" destOrd="0" presId="urn:microsoft.com/office/officeart/2017/3/layout/DropPinTimeline"/>
    <dgm:cxn modelId="{39550BBA-C07C-435F-AE58-6A3869656E8F}" type="presParOf" srcId="{578E6A06-6F61-48BD-9F1A-48E731D6E26D}" destId="{0C380CA5-521A-4949-A022-450DA9C217F5}" srcOrd="1" destOrd="0" presId="urn:microsoft.com/office/officeart/2017/3/layout/DropPinTimeline"/>
    <dgm:cxn modelId="{50FAF036-8C4F-4AB4-964E-F6C0C8E1B366}" type="presParOf" srcId="{0C380CA5-521A-4949-A022-450DA9C217F5}" destId="{19EF924A-339B-436A-9151-9C7B0B0377B9}" srcOrd="0" destOrd="0" presId="urn:microsoft.com/office/officeart/2017/3/layout/DropPinTimeline"/>
    <dgm:cxn modelId="{FEF6FDFF-AC95-4350-940F-FC375C454173}" type="presParOf" srcId="{0C380CA5-521A-4949-A022-450DA9C217F5}" destId="{846B4BA4-33F0-43CE-A60E-B95E195AD5A9}" srcOrd="1" destOrd="0" presId="urn:microsoft.com/office/officeart/2017/3/layout/DropPinTimeline"/>
    <dgm:cxn modelId="{86FB1E3B-8C27-43E3-9CFC-6B9AD5B19723}" type="presParOf" srcId="{578E6A06-6F61-48BD-9F1A-48E731D6E26D}" destId="{A782CF5D-A585-4990-846A-5EDBD19A9BDB}" srcOrd="2" destOrd="0" presId="urn:microsoft.com/office/officeart/2017/3/layout/DropPinTimeline"/>
    <dgm:cxn modelId="{A2AA414F-7DC4-4250-B21D-62866A63C6BC}" type="presParOf" srcId="{578E6A06-6F61-48BD-9F1A-48E731D6E26D}" destId="{85C50C56-6DC8-4C47-8DBC-4FD6B1554AA4}" srcOrd="3" destOrd="0" presId="urn:microsoft.com/office/officeart/2017/3/layout/DropPinTimeline"/>
    <dgm:cxn modelId="{AEEA7548-3D0E-4A32-8C4A-EEFE5745C7DF}" type="presParOf" srcId="{578E6A06-6F61-48BD-9F1A-48E731D6E26D}" destId="{4F322B1B-F357-4BCD-BF34-8A0D705A1CE7}" srcOrd="4" destOrd="0" presId="urn:microsoft.com/office/officeart/2017/3/layout/DropPinTimeline"/>
    <dgm:cxn modelId="{7AB3159E-92F2-4399-AE36-6211AADC42EA}" type="presParOf" srcId="{578E6A06-6F61-48BD-9F1A-48E731D6E26D}" destId="{9FF32B1E-94FD-475E-9959-8E0546070C5B}" srcOrd="5" destOrd="0" presId="urn:microsoft.com/office/officeart/2017/3/layout/DropPinTimeline"/>
    <dgm:cxn modelId="{CAD3EAEA-2806-4987-BD88-048D89C54CF1}" type="presParOf" srcId="{46A6B157-7198-41C4-9D25-C4F8885F1B6F}" destId="{C9E000F5-B650-46EB-A3B0-FBA6593CE548}" srcOrd="1" destOrd="0" presId="urn:microsoft.com/office/officeart/2017/3/layout/DropPinTimeline"/>
    <dgm:cxn modelId="{5EA5B657-7F2F-44E2-B1DD-0B3ECBD1E99D}" type="presParOf" srcId="{46A6B157-7198-41C4-9D25-C4F8885F1B6F}" destId="{64373A7D-C7A5-4C0C-9781-58743159539A}" srcOrd="2" destOrd="0" presId="urn:microsoft.com/office/officeart/2017/3/layout/DropPinTimeline"/>
    <dgm:cxn modelId="{14BAE908-5010-418B-B10F-E0EF3644818C}" type="presParOf" srcId="{64373A7D-C7A5-4C0C-9781-58743159539A}" destId="{B57996C3-16BE-4CEB-B9E2-6FFC42938F41}" srcOrd="0" destOrd="0" presId="urn:microsoft.com/office/officeart/2017/3/layout/DropPinTimeline"/>
    <dgm:cxn modelId="{6EE799C9-2ACE-448A-B9B4-1F0BFCC5494D}" type="presParOf" srcId="{64373A7D-C7A5-4C0C-9781-58743159539A}" destId="{BC71368F-DA7E-405D-93AC-3A6767BF9FC6}" srcOrd="1" destOrd="0" presId="urn:microsoft.com/office/officeart/2017/3/layout/DropPinTimeline"/>
    <dgm:cxn modelId="{59CC3372-0972-45A9-AB2E-167939969C7E}" type="presParOf" srcId="{BC71368F-DA7E-405D-93AC-3A6767BF9FC6}" destId="{5B4632EA-1574-417A-A3FA-D711159FBAD1}" srcOrd="0" destOrd="0" presId="urn:microsoft.com/office/officeart/2017/3/layout/DropPinTimeline"/>
    <dgm:cxn modelId="{1BF47519-9E4E-4BB0-BCBA-A5961FF9A6CD}" type="presParOf" srcId="{BC71368F-DA7E-405D-93AC-3A6767BF9FC6}" destId="{032E0966-F86B-4BBD-BE80-8FAB861AF0E8}" srcOrd="1" destOrd="0" presId="urn:microsoft.com/office/officeart/2017/3/layout/DropPinTimeline"/>
    <dgm:cxn modelId="{882EEBD2-110A-4990-8880-616C578449B7}" type="presParOf" srcId="{64373A7D-C7A5-4C0C-9781-58743159539A}" destId="{B608C5A1-CE9E-4410-9F2F-F714CC6AB069}" srcOrd="2" destOrd="0" presId="urn:microsoft.com/office/officeart/2017/3/layout/DropPinTimeline"/>
    <dgm:cxn modelId="{E5F82FBD-2B6D-4121-BACE-4D1B9A91EC66}" type="presParOf" srcId="{64373A7D-C7A5-4C0C-9781-58743159539A}" destId="{C1E34084-406C-48D5-88FE-7226282DBC49}" srcOrd="3" destOrd="0" presId="urn:microsoft.com/office/officeart/2017/3/layout/DropPinTimeline"/>
    <dgm:cxn modelId="{B94D7E38-E5D7-44D5-B33C-E3A0C78F3780}" type="presParOf" srcId="{64373A7D-C7A5-4C0C-9781-58743159539A}" destId="{33168228-1414-4AAF-B7E5-C08A80BBB2F1}" srcOrd="4" destOrd="0" presId="urn:microsoft.com/office/officeart/2017/3/layout/DropPinTimeline"/>
    <dgm:cxn modelId="{397EE9F0-39A3-4A02-B678-70EBE6F9F893}" type="presParOf" srcId="{64373A7D-C7A5-4C0C-9781-58743159539A}" destId="{C791BCDD-76D3-4E0E-98B9-0C4903CF0E94}" srcOrd="5" destOrd="0" presId="urn:microsoft.com/office/officeart/2017/3/layout/DropPinTimeline"/>
    <dgm:cxn modelId="{AD2F3FEC-DCA0-43DB-982D-903784448797}" type="presParOf" srcId="{46A6B157-7198-41C4-9D25-C4F8885F1B6F}" destId="{3B1DA912-FDB7-4F73-8823-B30C56F7DE86}" srcOrd="3" destOrd="0" presId="urn:microsoft.com/office/officeart/2017/3/layout/DropPinTimeline"/>
    <dgm:cxn modelId="{51C3A01D-5793-42E1-B8B1-95C7AEB64581}" type="presParOf" srcId="{46A6B157-7198-41C4-9D25-C4F8885F1B6F}" destId="{DCEEC7C0-6CAC-4153-B66A-D920E3B7F504}" srcOrd="4" destOrd="0" presId="urn:microsoft.com/office/officeart/2017/3/layout/DropPinTimeline"/>
    <dgm:cxn modelId="{86D426D3-DE4C-4BB4-8C09-D2C63BD51E4E}" type="presParOf" srcId="{DCEEC7C0-6CAC-4153-B66A-D920E3B7F504}" destId="{56361E50-9FEC-48AD-A369-C1A8379B35EC}" srcOrd="0" destOrd="0" presId="urn:microsoft.com/office/officeart/2017/3/layout/DropPinTimeline"/>
    <dgm:cxn modelId="{02CD6C3F-E995-471C-94FB-C0D54B4842D5}" type="presParOf" srcId="{DCEEC7C0-6CAC-4153-B66A-D920E3B7F504}" destId="{70AC7E27-D774-4261-A80F-683BBD09A81D}" srcOrd="1" destOrd="0" presId="urn:microsoft.com/office/officeart/2017/3/layout/DropPinTimeline"/>
    <dgm:cxn modelId="{5CF11FCC-C23E-454E-AC1E-DFD67727D7CD}" type="presParOf" srcId="{70AC7E27-D774-4261-A80F-683BBD09A81D}" destId="{7BC09B8D-1C75-4604-9F35-AEC078447C45}" srcOrd="0" destOrd="0" presId="urn:microsoft.com/office/officeart/2017/3/layout/DropPinTimeline"/>
    <dgm:cxn modelId="{F5089ADD-33C1-472D-BAF2-91B6652DF1A9}" type="presParOf" srcId="{70AC7E27-D774-4261-A80F-683BBD09A81D}" destId="{DFE91A1F-E910-48AB-A4C9-128002268483}" srcOrd="1" destOrd="0" presId="urn:microsoft.com/office/officeart/2017/3/layout/DropPinTimeline"/>
    <dgm:cxn modelId="{FD943790-5411-4A3B-924D-4403B21626BA}" type="presParOf" srcId="{DCEEC7C0-6CAC-4153-B66A-D920E3B7F504}" destId="{FC8603F2-85FC-4134-978C-4054E468209C}" srcOrd="2" destOrd="0" presId="urn:microsoft.com/office/officeart/2017/3/layout/DropPinTimeline"/>
    <dgm:cxn modelId="{D5E16DB1-0EBE-490A-BD7E-FD19274E6A38}" type="presParOf" srcId="{DCEEC7C0-6CAC-4153-B66A-D920E3B7F504}" destId="{4EB3AA5C-1289-44C6-9F3E-859ABA28E18F}" srcOrd="3" destOrd="0" presId="urn:microsoft.com/office/officeart/2017/3/layout/DropPinTimeline"/>
    <dgm:cxn modelId="{8DE5DA9E-2AA7-43F7-8DD5-E5ECEF772101}" type="presParOf" srcId="{DCEEC7C0-6CAC-4153-B66A-D920E3B7F504}" destId="{0BB03C0E-97EC-4D66-9B09-35D689DAB28C}" srcOrd="4" destOrd="0" presId="urn:microsoft.com/office/officeart/2017/3/layout/DropPinTimeline"/>
    <dgm:cxn modelId="{DA57C1DD-192D-489A-BBC9-D9ACA01A09F2}" type="presParOf" srcId="{DCEEC7C0-6CAC-4153-B66A-D920E3B7F504}" destId="{1A7A92CB-81F0-42D4-87BF-4008DEFA9CA8}" srcOrd="5" destOrd="0" presId="urn:microsoft.com/office/officeart/2017/3/layout/DropPinTimeline"/>
    <dgm:cxn modelId="{7E5E61DA-CACE-4FC7-A295-A50C9FA0159E}" type="presParOf" srcId="{46A6B157-7198-41C4-9D25-C4F8885F1B6F}" destId="{ABE3202B-256B-4398-8B41-CB40EDB06266}" srcOrd="5" destOrd="0" presId="urn:microsoft.com/office/officeart/2017/3/layout/DropPinTimeline"/>
    <dgm:cxn modelId="{07DA9BDD-D756-4F29-80E5-7856AC99F270}" type="presParOf" srcId="{46A6B157-7198-41C4-9D25-C4F8885F1B6F}" destId="{B744CD57-FD23-4E62-9589-4CAC57B034E9}" srcOrd="6" destOrd="0" presId="urn:microsoft.com/office/officeart/2017/3/layout/DropPinTimeline"/>
    <dgm:cxn modelId="{A54741C0-57CC-4443-9EC5-35B27EE5E879}" type="presParOf" srcId="{B744CD57-FD23-4E62-9589-4CAC57B034E9}" destId="{D891B168-1DA5-4124-931F-A51FCB8EFC11}" srcOrd="0" destOrd="0" presId="urn:microsoft.com/office/officeart/2017/3/layout/DropPinTimeline"/>
    <dgm:cxn modelId="{44B3C3FE-C503-4088-9594-FF6526E19BF3}" type="presParOf" srcId="{B744CD57-FD23-4E62-9589-4CAC57B034E9}" destId="{42206762-CD73-4F82-B16A-D168E2503215}" srcOrd="1" destOrd="0" presId="urn:microsoft.com/office/officeart/2017/3/layout/DropPinTimeline"/>
    <dgm:cxn modelId="{239B9997-909E-499F-90E5-95A977AC216C}" type="presParOf" srcId="{42206762-CD73-4F82-B16A-D168E2503215}" destId="{C0DBECBF-E3AA-450B-95D4-8349AA21B4F8}" srcOrd="0" destOrd="0" presId="urn:microsoft.com/office/officeart/2017/3/layout/DropPinTimeline"/>
    <dgm:cxn modelId="{913BA6FA-228D-4434-8839-0BBC563346A1}" type="presParOf" srcId="{42206762-CD73-4F82-B16A-D168E2503215}" destId="{6EDDD44C-F5E4-49AD-B1D9-346B8B8AEE8F}" srcOrd="1" destOrd="0" presId="urn:microsoft.com/office/officeart/2017/3/layout/DropPinTimeline"/>
    <dgm:cxn modelId="{81CB2C61-6B70-4A51-ACCE-DD65EFE72264}" type="presParOf" srcId="{B744CD57-FD23-4E62-9589-4CAC57B034E9}" destId="{FE564261-183D-47F9-8E7E-BCFC5023A815}" srcOrd="2" destOrd="0" presId="urn:microsoft.com/office/officeart/2017/3/layout/DropPinTimeline"/>
    <dgm:cxn modelId="{0D94F868-59F8-4671-9038-53D01D6C70F0}" type="presParOf" srcId="{B744CD57-FD23-4E62-9589-4CAC57B034E9}" destId="{3DA36ABE-9810-4ED4-9A55-2905E7588D06}" srcOrd="3" destOrd="0" presId="urn:microsoft.com/office/officeart/2017/3/layout/DropPinTimeline"/>
    <dgm:cxn modelId="{A0A095FA-FAD3-4861-A220-140A889CB7D8}" type="presParOf" srcId="{B744CD57-FD23-4E62-9589-4CAC57B034E9}" destId="{4B9F5909-A57C-4893-9C8A-D5960FE9BE37}" srcOrd="4" destOrd="0" presId="urn:microsoft.com/office/officeart/2017/3/layout/DropPinTimeline"/>
    <dgm:cxn modelId="{8FFFA548-0EFE-4476-B5A5-95CB32500074}" type="presParOf" srcId="{B744CD57-FD23-4E62-9589-4CAC57B034E9}" destId="{DEDCEF89-DB8F-4197-B2D2-2D39426E0B96}" srcOrd="5" destOrd="0" presId="urn:microsoft.com/office/officeart/2017/3/layout/DropPinTimeline"/>
    <dgm:cxn modelId="{D7A836E4-E400-4ED7-ABF3-88920F3B86D1}" type="presParOf" srcId="{46A6B157-7198-41C4-9D25-C4F8885F1B6F}" destId="{4A96FD2F-C127-41DC-AA54-1EEBED6BA483}" srcOrd="7" destOrd="0" presId="urn:microsoft.com/office/officeart/2017/3/layout/DropPinTimeline"/>
    <dgm:cxn modelId="{2E35C8AB-C54E-4DE6-98F2-126D8B12CA35}" type="presParOf" srcId="{46A6B157-7198-41C4-9D25-C4F8885F1B6F}" destId="{A1AE2BC4-A99C-4DD3-A84D-EB3461D18287}" srcOrd="8" destOrd="0" presId="urn:microsoft.com/office/officeart/2017/3/layout/DropPinTimeline"/>
    <dgm:cxn modelId="{AC45CECB-C5CF-4E80-98D8-0844891DC577}" type="presParOf" srcId="{A1AE2BC4-A99C-4DD3-A84D-EB3461D18287}" destId="{278CF1E0-B1C4-4B10-A5EC-FD7EF0557E2D}" srcOrd="0" destOrd="0" presId="urn:microsoft.com/office/officeart/2017/3/layout/DropPinTimeline"/>
    <dgm:cxn modelId="{FAC5196A-0FF0-48C2-A8D5-A327A9296F37}" type="presParOf" srcId="{A1AE2BC4-A99C-4DD3-A84D-EB3461D18287}" destId="{27B65FB4-BE6A-41E6-BBE9-8DC9F7B73486}" srcOrd="1" destOrd="0" presId="urn:microsoft.com/office/officeart/2017/3/layout/DropPinTimeline"/>
    <dgm:cxn modelId="{6506C7DF-695E-463E-9F7A-076AACE839A3}" type="presParOf" srcId="{27B65FB4-BE6A-41E6-BBE9-8DC9F7B73486}" destId="{488CC4C6-DFBC-460C-A9ED-BEDA8CC682D4}" srcOrd="0" destOrd="0" presId="urn:microsoft.com/office/officeart/2017/3/layout/DropPinTimeline"/>
    <dgm:cxn modelId="{BB2EC07F-9382-4ADC-B58A-370E51165161}" type="presParOf" srcId="{27B65FB4-BE6A-41E6-BBE9-8DC9F7B73486}" destId="{48CA82DA-B677-461B-A08D-337683480059}" srcOrd="1" destOrd="0" presId="urn:microsoft.com/office/officeart/2017/3/layout/DropPinTimeline"/>
    <dgm:cxn modelId="{D2C7B1A6-CF92-4104-85AF-7ED69E77FB2E}" type="presParOf" srcId="{A1AE2BC4-A99C-4DD3-A84D-EB3461D18287}" destId="{D1646913-A3FA-4470-A3E9-C64B0A13A62A}" srcOrd="2" destOrd="0" presId="urn:microsoft.com/office/officeart/2017/3/layout/DropPinTimeline"/>
    <dgm:cxn modelId="{6DFB5DDF-069E-470A-9D51-14C2EEBAEAB6}" type="presParOf" srcId="{A1AE2BC4-A99C-4DD3-A84D-EB3461D18287}" destId="{6EC2FC68-E1B8-4274-8090-C2C96A4CD82C}" srcOrd="3" destOrd="0" presId="urn:microsoft.com/office/officeart/2017/3/layout/DropPinTimeline"/>
    <dgm:cxn modelId="{E13030DA-BCC9-42B5-90A4-C1245E765FC8}" type="presParOf" srcId="{A1AE2BC4-A99C-4DD3-A84D-EB3461D18287}" destId="{4F41BF23-550C-4E7F-977E-3D22E3AF7B51}" srcOrd="4" destOrd="0" presId="urn:microsoft.com/office/officeart/2017/3/layout/DropPinTimeline"/>
    <dgm:cxn modelId="{5DC7870F-4614-4A72-AB7A-994AF1F8A4DE}" type="presParOf" srcId="{A1AE2BC4-A99C-4DD3-A84D-EB3461D18287}" destId="{5018695D-CFD4-49F8-8967-BA8A0C0A0DE1}" srcOrd="5" destOrd="0" presId="urn:microsoft.com/office/officeart/2017/3/layout/DropPinTimeline"/>
    <dgm:cxn modelId="{39DED560-FDC7-4A20-BA37-B726CE3DBE1E}" type="presParOf" srcId="{46A6B157-7198-41C4-9D25-C4F8885F1B6F}" destId="{61EA613E-57A8-485F-A4A9-29037092E83A}" srcOrd="9" destOrd="0" presId="urn:microsoft.com/office/officeart/2017/3/layout/DropPinTimeline"/>
    <dgm:cxn modelId="{54E41EA0-9E87-40EF-B950-CD0D02632A5E}" type="presParOf" srcId="{46A6B157-7198-41C4-9D25-C4F8885F1B6F}" destId="{0F3B3032-C16A-44EB-AE28-CB7C1D797D2B}" srcOrd="10" destOrd="0" presId="urn:microsoft.com/office/officeart/2017/3/layout/DropPinTimeline"/>
    <dgm:cxn modelId="{1942FCC2-B760-454F-8ED4-284B5F0D173F}" type="presParOf" srcId="{0F3B3032-C16A-44EB-AE28-CB7C1D797D2B}" destId="{A64C6D16-2F77-439A-848A-F1081C5E5CBE}" srcOrd="0" destOrd="0" presId="urn:microsoft.com/office/officeart/2017/3/layout/DropPinTimeline"/>
    <dgm:cxn modelId="{AC143F48-BF04-4D0E-89BA-960F2ABBD0BF}" type="presParOf" srcId="{0F3B3032-C16A-44EB-AE28-CB7C1D797D2B}" destId="{8EFC6EAF-71E5-48C3-9F69-6FB96640B14F}" srcOrd="1" destOrd="0" presId="urn:microsoft.com/office/officeart/2017/3/layout/DropPinTimeline"/>
    <dgm:cxn modelId="{9D150C9C-5EFC-4A02-8C37-075CE44C91E1}" type="presParOf" srcId="{8EFC6EAF-71E5-48C3-9F69-6FB96640B14F}" destId="{73F98938-B973-410F-B6E0-43437FA146E6}" srcOrd="0" destOrd="0" presId="urn:microsoft.com/office/officeart/2017/3/layout/DropPinTimeline"/>
    <dgm:cxn modelId="{64F7D1CF-1C75-4E99-9650-834BFE5A5694}" type="presParOf" srcId="{8EFC6EAF-71E5-48C3-9F69-6FB96640B14F}" destId="{26BE64BD-02BC-4C6F-AC50-F9617E59754D}" srcOrd="1" destOrd="0" presId="urn:microsoft.com/office/officeart/2017/3/layout/DropPinTimeline"/>
    <dgm:cxn modelId="{C16907F7-D721-4CDC-AE06-6F5EE47FD277}" type="presParOf" srcId="{0F3B3032-C16A-44EB-AE28-CB7C1D797D2B}" destId="{5C5070CD-E29E-4F50-9A43-342A2DE968FF}" srcOrd="2" destOrd="0" presId="urn:microsoft.com/office/officeart/2017/3/layout/DropPinTimeline"/>
    <dgm:cxn modelId="{CA8AB878-D5FF-4555-BB9A-8E6D1CC53290}" type="presParOf" srcId="{0F3B3032-C16A-44EB-AE28-CB7C1D797D2B}" destId="{6FED4196-A0D3-4E5C-83DA-99291A8FFFC3}" srcOrd="3" destOrd="0" presId="urn:microsoft.com/office/officeart/2017/3/layout/DropPinTimeline"/>
    <dgm:cxn modelId="{55A40688-F4F2-41AC-A466-706C7C2D4FCF}" type="presParOf" srcId="{0F3B3032-C16A-44EB-AE28-CB7C1D797D2B}" destId="{54DE4918-169B-4E9C-B946-44A9D45AEC94}" srcOrd="4" destOrd="0" presId="urn:microsoft.com/office/officeart/2017/3/layout/DropPinTimeline"/>
    <dgm:cxn modelId="{506414DA-3D19-4555-9698-F2128A0EF183}" type="presParOf" srcId="{0F3B3032-C16A-44EB-AE28-CB7C1D797D2B}" destId="{75F2030E-997B-4809-B3F1-AEF48EEEDB2B}" srcOrd="5" destOrd="0" presId="urn:microsoft.com/office/officeart/2017/3/layout/DropPin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476501"/>
          <a:ext cx="10939605" cy="428624"/>
        </a:xfrm>
        <a:prstGeom prst="homePlate">
          <a:avLst/>
        </a:prstGeom>
        <a:gradFill rotWithShape="0">
          <a:gsLst>
            <a:gs pos="0">
              <a:schemeClr val="bg1">
                <a:lumMod val="95000"/>
              </a:schemeClr>
            </a:gs>
            <a:gs pos="100000">
              <a:schemeClr val="bg1">
                <a:lumMod val="85000"/>
              </a:schemeClr>
            </a:gs>
          </a:gsLst>
          <a:lin ang="1200000" scaled="0"/>
        </a:gradFill>
        <a:ln w="12700" cap="flat" cmpd="sng" algn="ctr">
          <a:noFill/>
          <a:prstDash val="solid"/>
          <a:miter lim="800000"/>
          <a:tailEnd type="arrow" w="sm" len="sm"/>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88462" y="621836"/>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B4BA4-33F0-43CE-A60E-B95E195AD5A9}">
      <dsp:nvSpPr>
        <dsp:cNvPr id="0" name=""/>
        <dsp:cNvSpPr/>
      </dsp:nvSpPr>
      <dsp:spPr>
        <a:xfrm>
          <a:off x="132047" y="665422"/>
          <a:ext cx="305170" cy="305170"/>
        </a:xfrm>
        <a:prstGeom prst="donu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562060" y="1097851"/>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solidFill>
                <a:schemeClr val="tx1">
                  <a:lumMod val="65000"/>
                  <a:lumOff val="35000"/>
                </a:schemeClr>
              </a:solidFill>
            </a:rPr>
            <a:t>Data Cleaning and General or Summarized EDA on overall dataset.</a:t>
          </a:r>
        </a:p>
      </dsp:txBody>
      <dsp:txXfrm>
        <a:off x="562060" y="1097851"/>
        <a:ext cx="2576929" cy="1592961"/>
      </dsp:txXfrm>
    </dsp:sp>
    <dsp:sp modelId="{85C50C56-6DC8-4C47-8DBC-4FD6B1554AA4}">
      <dsp:nvSpPr>
        <dsp:cNvPr id="0" name=""/>
        <dsp:cNvSpPr/>
      </dsp:nvSpPr>
      <dsp:spPr>
        <a:xfrm>
          <a:off x="562060" y="538162"/>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i="1" kern="1200" dirty="0">
              <a:solidFill>
                <a:schemeClr val="tx1">
                  <a:lumMod val="65000"/>
                  <a:lumOff val="35000"/>
                </a:schemeClr>
              </a:solidFill>
            </a:rPr>
            <a:t>Understanding the Data</a:t>
          </a:r>
        </a:p>
      </dsp:txBody>
      <dsp:txXfrm>
        <a:off x="562060" y="538162"/>
        <a:ext cx="2576929" cy="559689"/>
      </dsp:txXfrm>
    </dsp:sp>
    <dsp:sp modelId="{4F322B1B-F357-4BCD-BF34-8A0D705A1CE7}">
      <dsp:nvSpPr>
        <dsp:cNvPr id="0" name=""/>
        <dsp:cNvSpPr/>
      </dsp:nvSpPr>
      <dsp:spPr>
        <a:xfrm>
          <a:off x="284633" y="1097851"/>
          <a:ext cx="0" cy="1592961"/>
        </a:xfrm>
        <a:prstGeom prst="line">
          <a:avLst/>
        </a:prstGeom>
        <a:noFill/>
        <a:ln w="3175"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237113" y="2640440"/>
          <a:ext cx="99873" cy="100744"/>
        </a:xfrm>
        <a:prstGeom prst="ellipse">
          <a:avLst/>
        </a:prstGeom>
        <a:solidFill>
          <a:schemeClr val="accent1"/>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4632EA-1574-417A-A3FA-D711159FBAD1}">
      <dsp:nvSpPr>
        <dsp:cNvPr id="0" name=""/>
        <dsp:cNvSpPr/>
      </dsp:nvSpPr>
      <dsp:spPr>
        <a:xfrm rot="18900000">
          <a:off x="1647144" y="4367448"/>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E0966-F86B-4BBD-BE80-8FAB861AF0E8}">
      <dsp:nvSpPr>
        <dsp:cNvPr id="0" name=""/>
        <dsp:cNvSpPr/>
      </dsp:nvSpPr>
      <dsp:spPr>
        <a:xfrm>
          <a:off x="1690729" y="4411033"/>
          <a:ext cx="305170" cy="305170"/>
        </a:xfrm>
        <a:prstGeom prst="donut">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2120742" y="2690813"/>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solidFill>
                <a:schemeClr val="tx1">
                  <a:lumMod val="65000"/>
                  <a:lumOff val="35000"/>
                </a:schemeClr>
              </a:solidFill>
            </a:rPr>
            <a:t>Detailed EDA on each factor individually and its relation to churn. For e.g. which card category had more churn, or which income level had more churn</a:t>
          </a:r>
        </a:p>
      </dsp:txBody>
      <dsp:txXfrm>
        <a:off x="2120742" y="2690813"/>
        <a:ext cx="2576929" cy="1592961"/>
      </dsp:txXfrm>
    </dsp:sp>
    <dsp:sp modelId="{C1E34084-406C-48D5-88FE-7226282DBC49}">
      <dsp:nvSpPr>
        <dsp:cNvPr id="0" name=""/>
        <dsp:cNvSpPr/>
      </dsp:nvSpPr>
      <dsp:spPr>
        <a:xfrm>
          <a:off x="2120742" y="4283774"/>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i="1" kern="1200" dirty="0">
              <a:solidFill>
                <a:schemeClr val="tx1">
                  <a:lumMod val="65000"/>
                  <a:lumOff val="35000"/>
                </a:schemeClr>
              </a:solidFill>
            </a:rPr>
            <a:t>Detailed EDA</a:t>
          </a:r>
          <a:endParaRPr lang="en-US" sz="1600" b="0" kern="1200" dirty="0">
            <a:solidFill>
              <a:schemeClr val="tx1">
                <a:lumMod val="65000"/>
                <a:lumOff val="35000"/>
              </a:schemeClr>
            </a:solidFill>
          </a:endParaRPr>
        </a:p>
      </dsp:txBody>
      <dsp:txXfrm>
        <a:off x="2120742" y="4283774"/>
        <a:ext cx="2576929" cy="559689"/>
      </dsp:txXfrm>
    </dsp:sp>
    <dsp:sp modelId="{33168228-1414-4AAF-B7E5-C08A80BBB2F1}">
      <dsp:nvSpPr>
        <dsp:cNvPr id="0" name=""/>
        <dsp:cNvSpPr/>
      </dsp:nvSpPr>
      <dsp:spPr>
        <a:xfrm>
          <a:off x="1843314" y="2690813"/>
          <a:ext cx="0" cy="1592961"/>
        </a:xfrm>
        <a:prstGeom prst="line">
          <a:avLst/>
        </a:prstGeom>
        <a:noFill/>
        <a:ln w="3175" cap="flat" cmpd="sng" algn="ctr">
          <a:solidFill>
            <a:prstClr val="white">
              <a:lumMod val="85000"/>
            </a:prstClr>
          </a:solidFill>
          <a:prstDash val="solid"/>
          <a:miter lim="800000"/>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795795" y="2640440"/>
          <a:ext cx="99873" cy="100744"/>
        </a:xfrm>
        <a:prstGeom prst="ellipse">
          <a:avLst/>
        </a:prstGeom>
        <a:solidFill>
          <a:schemeClr val="accent1">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09B8D-1C75-4604-9F35-AEC078447C45}">
      <dsp:nvSpPr>
        <dsp:cNvPr id="0" name=""/>
        <dsp:cNvSpPr/>
      </dsp:nvSpPr>
      <dsp:spPr>
        <a:xfrm rot="8100000">
          <a:off x="3205826" y="621836"/>
          <a:ext cx="392341" cy="392341"/>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E91A1F-E910-48AB-A4C9-128002268483}">
      <dsp:nvSpPr>
        <dsp:cNvPr id="0" name=""/>
        <dsp:cNvSpPr/>
      </dsp:nvSpPr>
      <dsp:spPr>
        <a:xfrm>
          <a:off x="3249411" y="665422"/>
          <a:ext cx="305170" cy="305170"/>
        </a:xfrm>
        <a:prstGeom prst="star12">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679424" y="1097851"/>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i="1" kern="1200" dirty="0">
              <a:solidFill>
                <a:schemeClr val="tx1">
                  <a:lumMod val="65000"/>
                  <a:lumOff val="35000"/>
                </a:schemeClr>
              </a:solidFill>
            </a:rPr>
            <a:t>Recommend strategies that can retain customers and provide insights into why they leave.</a:t>
          </a:r>
        </a:p>
        <a:p>
          <a:pPr marL="0" lvl="0" indent="0" algn="l" defTabSz="488950">
            <a:lnSpc>
              <a:spcPct val="90000"/>
            </a:lnSpc>
            <a:spcBef>
              <a:spcPct val="0"/>
            </a:spcBef>
            <a:spcAft>
              <a:spcPct val="35000"/>
            </a:spcAft>
            <a:buNone/>
          </a:pPr>
          <a:endParaRPr lang="en-AU" sz="1100" i="1" kern="1200" dirty="0">
            <a:solidFill>
              <a:schemeClr val="tx1">
                <a:lumMod val="65000"/>
                <a:lumOff val="35000"/>
              </a:schemeClr>
            </a:solidFill>
          </a:endParaRPr>
        </a:p>
        <a:p>
          <a:pPr marL="0" lvl="0" indent="0" algn="l" defTabSz="488950">
            <a:lnSpc>
              <a:spcPct val="90000"/>
            </a:lnSpc>
            <a:spcBef>
              <a:spcPct val="0"/>
            </a:spcBef>
            <a:spcAft>
              <a:spcPct val="35000"/>
            </a:spcAft>
            <a:buNone/>
          </a:pPr>
          <a:r>
            <a:rPr lang="en-US" sz="1100" i="1" kern="1200">
              <a:solidFill>
                <a:schemeClr val="tx1">
                  <a:lumMod val="65000"/>
                  <a:lumOff val="35000"/>
                </a:schemeClr>
              </a:solidFill>
            </a:rPr>
            <a:t> </a:t>
          </a:r>
          <a:endParaRPr lang="en-US" sz="1100" i="1" kern="1200" dirty="0">
            <a:solidFill>
              <a:schemeClr val="tx1">
                <a:lumMod val="65000"/>
                <a:lumOff val="35000"/>
              </a:schemeClr>
            </a:solidFill>
          </a:endParaRPr>
        </a:p>
      </dsp:txBody>
      <dsp:txXfrm>
        <a:off x="3679424" y="1097851"/>
        <a:ext cx="2576929" cy="1592961"/>
      </dsp:txXfrm>
    </dsp:sp>
    <dsp:sp modelId="{4EB3AA5C-1289-44C6-9F3E-859ABA28E18F}">
      <dsp:nvSpPr>
        <dsp:cNvPr id="0" name=""/>
        <dsp:cNvSpPr/>
      </dsp:nvSpPr>
      <dsp:spPr>
        <a:xfrm>
          <a:off x="3679424" y="538162"/>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i="1" kern="1200" dirty="0">
              <a:solidFill>
                <a:schemeClr val="tx1">
                  <a:lumMod val="65000"/>
                  <a:lumOff val="35000"/>
                </a:schemeClr>
              </a:solidFill>
            </a:rPr>
            <a:t>Recommendations,  Insights and Visualizations.</a:t>
          </a:r>
        </a:p>
      </dsp:txBody>
      <dsp:txXfrm>
        <a:off x="3679424" y="538162"/>
        <a:ext cx="2576929" cy="559689"/>
      </dsp:txXfrm>
    </dsp:sp>
    <dsp:sp modelId="{0BB03C0E-97EC-4D66-9B09-35D689DAB28C}">
      <dsp:nvSpPr>
        <dsp:cNvPr id="0" name=""/>
        <dsp:cNvSpPr/>
      </dsp:nvSpPr>
      <dsp:spPr>
        <a:xfrm>
          <a:off x="3401996" y="1097851"/>
          <a:ext cx="0" cy="1592961"/>
        </a:xfrm>
        <a:prstGeom prst="line">
          <a:avLst/>
        </a:prstGeom>
        <a:noFill/>
        <a:ln w="114300" cap="rnd" cmpd="sng" algn="ctr">
          <a:solidFill>
            <a:schemeClr val="bg1">
              <a:lumMod val="95000"/>
            </a:schemeClr>
          </a:solidFill>
          <a:prstDash val="sysDot"/>
          <a:round/>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354477" y="2640440"/>
          <a:ext cx="99873" cy="100744"/>
        </a:xfrm>
        <a:prstGeom prst="ellipse">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DBECBF-E3AA-450B-95D4-8349AA21B4F8}">
      <dsp:nvSpPr>
        <dsp:cNvPr id="0" name=""/>
        <dsp:cNvSpPr/>
      </dsp:nvSpPr>
      <dsp:spPr>
        <a:xfrm rot="18900000">
          <a:off x="4764507" y="4367448"/>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DD44C-F5E4-49AD-B1D9-346B8B8AEE8F}">
      <dsp:nvSpPr>
        <dsp:cNvPr id="0" name=""/>
        <dsp:cNvSpPr/>
      </dsp:nvSpPr>
      <dsp:spPr>
        <a:xfrm>
          <a:off x="4808093" y="4411033"/>
          <a:ext cx="305170" cy="305170"/>
        </a:xfrm>
        <a:prstGeom prst="donut">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5238106" y="2690813"/>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solidFill>
                <a:schemeClr val="tx1">
                  <a:lumMod val="65000"/>
                  <a:lumOff val="35000"/>
                </a:schemeClr>
              </a:solidFill>
            </a:rPr>
            <a:t>Prepare data for ML and Run a Logistic Regression Model to predict customers at risk of churn.</a:t>
          </a:r>
        </a:p>
      </dsp:txBody>
      <dsp:txXfrm>
        <a:off x="5238106" y="2690813"/>
        <a:ext cx="2576929" cy="1592961"/>
      </dsp:txXfrm>
    </dsp:sp>
    <dsp:sp modelId="{3DA36ABE-9810-4ED4-9A55-2905E7588D06}">
      <dsp:nvSpPr>
        <dsp:cNvPr id="0" name=""/>
        <dsp:cNvSpPr/>
      </dsp:nvSpPr>
      <dsp:spPr>
        <a:xfrm>
          <a:off x="5238106" y="4283774"/>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i="1" kern="1200" dirty="0">
              <a:solidFill>
                <a:schemeClr val="tx1">
                  <a:lumMod val="65000"/>
                  <a:lumOff val="35000"/>
                </a:schemeClr>
              </a:solidFill>
            </a:rPr>
            <a:t>Machine Learning Model</a:t>
          </a:r>
        </a:p>
      </dsp:txBody>
      <dsp:txXfrm>
        <a:off x="5238106" y="4283774"/>
        <a:ext cx="2576929" cy="559689"/>
      </dsp:txXfrm>
    </dsp:sp>
    <dsp:sp modelId="{4B9F5909-A57C-4893-9C8A-D5960FE9BE37}">
      <dsp:nvSpPr>
        <dsp:cNvPr id="0" name=""/>
        <dsp:cNvSpPr/>
      </dsp:nvSpPr>
      <dsp:spPr>
        <a:xfrm>
          <a:off x="4960678" y="2690813"/>
          <a:ext cx="0" cy="1592961"/>
        </a:xfrm>
        <a:prstGeom prst="line">
          <a:avLst/>
        </a:prstGeom>
        <a:noFill/>
        <a:ln w="3175" cap="flat" cmpd="sng" algn="ctr">
          <a:solidFill>
            <a:prstClr val="white">
              <a:lumMod val="85000"/>
            </a:prstClr>
          </a:solidFill>
          <a:prstDash val="solid"/>
          <a:miter lim="800000"/>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913158" y="2640440"/>
          <a:ext cx="99873" cy="100744"/>
        </a:xfrm>
        <a:prstGeom prst="ellipse">
          <a:avLst/>
        </a:prstGeom>
        <a:solidFill>
          <a:schemeClr val="accent1">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8CC4C6-DFBC-460C-A9ED-BEDA8CC682D4}">
      <dsp:nvSpPr>
        <dsp:cNvPr id="0" name=""/>
        <dsp:cNvSpPr/>
      </dsp:nvSpPr>
      <dsp:spPr>
        <a:xfrm rot="8100000">
          <a:off x="6323189" y="621836"/>
          <a:ext cx="392341" cy="392341"/>
        </a:xfrm>
        <a:prstGeom prst="teardrop">
          <a:avLst>
            <a:gd name="adj" fmla="val 115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A82DA-B677-461B-A08D-337683480059}">
      <dsp:nvSpPr>
        <dsp:cNvPr id="0" name=""/>
        <dsp:cNvSpPr/>
      </dsp:nvSpPr>
      <dsp:spPr>
        <a:xfrm>
          <a:off x="6366775" y="665422"/>
          <a:ext cx="305170" cy="305170"/>
        </a:xfrm>
        <a:prstGeom prst="donut">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796788" y="1097851"/>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solidFill>
                <a:schemeClr val="tx1">
                  <a:lumMod val="65000"/>
                  <a:lumOff val="35000"/>
                </a:schemeClr>
              </a:solidFill>
            </a:rPr>
            <a:t>Evaluate and improve model score if required and understand the factors / features that contribute most to the score. </a:t>
          </a:r>
        </a:p>
      </dsp:txBody>
      <dsp:txXfrm>
        <a:off x="6796788" y="1097851"/>
        <a:ext cx="2576929" cy="1592961"/>
      </dsp:txXfrm>
    </dsp:sp>
    <dsp:sp modelId="{6EC2FC68-E1B8-4274-8090-C2C96A4CD82C}">
      <dsp:nvSpPr>
        <dsp:cNvPr id="0" name=""/>
        <dsp:cNvSpPr/>
      </dsp:nvSpPr>
      <dsp:spPr>
        <a:xfrm>
          <a:off x="6796788" y="538162"/>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i="1" kern="1200" dirty="0">
              <a:solidFill>
                <a:schemeClr val="tx1">
                  <a:lumMod val="65000"/>
                  <a:lumOff val="35000"/>
                </a:schemeClr>
              </a:solidFill>
            </a:rPr>
            <a:t>Model Evaluation</a:t>
          </a:r>
          <a:endParaRPr lang="en-US" sz="1600" kern="1200" dirty="0">
            <a:solidFill>
              <a:schemeClr val="tx1">
                <a:lumMod val="65000"/>
                <a:lumOff val="35000"/>
              </a:schemeClr>
            </a:solidFill>
          </a:endParaRPr>
        </a:p>
      </dsp:txBody>
      <dsp:txXfrm>
        <a:off x="6796788" y="538162"/>
        <a:ext cx="2576929" cy="559689"/>
      </dsp:txXfrm>
    </dsp:sp>
    <dsp:sp modelId="{4F41BF23-550C-4E7F-977E-3D22E3AF7B51}">
      <dsp:nvSpPr>
        <dsp:cNvPr id="0" name=""/>
        <dsp:cNvSpPr/>
      </dsp:nvSpPr>
      <dsp:spPr>
        <a:xfrm>
          <a:off x="6519360" y="1097851"/>
          <a:ext cx="0" cy="1592961"/>
        </a:xfrm>
        <a:prstGeom prst="line">
          <a:avLst/>
        </a:prstGeom>
        <a:noFill/>
        <a:ln w="3175" cap="flat" cmpd="sng" algn="ctr">
          <a:solidFill>
            <a:prstClr val="white">
              <a:lumMod val="85000"/>
            </a:prstClr>
          </a:solidFill>
          <a:prstDash val="solid"/>
          <a:miter lim="800000"/>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471840" y="2640440"/>
          <a:ext cx="99873" cy="100744"/>
        </a:xfrm>
        <a:prstGeom prst="ellipse">
          <a:avLst/>
        </a:prstGeom>
        <a:solidFill>
          <a:schemeClr val="accent1">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98938-B973-410F-B6E0-43437FA146E6}">
      <dsp:nvSpPr>
        <dsp:cNvPr id="0" name=""/>
        <dsp:cNvSpPr/>
      </dsp:nvSpPr>
      <dsp:spPr>
        <a:xfrm rot="18900000">
          <a:off x="7881871" y="4367448"/>
          <a:ext cx="392341" cy="392341"/>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E64BD-02BC-4C6F-AC50-F9617E59754D}">
      <dsp:nvSpPr>
        <dsp:cNvPr id="0" name=""/>
        <dsp:cNvSpPr/>
      </dsp:nvSpPr>
      <dsp:spPr>
        <a:xfrm>
          <a:off x="7925457" y="4411033"/>
          <a:ext cx="305170" cy="305170"/>
        </a:xfrm>
        <a:prstGeom prst="star12">
          <a:avLst/>
        </a:prstGeom>
        <a:solidFill>
          <a:schemeClr val="lt1">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8355470" y="2690813"/>
          <a:ext cx="2576929" cy="159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i="1" kern="1200" dirty="0">
              <a:solidFill>
                <a:schemeClr val="tx1">
                  <a:lumMod val="65000"/>
                  <a:lumOff val="35000"/>
                </a:schemeClr>
              </a:solidFill>
            </a:rPr>
            <a:t>Define a mechanism to rank the predicted list of customers, such as for e.g. by card category Platinum to gold,..</a:t>
          </a:r>
          <a:endParaRPr lang="en-US" sz="1100" kern="1200" dirty="0">
            <a:solidFill>
              <a:schemeClr val="tx1">
                <a:lumMod val="65000"/>
                <a:lumOff val="35000"/>
              </a:schemeClr>
            </a:solidFill>
          </a:endParaRPr>
        </a:p>
      </dsp:txBody>
      <dsp:txXfrm>
        <a:off x="8355470" y="2690813"/>
        <a:ext cx="2576929" cy="1592961"/>
      </dsp:txXfrm>
    </dsp:sp>
    <dsp:sp modelId="{6FED4196-A0D3-4E5C-83DA-99291A8FFFC3}">
      <dsp:nvSpPr>
        <dsp:cNvPr id="0" name=""/>
        <dsp:cNvSpPr/>
      </dsp:nvSpPr>
      <dsp:spPr>
        <a:xfrm>
          <a:off x="8355470" y="4283774"/>
          <a:ext cx="2576929"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i="1" kern="1200" dirty="0">
              <a:solidFill>
                <a:schemeClr val="tx1">
                  <a:lumMod val="65000"/>
                  <a:lumOff val="35000"/>
                </a:schemeClr>
              </a:solidFill>
            </a:rPr>
            <a:t>Ranked List of Customers at Risk of Churn</a:t>
          </a:r>
        </a:p>
      </dsp:txBody>
      <dsp:txXfrm>
        <a:off x="8355470" y="4283774"/>
        <a:ext cx="2576929" cy="559689"/>
      </dsp:txXfrm>
    </dsp:sp>
    <dsp:sp modelId="{54DE4918-169B-4E9C-B946-44A9D45AEC94}">
      <dsp:nvSpPr>
        <dsp:cNvPr id="0" name=""/>
        <dsp:cNvSpPr/>
      </dsp:nvSpPr>
      <dsp:spPr>
        <a:xfrm>
          <a:off x="8078042" y="2690813"/>
          <a:ext cx="0" cy="1592961"/>
        </a:xfrm>
        <a:prstGeom prst="line">
          <a:avLst/>
        </a:prstGeom>
        <a:noFill/>
        <a:ln w="114300" cap="rnd" cmpd="sng" algn="ctr">
          <a:solidFill>
            <a:prstClr val="white">
              <a:lumMod val="95000"/>
            </a:prstClr>
          </a:solidFill>
          <a:prstDash val="sysDot"/>
          <a:roun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8030522" y="2640440"/>
          <a:ext cx="99873" cy="100744"/>
        </a:xfrm>
        <a:prstGeom prst="ellipse">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3/12/2021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3/11/2021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6245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266343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a:lstStyle/>
          <a:p>
            <a:fld id="{959F822C-F838-414C-BE88-4C36BDF8A5E0}" type="datetimeFigureOut">
              <a:rPr lang="en-US" smtClean="0"/>
              <a:t>3/11/2021</a:t>
            </a:fld>
            <a:endParaRPr lang="en-US"/>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a:lstStyle/>
          <a:p>
            <a:fld id="{DD35DBF2-A8CF-448E-B167-C826703D0B69}" type="slidenum">
              <a:rPr lang="en-US" smtClean="0"/>
              <a:t>‹#›</a:t>
            </a:fld>
            <a:endParaRPr lang="en-US"/>
          </a:p>
        </p:txBody>
      </p:sp>
    </p:spTree>
    <p:extLst>
      <p:ext uri="{BB962C8B-B14F-4D97-AF65-F5344CB8AC3E}">
        <p14:creationId xmlns:p14="http://schemas.microsoft.com/office/powerpoint/2010/main" val="28283272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2F02-16AD-4185-BCC4-2A81602AA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FD086-E965-4500-BE40-E0E83926C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B816CA-14DF-4967-BDD0-0AC5C0C17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053655-C414-4CBA-958D-B252D6A31622}"/>
              </a:ext>
            </a:extLst>
          </p:cNvPr>
          <p:cNvSpPr>
            <a:spLocks noGrp="1"/>
          </p:cNvSpPr>
          <p:nvPr>
            <p:ph type="dt" sz="half" idx="10"/>
          </p:nvPr>
        </p:nvSpPr>
        <p:spPr/>
        <p:txBody>
          <a:bodyPr/>
          <a:lstStyle/>
          <a:p>
            <a:fld id="{A6EE21D8-0C01-4BBC-A148-A4DDBFA5ED8A}" type="datetimeFigureOut">
              <a:rPr lang="en-US" smtClean="0"/>
              <a:t>3/11/2021</a:t>
            </a:fld>
            <a:endParaRPr lang="en-US"/>
          </a:p>
        </p:txBody>
      </p:sp>
      <p:sp>
        <p:nvSpPr>
          <p:cNvPr id="6" name="Footer Placeholder 5">
            <a:extLst>
              <a:ext uri="{FF2B5EF4-FFF2-40B4-BE49-F238E27FC236}">
                <a16:creationId xmlns:a16="http://schemas.microsoft.com/office/drawing/2014/main" id="{3322B225-AEA9-489A-A87D-0F9A6C63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37CFB-53A3-4E4A-B71F-B07062982927}"/>
              </a:ext>
            </a:extLst>
          </p:cNvPr>
          <p:cNvSpPr>
            <a:spLocks noGrp="1"/>
          </p:cNvSpPr>
          <p:nvPr>
            <p:ph type="sldNum" sz="quarter" idx="12"/>
          </p:nvPr>
        </p:nvSpPr>
        <p:spPr/>
        <p:txBody>
          <a:bodyPr/>
          <a:lstStyle/>
          <a:p>
            <a:fld id="{D39C3EB4-8329-4D70-BABB-2A027EBD4BED}" type="slidenum">
              <a:rPr lang="en-US" smtClean="0"/>
              <a:t>‹#›</a:t>
            </a:fld>
            <a:endParaRPr lang="en-US"/>
          </a:p>
        </p:txBody>
      </p:sp>
    </p:spTree>
    <p:extLst>
      <p:ext uri="{BB962C8B-B14F-4D97-AF65-F5344CB8AC3E}">
        <p14:creationId xmlns:p14="http://schemas.microsoft.com/office/powerpoint/2010/main" val="229115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 id="2147483736" r:id="rId53"/>
    <p:sldLayoutId id="2147483737" r:id="rId5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199" y="2002421"/>
            <a:ext cx="7693242" cy="891250"/>
          </a:xfrm>
        </p:spPr>
        <p:txBody>
          <a:bodyPr/>
          <a:lstStyle/>
          <a:p>
            <a:r>
              <a:rPr lang="en-US" dirty="0" err="1"/>
              <a:t>OurBank</a:t>
            </a:r>
            <a:r>
              <a:rPr lang="en-US" dirty="0"/>
              <a:t> Churn </a:t>
            </a:r>
            <a:r>
              <a:rPr lang="en-US" dirty="0" err="1"/>
              <a:t>Predition</a:t>
            </a:r>
            <a:endParaRPr lang="en-US"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3090444"/>
            <a:ext cx="7252504" cy="1481556"/>
          </a:xfrm>
        </p:spPr>
        <p:txBody>
          <a:bodyPr>
            <a:normAutofit/>
          </a:bodyPr>
          <a:lstStyle/>
          <a:p>
            <a:r>
              <a:rPr lang="en-US" sz="1600" b="1" dirty="0"/>
              <a:t>OVAIS KHAN</a:t>
            </a:r>
          </a:p>
          <a:p>
            <a:r>
              <a:rPr lang="en-US" sz="1600" b="1" dirty="0"/>
              <a:t>CAPSTONE PROJECT</a:t>
            </a:r>
          </a:p>
          <a:p>
            <a:pPr algn="l"/>
            <a:r>
              <a:rPr lang="en-US" sz="1600" b="1" i="0" u="none" strike="noStrike" baseline="0" dirty="0">
                <a:latin typeface="ProximaNova-Regular"/>
              </a:rPr>
              <a:t>PART 1: TOPIC PROPOSAL AND DATASET</a:t>
            </a:r>
            <a:endParaRPr lang="en-US" sz="1600" b="1" dirty="0"/>
          </a:p>
          <a:p>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Project </a:t>
            </a:r>
            <a:br>
              <a:rPr lang="en-US" dirty="0"/>
            </a:br>
            <a:r>
              <a:rPr lang="en-US" dirty="0">
                <a:solidFill>
                  <a:srgbClr val="5DAAB0"/>
                </a:solidFill>
              </a:rPr>
              <a:t>Brief </a:t>
            </a:r>
          </a:p>
        </p:txBody>
      </p:sp>
      <p:pic>
        <p:nvPicPr>
          <p:cNvPr id="21" name="Picture Placeholder 20">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a:srcRect l="15058" r="15058"/>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470815" y="2540529"/>
            <a:ext cx="5876237" cy="382749"/>
          </a:xfrm>
        </p:spPr>
        <p:txBody>
          <a:bodyPr>
            <a:normAutofit/>
          </a:bodyPr>
          <a:lstStyle/>
          <a:p>
            <a:r>
              <a:rPr lang="en-US" dirty="0"/>
              <a:t>Client Introduction &amp; Problem Statement</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944813"/>
            <a:ext cx="5876528" cy="3044825"/>
          </a:xfrm>
        </p:spPr>
        <p:txBody>
          <a:bodyPr>
            <a:normAutofit/>
          </a:bodyPr>
          <a:lstStyle/>
          <a:p>
            <a:r>
              <a:rPr lang="en-US" dirty="0"/>
              <a:t>Credit Cards Department of </a:t>
            </a:r>
            <a:r>
              <a:rPr lang="en-US" dirty="0" err="1"/>
              <a:t>OurBank</a:t>
            </a:r>
            <a:r>
              <a:rPr lang="en-US" dirty="0"/>
              <a:t> - Australian retail bank with the largest branch and ATM networks.</a:t>
            </a:r>
          </a:p>
          <a:p>
            <a:r>
              <a:rPr lang="en-US" dirty="0" err="1"/>
              <a:t>OurBank</a:t>
            </a:r>
            <a:r>
              <a:rPr lang="en-US" dirty="0"/>
              <a:t> offers four types of credit cards.</a:t>
            </a:r>
          </a:p>
          <a:p>
            <a:pPr lvl="1">
              <a:buFont typeface="Courier New" panose="02070309020205020404" pitchFamily="49" charset="0"/>
              <a:buChar char="o"/>
            </a:pPr>
            <a:r>
              <a:rPr lang="en-US" dirty="0"/>
              <a:t>Blue, </a:t>
            </a:r>
          </a:p>
          <a:p>
            <a:pPr lvl="1">
              <a:buFont typeface="Courier New" panose="02070309020205020404" pitchFamily="49" charset="0"/>
              <a:buChar char="o"/>
            </a:pPr>
            <a:r>
              <a:rPr lang="en-US" dirty="0"/>
              <a:t>Silver, </a:t>
            </a:r>
          </a:p>
          <a:p>
            <a:pPr lvl="1">
              <a:buFont typeface="Courier New" panose="02070309020205020404" pitchFamily="49" charset="0"/>
              <a:buChar char="o"/>
            </a:pPr>
            <a:r>
              <a:rPr lang="en-US" dirty="0"/>
              <a:t>Gold, </a:t>
            </a:r>
          </a:p>
          <a:p>
            <a:pPr lvl="1">
              <a:buFont typeface="Courier New" panose="02070309020205020404" pitchFamily="49" charset="0"/>
              <a:buChar char="o"/>
            </a:pPr>
            <a:r>
              <a:rPr lang="en-US" dirty="0"/>
              <a:t>Platinum</a:t>
            </a:r>
          </a:p>
          <a:p>
            <a:pPr marL="228600" lvl="1">
              <a:spcBef>
                <a:spcPts val="1000"/>
              </a:spcBef>
            </a:pPr>
            <a:r>
              <a:rPr lang="en-US" sz="1400" dirty="0"/>
              <a:t>Management team is concerned with Customers attrition, as it costs, 5 times the revenue more to bring them back or to get new clients, then to retain existing ones, proactively.   </a:t>
            </a:r>
          </a:p>
          <a:p>
            <a:pPr marL="457200" lvl="1" indent="0">
              <a:buNone/>
            </a:pPr>
            <a:endParaRPr lang="en-US" dirty="0"/>
          </a:p>
        </p:txBody>
      </p:sp>
    </p:spTree>
    <p:extLst>
      <p:ext uri="{BB962C8B-B14F-4D97-AF65-F5344CB8AC3E}">
        <p14:creationId xmlns:p14="http://schemas.microsoft.com/office/powerpoint/2010/main" val="32989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3151573" y="839972"/>
            <a:ext cx="8406469" cy="1342045"/>
          </a:xfrm>
        </p:spPr>
        <p:txBody>
          <a:bodyPr>
            <a:normAutofit/>
          </a:bodyPr>
          <a:lstStyle/>
          <a:p>
            <a:r>
              <a:rPr lang="en-US" dirty="0"/>
              <a:t>Financial Impacts </a:t>
            </a:r>
            <a:br>
              <a:rPr lang="en-US" dirty="0"/>
            </a:br>
            <a:r>
              <a:rPr lang="en-US" dirty="0">
                <a:solidFill>
                  <a:srgbClr val="5DAAB0"/>
                </a:solidFill>
              </a:rPr>
              <a:t>Retain Existing vs Getting New</a:t>
            </a:r>
          </a:p>
        </p:txBody>
      </p:sp>
      <p:pic>
        <p:nvPicPr>
          <p:cNvPr id="7" name="Picture 6">
            <a:extLst>
              <a:ext uri="{FF2B5EF4-FFF2-40B4-BE49-F238E27FC236}">
                <a16:creationId xmlns:a16="http://schemas.microsoft.com/office/drawing/2014/main" id="{C4E6828D-9246-49A3-A3DF-F692F8644617}"/>
              </a:ext>
            </a:extLst>
          </p:cNvPr>
          <p:cNvPicPr>
            <a:picLocks noChangeAspect="1"/>
          </p:cNvPicPr>
          <p:nvPr/>
        </p:nvPicPr>
        <p:blipFill>
          <a:blip r:embed="rId3"/>
          <a:stretch>
            <a:fillRect/>
          </a:stretch>
        </p:blipFill>
        <p:spPr>
          <a:xfrm>
            <a:off x="783532" y="2487845"/>
            <a:ext cx="4383703" cy="2875855"/>
          </a:xfrm>
          <a:prstGeom prst="rect">
            <a:avLst/>
          </a:prstGeom>
        </p:spPr>
      </p:pic>
      <p:pic>
        <p:nvPicPr>
          <p:cNvPr id="3" name="Picture 2">
            <a:extLst>
              <a:ext uri="{FF2B5EF4-FFF2-40B4-BE49-F238E27FC236}">
                <a16:creationId xmlns:a16="http://schemas.microsoft.com/office/drawing/2014/main" id="{932B6001-8546-4742-A7E1-00CAB6FC4E8D}"/>
              </a:ext>
            </a:extLst>
          </p:cNvPr>
          <p:cNvPicPr>
            <a:picLocks noChangeAspect="1"/>
          </p:cNvPicPr>
          <p:nvPr/>
        </p:nvPicPr>
        <p:blipFill>
          <a:blip r:embed="rId4"/>
          <a:stretch>
            <a:fillRect/>
          </a:stretch>
        </p:blipFill>
        <p:spPr>
          <a:xfrm>
            <a:off x="6500763" y="2191037"/>
            <a:ext cx="4907705" cy="3665538"/>
          </a:xfrm>
          <a:prstGeom prst="rect">
            <a:avLst/>
          </a:prstGeom>
        </p:spPr>
      </p:pic>
    </p:spTree>
    <p:extLst>
      <p:ext uri="{BB962C8B-B14F-4D97-AF65-F5344CB8AC3E}">
        <p14:creationId xmlns:p14="http://schemas.microsoft.com/office/powerpoint/2010/main" val="38944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1154097" y="936311"/>
            <a:ext cx="2789429" cy="1325563"/>
          </a:xfrm>
        </p:spPr>
        <p:txBody>
          <a:bodyPr>
            <a:normAutofit/>
          </a:bodyPr>
          <a:lstStyle/>
          <a:p>
            <a:r>
              <a:rPr lang="en-US" dirty="0"/>
              <a:t>The Big </a:t>
            </a:r>
            <a:r>
              <a:rPr lang="en-US" dirty="0">
                <a:solidFill>
                  <a:srgbClr val="5DAAB0"/>
                </a:solidFill>
              </a:rPr>
              <a:t>Question</a:t>
            </a:r>
          </a:p>
        </p:txBody>
      </p:sp>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470815" y="2540529"/>
            <a:ext cx="5876237" cy="382749"/>
          </a:xfrm>
        </p:spPr>
        <p:txBody>
          <a:bodyPr>
            <a:normAutofit/>
          </a:bodyPr>
          <a:lstStyle/>
          <a:p>
            <a:r>
              <a:rPr lang="en-US" dirty="0"/>
              <a:t>WHO HAS LEFT AND WHY DID THEY LEAVE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944813"/>
            <a:ext cx="5200434" cy="3047614"/>
          </a:xfrm>
        </p:spPr>
        <p:txBody>
          <a:bodyPr>
            <a:normAutofit/>
          </a:bodyPr>
          <a:lstStyle/>
          <a:p>
            <a:endParaRPr lang="en-US" sz="1000" dirty="0"/>
          </a:p>
          <a:p>
            <a:r>
              <a:rPr lang="en-US" sz="1800" dirty="0"/>
              <a:t>Can we classify with reasonable certainty, the profile of customers, who have churned, into a specific category, based on shared and similar characteristics, that holds true for most of the customers in that category?</a:t>
            </a:r>
          </a:p>
          <a:p>
            <a:endParaRPr lang="en-US" sz="1000" dirty="0"/>
          </a:p>
          <a:p>
            <a:r>
              <a:rPr lang="en-US" sz="1800" dirty="0"/>
              <a:t>Can we identify some of the rationale, that are possibly the potential reasons behind, why these customers would have left, given the data by the client?   </a:t>
            </a:r>
          </a:p>
          <a:p>
            <a:pPr marL="457200" lvl="1" indent="0">
              <a:buNone/>
            </a:pPr>
            <a:endParaRPr lang="en-US" dirty="0"/>
          </a:p>
        </p:txBody>
      </p:sp>
      <p:pic>
        <p:nvPicPr>
          <p:cNvPr id="3" name="Picture 2">
            <a:extLst>
              <a:ext uri="{FF2B5EF4-FFF2-40B4-BE49-F238E27FC236}">
                <a16:creationId xmlns:a16="http://schemas.microsoft.com/office/drawing/2014/main" id="{5793FE0D-F584-424C-9546-4A11439906E2}"/>
              </a:ext>
            </a:extLst>
          </p:cNvPr>
          <p:cNvPicPr>
            <a:picLocks noChangeAspect="1"/>
          </p:cNvPicPr>
          <p:nvPr/>
        </p:nvPicPr>
        <p:blipFill>
          <a:blip r:embed="rId3"/>
          <a:stretch>
            <a:fillRect/>
          </a:stretch>
        </p:blipFill>
        <p:spPr>
          <a:xfrm>
            <a:off x="932155" y="2872035"/>
            <a:ext cx="3817398" cy="2729776"/>
          </a:xfrm>
          <a:prstGeom prst="rect">
            <a:avLst/>
          </a:prstGeom>
        </p:spPr>
      </p:pic>
    </p:spTree>
    <p:extLst>
      <p:ext uri="{BB962C8B-B14F-4D97-AF65-F5344CB8AC3E}">
        <p14:creationId xmlns:p14="http://schemas.microsoft.com/office/powerpoint/2010/main" val="168176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896096"/>
            <a:ext cx="5062593" cy="1395208"/>
          </a:xfrm>
        </p:spPr>
        <p:txBody>
          <a:bodyPr>
            <a:normAutofit/>
          </a:bodyPr>
          <a:lstStyle/>
          <a:p>
            <a:r>
              <a:rPr lang="en-US" dirty="0"/>
              <a:t>Project Objectives &amp; </a:t>
            </a:r>
            <a:r>
              <a:rPr lang="en-US" dirty="0">
                <a:solidFill>
                  <a:srgbClr val="5DAAB0"/>
                </a:solidFill>
              </a:rPr>
              <a:t>Goals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a:xfrm>
            <a:off x="841058" y="2223808"/>
            <a:ext cx="5062592" cy="332961"/>
          </a:xfrm>
        </p:spPr>
        <p:txBody>
          <a:bodyPr/>
          <a:lstStyle/>
          <a:p>
            <a:r>
              <a:rPr lang="en-US" dirty="0"/>
              <a:t>SUMMARIZED GOALS AND METRICS</a:t>
            </a:r>
          </a:p>
        </p:txBody>
      </p:sp>
      <p:pic>
        <p:nvPicPr>
          <p:cNvPr id="46" name="Picture Placeholder 45" descr="Classroom">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a:stretch/>
        </p:blipFill>
        <p:spPr>
          <a:xfrm>
            <a:off x="6687422" y="1100290"/>
            <a:ext cx="804759" cy="743193"/>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7274" t="-27427" r="-27274" b="-27427"/>
          <a:stretch/>
        </p:blipFill>
        <p:spPr>
          <a:xfrm>
            <a:off x="6687422" y="4926763"/>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30855" t="-31015" r="-30855" b="-31015"/>
          <a:stretch/>
        </p:blipFill>
        <p:spPr>
          <a:xfrm>
            <a:off x="6687422" y="2303215"/>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718323" y="977151"/>
            <a:ext cx="3977648" cy="913790"/>
          </a:xfrm>
        </p:spPr>
        <p:txBody>
          <a:bodyPr>
            <a:normAutofit fontScale="92500"/>
          </a:bodyPr>
          <a:lstStyle/>
          <a:p>
            <a:r>
              <a:rPr lang="en-US" dirty="0"/>
              <a:t>Learn from past customer behavior, and identify main triggers and factors that led to churn and understand which customers are staying and why? We will target for 3 three high correlation attributes</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a:xfrm>
            <a:off x="7718323" y="2059619"/>
            <a:ext cx="3977648" cy="1395208"/>
          </a:xfrm>
        </p:spPr>
        <p:txBody>
          <a:bodyPr>
            <a:normAutofit/>
          </a:bodyPr>
          <a:lstStyle/>
          <a:p>
            <a:pPr>
              <a:spcBef>
                <a:spcPts val="0"/>
              </a:spcBef>
              <a:spcAft>
                <a:spcPts val="600"/>
              </a:spcAft>
            </a:pPr>
            <a:r>
              <a:rPr lang="en-US" dirty="0"/>
              <a:t>Predict which of existing customer base are risk, using Machine Learning models, that will allow services team to be creative and proactive in their engagement with the customer. </a:t>
            </a:r>
          </a:p>
          <a:p>
            <a:pPr>
              <a:spcBef>
                <a:spcPts val="0"/>
              </a:spcBef>
            </a:pPr>
            <a:r>
              <a:rPr lang="en-US" dirty="0"/>
              <a:t>   -   Linear (Logistic Regression or SVM </a:t>
            </a:r>
          </a:p>
          <a:p>
            <a:pPr>
              <a:spcBef>
                <a:spcPts val="0"/>
              </a:spcBef>
            </a:pPr>
            <a:r>
              <a:rPr lang="en-US" dirty="0"/>
              <a:t>   -   Non Linear (Random Forrest or </a:t>
            </a:r>
            <a:r>
              <a:rPr lang="en-US" dirty="0" err="1"/>
              <a:t>XGBoost</a:t>
            </a:r>
            <a:r>
              <a:rPr lang="en-US" dirty="0"/>
              <a:t>)</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a:xfrm>
            <a:off x="7718323" y="3780552"/>
            <a:ext cx="3977648" cy="731694"/>
          </a:xfrm>
        </p:spPr>
        <p:txBody>
          <a:bodyPr/>
          <a:lstStyle/>
          <a:p>
            <a:r>
              <a:rPr lang="en-US" dirty="0"/>
              <a:t>Evaluate models accuracy and performance. We will start off with 80% accuracy and see if further improvements can be made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Recommend strategies that can retain customers and provide insights into why they leave.</a:t>
            </a:r>
          </a:p>
        </p:txBody>
      </p:sp>
      <p:pic>
        <p:nvPicPr>
          <p:cNvPr id="19" name="Picture Placeholder 53" descr="Detective">
            <a:extLst>
              <a:ext uri="{FF2B5EF4-FFF2-40B4-BE49-F238E27FC236}">
                <a16:creationId xmlns:a16="http://schemas.microsoft.com/office/drawing/2014/main" id="{1447B8E6-7A4A-49F2-BD56-AB390679F3DC}"/>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697778" y="3760633"/>
            <a:ext cx="804759" cy="804759"/>
          </a:xfrm>
          <a:prstGeom prst="ellipse">
            <a:avLst/>
          </a:prstGeom>
          <a:solidFill>
            <a:schemeClr val="bg1"/>
          </a:solidFill>
          <a:ln w="38100">
            <a:solidFill>
              <a:schemeClr val="bg1"/>
            </a:solidFill>
          </a:ln>
        </p:spPr>
      </p:pic>
      <p:pic>
        <p:nvPicPr>
          <p:cNvPr id="12" name="Picture 11">
            <a:extLst>
              <a:ext uri="{FF2B5EF4-FFF2-40B4-BE49-F238E27FC236}">
                <a16:creationId xmlns:a16="http://schemas.microsoft.com/office/drawing/2014/main" id="{6E838E24-5D59-47F0-909C-0A62EF235182}"/>
              </a:ext>
            </a:extLst>
          </p:cNvPr>
          <p:cNvPicPr>
            <a:picLocks noChangeAspect="1"/>
          </p:cNvPicPr>
          <p:nvPr/>
        </p:nvPicPr>
        <p:blipFill>
          <a:blip r:embed="rId11"/>
          <a:stretch>
            <a:fillRect/>
          </a:stretch>
        </p:blipFill>
        <p:spPr>
          <a:xfrm>
            <a:off x="841058" y="2645547"/>
            <a:ext cx="4663521" cy="3693110"/>
          </a:xfrm>
          <a:prstGeom prst="rect">
            <a:avLst/>
          </a:prstGeom>
        </p:spPr>
      </p:pic>
    </p:spTree>
    <p:extLst>
      <p:ext uri="{BB962C8B-B14F-4D97-AF65-F5344CB8AC3E}">
        <p14:creationId xmlns:p14="http://schemas.microsoft.com/office/powerpoint/2010/main" val="22684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p:txBody>
          <a:bodyPr/>
          <a:lstStyle/>
          <a:p>
            <a:r>
              <a:rPr lang="en-US" dirty="0"/>
              <a:t>Approach to Solving the problem</a:t>
            </a:r>
          </a:p>
        </p:txBody>
      </p:sp>
      <p:graphicFrame>
        <p:nvGraphicFramePr>
          <p:cNvPr id="3" name="Diagram 2" descr="Placeholder Timeline&#10;">
            <a:extLst>
              <a:ext uri="{FF2B5EF4-FFF2-40B4-BE49-F238E27FC236}">
                <a16:creationId xmlns:a16="http://schemas.microsoft.com/office/drawing/2014/main" id="{073C5A0D-DFE8-4C7D-834F-C6443FF17576}"/>
              </a:ext>
            </a:extLst>
          </p:cNvPr>
          <p:cNvGraphicFramePr/>
          <p:nvPr>
            <p:extLst>
              <p:ext uri="{D42A27DB-BD31-4B8C-83A1-F6EECF244321}">
                <p14:modId xmlns:p14="http://schemas.microsoft.com/office/powerpoint/2010/main" val="1279305852"/>
              </p:ext>
            </p:extLst>
          </p:nvPr>
        </p:nvGraphicFramePr>
        <p:xfrm>
          <a:off x="559522" y="1247775"/>
          <a:ext cx="10939605" cy="538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0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67C0F-2C5A-49D0-855F-B587E523EBAA}"/>
              </a:ext>
            </a:extLst>
          </p:cNvPr>
          <p:cNvSpPr>
            <a:spLocks noGrp="1"/>
          </p:cNvSpPr>
          <p:nvPr>
            <p:ph type="title"/>
          </p:nvPr>
        </p:nvSpPr>
        <p:spPr>
          <a:xfrm>
            <a:off x="447938" y="991179"/>
            <a:ext cx="11297219" cy="692700"/>
          </a:xfrm>
          <a:solidFill>
            <a:schemeClr val="accent1"/>
          </a:solidFill>
        </p:spPr>
        <p:txBody>
          <a:bodyPr anchor="ctr">
            <a:normAutofit/>
          </a:bodyPr>
          <a:lstStyle/>
          <a:p>
            <a:pPr algn="ctr"/>
            <a:r>
              <a:rPr lang="en-US" sz="2800" b="1" dirty="0">
                <a:solidFill>
                  <a:schemeClr val="bg1"/>
                </a:solidFill>
                <a:latin typeface="Raleway" panose="020B0503030101060003" pitchFamily="34" charset="0"/>
              </a:rPr>
              <a:t>Assumptions and Dataset Limitations</a:t>
            </a:r>
          </a:p>
        </p:txBody>
      </p:sp>
      <p:sp>
        <p:nvSpPr>
          <p:cNvPr id="6" name="Text Placeholder 5">
            <a:extLst>
              <a:ext uri="{FF2B5EF4-FFF2-40B4-BE49-F238E27FC236}">
                <a16:creationId xmlns:a16="http://schemas.microsoft.com/office/drawing/2014/main" id="{529CC8B6-C1FF-4561-8C68-D04F8FE6137B}"/>
              </a:ext>
            </a:extLst>
          </p:cNvPr>
          <p:cNvSpPr>
            <a:spLocks noGrp="1"/>
          </p:cNvSpPr>
          <p:nvPr>
            <p:ph type="body" sz="half" idx="2"/>
          </p:nvPr>
        </p:nvSpPr>
        <p:spPr>
          <a:xfrm>
            <a:off x="447938" y="1683880"/>
            <a:ext cx="11297219" cy="4157908"/>
          </a:xfrm>
          <a:solidFill>
            <a:schemeClr val="bg1">
              <a:lumMod val="95000"/>
            </a:schemeClr>
          </a:solidFill>
        </p:spPr>
        <p:txBody>
          <a:bodyPr lIns="182880" tIns="182880" rIns="182880" bIns="182880">
            <a:normAutofit/>
          </a:bodyPr>
          <a:lstStyle/>
          <a:p>
            <a:pPr marL="285750" indent="-285750">
              <a:buFont typeface="Arial" panose="020B0604020202020204" pitchFamily="34" charset="0"/>
              <a:buChar char="•"/>
            </a:pPr>
            <a:r>
              <a:rPr lang="en-US" dirty="0">
                <a:solidFill>
                  <a:schemeClr val="bg1">
                    <a:lumMod val="65000"/>
                  </a:schemeClr>
                </a:solidFill>
                <a:latin typeface="Raleway" panose="020B0503030101060003" pitchFamily="34" charset="0"/>
              </a:rPr>
              <a:t>Some other data with information on Data on Customer services, additional products, digital transformation and convenience to customers, would have aided in understanding customer churn patterns a bit better.</a:t>
            </a:r>
          </a:p>
          <a:p>
            <a:pPr marL="285750" indent="-285750">
              <a:buFont typeface="Arial" panose="020B0604020202020204" pitchFamily="34" charset="0"/>
              <a:buChar char="•"/>
            </a:pPr>
            <a:r>
              <a:rPr lang="en-US" dirty="0">
                <a:solidFill>
                  <a:schemeClr val="bg1">
                    <a:lumMod val="65000"/>
                  </a:schemeClr>
                </a:solidFill>
                <a:latin typeface="Raleway" panose="020B0503030101060003" pitchFamily="34" charset="0"/>
              </a:rPr>
              <a:t>Churn is defined as the customer's closure of credit cards and not that, the client has been inactive for a given period or decline of assets base by more then 50% even when the client has been active (but this might be due to clients needs for e.g. if they need a down payment for the house) or that they might have closed one credit card but still hold other products.</a:t>
            </a:r>
          </a:p>
          <a:p>
            <a:pPr marL="285750" indent="-285750">
              <a:buFont typeface="Arial" panose="020B0604020202020204" pitchFamily="34" charset="0"/>
              <a:buChar char="•"/>
            </a:pPr>
            <a:r>
              <a:rPr lang="en-US" dirty="0">
                <a:solidFill>
                  <a:schemeClr val="bg1">
                    <a:lumMod val="65000"/>
                  </a:schemeClr>
                </a:solidFill>
                <a:latin typeface="Raleway" panose="020B0503030101060003" pitchFamily="34" charset="0"/>
              </a:rPr>
              <a:t>Another issue with the prediction is, how far out you want to predict. If its too far out then it might be less accurate and if the time horizon is too short, then it might be too late to intervene as the customer might have already made the mind up.</a:t>
            </a:r>
          </a:p>
          <a:p>
            <a:pPr marL="285750" indent="-285750">
              <a:lnSpc>
                <a:spcPct val="100000"/>
              </a:lnSpc>
              <a:buFont typeface="Arial" panose="020B0604020202020204" pitchFamily="34" charset="0"/>
              <a:buChar char="•"/>
            </a:pPr>
            <a:r>
              <a:rPr lang="en-US" dirty="0">
                <a:solidFill>
                  <a:schemeClr val="bg1">
                    <a:lumMod val="65000"/>
                  </a:schemeClr>
                </a:solidFill>
                <a:latin typeface="Raleway" panose="020B0503030101060003" pitchFamily="34" charset="0"/>
              </a:rPr>
              <a:t>Although the customers are categorized as Attired, yet they still showing balance in their account</a:t>
            </a:r>
          </a:p>
          <a:p>
            <a:pPr marL="285750" indent="-285750">
              <a:lnSpc>
                <a:spcPct val="100000"/>
              </a:lnSpc>
              <a:buFont typeface="Arial" panose="020B0604020202020204" pitchFamily="34" charset="0"/>
              <a:buChar char="•"/>
            </a:pPr>
            <a:r>
              <a:rPr lang="en-US" dirty="0">
                <a:solidFill>
                  <a:schemeClr val="bg1">
                    <a:lumMod val="65000"/>
                  </a:schemeClr>
                </a:solidFill>
                <a:latin typeface="Raleway" panose="020B0503030101060003" pitchFamily="34" charset="0"/>
              </a:rPr>
              <a:t>Further the balance seem to be a total balance at the time of Attrition, whereas it would have been better, to have balances over a period of time as opposed to a single date to ascertain trends.</a:t>
            </a:r>
          </a:p>
          <a:p>
            <a:pPr marL="285750" indent="-285750">
              <a:buFont typeface="Arial" panose="020B0604020202020204" pitchFamily="34" charset="0"/>
              <a:buChar char="•"/>
            </a:pPr>
            <a:endParaRPr lang="en-US" dirty="0">
              <a:solidFill>
                <a:schemeClr val="bg1">
                  <a:lumMod val="65000"/>
                </a:schemeClr>
              </a:solidFill>
              <a:latin typeface="Raleway" panose="020B0503030101060003" pitchFamily="34" charset="0"/>
            </a:endParaRPr>
          </a:p>
          <a:p>
            <a:endParaRPr lang="en-US" dirty="0">
              <a:latin typeface="Raleway" panose="020B0503030101060003" pitchFamily="34" charset="0"/>
            </a:endParaRPr>
          </a:p>
        </p:txBody>
      </p:sp>
    </p:spTree>
    <p:extLst>
      <p:ext uri="{BB962C8B-B14F-4D97-AF65-F5344CB8AC3E}">
        <p14:creationId xmlns:p14="http://schemas.microsoft.com/office/powerpoint/2010/main" val="3702188727"/>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1746</TotalTime>
  <Words>684</Words>
  <Application>Microsoft Office PowerPoint</Application>
  <PresentationFormat>Widescreen</PresentationFormat>
  <Paragraphs>52</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Constantia</vt:lpstr>
      <vt:lpstr>Courier New</vt:lpstr>
      <vt:lpstr>Helvetica Light</vt:lpstr>
      <vt:lpstr>ProximaNova-Regular</vt:lpstr>
      <vt:lpstr>Raleway</vt:lpstr>
      <vt:lpstr>Office Theme</vt:lpstr>
      <vt:lpstr>OurBank Churn Predition</vt:lpstr>
      <vt:lpstr>Project  Brief </vt:lpstr>
      <vt:lpstr>Financial Impacts  Retain Existing vs Getting New</vt:lpstr>
      <vt:lpstr>The Big Question</vt:lpstr>
      <vt:lpstr>Project Objectives &amp; Goals</vt:lpstr>
      <vt:lpstr>Approach to Solving the problem</vt:lpstr>
      <vt:lpstr>Assumptions and Dataset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Ovais Khan</dc:creator>
  <cp:lastModifiedBy>Ovais Khan</cp:lastModifiedBy>
  <cp:revision>31</cp:revision>
  <dcterms:created xsi:type="dcterms:W3CDTF">2021-03-10T20:04:22Z</dcterms:created>
  <dcterms:modified xsi:type="dcterms:W3CDTF">2021-03-12T01:47:50Z</dcterms:modified>
</cp:coreProperties>
</file>