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834" r:id="rId1"/>
  </p:sldMasterIdLst>
  <p:notesMasterIdLst>
    <p:notesMasterId r:id="rId22"/>
  </p:notesMasterIdLst>
  <p:sldIdLst>
    <p:sldId id="256" r:id="rId2"/>
    <p:sldId id="259" r:id="rId3"/>
    <p:sldId id="2577" r:id="rId4"/>
    <p:sldId id="2576" r:id="rId5"/>
    <p:sldId id="2592" r:id="rId6"/>
    <p:sldId id="261" r:id="rId7"/>
    <p:sldId id="2593" r:id="rId8"/>
    <p:sldId id="257" r:id="rId9"/>
    <p:sldId id="2594" r:id="rId10"/>
    <p:sldId id="2596" r:id="rId11"/>
    <p:sldId id="2586" r:id="rId12"/>
    <p:sldId id="2585" r:id="rId13"/>
    <p:sldId id="2583" r:id="rId14"/>
    <p:sldId id="2597" r:id="rId15"/>
    <p:sldId id="2589" r:id="rId16"/>
    <p:sldId id="2588" r:id="rId17"/>
    <p:sldId id="2590" r:id="rId18"/>
    <p:sldId id="2595" r:id="rId19"/>
    <p:sldId id="271" r:id="rId20"/>
    <p:sldId id="269" r:id="rId2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Roboto Slab" panose="020B0604020202020204" charset="0"/>
      <p:regular r:id="rId28"/>
      <p:bold r:id="rId29"/>
    </p:embeddedFont>
    <p:embeddedFont>
      <p:font typeface="Roboto Slab Light" panose="020B0604020202020204" charset="0"/>
      <p:regular r:id="rId30"/>
      <p:bold r:id="rId31"/>
    </p:embeddedFont>
    <p:embeddedFont>
      <p:font typeface="Squada One" panose="020B0604020202020204" charset="0"/>
      <p:regular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597FB-B8BA-4992-AA06-4878A9E32698}">
  <a:tblStyle styleId="{2BF597FB-B8BA-4992-AA06-4878A9E32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1600" b="0" i="1" dirty="0">
              <a:solidFill>
                <a:schemeClr val="tx1">
                  <a:lumMod val="65000"/>
                  <a:lumOff val="35000"/>
                </a:schemeClr>
              </a:solidFill>
            </a:rPr>
            <a:t>Understanding the Data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Data Cleaning and General or Summarized EDA on overall dataset.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1600" b="0" i="1" dirty="0">
              <a:solidFill>
                <a:schemeClr val="tx1">
                  <a:lumMod val="65000"/>
                  <a:lumOff val="35000"/>
                </a:schemeClr>
              </a:solidFill>
            </a:rPr>
            <a:t>Detailed EDA</a:t>
          </a:r>
          <a:endParaRPr lang="en-US" sz="1600" b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1600" b="0" i="1" dirty="0">
              <a:solidFill>
                <a:schemeClr val="tx1">
                  <a:lumMod val="65000"/>
                  <a:lumOff val="35000"/>
                </a:schemeClr>
              </a:solidFill>
            </a:rPr>
            <a:t>Machine Learning Model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Detailed EDA on each factor individually and its relation to churn. For e.g. which card category had more churn, or which income level had more churn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Prepare data for ML and run Linear and Non Linear ML Models to predict customers at risk of churn.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1600" b="0" i="1" dirty="0">
              <a:solidFill>
                <a:schemeClr val="tx1">
                  <a:lumMod val="65000"/>
                  <a:lumOff val="35000"/>
                </a:schemeClr>
              </a:solidFill>
            </a:rPr>
            <a:t>Model Evaluation</a:t>
          </a:r>
          <a:endParaRPr lang="en-US" sz="16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Evaluate and improve model score if required and understand the factors / features that contribute most to the score. 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1" i="1" dirty="0">
              <a:solidFill>
                <a:schemeClr val="tx1">
                  <a:lumMod val="65000"/>
                  <a:lumOff val="35000"/>
                </a:schemeClr>
              </a:solidFill>
            </a:rPr>
            <a:t>Dashboard to track the important parameters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683CC5F6-E9B5-49F2-909E-A68D38896308}">
      <dgm:prSet custT="1"/>
      <dgm:spPr/>
      <dgm:t>
        <a:bodyPr/>
        <a:lstStyle/>
        <a:p>
          <a:pPr>
            <a:defRPr b="1"/>
          </a:pPr>
          <a:r>
            <a:rPr lang="en-US" sz="1600" b="1" i="1" dirty="0">
              <a:solidFill>
                <a:schemeClr val="tx1">
                  <a:lumMod val="65000"/>
                  <a:lumOff val="35000"/>
                </a:schemeClr>
              </a:solidFill>
            </a:rPr>
            <a:t>Recommendations,  Insights and Visualizations.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4EA069F3-397F-40D5-94A6-32C3E355C277}">
      <dgm:prSet/>
      <dgm:spPr/>
      <dgm:t>
        <a:bodyPr anchor="t"/>
        <a:lstStyle/>
        <a:p>
          <a:r>
            <a:rPr lang="en-US" i="1" dirty="0">
              <a:solidFill>
                <a:schemeClr val="tx1">
                  <a:lumMod val="65000"/>
                  <a:lumOff val="35000"/>
                </a:schemeClr>
              </a:solidFill>
            </a:rPr>
            <a:t>Recommend strategies that can retain customers and provide insights into why they leave.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1E529C6E-C939-479A-A075-9E9B02837B50}">
      <dgm:prSet/>
      <dgm:spPr/>
      <dgm:t>
        <a:bodyPr anchor="b"/>
        <a:lstStyle/>
        <a:p>
          <a:r>
            <a:rPr lang="en-US" i="1" dirty="0">
              <a:solidFill>
                <a:schemeClr val="tx1">
                  <a:lumMod val="65000"/>
                  <a:lumOff val="35000"/>
                </a:schemeClr>
              </a:solidFill>
            </a:rPr>
            <a:t>Define a dashboard to track the metrics and important features.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379A4378-35CD-46C9-9F69-66074BD85B80}">
      <dgm:prSet/>
      <dgm:spPr/>
      <dgm:t>
        <a:bodyPr/>
        <a:lstStyle/>
        <a:p>
          <a:endParaRPr lang="en-AU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198EB8A-DB9E-44DA-8158-D7418823E7C8}" type="parTrans" cxnId="{2D8D03BC-5A40-4291-8388-CBADDF727D2E}">
      <dgm:prSet/>
      <dgm:spPr/>
      <dgm:t>
        <a:bodyPr/>
        <a:lstStyle/>
        <a:p>
          <a:endParaRPr lang="en-AU"/>
        </a:p>
      </dgm:t>
    </dgm:pt>
    <dgm:pt modelId="{89371F22-2FE5-40BB-8DC6-4B0C2E87F5B0}" type="sibTrans" cxnId="{2D8D03BC-5A40-4291-8388-CBADDF727D2E}">
      <dgm:prSet/>
      <dgm:spPr/>
      <dgm:t>
        <a:bodyPr/>
        <a:lstStyle/>
        <a:p>
          <a:endParaRPr lang="en-AU"/>
        </a:p>
      </dgm:t>
    </dgm:pt>
    <dgm:pt modelId="{CFB1715D-FDF5-4E22-ADE8-467DE8E224DB}">
      <dgm:prSet/>
      <dgm:spPr/>
      <dgm:t>
        <a:bodyPr anchor="t"/>
        <a:lstStyle/>
        <a:p>
          <a:r>
            <a:rPr lang="en-US" i="1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endParaRPr lang="en-US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53D70E0-BC1B-4748-9071-0048FBA7F85E}" type="parTrans" cxnId="{933C4203-3C03-45DF-A23F-5080A244DAF1}">
      <dgm:prSet/>
      <dgm:spPr/>
      <dgm:t>
        <a:bodyPr/>
        <a:lstStyle/>
        <a:p>
          <a:endParaRPr lang="en-AU"/>
        </a:p>
      </dgm:t>
    </dgm:pt>
    <dgm:pt modelId="{D4107D35-61D1-4A45-94C6-613DE0D59E24}" type="sibTrans" cxnId="{933C4203-3C03-45DF-A23F-5080A244DAF1}">
      <dgm:prSet/>
      <dgm:spPr/>
      <dgm:t>
        <a:bodyPr/>
        <a:lstStyle/>
        <a:p>
          <a:endParaRPr lang="en-AU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9C5A1501-A4EC-4BAF-B51D-3744E3126F2F}" type="presOf" srcId="{379A4378-35CD-46C9-9F69-66074BD85B80}" destId="{FC8603F2-85FC-4134-978C-4054E468209C}" srcOrd="0" destOrd="1" presId="urn:microsoft.com/office/officeart/2017/3/layout/DropPinTimeline"/>
    <dgm:cxn modelId="{933C4203-3C03-45DF-A23F-5080A244DAF1}" srcId="{683CC5F6-E9B5-49F2-909E-A68D38896308}" destId="{CFB1715D-FDF5-4E22-ADE8-467DE8E224DB}" srcOrd="2" destOrd="0" parTransId="{053D70E0-BC1B-4748-9071-0048FBA7F85E}" sibTransId="{D4107D35-61D1-4A45-94C6-613DE0D59E24}"/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8CE85F57-634A-44D9-A849-706816DC76F4}" type="presOf" srcId="{CFB1715D-FDF5-4E22-ADE8-467DE8E224DB}" destId="{FC8603F2-85FC-4134-978C-4054E468209C}" srcOrd="0" destOrd="2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2D8D03BC-5A40-4291-8388-CBADDF727D2E}" srcId="{683CC5F6-E9B5-49F2-909E-A68D38896308}" destId="{379A4378-35CD-46C9-9F69-66074BD85B80}" srcOrd="1" destOrd="0" parTransId="{3198EB8A-DB9E-44DA-8158-D7418823E7C8}" sibTransId="{89371F22-2FE5-40BB-8DC6-4B0C2E87F5B0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1803798"/>
          <a:ext cx="8204704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2536" y="466301"/>
          <a:ext cx="294407" cy="29440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5242" y="499007"/>
          <a:ext cx="228994" cy="228994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7917" y="823388"/>
          <a:ext cx="1939292" cy="1194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</a:rPr>
            <a:t>Data Cleaning and General or Summarized EDA on overall dataset.</a:t>
          </a:r>
        </a:p>
      </dsp:txBody>
      <dsp:txXfrm>
        <a:off x="417917" y="823388"/>
        <a:ext cx="1939292" cy="1194721"/>
      </dsp:txXfrm>
    </dsp:sp>
    <dsp:sp modelId="{85C50C56-6DC8-4C47-8DBC-4FD6B1554AA4}">
      <dsp:nvSpPr>
        <dsp:cNvPr id="0" name=""/>
        <dsp:cNvSpPr/>
      </dsp:nvSpPr>
      <dsp:spPr>
        <a:xfrm>
          <a:off x="417917" y="403621"/>
          <a:ext cx="1939292" cy="41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Understanding the Data</a:t>
          </a:r>
        </a:p>
      </dsp:txBody>
      <dsp:txXfrm>
        <a:off x="417917" y="403621"/>
        <a:ext cx="1939292" cy="419766"/>
      </dsp:txXfrm>
    </dsp:sp>
    <dsp:sp modelId="{4F322B1B-F357-4BCD-BF34-8A0D705A1CE7}">
      <dsp:nvSpPr>
        <dsp:cNvPr id="0" name=""/>
        <dsp:cNvSpPr/>
      </dsp:nvSpPr>
      <dsp:spPr>
        <a:xfrm>
          <a:off x="209740" y="823388"/>
          <a:ext cx="0" cy="1194721"/>
        </a:xfrm>
        <a:prstGeom prst="line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73974" y="1980330"/>
          <a:ext cx="74943" cy="75558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240360" y="3275511"/>
          <a:ext cx="294407" cy="29440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273066" y="3308217"/>
          <a:ext cx="228994" cy="228994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595741" y="2018110"/>
          <a:ext cx="1939292" cy="1194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</a:rPr>
            <a:t>Detailed EDA on each factor individually and its relation to churn. For e.g. which card category had more churn, or which income level had more churn</a:t>
          </a:r>
        </a:p>
      </dsp:txBody>
      <dsp:txXfrm>
        <a:off x="1595741" y="2018110"/>
        <a:ext cx="1939292" cy="1194721"/>
      </dsp:txXfrm>
    </dsp:sp>
    <dsp:sp modelId="{C1E34084-406C-48D5-88FE-7226282DBC49}">
      <dsp:nvSpPr>
        <dsp:cNvPr id="0" name=""/>
        <dsp:cNvSpPr/>
      </dsp:nvSpPr>
      <dsp:spPr>
        <a:xfrm>
          <a:off x="1595741" y="3212831"/>
          <a:ext cx="1939292" cy="41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Detailed EDA</a:t>
          </a:r>
          <a:endParaRPr lang="en-US" sz="1600" b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95741" y="3212831"/>
        <a:ext cx="1939292" cy="419766"/>
      </dsp:txXfrm>
    </dsp:sp>
    <dsp:sp modelId="{33168228-1414-4AAF-B7E5-C08A80BBB2F1}">
      <dsp:nvSpPr>
        <dsp:cNvPr id="0" name=""/>
        <dsp:cNvSpPr/>
      </dsp:nvSpPr>
      <dsp:spPr>
        <a:xfrm>
          <a:off x="1387563" y="2018110"/>
          <a:ext cx="0" cy="119472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351798" y="1980330"/>
          <a:ext cx="74943" cy="75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418134" y="466421"/>
          <a:ext cx="294167" cy="294167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450813" y="499101"/>
          <a:ext cx="228808" cy="228808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2773226" y="823388"/>
          <a:ext cx="1928834" cy="1194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Recommend strategies that can retain customers and provide insights into why they leave.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endParaRPr lang="en-US" sz="11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773226" y="823388"/>
        <a:ext cx="1928834" cy="1194721"/>
      </dsp:txXfrm>
    </dsp:sp>
    <dsp:sp modelId="{4EB3AA5C-1289-44C6-9F3E-859ABA28E18F}">
      <dsp:nvSpPr>
        <dsp:cNvPr id="0" name=""/>
        <dsp:cNvSpPr/>
      </dsp:nvSpPr>
      <dsp:spPr>
        <a:xfrm>
          <a:off x="2773226" y="403621"/>
          <a:ext cx="1928834" cy="41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Recommendations,  Insights and Visualizations.</a:t>
          </a:r>
        </a:p>
      </dsp:txBody>
      <dsp:txXfrm>
        <a:off x="2773226" y="403621"/>
        <a:ext cx="1928834" cy="419766"/>
      </dsp:txXfrm>
    </dsp:sp>
    <dsp:sp modelId="{0BB03C0E-97EC-4D66-9B09-35D689DAB28C}">
      <dsp:nvSpPr>
        <dsp:cNvPr id="0" name=""/>
        <dsp:cNvSpPr/>
      </dsp:nvSpPr>
      <dsp:spPr>
        <a:xfrm>
          <a:off x="2565218" y="823388"/>
          <a:ext cx="0" cy="1194721"/>
        </a:xfrm>
        <a:prstGeom prst="line">
          <a:avLst/>
        </a:prstGeom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529652" y="1980330"/>
          <a:ext cx="74882" cy="75558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3585161" y="3275630"/>
          <a:ext cx="294167" cy="29416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3617840" y="3308310"/>
          <a:ext cx="228808" cy="228808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3940253" y="2018110"/>
          <a:ext cx="1928834" cy="1194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</a:rPr>
            <a:t>Prepare data for ML and run Linear and Non Linear ML Models to predict customers at risk of churn.</a:t>
          </a:r>
        </a:p>
      </dsp:txBody>
      <dsp:txXfrm>
        <a:off x="3940253" y="2018110"/>
        <a:ext cx="1928834" cy="1194721"/>
      </dsp:txXfrm>
    </dsp:sp>
    <dsp:sp modelId="{3DA36ABE-9810-4ED4-9A55-2905E7588D06}">
      <dsp:nvSpPr>
        <dsp:cNvPr id="0" name=""/>
        <dsp:cNvSpPr/>
      </dsp:nvSpPr>
      <dsp:spPr>
        <a:xfrm>
          <a:off x="3940253" y="3212831"/>
          <a:ext cx="1928834" cy="41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Machine Learning Model</a:t>
          </a:r>
        </a:p>
      </dsp:txBody>
      <dsp:txXfrm>
        <a:off x="3940253" y="3212831"/>
        <a:ext cx="1928834" cy="419766"/>
      </dsp:txXfrm>
    </dsp:sp>
    <dsp:sp modelId="{4B9F5909-A57C-4893-9C8A-D5960FE9BE37}">
      <dsp:nvSpPr>
        <dsp:cNvPr id="0" name=""/>
        <dsp:cNvSpPr/>
      </dsp:nvSpPr>
      <dsp:spPr>
        <a:xfrm>
          <a:off x="3732245" y="2018110"/>
          <a:ext cx="0" cy="119472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3696679" y="1980330"/>
          <a:ext cx="74882" cy="75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4752187" y="466421"/>
          <a:ext cx="294167" cy="29416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4784867" y="499101"/>
          <a:ext cx="228808" cy="228808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5107279" y="823388"/>
          <a:ext cx="1928834" cy="1194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</a:rPr>
            <a:t>Evaluate and improve model score if required and understand the factors / features that contribute most to the score. </a:t>
          </a:r>
        </a:p>
      </dsp:txBody>
      <dsp:txXfrm>
        <a:off x="5107279" y="823388"/>
        <a:ext cx="1928834" cy="1194721"/>
      </dsp:txXfrm>
    </dsp:sp>
    <dsp:sp modelId="{6EC2FC68-E1B8-4274-8090-C2C96A4CD82C}">
      <dsp:nvSpPr>
        <dsp:cNvPr id="0" name=""/>
        <dsp:cNvSpPr/>
      </dsp:nvSpPr>
      <dsp:spPr>
        <a:xfrm>
          <a:off x="5107279" y="403621"/>
          <a:ext cx="1928834" cy="41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Model Evaluation</a:t>
          </a:r>
          <a:endParaRPr lang="en-US" sz="16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107279" y="403621"/>
        <a:ext cx="1928834" cy="419766"/>
      </dsp:txXfrm>
    </dsp:sp>
    <dsp:sp modelId="{4F41BF23-550C-4E7F-977E-3D22E3AF7B51}">
      <dsp:nvSpPr>
        <dsp:cNvPr id="0" name=""/>
        <dsp:cNvSpPr/>
      </dsp:nvSpPr>
      <dsp:spPr>
        <a:xfrm>
          <a:off x="4899271" y="823388"/>
          <a:ext cx="0" cy="119472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4863705" y="1980330"/>
          <a:ext cx="74882" cy="75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5919214" y="3275630"/>
          <a:ext cx="294167" cy="294167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5951894" y="3308310"/>
          <a:ext cx="228808" cy="228808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6274306" y="2018110"/>
          <a:ext cx="1928834" cy="1194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Define a dashboard to track the metrics and important features.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274306" y="2018110"/>
        <a:ext cx="1928834" cy="1194721"/>
      </dsp:txXfrm>
    </dsp:sp>
    <dsp:sp modelId="{6FED4196-A0D3-4E5C-83DA-99291A8FFFC3}">
      <dsp:nvSpPr>
        <dsp:cNvPr id="0" name=""/>
        <dsp:cNvSpPr/>
      </dsp:nvSpPr>
      <dsp:spPr>
        <a:xfrm>
          <a:off x="6274306" y="3212831"/>
          <a:ext cx="1928834" cy="41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Dashboard to track the important parameters</a:t>
          </a:r>
        </a:p>
      </dsp:txBody>
      <dsp:txXfrm>
        <a:off x="6274306" y="3212831"/>
        <a:ext cx="1928834" cy="419766"/>
      </dsp:txXfrm>
    </dsp:sp>
    <dsp:sp modelId="{54DE4918-169B-4E9C-B946-44A9D45AEC94}">
      <dsp:nvSpPr>
        <dsp:cNvPr id="0" name=""/>
        <dsp:cNvSpPr/>
      </dsp:nvSpPr>
      <dsp:spPr>
        <a:xfrm>
          <a:off x="6066298" y="2018110"/>
          <a:ext cx="0" cy="119472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6030732" y="1980330"/>
          <a:ext cx="74882" cy="75558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fce81f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fce81f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cd6aad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1cd6aad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13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41cd6aad7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41cd6aad7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cd6aad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1cd6aad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cd6aad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1cd6aad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56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dfce81f1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dfce81f1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cd6aad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1cd6aad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cd6aad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1cd6aad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749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1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64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1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40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48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37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8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27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845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261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BIG TITLE + SUB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901900" y="2920100"/>
            <a:ext cx="53619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482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">
  <p:cSld name="SCHEDU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ubTitle" idx="1"/>
          </p:nvPr>
        </p:nvSpPr>
        <p:spPr>
          <a:xfrm flipH="1">
            <a:off x="4108150" y="1153775"/>
            <a:ext cx="6451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ubTitle" idx="2"/>
          </p:nvPr>
        </p:nvSpPr>
        <p:spPr>
          <a:xfrm flipH="1">
            <a:off x="4108150" y="1873236"/>
            <a:ext cx="6451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ubTitle" idx="3"/>
          </p:nvPr>
        </p:nvSpPr>
        <p:spPr>
          <a:xfrm flipH="1">
            <a:off x="4108150" y="2574858"/>
            <a:ext cx="6451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ubTitle" idx="4"/>
          </p:nvPr>
        </p:nvSpPr>
        <p:spPr>
          <a:xfrm>
            <a:off x="4106650" y="1530075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ubTitle" idx="5"/>
          </p:nvPr>
        </p:nvSpPr>
        <p:spPr>
          <a:xfrm>
            <a:off x="4106650" y="2248923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subTitle" idx="6"/>
          </p:nvPr>
        </p:nvSpPr>
        <p:spPr>
          <a:xfrm>
            <a:off x="4106650" y="2960400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ctrTitle"/>
          </p:nvPr>
        </p:nvSpPr>
        <p:spPr>
          <a:xfrm>
            <a:off x="377327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ubTitle" idx="7"/>
          </p:nvPr>
        </p:nvSpPr>
        <p:spPr>
          <a:xfrm flipH="1">
            <a:off x="4108150" y="3276483"/>
            <a:ext cx="6451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/>
              <a:buNone/>
              <a:defRPr sz="18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ubTitle" idx="8"/>
          </p:nvPr>
        </p:nvSpPr>
        <p:spPr>
          <a:xfrm>
            <a:off x="4106650" y="3662025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 idx="9" hasCustomPrompt="1"/>
          </p:nvPr>
        </p:nvSpPr>
        <p:spPr>
          <a:xfrm>
            <a:off x="2599375" y="1273687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" name="Google Shape;102;p10"/>
          <p:cNvSpPr txBox="1">
            <a:spLocks noGrp="1"/>
          </p:cNvSpPr>
          <p:nvPr>
            <p:ph type="title" idx="13" hasCustomPrompt="1"/>
          </p:nvPr>
        </p:nvSpPr>
        <p:spPr>
          <a:xfrm>
            <a:off x="2599375" y="1990458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3" name="Google Shape;103;p10"/>
          <p:cNvSpPr txBox="1">
            <a:spLocks noGrp="1"/>
          </p:cNvSpPr>
          <p:nvPr>
            <p:ph type="title" idx="14" hasCustomPrompt="1"/>
          </p:nvPr>
        </p:nvSpPr>
        <p:spPr>
          <a:xfrm>
            <a:off x="2599375" y="2711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title" idx="15" hasCustomPrompt="1"/>
          </p:nvPr>
        </p:nvSpPr>
        <p:spPr>
          <a:xfrm>
            <a:off x="2599375" y="3380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41715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254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11" y="895324"/>
            <a:ext cx="3289381" cy="994172"/>
          </a:xfrm>
        </p:spPr>
        <p:txBody>
          <a:bodyPr anchor="b">
            <a:normAutofit/>
          </a:bodyPr>
          <a:lstStyle>
            <a:lvl1pPr algn="r"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11" y="1974253"/>
            <a:ext cx="3289381" cy="251817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3112" y="1905397"/>
            <a:ext cx="2284727" cy="287062"/>
          </a:xfrm>
        </p:spPr>
        <p:txBody>
          <a:bodyPr lIns="0" anchor="b">
            <a:normAutofit/>
          </a:bodyPr>
          <a:lstStyle>
            <a:lvl1pPr marL="0" indent="0">
              <a:buNone/>
              <a:defRPr sz="12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77205" y="1905397"/>
            <a:ext cx="2267362" cy="287062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2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2894" y="2208610"/>
            <a:ext cx="2284810" cy="2283619"/>
          </a:xfrm>
        </p:spPr>
        <p:txBody>
          <a:bodyPr lIns="0" tIns="72000"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900">
                <a:latin typeface="+mn-lt"/>
              </a:defRPr>
            </a:lvl2pPr>
            <a:lvl3pPr>
              <a:defRPr sz="825">
                <a:latin typeface="+mn-lt"/>
              </a:defRPr>
            </a:lvl3pPr>
            <a:lvl4pPr>
              <a:defRPr sz="788">
                <a:latin typeface="+mn-lt"/>
              </a:defRPr>
            </a:lvl4pPr>
            <a:lvl5pPr>
              <a:defRPr sz="788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7205" y="2208610"/>
            <a:ext cx="2267362" cy="2283619"/>
          </a:xfrm>
        </p:spPr>
        <p:txBody>
          <a:bodyPr lIns="0" tIns="72000"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900">
                <a:latin typeface="+mn-lt"/>
              </a:defRPr>
            </a:lvl2pPr>
            <a:lvl3pPr>
              <a:defRPr sz="825">
                <a:latin typeface="+mn-lt"/>
              </a:defRPr>
            </a:lvl3pPr>
            <a:lvl4pPr>
              <a:defRPr sz="788">
                <a:latin typeface="+mn-lt"/>
              </a:defRPr>
            </a:lvl4pPr>
            <a:lvl5pPr>
              <a:defRPr sz="788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93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3085" y="629979"/>
            <a:ext cx="3575447" cy="1006534"/>
          </a:xfrm>
        </p:spPr>
        <p:txBody>
          <a:bodyPr lIns="0" anchor="b">
            <a:normAutofit/>
          </a:bodyPr>
          <a:lstStyle>
            <a:lvl1pPr>
              <a:defRPr sz="3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085" y="1976432"/>
            <a:ext cx="3575447" cy="261244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1pPr>
            <a:lvl2pPr marL="342900" indent="0">
              <a:lnSpc>
                <a:spcPct val="100000"/>
              </a:lnSpc>
              <a:buNone/>
              <a:defRPr sz="825" spc="0">
                <a:solidFill>
                  <a:schemeClr val="tx2"/>
                </a:solidFill>
              </a:defRPr>
            </a:lvl2pPr>
            <a:lvl3pPr marL="685800" indent="0">
              <a:lnSpc>
                <a:spcPct val="100000"/>
              </a:lnSpc>
              <a:buNone/>
              <a:defRPr sz="788" spc="0">
                <a:solidFill>
                  <a:schemeClr val="tx2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750" spc="0">
                <a:solidFill>
                  <a:schemeClr val="tx2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75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3085" y="1685760"/>
            <a:ext cx="3575447" cy="241426"/>
          </a:xfrm>
        </p:spPr>
        <p:txBody>
          <a:bodyPr lIns="0" anchor="t">
            <a:normAutofit/>
          </a:bodyPr>
          <a:lstStyle>
            <a:lvl1pPr marL="0" indent="0">
              <a:buNone/>
              <a:defRPr sz="1050" spc="225">
                <a:solidFill>
                  <a:schemeClr val="tx2"/>
                </a:solidFill>
              </a:defRPr>
            </a:lvl1pPr>
            <a:lvl2pPr>
              <a:defRPr sz="825">
                <a:solidFill>
                  <a:schemeClr val="tx2"/>
                </a:solidFill>
              </a:defRPr>
            </a:lvl2pPr>
            <a:lvl3pPr>
              <a:defRPr sz="788">
                <a:solidFill>
                  <a:schemeClr val="tx2"/>
                </a:solidFill>
              </a:defRPr>
            </a:lvl3pPr>
            <a:lvl4pPr>
              <a:defRPr sz="750">
                <a:solidFill>
                  <a:schemeClr val="tx2"/>
                </a:solidFill>
              </a:defRPr>
            </a:lvl4pPr>
            <a:lvl5pPr>
              <a:defRPr sz="7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650" y="1685925"/>
            <a:ext cx="4215355" cy="2902744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897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2204650" y="2874200"/>
            <a:ext cx="48819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2280675" y="1938600"/>
            <a:ext cx="48819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620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ctrTitle"/>
          </p:nvPr>
        </p:nvSpPr>
        <p:spPr>
          <a:xfrm>
            <a:off x="1009313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1009313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ctrTitle" idx="2"/>
          </p:nvPr>
        </p:nvSpPr>
        <p:spPr>
          <a:xfrm>
            <a:off x="3660288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3"/>
          </p:nvPr>
        </p:nvSpPr>
        <p:spPr>
          <a:xfrm>
            <a:off x="3660288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ctrTitle" idx="4"/>
          </p:nvPr>
        </p:nvSpPr>
        <p:spPr>
          <a:xfrm>
            <a:off x="6311263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5"/>
          </p:nvPr>
        </p:nvSpPr>
        <p:spPr>
          <a:xfrm>
            <a:off x="6311263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ctrTitle" idx="6"/>
          </p:nvPr>
        </p:nvSpPr>
        <p:spPr>
          <a:xfrm>
            <a:off x="377327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55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954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92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1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7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555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434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42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58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  <p:sldLayoutId id="2147484849" r:id="rId15"/>
    <p:sldLayoutId id="2147484850" r:id="rId16"/>
    <p:sldLayoutId id="2147484851" r:id="rId17"/>
    <p:sldLayoutId id="2147484852" r:id="rId18"/>
    <p:sldLayoutId id="2147484853" r:id="rId19"/>
    <p:sldLayoutId id="2147484854" r:id="rId20"/>
    <p:sldLayoutId id="2147484855" r:id="rId21"/>
    <p:sldLayoutId id="2147484856" r:id="rId22"/>
    <p:sldLayoutId id="2147484857" r:id="rId2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ctrTitle"/>
          </p:nvPr>
        </p:nvSpPr>
        <p:spPr>
          <a:xfrm>
            <a:off x="340243" y="872361"/>
            <a:ext cx="6960781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Customer Churn Detection </a:t>
            </a:r>
            <a:endParaRPr sz="4000"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1"/>
          </p:nvPr>
        </p:nvSpPr>
        <p:spPr>
          <a:xfrm>
            <a:off x="2998431" y="3699816"/>
            <a:ext cx="57489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Ovais Khan</a:t>
            </a:r>
            <a:endParaRPr sz="3000" b="1" dirty="0">
              <a:solidFill>
                <a:srgbClr val="FFFF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4" name="Google Shape;195;p25">
            <a:extLst>
              <a:ext uri="{FF2B5EF4-FFF2-40B4-BE49-F238E27FC236}">
                <a16:creationId xmlns:a16="http://schemas.microsoft.com/office/drawing/2014/main" id="{2FBDEB87-E182-4F37-A23D-B604E04C2D6A}"/>
              </a:ext>
            </a:extLst>
          </p:cNvPr>
          <p:cNvSpPr txBox="1">
            <a:spLocks/>
          </p:cNvSpPr>
          <p:nvPr/>
        </p:nvSpPr>
        <p:spPr>
          <a:xfrm>
            <a:off x="946296" y="1913864"/>
            <a:ext cx="3909237" cy="5149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7200"/>
              <a:buNone/>
              <a:defRPr sz="7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000" dirty="0"/>
              <a:t>Our Bank – Australia Retail Bank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4;p40">
            <a:extLst>
              <a:ext uri="{FF2B5EF4-FFF2-40B4-BE49-F238E27FC236}">
                <a16:creationId xmlns:a16="http://schemas.microsoft.com/office/drawing/2014/main" id="{A05AA0DA-3E9B-427B-81C9-DE60CF0CD7E3}"/>
              </a:ext>
            </a:extLst>
          </p:cNvPr>
          <p:cNvSpPr txBox="1"/>
          <p:nvPr/>
        </p:nvSpPr>
        <p:spPr>
          <a:xfrm>
            <a:off x="467833" y="1230300"/>
            <a:ext cx="7641265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Data Extraction and Cleaning: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Some outliers, but none of them incorrect entries.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Data primarily on Customer Demographics, Bank Relationship and Utilization.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endParaRPr lang="en-US" sz="16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Quick EDA Facts</a:t>
            </a:r>
            <a:r>
              <a:rPr lang="e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16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Overall churn 16%. Female contribution 57%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dirty="0">
                <a:latin typeface="-apple-system"/>
              </a:rPr>
              <a:t>Customers who churned had more contacts on average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Higher Education level, Higher Churn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endParaRPr sz="16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222F-0032-440C-9CC1-2DEA4E090BB9}"/>
              </a:ext>
            </a:extLst>
          </p:cNvPr>
          <p:cNvSpPr txBox="1">
            <a:spLocks/>
          </p:cNvSpPr>
          <p:nvPr/>
        </p:nvSpPr>
        <p:spPr>
          <a:xfrm>
            <a:off x="1931581" y="509700"/>
            <a:ext cx="5280838" cy="36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5DB0AA"/>
                </a:solidFill>
              </a:rPr>
              <a:t>Exploratory Data Analysis</a:t>
            </a:r>
            <a:endParaRPr lang="en-AU" i="1" dirty="0">
              <a:solidFill>
                <a:srgbClr val="5DB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9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C371736A-300C-4B89-AEC9-DC7DF0213F9B}"/>
              </a:ext>
            </a:extLst>
          </p:cNvPr>
          <p:cNvSpPr txBox="1">
            <a:spLocks/>
          </p:cNvSpPr>
          <p:nvPr/>
        </p:nvSpPr>
        <p:spPr>
          <a:xfrm>
            <a:off x="667649" y="737781"/>
            <a:ext cx="3407187" cy="452425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/>
            <a:endParaRPr lang="en-US" sz="100" dirty="0">
              <a:solidFill>
                <a:srgbClr val="FF0000"/>
              </a:solidFill>
            </a:endParaRPr>
          </a:p>
          <a:p>
            <a:pPr marL="171450" lvl="1"/>
            <a:r>
              <a:rPr lang="en-US" sz="1200" dirty="0"/>
              <a:t> </a:t>
            </a:r>
            <a:r>
              <a:rPr lang="en-US" sz="1400" dirty="0"/>
              <a:t>Outliers (1.5 – IQR) – Q4/Q1 Transaction</a:t>
            </a:r>
            <a:endParaRPr lang="en-US" sz="1400" dirty="0">
              <a:solidFill>
                <a:srgbClr val="FF0000"/>
              </a:solidFill>
            </a:endParaRPr>
          </a:p>
          <a:p>
            <a:pPr marL="471487" lvl="2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BDB1F-A0D5-4244-8C88-75F2C4857918}"/>
              </a:ext>
            </a:extLst>
          </p:cNvPr>
          <p:cNvSpPr txBox="1">
            <a:spLocks/>
          </p:cNvSpPr>
          <p:nvPr/>
        </p:nvSpPr>
        <p:spPr>
          <a:xfrm>
            <a:off x="1920951" y="318976"/>
            <a:ext cx="5280838" cy="36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5DB0AA"/>
                </a:solidFill>
              </a:rPr>
              <a:t>Utilization- Indicators</a:t>
            </a:r>
            <a:endParaRPr lang="en-AU" i="1" dirty="0">
              <a:solidFill>
                <a:srgbClr val="5DB0AA"/>
              </a:solidFill>
            </a:endParaRP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5F1BEE45-D641-4034-8F79-6739E7CB626D}"/>
              </a:ext>
            </a:extLst>
          </p:cNvPr>
          <p:cNvSpPr txBox="1">
            <a:spLocks/>
          </p:cNvSpPr>
          <p:nvPr/>
        </p:nvSpPr>
        <p:spPr>
          <a:xfrm>
            <a:off x="4831950" y="843317"/>
            <a:ext cx="3761671" cy="5847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algn="ctr"/>
            <a:r>
              <a:rPr lang="en-US" dirty="0"/>
              <a:t> </a:t>
            </a:r>
            <a:r>
              <a:rPr lang="en-US" sz="1400" dirty="0"/>
              <a:t>Avg Utilization   </a:t>
            </a:r>
          </a:p>
          <a:p>
            <a:pPr marL="0" lvl="1" indent="0" algn="ctr">
              <a:buNone/>
            </a:pPr>
            <a:r>
              <a:rPr lang="en-US" sz="1400" dirty="0">
                <a:solidFill>
                  <a:schemeClr val="accent1"/>
                </a:solidFill>
              </a:rPr>
              <a:t>Retained: &gt;= 0.30;         </a:t>
            </a:r>
            <a:r>
              <a:rPr lang="en-US" sz="1400" dirty="0">
                <a:solidFill>
                  <a:srgbClr val="FFFF00"/>
                </a:solidFill>
              </a:rPr>
              <a:t>Churned: &lt;= 0.16</a:t>
            </a:r>
          </a:p>
          <a:p>
            <a:pPr marL="471487" lvl="2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E1F0F-4D03-4ED9-AE73-F50C2184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37" y="1424769"/>
            <a:ext cx="4281572" cy="2730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696BC-F64F-4BE2-954D-67D58C11800C}"/>
              </a:ext>
            </a:extLst>
          </p:cNvPr>
          <p:cNvSpPr txBox="1"/>
          <p:nvPr/>
        </p:nvSpPr>
        <p:spPr>
          <a:xfrm>
            <a:off x="4857761" y="4020551"/>
            <a:ext cx="428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sz="1600" i="1" dirty="0"/>
              <a:t>Higher Likelihood, Low Threshold, More Work. </a:t>
            </a:r>
            <a:endParaRPr lang="en-AU" sz="16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E446A-920F-47F4-8F20-B79424BEB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8" y="1413915"/>
            <a:ext cx="3990390" cy="2712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4CFB12-4CF8-4935-A45C-D61427B07E35}"/>
              </a:ext>
            </a:extLst>
          </p:cNvPr>
          <p:cNvSpPr txBox="1"/>
          <p:nvPr/>
        </p:nvSpPr>
        <p:spPr>
          <a:xfrm>
            <a:off x="189524" y="1069534"/>
            <a:ext cx="399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7" lvl="2"/>
            <a:r>
              <a:rPr lang="en-US" sz="1400" dirty="0">
                <a:solidFill>
                  <a:schemeClr val="accent1"/>
                </a:solidFill>
              </a:rPr>
              <a:t>Retained: &gt;= 77.08%</a:t>
            </a: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Churned: &lt;= 22.92%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3F47E-8E31-404D-AF97-2084A184309A}"/>
              </a:ext>
            </a:extLst>
          </p:cNvPr>
          <p:cNvSpPr txBox="1"/>
          <p:nvPr/>
        </p:nvSpPr>
        <p:spPr>
          <a:xfrm>
            <a:off x="367265" y="4002833"/>
            <a:ext cx="428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sz="1600" i="1" dirty="0"/>
              <a:t>As Ratio falls below 0.9; Churn increases rapidly.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7742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C371736A-300C-4B89-AEC9-DC7DF0213F9B}"/>
              </a:ext>
            </a:extLst>
          </p:cNvPr>
          <p:cNvSpPr txBox="1">
            <a:spLocks/>
          </p:cNvSpPr>
          <p:nvPr/>
        </p:nvSpPr>
        <p:spPr>
          <a:xfrm>
            <a:off x="50965" y="652720"/>
            <a:ext cx="4067384" cy="452425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/>
            <a:endParaRPr lang="en-US" sz="100" dirty="0">
              <a:solidFill>
                <a:srgbClr val="FF0000"/>
              </a:solidFill>
            </a:endParaRPr>
          </a:p>
          <a:p>
            <a:pPr marL="171450" lvl="1"/>
            <a:r>
              <a:rPr lang="en-US" sz="1200" dirty="0"/>
              <a:t> </a:t>
            </a:r>
            <a:r>
              <a:rPr lang="en-US" sz="1400" dirty="0"/>
              <a:t>Transaction Count Last 12 Months - Medians</a:t>
            </a:r>
            <a:endParaRPr lang="en-US" sz="1400" dirty="0">
              <a:solidFill>
                <a:srgbClr val="FF0000"/>
              </a:solidFill>
            </a:endParaRPr>
          </a:p>
          <a:p>
            <a:pPr marL="471487" lvl="2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BDB1F-A0D5-4244-8C88-75F2C4857918}"/>
              </a:ext>
            </a:extLst>
          </p:cNvPr>
          <p:cNvSpPr txBox="1">
            <a:spLocks/>
          </p:cNvSpPr>
          <p:nvPr/>
        </p:nvSpPr>
        <p:spPr>
          <a:xfrm>
            <a:off x="1920951" y="318976"/>
            <a:ext cx="5280838" cy="36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5DB0AA"/>
                </a:solidFill>
              </a:rPr>
              <a:t>Utilization- Indicators</a:t>
            </a:r>
            <a:r>
              <a:rPr lang="en-US" b="1" i="0" dirty="0">
                <a:effectLst/>
                <a:latin typeface="-apple-system"/>
              </a:rPr>
              <a:t> Model Building and Evaluation Metrics</a:t>
            </a:r>
          </a:p>
          <a:p>
            <a:pPr algn="ctr"/>
            <a:endParaRPr lang="en-AU" i="1" dirty="0">
              <a:solidFill>
                <a:srgbClr val="5DB0A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CFB12-4CF8-4935-A45C-D61427B07E35}"/>
              </a:ext>
            </a:extLst>
          </p:cNvPr>
          <p:cNvSpPr txBox="1"/>
          <p:nvPr/>
        </p:nvSpPr>
        <p:spPr>
          <a:xfrm>
            <a:off x="154085" y="1062444"/>
            <a:ext cx="399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7" lvl="2"/>
            <a:r>
              <a:rPr lang="en-US" sz="1400" dirty="0">
                <a:solidFill>
                  <a:schemeClr val="accent1"/>
                </a:solidFill>
              </a:rPr>
              <a:t>Retained: = 71</a:t>
            </a: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Churned: = 43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3F47E-8E31-404D-AF97-2084A184309A}"/>
              </a:ext>
            </a:extLst>
          </p:cNvPr>
          <p:cNvSpPr txBox="1"/>
          <p:nvPr/>
        </p:nvSpPr>
        <p:spPr>
          <a:xfrm>
            <a:off x="1772094" y="4067692"/>
            <a:ext cx="54296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sz="1600" i="1" dirty="0"/>
              <a:t>So 40 Transactions in 12 months</a:t>
            </a:r>
            <a:r>
              <a:rPr lang="en-AU" sz="1600" i="1" dirty="0"/>
              <a:t>, or 3 – 4 Transactions / Month</a:t>
            </a:r>
            <a:endParaRPr lang="en-US" sz="16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6F5C5-FAB5-4695-92E6-0496C407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36" y="1504831"/>
            <a:ext cx="5106520" cy="2641177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E6C9D9-3C03-41F2-BB9D-3D20FA8183D7}"/>
              </a:ext>
            </a:extLst>
          </p:cNvPr>
          <p:cNvSpPr txBox="1">
            <a:spLocks/>
          </p:cNvSpPr>
          <p:nvPr/>
        </p:nvSpPr>
        <p:spPr>
          <a:xfrm>
            <a:off x="4676139" y="656268"/>
            <a:ext cx="4067384" cy="452425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/>
            <a:endParaRPr lang="en-US" sz="100" dirty="0">
              <a:solidFill>
                <a:srgbClr val="FF0000"/>
              </a:solidFill>
            </a:endParaRPr>
          </a:p>
          <a:p>
            <a:pPr marL="171450" lvl="1"/>
            <a:r>
              <a:rPr lang="en-US" sz="1200" dirty="0"/>
              <a:t> </a:t>
            </a:r>
            <a:r>
              <a:rPr lang="en-US" sz="1400" dirty="0"/>
              <a:t>Months Inactive – </a:t>
            </a:r>
          </a:p>
          <a:p>
            <a:pPr marL="171450" lvl="1"/>
            <a:endParaRPr lang="en-US" sz="1400" dirty="0">
              <a:solidFill>
                <a:srgbClr val="FF0000"/>
              </a:solidFill>
            </a:endParaRPr>
          </a:p>
          <a:p>
            <a:pPr marL="471487" lvl="2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FA1A4-52D4-4D60-8CA9-C63D1C3A340F}"/>
              </a:ext>
            </a:extLst>
          </p:cNvPr>
          <p:cNvSpPr txBox="1"/>
          <p:nvPr/>
        </p:nvSpPr>
        <p:spPr>
          <a:xfrm>
            <a:off x="3870251" y="1075808"/>
            <a:ext cx="49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7" lvl="2"/>
            <a:r>
              <a:rPr lang="en-US" sz="1400" dirty="0">
                <a:solidFill>
                  <a:schemeClr val="accent3"/>
                </a:solidFill>
              </a:rPr>
              <a:t>Retained: &lt;= 2.2 Months</a:t>
            </a:r>
            <a:r>
              <a:rPr lang="en-US" sz="1400" dirty="0"/>
              <a:t>        </a:t>
            </a:r>
            <a:r>
              <a:rPr lang="en-US" sz="1400" b="1" dirty="0">
                <a:solidFill>
                  <a:srgbClr val="FFFF00"/>
                </a:solidFill>
              </a:rPr>
              <a:t>Churned: &gt;= 2.7 Months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76C084-BC4A-4DC6-9022-854B0BD1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6" y="1514868"/>
            <a:ext cx="3394296" cy="26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8BA833-B8B9-4301-8B29-C488C418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2" y="318976"/>
            <a:ext cx="3941135" cy="361506"/>
          </a:xfrm>
        </p:spPr>
        <p:txBody>
          <a:bodyPr>
            <a:noAutofit/>
          </a:bodyPr>
          <a:lstStyle/>
          <a:p>
            <a:pPr algn="ctr"/>
            <a:r>
              <a:rPr lang="en-US" i="1" dirty="0">
                <a:solidFill>
                  <a:srgbClr val="5DB0AA"/>
                </a:solidFill>
              </a:rPr>
              <a:t>Issues with Customer Services?</a:t>
            </a:r>
            <a:endParaRPr lang="en-AU" i="1" dirty="0">
              <a:solidFill>
                <a:srgbClr val="5DB0A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92F89-7881-43E7-9F2E-5CAA8C16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6" y="878956"/>
            <a:ext cx="3331535" cy="2282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2A1F09-21CB-4D0D-930F-944FD8BAA7C8}"/>
              </a:ext>
            </a:extLst>
          </p:cNvPr>
          <p:cNvSpPr txBox="1"/>
          <p:nvPr/>
        </p:nvSpPr>
        <p:spPr>
          <a:xfrm>
            <a:off x="411125" y="3225209"/>
            <a:ext cx="3331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3 product had the most # of churns, might elude to bank struggling with supporting these customers. </a:t>
            </a:r>
            <a:endParaRPr lang="en-A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536F7-A62D-4F72-AC1E-E3C44DF83A78}"/>
              </a:ext>
            </a:extLst>
          </p:cNvPr>
          <p:cNvSpPr txBox="1"/>
          <p:nvPr/>
        </p:nvSpPr>
        <p:spPr>
          <a:xfrm>
            <a:off x="4968948" y="680482"/>
            <a:ext cx="39411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Products –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3"/>
                </a:solidFill>
              </a:rPr>
              <a:t>Retained: &gt;= 4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00"/>
                </a:solidFill>
              </a:rPr>
              <a:t>Churned: &lt;= 3</a:t>
            </a:r>
          </a:p>
          <a:p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1AD07D-206B-4CCF-A3AB-491891AC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07" y="1878418"/>
            <a:ext cx="4616168" cy="24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6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6B68-4A01-494C-B9D3-1ED6E8EAA1CA}"/>
              </a:ext>
            </a:extLst>
          </p:cNvPr>
          <p:cNvSpPr txBox="1">
            <a:spLocks/>
          </p:cNvSpPr>
          <p:nvPr/>
        </p:nvSpPr>
        <p:spPr>
          <a:xfrm>
            <a:off x="1920951" y="318976"/>
            <a:ext cx="5280838" cy="36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5DB0AA"/>
                </a:solidFill>
              </a:rPr>
              <a:t>Model Building and Evaluation Metrics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3" name="Google Shape;1354;p40">
            <a:extLst>
              <a:ext uri="{FF2B5EF4-FFF2-40B4-BE49-F238E27FC236}">
                <a16:creationId xmlns:a16="http://schemas.microsoft.com/office/drawing/2014/main" id="{9728DDB9-9A10-4F54-870A-5FF0ACE94152}"/>
              </a:ext>
            </a:extLst>
          </p:cNvPr>
          <p:cNvSpPr txBox="1"/>
          <p:nvPr/>
        </p:nvSpPr>
        <p:spPr>
          <a:xfrm>
            <a:off x="467834" y="1230300"/>
            <a:ext cx="4394789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ML Models: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Linear – Logistic Regression, SVM.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Non-Linear – Decision Trees, Random Forest.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dirty="0">
                <a:latin typeface="-apple-system"/>
              </a:rPr>
              <a:t>Boosting Algorithms – </a:t>
            </a:r>
            <a:r>
              <a:rPr lang="en-US" sz="1600" dirty="0" err="1">
                <a:latin typeface="-apple-system"/>
              </a:rPr>
              <a:t>XGBoost</a:t>
            </a:r>
            <a:r>
              <a:rPr lang="en-US" sz="1600" dirty="0">
                <a:latin typeface="-apple-system"/>
              </a:rPr>
              <a:t>, </a:t>
            </a:r>
            <a:r>
              <a:rPr lang="en-US" sz="1600" dirty="0" err="1">
                <a:latin typeface="-apple-system"/>
              </a:rPr>
              <a:t>CatBoost</a:t>
            </a:r>
            <a:r>
              <a:rPr lang="en-US" sz="1600" b="0" i="0" dirty="0">
                <a:effectLst/>
                <a:latin typeface="-apple-system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endParaRPr lang="en-US" sz="16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Data Pre-Processing</a:t>
            </a:r>
            <a:r>
              <a:rPr lang="e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16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Data Encoding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dirty="0">
                <a:latin typeface="-apple-system"/>
              </a:rPr>
              <a:t>Balancing categories using SMOTEENN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endParaRPr lang="en-US" sz="16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Evaluation Metrics: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Accuracy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dirty="0">
                <a:latin typeface="-apple-system"/>
              </a:rPr>
              <a:t>Recall</a:t>
            </a:r>
          </a:p>
          <a:p>
            <a:pPr marL="139700">
              <a:buClr>
                <a:schemeClr val="lt1"/>
              </a:buClr>
              <a:buSzPts val="1400"/>
            </a:pPr>
            <a:endParaRPr sz="16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2052" name="Picture 4" descr="Accuracy, Recall, Precision, F1 Score in Python | i2tutorials">
            <a:extLst>
              <a:ext uri="{FF2B5EF4-FFF2-40B4-BE49-F238E27FC236}">
                <a16:creationId xmlns:a16="http://schemas.microsoft.com/office/drawing/2014/main" id="{87B701FC-AE6E-4550-96B8-59562CE8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32" y="3687505"/>
            <a:ext cx="2643962" cy="11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trics for Evaluation of Machine Learning Algorithms | by Nischal Madiraju  | DataDrivenInvestor">
            <a:extLst>
              <a:ext uri="{FF2B5EF4-FFF2-40B4-BE49-F238E27FC236}">
                <a16:creationId xmlns:a16="http://schemas.microsoft.com/office/drawing/2014/main" id="{628553DA-7B0B-45D4-9B2A-3CF7BEADE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04" y="730101"/>
            <a:ext cx="2910219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5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6559D-BD33-4831-9A8F-2F1DD74A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1330904"/>
            <a:ext cx="4486940" cy="2915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57DFF-DCB2-43B7-A82B-A231B3623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45" y="1288373"/>
            <a:ext cx="3751742" cy="29575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2FA9A0-3F92-43A5-BE15-7C891EBF538E}"/>
              </a:ext>
            </a:extLst>
          </p:cNvPr>
          <p:cNvSpPr txBox="1">
            <a:spLocks/>
          </p:cNvSpPr>
          <p:nvPr/>
        </p:nvSpPr>
        <p:spPr>
          <a:xfrm>
            <a:off x="116954" y="510362"/>
            <a:ext cx="8353649" cy="3615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1" dirty="0">
                <a:solidFill>
                  <a:srgbClr val="5DB0AA"/>
                </a:solidFill>
              </a:rPr>
              <a:t>Predictive Modelling using ML Classification Algorithms</a:t>
            </a:r>
            <a:endParaRPr lang="en-AU" sz="2800" i="1" dirty="0">
              <a:solidFill>
                <a:srgbClr val="5DB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8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127D2-E323-482A-8862-054AB097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" y="1184358"/>
            <a:ext cx="4784651" cy="28134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6580073-9CF3-4FDB-BC56-66F235F05E97}"/>
              </a:ext>
            </a:extLst>
          </p:cNvPr>
          <p:cNvSpPr txBox="1">
            <a:spLocks/>
          </p:cNvSpPr>
          <p:nvPr/>
        </p:nvSpPr>
        <p:spPr>
          <a:xfrm>
            <a:off x="116954" y="510362"/>
            <a:ext cx="8353649" cy="3615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>
                <a:solidFill>
                  <a:srgbClr val="5DB0AA"/>
                </a:solidFill>
              </a:rPr>
              <a:t>Top Performing Algorithm - Metrics</a:t>
            </a:r>
            <a:endParaRPr lang="en-AU" sz="3200" i="1" dirty="0">
              <a:solidFill>
                <a:srgbClr val="5DB0AA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D462A-C088-4FB8-8196-E0D82187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53" y="1165008"/>
            <a:ext cx="3246475" cy="28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2A1C5-F6A8-41DB-AD65-51F5EDA9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9" y="1332615"/>
            <a:ext cx="3962403" cy="2491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7C294-7FC3-45C9-8EB4-849C7DE0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51" y="1332615"/>
            <a:ext cx="4210496" cy="24915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E5E804-B9E7-4C9C-8A0E-9A98FB36E515}"/>
              </a:ext>
            </a:extLst>
          </p:cNvPr>
          <p:cNvSpPr txBox="1">
            <a:spLocks/>
          </p:cNvSpPr>
          <p:nvPr/>
        </p:nvSpPr>
        <p:spPr>
          <a:xfrm>
            <a:off x="116954" y="510362"/>
            <a:ext cx="8353649" cy="3615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>
                <a:solidFill>
                  <a:srgbClr val="5DB0AA"/>
                </a:solidFill>
              </a:rPr>
              <a:t>Dashboards to track Indicators &amp; Key Factors</a:t>
            </a:r>
            <a:endParaRPr lang="en-AU" sz="3200" i="1" dirty="0">
              <a:solidFill>
                <a:srgbClr val="5DB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 flipH="1">
            <a:off x="2158871" y="1784642"/>
            <a:ext cx="3958394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Problem Definition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2"/>
          </p:nvPr>
        </p:nvSpPr>
        <p:spPr>
          <a:xfrm flipH="1">
            <a:off x="2158870" y="2504101"/>
            <a:ext cx="3823715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  <a:latin typeface="Squada One"/>
                <a:ea typeface="Squada One"/>
                <a:cs typeface="Squada One"/>
                <a:sym typeface="Squada One"/>
              </a:rPr>
              <a:t>Project Process &amp; Approach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3"/>
          </p:nvPr>
        </p:nvSpPr>
        <p:spPr>
          <a:xfrm flipH="1">
            <a:off x="2158871" y="3205721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Values delivery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157346" y="2160942"/>
            <a:ext cx="25401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Business question v.s. Data questions</a:t>
            </a:r>
            <a:endParaRPr sz="10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2157346" y="2879790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tx1"/>
                </a:solidFill>
              </a:rPr>
              <a:t>How work process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6"/>
          </p:nvPr>
        </p:nvSpPr>
        <p:spPr>
          <a:xfrm>
            <a:off x="2157346" y="3591267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</a:rPr>
              <a:t>EDA, Modelling, &amp;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ctrTitle"/>
          </p:nvPr>
        </p:nvSpPr>
        <p:spPr>
          <a:xfrm>
            <a:off x="270293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AGENDA</a:t>
            </a:r>
            <a:endParaRPr sz="3600" b="1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 flipH="1">
            <a:off x="2158871" y="3907344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1"/>
                </a:solidFill>
              </a:rPr>
              <a:t>Next steps and Summary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2157346" y="4264538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tx1"/>
                </a:solidFill>
              </a:rPr>
              <a:t>Future improvements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 idx="9"/>
          </p:nvPr>
        </p:nvSpPr>
        <p:spPr>
          <a:xfrm>
            <a:off x="650071" y="1273687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13"/>
          </p:nvPr>
        </p:nvSpPr>
        <p:spPr>
          <a:xfrm>
            <a:off x="650071" y="1990458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14"/>
          </p:nvPr>
        </p:nvSpPr>
        <p:spPr>
          <a:xfrm>
            <a:off x="650071" y="2711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 idx="15"/>
          </p:nvPr>
        </p:nvSpPr>
        <p:spPr>
          <a:xfrm>
            <a:off x="650071" y="3380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5" name="Google Shape;231;p28">
            <a:extLst>
              <a:ext uri="{FF2B5EF4-FFF2-40B4-BE49-F238E27FC236}">
                <a16:creationId xmlns:a16="http://schemas.microsoft.com/office/drawing/2014/main" id="{BCBB1C26-2309-4015-8D73-A5CC7822285E}"/>
              </a:ext>
            </a:extLst>
          </p:cNvPr>
          <p:cNvSpPr txBox="1">
            <a:spLocks/>
          </p:cNvSpPr>
          <p:nvPr/>
        </p:nvSpPr>
        <p:spPr>
          <a:xfrm flipH="1">
            <a:off x="2164115" y="1073499"/>
            <a:ext cx="3567000" cy="56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n-AU" dirty="0">
                <a:solidFill>
                  <a:schemeClr val="tx1"/>
                </a:solidFill>
              </a:rPr>
              <a:t>Project Background</a:t>
            </a:r>
          </a:p>
        </p:txBody>
      </p:sp>
      <p:sp>
        <p:nvSpPr>
          <p:cNvPr id="16" name="Google Shape;236;p28">
            <a:extLst>
              <a:ext uri="{FF2B5EF4-FFF2-40B4-BE49-F238E27FC236}">
                <a16:creationId xmlns:a16="http://schemas.microsoft.com/office/drawing/2014/main" id="{FFB21AD8-E36E-46EC-B02E-16BF9CC100E5}"/>
              </a:ext>
            </a:extLst>
          </p:cNvPr>
          <p:cNvSpPr txBox="1">
            <a:spLocks/>
          </p:cNvSpPr>
          <p:nvPr/>
        </p:nvSpPr>
        <p:spPr>
          <a:xfrm>
            <a:off x="646530" y="4071182"/>
            <a:ext cx="1230600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9pPr>
          </a:lstStyle>
          <a:p>
            <a:r>
              <a:rPr lang="e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23" name="Google Shape;228;p28">
            <a:extLst>
              <a:ext uri="{FF2B5EF4-FFF2-40B4-BE49-F238E27FC236}">
                <a16:creationId xmlns:a16="http://schemas.microsoft.com/office/drawing/2014/main" id="{4909E163-963B-46FA-8A16-A835641401DD}"/>
              </a:ext>
            </a:extLst>
          </p:cNvPr>
          <p:cNvSpPr txBox="1">
            <a:spLocks/>
          </p:cNvSpPr>
          <p:nvPr/>
        </p:nvSpPr>
        <p:spPr>
          <a:xfrm>
            <a:off x="2160890" y="1462740"/>
            <a:ext cx="2666290" cy="28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AU" sz="1000" dirty="0"/>
              <a:t>Client Introduction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52832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0"/>
          <p:cNvSpPr txBox="1">
            <a:spLocks noGrp="1"/>
          </p:cNvSpPr>
          <p:nvPr>
            <p:ph type="ctrTitle"/>
          </p:nvPr>
        </p:nvSpPr>
        <p:spPr>
          <a:xfrm>
            <a:off x="5240674" y="284100"/>
            <a:ext cx="2894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Future work</a:t>
            </a:r>
            <a:endParaRPr sz="3000"/>
          </a:p>
        </p:txBody>
      </p:sp>
      <p:sp>
        <p:nvSpPr>
          <p:cNvPr id="1354" name="Google Shape;1354;p40"/>
          <p:cNvSpPr txBox="1"/>
          <p:nvPr/>
        </p:nvSpPr>
        <p:spPr>
          <a:xfrm>
            <a:off x="467833" y="1230300"/>
            <a:ext cx="8104642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Feature Engineering: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b="0" i="0" dirty="0">
                <a:effectLst/>
                <a:latin typeface="-apple-system"/>
              </a:rPr>
              <a:t>Running optimization and hyperparameter tuning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dirty="0">
                <a:latin typeface="-apple-system"/>
              </a:rPr>
              <a:t>Introduce New Features such as signals / indicators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b="0" i="0" dirty="0">
                <a:effectLst/>
                <a:latin typeface="-apple-system"/>
              </a:rPr>
              <a:t>Run PCA and Reverse Feature Elimination or Backward selection to select the best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Ensemble Learning and Soft Voting:</a:t>
            </a:r>
            <a:endParaRPr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Light"/>
              <a:buChar char="●"/>
            </a:pPr>
            <a:r>
              <a:rPr lang="en-US" b="0" i="0" dirty="0">
                <a:effectLst/>
                <a:latin typeface="-apple-system"/>
              </a:rPr>
              <a:t>Combine the predictions of all these classifiers to see if we get better predictive performance compared to each constituent individual classifier. </a:t>
            </a: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 flipH="1">
            <a:off x="2158871" y="1784642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Problem Definition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2"/>
          </p:nvPr>
        </p:nvSpPr>
        <p:spPr>
          <a:xfrm flipH="1">
            <a:off x="2158871" y="2504101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  <a:latin typeface="Squada One"/>
                <a:ea typeface="Squada One"/>
                <a:cs typeface="Squada One"/>
                <a:sym typeface="Squada One"/>
              </a:rPr>
              <a:t>Project Process &amp; Approach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3"/>
          </p:nvPr>
        </p:nvSpPr>
        <p:spPr>
          <a:xfrm flipH="1">
            <a:off x="2158871" y="3205721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Values delivery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157346" y="2160942"/>
            <a:ext cx="25401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Business question v.s. Data questions</a:t>
            </a:r>
            <a:endParaRPr sz="10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2157346" y="2879790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tx1"/>
                </a:solidFill>
              </a:rPr>
              <a:t>How work process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6"/>
          </p:nvPr>
        </p:nvSpPr>
        <p:spPr>
          <a:xfrm>
            <a:off x="2157346" y="3591267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</a:rPr>
              <a:t>EDA, Modelling, &amp;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ctrTitle"/>
          </p:nvPr>
        </p:nvSpPr>
        <p:spPr>
          <a:xfrm>
            <a:off x="270293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AGENDA</a:t>
            </a:r>
            <a:endParaRPr sz="3600" b="1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 flipH="1">
            <a:off x="2158871" y="3907344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Next steps and 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2157346" y="4264538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tx1"/>
                </a:solidFill>
              </a:rPr>
              <a:t>Future improvements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 idx="9"/>
          </p:nvPr>
        </p:nvSpPr>
        <p:spPr>
          <a:xfrm>
            <a:off x="650071" y="1273687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13"/>
          </p:nvPr>
        </p:nvSpPr>
        <p:spPr>
          <a:xfrm>
            <a:off x="650071" y="1990458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14"/>
          </p:nvPr>
        </p:nvSpPr>
        <p:spPr>
          <a:xfrm>
            <a:off x="650071" y="2711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 idx="15"/>
          </p:nvPr>
        </p:nvSpPr>
        <p:spPr>
          <a:xfrm>
            <a:off x="650071" y="3380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5" name="Google Shape;231;p28">
            <a:extLst>
              <a:ext uri="{FF2B5EF4-FFF2-40B4-BE49-F238E27FC236}">
                <a16:creationId xmlns:a16="http://schemas.microsoft.com/office/drawing/2014/main" id="{BCBB1C26-2309-4015-8D73-A5CC7822285E}"/>
              </a:ext>
            </a:extLst>
          </p:cNvPr>
          <p:cNvSpPr txBox="1">
            <a:spLocks/>
          </p:cNvSpPr>
          <p:nvPr/>
        </p:nvSpPr>
        <p:spPr>
          <a:xfrm flipH="1">
            <a:off x="2164115" y="1073499"/>
            <a:ext cx="3567000" cy="56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n-AU" sz="2800" dirty="0">
                <a:solidFill>
                  <a:schemeClr val="tx1"/>
                </a:solidFill>
              </a:rPr>
              <a:t>Project Background</a:t>
            </a:r>
          </a:p>
        </p:txBody>
      </p:sp>
      <p:sp>
        <p:nvSpPr>
          <p:cNvPr id="16" name="Google Shape;236;p28">
            <a:extLst>
              <a:ext uri="{FF2B5EF4-FFF2-40B4-BE49-F238E27FC236}">
                <a16:creationId xmlns:a16="http://schemas.microsoft.com/office/drawing/2014/main" id="{FFB21AD8-E36E-46EC-B02E-16BF9CC100E5}"/>
              </a:ext>
            </a:extLst>
          </p:cNvPr>
          <p:cNvSpPr txBox="1">
            <a:spLocks/>
          </p:cNvSpPr>
          <p:nvPr/>
        </p:nvSpPr>
        <p:spPr>
          <a:xfrm>
            <a:off x="646530" y="4071182"/>
            <a:ext cx="1230600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9pPr>
          </a:lstStyle>
          <a:p>
            <a:r>
              <a:rPr lang="e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23" name="Google Shape;228;p28">
            <a:extLst>
              <a:ext uri="{FF2B5EF4-FFF2-40B4-BE49-F238E27FC236}">
                <a16:creationId xmlns:a16="http://schemas.microsoft.com/office/drawing/2014/main" id="{4909E163-963B-46FA-8A16-A835641401DD}"/>
              </a:ext>
            </a:extLst>
          </p:cNvPr>
          <p:cNvSpPr txBox="1">
            <a:spLocks/>
          </p:cNvSpPr>
          <p:nvPr/>
        </p:nvSpPr>
        <p:spPr>
          <a:xfrm>
            <a:off x="2160890" y="1462740"/>
            <a:ext cx="2666290" cy="28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AU" sz="1000" dirty="0"/>
              <a:t>Client Introduction and Problem Statement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16" y="1854559"/>
            <a:ext cx="8676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8235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18" y="491287"/>
            <a:ext cx="3289382" cy="994172"/>
          </a:xfrm>
        </p:spPr>
        <p:txBody>
          <a:bodyPr>
            <a:noAutofit/>
          </a:bodyPr>
          <a:lstStyle/>
          <a:p>
            <a:r>
              <a:rPr lang="en-US" sz="3600" dirty="0"/>
              <a:t>Project </a:t>
            </a:r>
            <a:br>
              <a:rPr lang="en-US" sz="3600" dirty="0"/>
            </a:br>
            <a:r>
              <a:rPr lang="en-US" sz="3600" dirty="0">
                <a:solidFill>
                  <a:srgbClr val="5DAAB0"/>
                </a:solidFill>
              </a:rPr>
              <a:t>Brief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0948" y="1905397"/>
            <a:ext cx="3729569" cy="287062"/>
          </a:xfrm>
        </p:spPr>
        <p:txBody>
          <a:bodyPr>
            <a:normAutofit/>
          </a:bodyPr>
          <a:lstStyle/>
          <a:p>
            <a:r>
              <a:rPr lang="en-US" dirty="0"/>
              <a:t>Client Introduction &amp; Problem Statement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9ED32E-028C-428E-97AF-168C8D6F92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3786" y="1988873"/>
            <a:ext cx="4146697" cy="2283619"/>
          </a:xfrm>
        </p:spPr>
        <p:txBody>
          <a:bodyPr>
            <a:normAutofit/>
          </a:bodyPr>
          <a:lstStyle/>
          <a:p>
            <a:r>
              <a:rPr lang="en-US" dirty="0"/>
              <a:t>Credit Cards Department of </a:t>
            </a:r>
            <a:r>
              <a:rPr lang="en-US" dirty="0" err="1"/>
              <a:t>OurBank</a:t>
            </a:r>
            <a:r>
              <a:rPr lang="en-US" dirty="0"/>
              <a:t> - Australian retail bank with the largest branch and ATM networks.</a:t>
            </a:r>
          </a:p>
          <a:p>
            <a:r>
              <a:rPr lang="en-US" dirty="0" err="1"/>
              <a:t>OurBank</a:t>
            </a:r>
            <a:r>
              <a:rPr lang="en-US" dirty="0"/>
              <a:t> offers four types of credit cards.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Blue,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Silver,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Gold,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Platinum</a:t>
            </a:r>
          </a:p>
          <a:p>
            <a:pPr marL="171450" lvl="1"/>
            <a:r>
              <a:rPr lang="en-US" sz="1200" b="1" dirty="0"/>
              <a:t>Management team is concerned with Customers attrition</a:t>
            </a:r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DFE1CCFE-7083-4526-BD3C-7EDF5629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20" y="1722475"/>
            <a:ext cx="2762073" cy="27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98" y="247208"/>
            <a:ext cx="6304852" cy="1006534"/>
          </a:xfrm>
        </p:spPr>
        <p:txBody>
          <a:bodyPr>
            <a:normAutofit/>
          </a:bodyPr>
          <a:lstStyle/>
          <a:p>
            <a:r>
              <a:rPr lang="en-US" dirty="0"/>
              <a:t>Financial Impacts </a:t>
            </a:r>
            <a:br>
              <a:rPr lang="en-US" dirty="0"/>
            </a:br>
            <a:r>
              <a:rPr lang="en-US" dirty="0">
                <a:solidFill>
                  <a:srgbClr val="5DAAB0"/>
                </a:solidFill>
              </a:rPr>
              <a:t>Retain Existing vs Getting New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6828D-9246-49A3-A3DF-F692F864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69" y="2961714"/>
            <a:ext cx="2301961" cy="1645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2B6001-8546-4742-A7E1-00CAB6FC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169" y="1154270"/>
            <a:ext cx="2268282" cy="1645727"/>
          </a:xfrm>
          <a:prstGeom prst="rect">
            <a:avLst/>
          </a:prstGeom>
        </p:spPr>
      </p:pic>
      <p:sp>
        <p:nvSpPr>
          <p:cNvPr id="6" name="Google Shape;1354;p40">
            <a:extLst>
              <a:ext uri="{FF2B5EF4-FFF2-40B4-BE49-F238E27FC236}">
                <a16:creationId xmlns:a16="http://schemas.microsoft.com/office/drawing/2014/main" id="{90AD8862-8D76-4E0B-8CCD-C1C549A4F514}"/>
              </a:ext>
            </a:extLst>
          </p:cNvPr>
          <p:cNvSpPr txBox="1"/>
          <p:nvPr/>
        </p:nvSpPr>
        <p:spPr>
          <a:xfrm>
            <a:off x="467833" y="1230300"/>
            <a:ext cx="5096539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Major</a:t>
            </a:r>
            <a:r>
              <a:rPr lang="es" sz="1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Australian Bank:</a:t>
            </a:r>
            <a:endParaRPr sz="16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Income: $9,634M; Customers: 17M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dirty="0">
                <a:latin typeface="-apple-system"/>
              </a:rPr>
              <a:t>10% - 15% - Revenue loss due to Churn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1 in 6 Adults Churn</a:t>
            </a: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r>
              <a:rPr lang="en-US" sz="1600" dirty="0">
                <a:latin typeface="-apple-system"/>
              </a:rPr>
              <a:t>Retention key as </a:t>
            </a:r>
            <a:r>
              <a:rPr lang="en-US" sz="1600" b="0" i="0" dirty="0">
                <a:effectLst/>
                <a:latin typeface="-apple-system"/>
              </a:rPr>
              <a:t>Key as new Business 0% - 4%, client acquisition is expensiv</a:t>
            </a:r>
            <a:r>
              <a:rPr lang="en-US" sz="1600" dirty="0">
                <a:latin typeface="-apple-system"/>
              </a:rPr>
              <a:t>e.</a:t>
            </a:r>
            <a:endParaRPr lang="en-US" sz="1600" b="0" i="0" dirty="0">
              <a:effectLst/>
              <a:latin typeface="-apple-system"/>
            </a:endParaRPr>
          </a:p>
          <a:p>
            <a:pPr marL="457200" indent="-317500">
              <a:buClr>
                <a:schemeClr val="lt1"/>
              </a:buClr>
              <a:buSzPts val="1400"/>
              <a:buFont typeface="Roboto Slab Light"/>
              <a:buChar char="●"/>
            </a:pPr>
            <a:endParaRPr sz="16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Retention Management:</a:t>
            </a:r>
            <a:endParaRPr sz="16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317500">
              <a:buClr>
                <a:srgbClr val="FFFFFF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Advanced Analytics and Predictive Indicators, identify red flags, early enough 3 Months – 6 Months</a:t>
            </a:r>
            <a:endParaRPr lang="en-US" sz="16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Light"/>
              <a:buChar char="●"/>
            </a:pPr>
            <a:r>
              <a:rPr lang="en-US" sz="1600" b="0" i="0" dirty="0">
                <a:effectLst/>
                <a:latin typeface="-apple-system"/>
              </a:rPr>
              <a:t>Can reduce attrition by 20% - 30%, that could double revenue impact @ a cost of 1% - 2%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-apple-system"/>
                <a:ea typeface="Roboto Slab Light"/>
                <a:sym typeface="Roboto Slab Light"/>
              </a:rPr>
              <a:t>Unusual Volume Patterns or trends; Service Errors, </a:t>
            </a:r>
            <a:endParaRPr lang="en-US" sz="1600" b="0" i="0" dirty="0">
              <a:solidFill>
                <a:srgbClr val="FFFFFF"/>
              </a:solidFill>
              <a:effectLst/>
              <a:latin typeface="Roboto Slab Light"/>
              <a:ea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 flipH="1">
            <a:off x="2158871" y="1784642"/>
            <a:ext cx="3958394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Business Problem Definition</a:t>
            </a:r>
            <a:endParaRPr sz="2800"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2"/>
          </p:nvPr>
        </p:nvSpPr>
        <p:spPr>
          <a:xfrm flipH="1">
            <a:off x="2158871" y="2504101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  <a:latin typeface="Squada One"/>
                <a:ea typeface="Squada One"/>
                <a:cs typeface="Squada One"/>
                <a:sym typeface="Squada One"/>
              </a:rPr>
              <a:t>Project Process &amp; Approach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3"/>
          </p:nvPr>
        </p:nvSpPr>
        <p:spPr>
          <a:xfrm flipH="1">
            <a:off x="2158871" y="3205721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Values delivery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157346" y="2160942"/>
            <a:ext cx="25401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Business question v.s. Data questions</a:t>
            </a:r>
            <a:endParaRPr sz="10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2157346" y="2879790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tx1"/>
                </a:solidFill>
              </a:rPr>
              <a:t>How work process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6"/>
          </p:nvPr>
        </p:nvSpPr>
        <p:spPr>
          <a:xfrm>
            <a:off x="2157346" y="3591267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</a:rPr>
              <a:t>EDA, Modelling, &amp;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ctrTitle"/>
          </p:nvPr>
        </p:nvSpPr>
        <p:spPr>
          <a:xfrm>
            <a:off x="270293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AGENDA</a:t>
            </a:r>
            <a:endParaRPr sz="3600" b="1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 flipH="1">
            <a:off x="2158871" y="3907344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Next steps and 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2157346" y="4264538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tx1"/>
                </a:solidFill>
              </a:rPr>
              <a:t>Future improvements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 idx="9"/>
          </p:nvPr>
        </p:nvSpPr>
        <p:spPr>
          <a:xfrm>
            <a:off x="650071" y="1273687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13"/>
          </p:nvPr>
        </p:nvSpPr>
        <p:spPr>
          <a:xfrm>
            <a:off x="650071" y="1990458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14"/>
          </p:nvPr>
        </p:nvSpPr>
        <p:spPr>
          <a:xfrm>
            <a:off x="650071" y="2711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 idx="15"/>
          </p:nvPr>
        </p:nvSpPr>
        <p:spPr>
          <a:xfrm>
            <a:off x="650071" y="3380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5" name="Google Shape;231;p28">
            <a:extLst>
              <a:ext uri="{FF2B5EF4-FFF2-40B4-BE49-F238E27FC236}">
                <a16:creationId xmlns:a16="http://schemas.microsoft.com/office/drawing/2014/main" id="{BCBB1C26-2309-4015-8D73-A5CC7822285E}"/>
              </a:ext>
            </a:extLst>
          </p:cNvPr>
          <p:cNvSpPr txBox="1">
            <a:spLocks/>
          </p:cNvSpPr>
          <p:nvPr/>
        </p:nvSpPr>
        <p:spPr>
          <a:xfrm flipH="1">
            <a:off x="2164115" y="1073499"/>
            <a:ext cx="3567000" cy="56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n-AU" dirty="0">
                <a:solidFill>
                  <a:schemeClr val="tx1"/>
                </a:solidFill>
              </a:rPr>
              <a:t>Project Background</a:t>
            </a:r>
          </a:p>
        </p:txBody>
      </p:sp>
      <p:sp>
        <p:nvSpPr>
          <p:cNvPr id="16" name="Google Shape;236;p28">
            <a:extLst>
              <a:ext uri="{FF2B5EF4-FFF2-40B4-BE49-F238E27FC236}">
                <a16:creationId xmlns:a16="http://schemas.microsoft.com/office/drawing/2014/main" id="{FFB21AD8-E36E-46EC-B02E-16BF9CC100E5}"/>
              </a:ext>
            </a:extLst>
          </p:cNvPr>
          <p:cNvSpPr txBox="1">
            <a:spLocks/>
          </p:cNvSpPr>
          <p:nvPr/>
        </p:nvSpPr>
        <p:spPr>
          <a:xfrm>
            <a:off x="646530" y="4071182"/>
            <a:ext cx="1230600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9pPr>
          </a:lstStyle>
          <a:p>
            <a:r>
              <a:rPr lang="e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23" name="Google Shape;228;p28">
            <a:extLst>
              <a:ext uri="{FF2B5EF4-FFF2-40B4-BE49-F238E27FC236}">
                <a16:creationId xmlns:a16="http://schemas.microsoft.com/office/drawing/2014/main" id="{4909E163-963B-46FA-8A16-A835641401DD}"/>
              </a:ext>
            </a:extLst>
          </p:cNvPr>
          <p:cNvSpPr txBox="1">
            <a:spLocks/>
          </p:cNvSpPr>
          <p:nvPr/>
        </p:nvSpPr>
        <p:spPr>
          <a:xfrm>
            <a:off x="2160890" y="1462740"/>
            <a:ext cx="2666290" cy="28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AU" sz="1000" dirty="0"/>
              <a:t>Client Introduction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54851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0"/>
          <p:cNvSpPr txBox="1">
            <a:spLocks noGrp="1"/>
          </p:cNvSpPr>
          <p:nvPr>
            <p:ph type="title"/>
          </p:nvPr>
        </p:nvSpPr>
        <p:spPr>
          <a:xfrm>
            <a:off x="2131050" y="1608724"/>
            <a:ext cx="48819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FF"/>
                </a:solidFill>
              </a:rPr>
              <a:t>一</a:t>
            </a:r>
            <a:r>
              <a:rPr lang="es" sz="1800" b="1" dirty="0"/>
              <a:t>Business Question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207" name="Google Shape;1207;p30"/>
          <p:cNvSpPr txBox="1">
            <a:spLocks noGrp="1"/>
          </p:cNvSpPr>
          <p:nvPr>
            <p:ph type="subTitle" idx="1"/>
          </p:nvPr>
        </p:nvSpPr>
        <p:spPr>
          <a:xfrm>
            <a:off x="2131050" y="678919"/>
            <a:ext cx="48819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“ </a:t>
            </a:r>
            <a:r>
              <a:rPr lang="es" dirty="0"/>
              <a:t>Can we identify. with reasonable certainity the customers who are liklely to churn??? ”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09" name="Google Shape;1209;p30"/>
          <p:cNvSpPr txBox="1"/>
          <p:nvPr/>
        </p:nvSpPr>
        <p:spPr>
          <a:xfrm>
            <a:off x="3758250" y="3915060"/>
            <a:ext cx="3254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一Data Question</a:t>
            </a:r>
            <a:endParaRPr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Google Shape;1207;p30">
            <a:extLst>
              <a:ext uri="{FF2B5EF4-FFF2-40B4-BE49-F238E27FC236}">
                <a16:creationId xmlns:a16="http://schemas.microsoft.com/office/drawing/2014/main" id="{8B73FD1F-4AAD-4C42-81DF-587F10E65895}"/>
              </a:ext>
            </a:extLst>
          </p:cNvPr>
          <p:cNvSpPr txBox="1">
            <a:spLocks/>
          </p:cNvSpPr>
          <p:nvPr/>
        </p:nvSpPr>
        <p:spPr>
          <a:xfrm>
            <a:off x="2134599" y="2986182"/>
            <a:ext cx="4881900" cy="9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" dirty="0">
                <a:solidFill>
                  <a:schemeClr val="tx1"/>
                </a:solidFill>
              </a:rPr>
              <a:t>“ </a:t>
            </a:r>
            <a:r>
              <a:rPr lang="en-US" dirty="0">
                <a:solidFill>
                  <a:schemeClr val="tx1"/>
                </a:solidFill>
              </a:rPr>
              <a:t>What model could be used to predict which has the best accuracy. </a:t>
            </a:r>
          </a:p>
          <a:p>
            <a:pPr marL="0" indent="0"/>
            <a:endParaRPr lang="en-US" sz="1200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Also what are some of the most important factors for that model</a:t>
            </a:r>
            <a:r>
              <a:rPr lang="en-US" dirty="0"/>
              <a:t>”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 flipH="1">
            <a:off x="2158871" y="1784642"/>
            <a:ext cx="3958394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Problem Definition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2"/>
          </p:nvPr>
        </p:nvSpPr>
        <p:spPr>
          <a:xfrm flipH="1">
            <a:off x="2158870" y="2504101"/>
            <a:ext cx="3823715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1"/>
                </a:solidFill>
                <a:latin typeface="Squada One"/>
                <a:ea typeface="Squada One"/>
                <a:cs typeface="Squada One"/>
                <a:sym typeface="Squada One"/>
              </a:rPr>
              <a:t>Project Process &amp; Approach</a:t>
            </a:r>
            <a:endParaRPr sz="2800"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3"/>
          </p:nvPr>
        </p:nvSpPr>
        <p:spPr>
          <a:xfrm flipH="1">
            <a:off x="2158871" y="3205721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Values delivery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157346" y="2160942"/>
            <a:ext cx="25401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Business question v.s. Data questions</a:t>
            </a:r>
            <a:endParaRPr sz="10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2157346" y="2879790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tx1"/>
                </a:solidFill>
              </a:rPr>
              <a:t>How work process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6"/>
          </p:nvPr>
        </p:nvSpPr>
        <p:spPr>
          <a:xfrm>
            <a:off x="2157346" y="3591267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</a:rPr>
              <a:t>EDA, Modelling, &amp;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ctrTitle"/>
          </p:nvPr>
        </p:nvSpPr>
        <p:spPr>
          <a:xfrm>
            <a:off x="270293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AGENDA</a:t>
            </a:r>
            <a:endParaRPr sz="3600" b="1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 flipH="1">
            <a:off x="2158871" y="3907344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Next steps and 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2157346" y="4264538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tx1"/>
                </a:solidFill>
              </a:rPr>
              <a:t>Future improvements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 idx="9"/>
          </p:nvPr>
        </p:nvSpPr>
        <p:spPr>
          <a:xfrm>
            <a:off x="650071" y="1273687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13"/>
          </p:nvPr>
        </p:nvSpPr>
        <p:spPr>
          <a:xfrm>
            <a:off x="650071" y="1990458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14"/>
          </p:nvPr>
        </p:nvSpPr>
        <p:spPr>
          <a:xfrm>
            <a:off x="650071" y="2711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 idx="15"/>
          </p:nvPr>
        </p:nvSpPr>
        <p:spPr>
          <a:xfrm>
            <a:off x="650071" y="3380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5" name="Google Shape;231;p28">
            <a:extLst>
              <a:ext uri="{FF2B5EF4-FFF2-40B4-BE49-F238E27FC236}">
                <a16:creationId xmlns:a16="http://schemas.microsoft.com/office/drawing/2014/main" id="{BCBB1C26-2309-4015-8D73-A5CC7822285E}"/>
              </a:ext>
            </a:extLst>
          </p:cNvPr>
          <p:cNvSpPr txBox="1">
            <a:spLocks/>
          </p:cNvSpPr>
          <p:nvPr/>
        </p:nvSpPr>
        <p:spPr>
          <a:xfrm flipH="1">
            <a:off x="2164115" y="1073499"/>
            <a:ext cx="3567000" cy="56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n-AU" dirty="0">
                <a:solidFill>
                  <a:schemeClr val="tx1"/>
                </a:solidFill>
              </a:rPr>
              <a:t>Project Background</a:t>
            </a:r>
          </a:p>
        </p:txBody>
      </p:sp>
      <p:sp>
        <p:nvSpPr>
          <p:cNvPr id="16" name="Google Shape;236;p28">
            <a:extLst>
              <a:ext uri="{FF2B5EF4-FFF2-40B4-BE49-F238E27FC236}">
                <a16:creationId xmlns:a16="http://schemas.microsoft.com/office/drawing/2014/main" id="{FFB21AD8-E36E-46EC-B02E-16BF9CC100E5}"/>
              </a:ext>
            </a:extLst>
          </p:cNvPr>
          <p:cNvSpPr txBox="1">
            <a:spLocks/>
          </p:cNvSpPr>
          <p:nvPr/>
        </p:nvSpPr>
        <p:spPr>
          <a:xfrm>
            <a:off x="646530" y="4071182"/>
            <a:ext cx="1230600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9pPr>
          </a:lstStyle>
          <a:p>
            <a:r>
              <a:rPr lang="e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23" name="Google Shape;228;p28">
            <a:extLst>
              <a:ext uri="{FF2B5EF4-FFF2-40B4-BE49-F238E27FC236}">
                <a16:creationId xmlns:a16="http://schemas.microsoft.com/office/drawing/2014/main" id="{4909E163-963B-46FA-8A16-A835641401DD}"/>
              </a:ext>
            </a:extLst>
          </p:cNvPr>
          <p:cNvSpPr txBox="1">
            <a:spLocks/>
          </p:cNvSpPr>
          <p:nvPr/>
        </p:nvSpPr>
        <p:spPr>
          <a:xfrm>
            <a:off x="2160890" y="1462740"/>
            <a:ext cx="2666290" cy="28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AU" sz="1000" dirty="0"/>
              <a:t>Client Introduction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50995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Approach to Solving the problem</a:t>
            </a:r>
          </a:p>
        </p:txBody>
      </p:sp>
      <p:graphicFrame>
        <p:nvGraphicFramePr>
          <p:cNvPr id="3" name="Diagram 2" descr="Placeholder Timelin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072099"/>
              </p:ext>
            </p:extLst>
          </p:nvPr>
        </p:nvGraphicFramePr>
        <p:xfrm>
          <a:off x="419642" y="935831"/>
          <a:ext cx="8204704" cy="403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 flipH="1">
            <a:off x="2158871" y="1784642"/>
            <a:ext cx="3958394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Problem Definition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2"/>
          </p:nvPr>
        </p:nvSpPr>
        <p:spPr>
          <a:xfrm flipH="1">
            <a:off x="2158870" y="2504101"/>
            <a:ext cx="3823715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  <a:latin typeface="Squada One"/>
                <a:ea typeface="Squada One"/>
                <a:cs typeface="Squada One"/>
                <a:sym typeface="Squada One"/>
              </a:rPr>
              <a:t>Project Process &amp; Approach</a:t>
            </a:r>
            <a:endParaRPr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3"/>
          </p:nvPr>
        </p:nvSpPr>
        <p:spPr>
          <a:xfrm flipH="1">
            <a:off x="2158871" y="3205721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1"/>
                </a:solidFill>
              </a:rPr>
              <a:t>Values delivery</a:t>
            </a:r>
            <a:endParaRPr sz="2800"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157346" y="2160942"/>
            <a:ext cx="25401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Business question v.s. Data questions</a:t>
            </a:r>
            <a:endParaRPr sz="10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2157346" y="2879790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tx1"/>
                </a:solidFill>
              </a:rPr>
              <a:t>How work process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6"/>
          </p:nvPr>
        </p:nvSpPr>
        <p:spPr>
          <a:xfrm>
            <a:off x="2157346" y="3591267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</a:rPr>
              <a:t>EDA, Modelling, &amp;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ctrTitle"/>
          </p:nvPr>
        </p:nvSpPr>
        <p:spPr>
          <a:xfrm>
            <a:off x="270293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AGENDA</a:t>
            </a:r>
            <a:endParaRPr sz="3600" b="1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 flipH="1">
            <a:off x="2158871" y="3907344"/>
            <a:ext cx="3567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Next steps and 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2157346" y="4264538"/>
            <a:ext cx="2203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tx1"/>
                </a:solidFill>
              </a:rPr>
              <a:t>Future improvements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 idx="9"/>
          </p:nvPr>
        </p:nvSpPr>
        <p:spPr>
          <a:xfrm>
            <a:off x="650071" y="1273687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13"/>
          </p:nvPr>
        </p:nvSpPr>
        <p:spPr>
          <a:xfrm>
            <a:off x="650071" y="1990458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14"/>
          </p:nvPr>
        </p:nvSpPr>
        <p:spPr>
          <a:xfrm>
            <a:off x="650071" y="2711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 idx="15"/>
          </p:nvPr>
        </p:nvSpPr>
        <p:spPr>
          <a:xfrm>
            <a:off x="650071" y="3380064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5" name="Google Shape;231;p28">
            <a:extLst>
              <a:ext uri="{FF2B5EF4-FFF2-40B4-BE49-F238E27FC236}">
                <a16:creationId xmlns:a16="http://schemas.microsoft.com/office/drawing/2014/main" id="{BCBB1C26-2309-4015-8D73-A5CC7822285E}"/>
              </a:ext>
            </a:extLst>
          </p:cNvPr>
          <p:cNvSpPr txBox="1">
            <a:spLocks/>
          </p:cNvSpPr>
          <p:nvPr/>
        </p:nvSpPr>
        <p:spPr>
          <a:xfrm flipH="1">
            <a:off x="2164115" y="1073499"/>
            <a:ext cx="3567000" cy="56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quada One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n-AU" dirty="0">
                <a:solidFill>
                  <a:schemeClr val="tx1"/>
                </a:solidFill>
              </a:rPr>
              <a:t>Project Background</a:t>
            </a:r>
          </a:p>
        </p:txBody>
      </p:sp>
      <p:sp>
        <p:nvSpPr>
          <p:cNvPr id="16" name="Google Shape;236;p28">
            <a:extLst>
              <a:ext uri="{FF2B5EF4-FFF2-40B4-BE49-F238E27FC236}">
                <a16:creationId xmlns:a16="http://schemas.microsoft.com/office/drawing/2014/main" id="{FFB21AD8-E36E-46EC-B02E-16BF9CC100E5}"/>
              </a:ext>
            </a:extLst>
          </p:cNvPr>
          <p:cNvSpPr txBox="1">
            <a:spLocks/>
          </p:cNvSpPr>
          <p:nvPr/>
        </p:nvSpPr>
        <p:spPr>
          <a:xfrm>
            <a:off x="646530" y="4071182"/>
            <a:ext cx="1230600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2"/>
                </a:solidFill>
              </a:defRPr>
            </a:lvl9pPr>
          </a:lstStyle>
          <a:p>
            <a:r>
              <a:rPr lang="e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23" name="Google Shape;228;p28">
            <a:extLst>
              <a:ext uri="{FF2B5EF4-FFF2-40B4-BE49-F238E27FC236}">
                <a16:creationId xmlns:a16="http://schemas.microsoft.com/office/drawing/2014/main" id="{4909E163-963B-46FA-8A16-A835641401DD}"/>
              </a:ext>
            </a:extLst>
          </p:cNvPr>
          <p:cNvSpPr txBox="1">
            <a:spLocks/>
          </p:cNvSpPr>
          <p:nvPr/>
        </p:nvSpPr>
        <p:spPr>
          <a:xfrm>
            <a:off x="2160890" y="1462740"/>
            <a:ext cx="2666290" cy="28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AU" sz="1000" dirty="0"/>
              <a:t>Client Introduction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03834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2124</TotalTime>
  <Words>896</Words>
  <Application>Microsoft Office PowerPoint</Application>
  <PresentationFormat>On-screen Show (16:9)</PresentationFormat>
  <Paragraphs>187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Corbel</vt:lpstr>
      <vt:lpstr>Squada One</vt:lpstr>
      <vt:lpstr>Roboto Slab</vt:lpstr>
      <vt:lpstr>Arial Rounded MT Bold</vt:lpstr>
      <vt:lpstr>Roboto Slab Light</vt:lpstr>
      <vt:lpstr>Wingdings 3</vt:lpstr>
      <vt:lpstr>Arial</vt:lpstr>
      <vt:lpstr>-apple-system</vt:lpstr>
      <vt:lpstr>Courier New</vt:lpstr>
      <vt:lpstr>Wingdings</vt:lpstr>
      <vt:lpstr>Depth</vt:lpstr>
      <vt:lpstr>Customer Churn Detection </vt:lpstr>
      <vt:lpstr>AGENDA</vt:lpstr>
      <vt:lpstr>Project  Brief </vt:lpstr>
      <vt:lpstr>Financial Impacts  Retain Existing vs Getting New</vt:lpstr>
      <vt:lpstr>AGENDA</vt:lpstr>
      <vt:lpstr>一Business Question</vt:lpstr>
      <vt:lpstr>AGENDA</vt:lpstr>
      <vt:lpstr>Approach to Solving the problem</vt:lpstr>
      <vt:lpstr>AGENDA</vt:lpstr>
      <vt:lpstr>PowerPoint Presentation</vt:lpstr>
      <vt:lpstr>PowerPoint Presentation</vt:lpstr>
      <vt:lpstr>PowerPoint Presentation</vt:lpstr>
      <vt:lpstr>Issues with Customer Services?</vt:lpstr>
      <vt:lpstr>PowerPoint Presentation</vt:lpstr>
      <vt:lpstr>PowerPoint Presentation</vt:lpstr>
      <vt:lpstr>PowerPoint Presentation</vt:lpstr>
      <vt:lpstr>PowerPoint Presentation</vt:lpstr>
      <vt:lpstr>AGENDA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Detection </dc:title>
  <dc:creator>Ovais Khan</dc:creator>
  <cp:lastModifiedBy>Ovais Khan</cp:lastModifiedBy>
  <cp:revision>59</cp:revision>
  <dcterms:modified xsi:type="dcterms:W3CDTF">2021-03-18T10:31:09Z</dcterms:modified>
</cp:coreProperties>
</file>