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8" autoAdjust="0"/>
  </p:normalViewPr>
  <p:slideViewPr>
    <p:cSldViewPr snapToGrid="0">
      <p:cViewPr varScale="1">
        <p:scale>
          <a:sx n="79" d="100"/>
          <a:sy n="79" d="100"/>
        </p:scale>
        <p:origin x="8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7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2" r:id="rId6"/>
    <p:sldLayoutId id="2147483718" r:id="rId7"/>
    <p:sldLayoutId id="2147483719" r:id="rId8"/>
    <p:sldLayoutId id="2147483720" r:id="rId9"/>
    <p:sldLayoutId id="2147483721" r:id="rId10"/>
    <p:sldLayoutId id="214748372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sv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sv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9569A-AFE1-8560-D77B-E74C4E7D3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6" b="13797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197B5-B20C-ACF4-1E6E-DDB293529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Теоретическое представление гибридного квантового компьютера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2E3A44-E54C-BF30-A6DD-CA2B7B311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Хангельдин Ансар, ВМК-21.</a:t>
            </a:r>
          </a:p>
          <a:p>
            <a:r>
              <a:rPr lang="ru-RU">
                <a:solidFill>
                  <a:srgbClr val="FFFFFF"/>
                </a:solidFill>
              </a:rPr>
              <a:t>Казахстанский Филиал МГУ им. Ломоносова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6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54E5BDB-2433-F9E5-3C30-A553CFC5F111}"/>
              </a:ext>
            </a:extLst>
          </p:cNvPr>
          <p:cNvSpPr/>
          <p:nvPr/>
        </p:nvSpPr>
        <p:spPr>
          <a:xfrm>
            <a:off x="5757573" y="-6798"/>
            <a:ext cx="650518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32106-6573-29EF-C0E9-21149BC38C4D}"/>
              </a:ext>
            </a:extLst>
          </p:cNvPr>
          <p:cNvSpPr txBox="1"/>
          <p:nvPr/>
        </p:nvSpPr>
        <p:spPr>
          <a:xfrm>
            <a:off x="584200" y="84837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Постановка 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D261D-8BC4-888A-230D-A9CBF928F814}"/>
              </a:ext>
            </a:extLst>
          </p:cNvPr>
          <p:cNvSpPr txBox="1"/>
          <p:nvPr/>
        </p:nvSpPr>
        <p:spPr>
          <a:xfrm>
            <a:off x="584200" y="2886578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Захваченные ионы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AC9CB-0EE2-10EE-E863-D80E519CA070}"/>
              </a:ext>
            </a:extLst>
          </p:cNvPr>
          <p:cNvSpPr txBox="1"/>
          <p:nvPr/>
        </p:nvSpPr>
        <p:spPr>
          <a:xfrm>
            <a:off x="584200" y="3852565"/>
            <a:ext cx="501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Segoe UI Variable Display Semib" pitchFamily="2" charset="0"/>
              </a:rPr>
              <a:t>Ридберговские</a:t>
            </a:r>
            <a:r>
              <a:rPr lang="ru-RU" sz="2400" b="1" dirty="0">
                <a:latin typeface="Segoe UI Variable Display Semib" pitchFamily="2" charset="0"/>
              </a:rPr>
              <a:t> атомы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E1BA2-E2C1-D50B-2709-1E6D2325754E}"/>
              </a:ext>
            </a:extLst>
          </p:cNvPr>
          <p:cNvSpPr txBox="1"/>
          <p:nvPr/>
        </p:nvSpPr>
        <p:spPr>
          <a:xfrm>
            <a:off x="584200" y="4736405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Диэлектрический резонатор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CDDDB-D689-8AD8-A6A9-8B5A4D549D3D}"/>
              </a:ext>
            </a:extLst>
          </p:cNvPr>
          <p:cNvSpPr txBox="1"/>
          <p:nvPr/>
        </p:nvSpPr>
        <p:spPr>
          <a:xfrm>
            <a:off x="584200" y="5620245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Итоги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196D5-AFE7-91C2-6C87-3983AC57EC32}"/>
              </a:ext>
            </a:extLst>
          </p:cNvPr>
          <p:cNvSpPr txBox="1"/>
          <p:nvPr/>
        </p:nvSpPr>
        <p:spPr>
          <a:xfrm>
            <a:off x="584200" y="1621253"/>
            <a:ext cx="3883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Квантовый компьютер оперирует кубитами, основными свойствами которых являются</a:t>
            </a:r>
            <a:r>
              <a:rPr lang="en-US" sz="1400" dirty="0"/>
              <a:t>: </a:t>
            </a:r>
            <a:r>
              <a:rPr lang="ru-RU" sz="1400" dirty="0"/>
              <a:t>два граничных уровня, </a:t>
            </a:r>
            <a:r>
              <a:rPr lang="ru-RU" sz="1400" dirty="0" err="1"/>
              <a:t>запутываемость</a:t>
            </a:r>
            <a:r>
              <a:rPr lang="ru-RU" sz="1400" dirty="0"/>
              <a:t>, нахождение в суперпозиции. Алгоритм Шора – квантовый алгоритм факторизации чисел.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4685F2C-50CE-62E2-B241-CC27D45CF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426" y="399905"/>
            <a:ext cx="1373856" cy="22675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8E523FE-0730-0A60-1084-07B2656D7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4426" y="760231"/>
            <a:ext cx="2707697" cy="2934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D150DBF-09E9-59D2-4D19-4E957D3DEA97}"/>
              </a:ext>
            </a:extLst>
          </p:cNvPr>
          <p:cNvSpPr txBox="1"/>
          <p:nvPr/>
        </p:nvSpPr>
        <p:spPr>
          <a:xfrm>
            <a:off x="6419655" y="1165879"/>
            <a:ext cx="291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 Евклида для </a:t>
            </a:r>
          </a:p>
          <a:p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sz="1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одного из двух множителей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169C8-76AA-18C5-6A3D-E42AE5116D25}"/>
              </a:ext>
            </a:extLst>
          </p:cNvPr>
          <p:cNvSpPr txBox="1"/>
          <p:nvPr/>
        </p:nvSpPr>
        <p:spPr>
          <a:xfrm>
            <a:off x="6096000" y="390380"/>
            <a:ext cx="4061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680E28-5D31-73BC-0AE0-E5FD3AA76A86}"/>
              </a:ext>
            </a:extLst>
          </p:cNvPr>
          <p:cNvSpPr txBox="1"/>
          <p:nvPr/>
        </p:nvSpPr>
        <p:spPr>
          <a:xfrm>
            <a:off x="6096000" y="767744"/>
            <a:ext cx="4061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F229F4-C86C-9333-6C44-CDF711808F88}"/>
              </a:ext>
            </a:extLst>
          </p:cNvPr>
          <p:cNvSpPr txBox="1"/>
          <p:nvPr/>
        </p:nvSpPr>
        <p:spPr>
          <a:xfrm>
            <a:off x="6096000" y="1183077"/>
            <a:ext cx="4061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3)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8CF3799-A63B-336D-ED3F-1E16185D8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2138" y="2513931"/>
            <a:ext cx="985549" cy="487238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4AA50E4-DF63-7DD0-A5DA-9C6AF90447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5747" y="3126214"/>
            <a:ext cx="3056310" cy="48723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DC21DE9-77EA-6EB0-9CFC-20A86A0B96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9850" y="3737199"/>
            <a:ext cx="2436188" cy="49831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C0EBB23E-732B-F516-D556-C37BCBE535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22525" y="3743509"/>
            <a:ext cx="2369748" cy="487238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479E52AA-2BE8-D432-CA37-75EF858699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02139" y="4359257"/>
            <a:ext cx="2735174" cy="49831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4DD40176-F4C7-A90C-EAC9-E14730BDDB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02139" y="4954067"/>
            <a:ext cx="2380822" cy="57582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87B5322-6E3F-4496-06F6-E895A8492077}"/>
              </a:ext>
            </a:extLst>
          </p:cNvPr>
          <p:cNvSpPr txBox="1"/>
          <p:nvPr/>
        </p:nvSpPr>
        <p:spPr>
          <a:xfrm>
            <a:off x="6194098" y="1880475"/>
            <a:ext cx="5413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Квантовая составляющая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7D02FC2-C42E-1482-091F-2F9837ECBA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11664" y="5681030"/>
            <a:ext cx="1207022" cy="40972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51E9331-4473-407A-CD49-AAACAA35B166}"/>
              </a:ext>
            </a:extLst>
          </p:cNvPr>
          <p:cNvSpPr txBox="1"/>
          <p:nvPr/>
        </p:nvSpPr>
        <p:spPr>
          <a:xfrm>
            <a:off x="6095805" y="2649669"/>
            <a:ext cx="4061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CCAB1B-F8D7-A031-AF0D-1F8B8D776D8C}"/>
              </a:ext>
            </a:extLst>
          </p:cNvPr>
          <p:cNvSpPr txBox="1"/>
          <p:nvPr/>
        </p:nvSpPr>
        <p:spPr>
          <a:xfrm>
            <a:off x="6095805" y="3289895"/>
            <a:ext cx="4061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8ECE5E-B007-5BF5-4237-4234894C8EEF}"/>
              </a:ext>
            </a:extLst>
          </p:cNvPr>
          <p:cNvSpPr txBox="1"/>
          <p:nvPr/>
        </p:nvSpPr>
        <p:spPr>
          <a:xfrm>
            <a:off x="6095805" y="3883454"/>
            <a:ext cx="4061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E8481B-E0D2-E0C9-8B7D-183D93122249}"/>
              </a:ext>
            </a:extLst>
          </p:cNvPr>
          <p:cNvSpPr txBox="1"/>
          <p:nvPr/>
        </p:nvSpPr>
        <p:spPr>
          <a:xfrm>
            <a:off x="6095805" y="4482489"/>
            <a:ext cx="4061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4)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1929D1-84C1-0F55-DD81-CCAFFC78D7FD}"/>
              </a:ext>
            </a:extLst>
          </p:cNvPr>
          <p:cNvSpPr txBox="1"/>
          <p:nvPr/>
        </p:nvSpPr>
        <p:spPr>
          <a:xfrm>
            <a:off x="6095805" y="5113412"/>
            <a:ext cx="4061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5)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33FCD9-8830-285B-E31A-87C74E181FAF}"/>
              </a:ext>
            </a:extLst>
          </p:cNvPr>
          <p:cNvSpPr txBox="1"/>
          <p:nvPr/>
        </p:nvSpPr>
        <p:spPr>
          <a:xfrm>
            <a:off x="6092173" y="5758933"/>
            <a:ext cx="4061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6)</a:t>
            </a: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DF749323-71EE-E29D-F716-4F597CD4E1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52" y="4222803"/>
            <a:ext cx="1542909" cy="175385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0F04F86-68CC-A92A-0072-6CB7DFA0A26D}"/>
              </a:ext>
            </a:extLst>
          </p:cNvPr>
          <p:cNvSpPr txBox="1"/>
          <p:nvPr/>
        </p:nvSpPr>
        <p:spPr>
          <a:xfrm>
            <a:off x="10204214" y="6090753"/>
            <a:ext cx="1685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Рис. </a:t>
            </a:r>
            <a:r>
              <a:rPr lang="en-US" sz="11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11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Сфера Блоха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09F725-38D8-47A1-47AA-B0D6F0CCCA1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0328649" y="528891"/>
            <a:ext cx="1436914" cy="1436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2CF3C-6469-5BE4-878F-9433B71484C1}"/>
              </a:ext>
            </a:extLst>
          </p:cNvPr>
          <p:cNvSpPr txBox="1"/>
          <p:nvPr/>
        </p:nvSpPr>
        <p:spPr>
          <a:xfrm>
            <a:off x="10243989" y="2086904"/>
            <a:ext cx="1685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Рис. </a:t>
            </a:r>
            <a:r>
              <a:rPr lang="en-US" sz="11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sz="11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Эллиптическая кривая</a:t>
            </a:r>
            <a:r>
              <a:rPr lang="en-US" sz="11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вида</a:t>
            </a:r>
            <a:r>
              <a:rPr lang="en-US" sz="11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11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03F9DC-E443-EAC3-F2BA-F27D63370A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10328649" y="2553791"/>
            <a:ext cx="1333500" cy="16281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ABE24C-2A75-F5C6-6B73-C7F924B2954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28649" y="2807951"/>
            <a:ext cx="840094" cy="1473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128166-8C20-086F-61AE-1A332820960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81956" y="3273879"/>
            <a:ext cx="13049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9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32106-6573-29EF-C0E9-21149BC38C4D}"/>
              </a:ext>
            </a:extLst>
          </p:cNvPr>
          <p:cNvSpPr txBox="1"/>
          <p:nvPr/>
        </p:nvSpPr>
        <p:spPr>
          <a:xfrm>
            <a:off x="584200" y="84837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Постановка 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D261D-8BC4-888A-230D-A9CBF928F814}"/>
              </a:ext>
            </a:extLst>
          </p:cNvPr>
          <p:cNvSpPr txBox="1"/>
          <p:nvPr/>
        </p:nvSpPr>
        <p:spPr>
          <a:xfrm>
            <a:off x="584200" y="1732607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Захваченные ионы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AC9CB-0EE2-10EE-E863-D80E519CA070}"/>
              </a:ext>
            </a:extLst>
          </p:cNvPr>
          <p:cNvSpPr txBox="1"/>
          <p:nvPr/>
        </p:nvSpPr>
        <p:spPr>
          <a:xfrm>
            <a:off x="584200" y="4052620"/>
            <a:ext cx="501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Segoe UI Variable Display Semib" pitchFamily="2" charset="0"/>
              </a:rPr>
              <a:t>Ридберговские</a:t>
            </a:r>
            <a:r>
              <a:rPr lang="ru-RU" sz="2400" b="1" dirty="0">
                <a:latin typeface="Segoe UI Variable Display Semib" pitchFamily="2" charset="0"/>
              </a:rPr>
              <a:t> атомы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E1BA2-E2C1-D50B-2709-1E6D2325754E}"/>
              </a:ext>
            </a:extLst>
          </p:cNvPr>
          <p:cNvSpPr txBox="1"/>
          <p:nvPr/>
        </p:nvSpPr>
        <p:spPr>
          <a:xfrm>
            <a:off x="584200" y="493646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Диэлектрический резонатор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CDDDB-D689-8AD8-A6A9-8B5A4D549D3D}"/>
              </a:ext>
            </a:extLst>
          </p:cNvPr>
          <p:cNvSpPr txBox="1"/>
          <p:nvPr/>
        </p:nvSpPr>
        <p:spPr>
          <a:xfrm>
            <a:off x="584200" y="582030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Итоги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196D5-AFE7-91C2-6C87-3983AC57EC32}"/>
              </a:ext>
            </a:extLst>
          </p:cNvPr>
          <p:cNvSpPr txBox="1"/>
          <p:nvPr/>
        </p:nvSpPr>
        <p:spPr>
          <a:xfrm>
            <a:off x="584200" y="2538670"/>
            <a:ext cx="388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Захваченные ионы — это ионы, заключенные в электромагнитную ловушку, и их квантовыми состояниями можно управлять с помощью лазеров и других электромагнитных полей.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1CE7BD-718A-67A5-E572-F2D6C1B9EC35}"/>
              </a:ext>
            </a:extLst>
          </p:cNvPr>
          <p:cNvSpPr/>
          <p:nvPr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DA53A45-4B19-0B82-C9F3-6EC4E1EDC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r="16719" b="8359"/>
          <a:stretch/>
        </p:blipFill>
        <p:spPr>
          <a:xfrm>
            <a:off x="6118086" y="0"/>
            <a:ext cx="6073913" cy="4714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9E63A8-CBB9-2AEE-6B37-8BB8C5D66849}"/>
              </a:ext>
            </a:extLst>
          </p:cNvPr>
          <p:cNvSpPr txBox="1"/>
          <p:nvPr/>
        </p:nvSpPr>
        <p:spPr>
          <a:xfrm>
            <a:off x="6572250" y="5029200"/>
            <a:ext cx="5035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Рис. </a:t>
            </a:r>
            <a:r>
              <a:rPr lang="en-US" sz="1400" dirty="0">
                <a:solidFill>
                  <a:schemeClr val="bg1"/>
                </a:solidFill>
              </a:rPr>
              <a:t>3.</a:t>
            </a:r>
            <a:r>
              <a:rPr lang="ru-RU" sz="1400" dirty="0">
                <a:solidFill>
                  <a:schemeClr val="bg1"/>
                </a:solidFill>
              </a:rPr>
              <a:t> Ловушка </a:t>
            </a:r>
            <a:r>
              <a:rPr lang="ru-RU" sz="1400" dirty="0" err="1">
                <a:solidFill>
                  <a:schemeClr val="bg1"/>
                </a:solidFill>
              </a:rPr>
              <a:t>Пеннинга</a:t>
            </a:r>
            <a:r>
              <a:rPr lang="ru-RU" sz="1400" dirty="0">
                <a:solidFill>
                  <a:schemeClr val="bg1"/>
                </a:solidFill>
              </a:rPr>
              <a:t> для захвата ионов, ограничения их радиальное и вертикальное движения с помощью электро-магнитных полей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28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32106-6573-29EF-C0E9-21149BC38C4D}"/>
              </a:ext>
            </a:extLst>
          </p:cNvPr>
          <p:cNvSpPr txBox="1"/>
          <p:nvPr/>
        </p:nvSpPr>
        <p:spPr>
          <a:xfrm>
            <a:off x="584200" y="84837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Постановка 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D261D-8BC4-888A-230D-A9CBF928F814}"/>
              </a:ext>
            </a:extLst>
          </p:cNvPr>
          <p:cNvSpPr txBox="1"/>
          <p:nvPr/>
        </p:nvSpPr>
        <p:spPr>
          <a:xfrm>
            <a:off x="584200" y="1698273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Захваченные ионы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AC9CB-0EE2-10EE-E863-D80E519CA070}"/>
              </a:ext>
            </a:extLst>
          </p:cNvPr>
          <p:cNvSpPr txBox="1"/>
          <p:nvPr/>
        </p:nvSpPr>
        <p:spPr>
          <a:xfrm>
            <a:off x="584200" y="2548176"/>
            <a:ext cx="501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Segoe UI Variable Display Semib" pitchFamily="2" charset="0"/>
              </a:rPr>
              <a:t>Ридберговские</a:t>
            </a:r>
            <a:r>
              <a:rPr lang="ru-RU" sz="2400" b="1" dirty="0">
                <a:latin typeface="Segoe UI Variable Display Semib" pitchFamily="2" charset="0"/>
              </a:rPr>
              <a:t> атомы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E1BA2-E2C1-D50B-2709-1E6D2325754E}"/>
              </a:ext>
            </a:extLst>
          </p:cNvPr>
          <p:cNvSpPr txBox="1"/>
          <p:nvPr/>
        </p:nvSpPr>
        <p:spPr>
          <a:xfrm>
            <a:off x="584200" y="493646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Диэлектрический резонатор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CDDDB-D689-8AD8-A6A9-8B5A4D549D3D}"/>
              </a:ext>
            </a:extLst>
          </p:cNvPr>
          <p:cNvSpPr txBox="1"/>
          <p:nvPr/>
        </p:nvSpPr>
        <p:spPr>
          <a:xfrm>
            <a:off x="584200" y="582030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Итоги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196D5-AFE7-91C2-6C87-3983AC57EC32}"/>
              </a:ext>
            </a:extLst>
          </p:cNvPr>
          <p:cNvSpPr txBox="1"/>
          <p:nvPr/>
        </p:nvSpPr>
        <p:spPr>
          <a:xfrm>
            <a:off x="584200" y="3280653"/>
            <a:ext cx="3883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Атомы Ридберга — это сильно возбужденные атомы, которые сильно взаимодействуют с другими атомами, что делает их полезными для реализации запутывающих вентилей и исправления ошибок.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19FD26-B7C3-6169-1D92-F1DFAEC69B5C}"/>
              </a:ext>
            </a:extLst>
          </p:cNvPr>
          <p:cNvSpPr/>
          <p:nvPr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688FC35-FA4B-E0B4-580F-A4632ADB2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5999" cy="4365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0F7D41-ADB2-6E73-E748-F6EA1DED197F}"/>
              </a:ext>
            </a:extLst>
          </p:cNvPr>
          <p:cNvSpPr txBox="1"/>
          <p:nvPr/>
        </p:nvSpPr>
        <p:spPr>
          <a:xfrm>
            <a:off x="6572250" y="5029200"/>
            <a:ext cx="503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Рис. </a:t>
            </a:r>
            <a:r>
              <a:rPr lang="en-US" sz="1400" dirty="0">
                <a:solidFill>
                  <a:schemeClr val="bg1"/>
                </a:solidFill>
              </a:rPr>
              <a:t>4.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Ридберговский</a:t>
            </a:r>
            <a:r>
              <a:rPr lang="ru-RU" sz="1400" dirty="0">
                <a:solidFill>
                  <a:schemeClr val="bg1"/>
                </a:solidFill>
              </a:rPr>
              <a:t> атом Рубидия – возбуждённый атом. Зелёным – граничные энергетические уровни.</a:t>
            </a:r>
          </a:p>
          <a:p>
            <a:r>
              <a:rPr lang="ru-RU" sz="1400" dirty="0">
                <a:solidFill>
                  <a:schemeClr val="bg1"/>
                </a:solidFill>
              </a:rPr>
              <a:t>Фиолетовым – 60 тыс. обычных атомов</a:t>
            </a:r>
          </a:p>
          <a:p>
            <a:r>
              <a:rPr lang="ru-RU" sz="1400" dirty="0">
                <a:solidFill>
                  <a:schemeClr val="bg1"/>
                </a:solidFill>
              </a:rPr>
              <a:t>Розовым – ядро атома Рубидия.</a:t>
            </a:r>
          </a:p>
        </p:txBody>
      </p:sp>
    </p:spTree>
    <p:extLst>
      <p:ext uri="{BB962C8B-B14F-4D97-AF65-F5344CB8AC3E}">
        <p14:creationId xmlns:p14="http://schemas.microsoft.com/office/powerpoint/2010/main" val="1280135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32106-6573-29EF-C0E9-21149BC38C4D}"/>
              </a:ext>
            </a:extLst>
          </p:cNvPr>
          <p:cNvSpPr txBox="1"/>
          <p:nvPr/>
        </p:nvSpPr>
        <p:spPr>
          <a:xfrm>
            <a:off x="584200" y="84837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Постановка 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D261D-8BC4-888A-230D-A9CBF928F814}"/>
              </a:ext>
            </a:extLst>
          </p:cNvPr>
          <p:cNvSpPr txBox="1"/>
          <p:nvPr/>
        </p:nvSpPr>
        <p:spPr>
          <a:xfrm>
            <a:off x="584200" y="166667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Захваченные ионы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AC9CB-0EE2-10EE-E863-D80E519CA070}"/>
              </a:ext>
            </a:extLst>
          </p:cNvPr>
          <p:cNvSpPr txBox="1"/>
          <p:nvPr/>
        </p:nvSpPr>
        <p:spPr>
          <a:xfrm>
            <a:off x="584200" y="2551900"/>
            <a:ext cx="501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Segoe UI Variable Display Semib" pitchFamily="2" charset="0"/>
              </a:rPr>
              <a:t>Ридберговские</a:t>
            </a:r>
            <a:r>
              <a:rPr lang="ru-RU" sz="2400" b="1" dirty="0">
                <a:latin typeface="Segoe UI Variable Display Semib" pitchFamily="2" charset="0"/>
              </a:rPr>
              <a:t> атомы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E1BA2-E2C1-D50B-2709-1E6D2325754E}"/>
              </a:ext>
            </a:extLst>
          </p:cNvPr>
          <p:cNvSpPr txBox="1"/>
          <p:nvPr/>
        </p:nvSpPr>
        <p:spPr>
          <a:xfrm>
            <a:off x="584200" y="343574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Диэлектрический резонатор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CDDDB-D689-8AD8-A6A9-8B5A4D549D3D}"/>
              </a:ext>
            </a:extLst>
          </p:cNvPr>
          <p:cNvSpPr txBox="1"/>
          <p:nvPr/>
        </p:nvSpPr>
        <p:spPr>
          <a:xfrm>
            <a:off x="584200" y="5916057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Итоги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196D5-AFE7-91C2-6C87-3983AC57EC32}"/>
              </a:ext>
            </a:extLst>
          </p:cNvPr>
          <p:cNvSpPr txBox="1"/>
          <p:nvPr/>
        </p:nvSpPr>
        <p:spPr>
          <a:xfrm>
            <a:off x="584200" y="3998790"/>
            <a:ext cx="3883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Диэлектрические резонаторы — это тип электромагнитного резонатора, который можно использовать для соединения различных квантовых систем вместе, а также для взаимодействия между различными компонентами одной и той же системы.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899E4B-4703-AA73-9FE2-95B1D4E1A75F}"/>
              </a:ext>
            </a:extLst>
          </p:cNvPr>
          <p:cNvSpPr/>
          <p:nvPr/>
        </p:nvSpPr>
        <p:spPr>
          <a:xfrm>
            <a:off x="6119173" y="-66675"/>
            <a:ext cx="6096000" cy="6924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F341CDA-5FE4-5925-D030-4B0AAA343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173" y="0"/>
            <a:ext cx="3048000" cy="30571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1EFCFF-7CF1-9B25-3C3A-0BB9B9CA7C31}"/>
              </a:ext>
            </a:extLst>
          </p:cNvPr>
          <p:cNvSpPr txBox="1"/>
          <p:nvPr/>
        </p:nvSpPr>
        <p:spPr>
          <a:xfrm>
            <a:off x="6257925" y="198407"/>
            <a:ext cx="1181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3B784D-4580-C603-7261-722810F24BC4}"/>
              </a:ext>
            </a:extLst>
          </p:cNvPr>
          <p:cNvSpPr txBox="1"/>
          <p:nvPr/>
        </p:nvSpPr>
        <p:spPr>
          <a:xfrm>
            <a:off x="9305925" y="198407"/>
            <a:ext cx="1181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E3B37-1BCC-1C36-4FA0-1F4C28DB1A87}"/>
              </a:ext>
            </a:extLst>
          </p:cNvPr>
          <p:cNvSpPr txBox="1"/>
          <p:nvPr/>
        </p:nvSpPr>
        <p:spPr>
          <a:xfrm>
            <a:off x="6257925" y="3374940"/>
            <a:ext cx="2619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Рис. </a:t>
            </a:r>
            <a:r>
              <a:rPr lang="en-US" sz="1400" dirty="0">
                <a:solidFill>
                  <a:schemeClr val="bg1"/>
                </a:solidFill>
              </a:rPr>
              <a:t>5.1</a:t>
            </a:r>
            <a:r>
              <a:rPr lang="ru-RU" sz="1400" dirty="0">
                <a:solidFill>
                  <a:schemeClr val="bg1"/>
                </a:solidFill>
              </a:rPr>
              <a:t>.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Схематическое изображение направлений компонент магнитного и электрического полей одного из режимов в ДР.</a:t>
            </a:r>
          </a:p>
        </p:txBody>
      </p:sp>
      <p:pic>
        <p:nvPicPr>
          <p:cNvPr id="32" name="Рисунок 31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9ACDB69-38F6-0C3D-4CB7-E9D5493FA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73" y="854586"/>
            <a:ext cx="3048000" cy="19281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DB0ED15-F4EE-6488-E2DB-F6A599A5CA3C}"/>
              </a:ext>
            </a:extLst>
          </p:cNvPr>
          <p:cNvSpPr txBox="1"/>
          <p:nvPr/>
        </p:nvSpPr>
        <p:spPr>
          <a:xfrm>
            <a:off x="9016052" y="3395662"/>
            <a:ext cx="261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Рис. </a:t>
            </a:r>
            <a:r>
              <a:rPr lang="en-US" sz="1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5.</a:t>
            </a:r>
            <a:r>
              <a:rPr lang="ru-RU" sz="1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1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Структура поля </a:t>
            </a:r>
            <a:r>
              <a:rPr lang="kk-KZ" sz="1400" b="0" i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волны</a:t>
            </a:r>
            <a:r>
              <a:rPr lang="ru-RU" sz="1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прямоугольного ДР</a:t>
            </a:r>
            <a:endParaRPr lang="ru-RU" sz="14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36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32106-6573-29EF-C0E9-21149BC38C4D}"/>
              </a:ext>
            </a:extLst>
          </p:cNvPr>
          <p:cNvSpPr txBox="1"/>
          <p:nvPr/>
        </p:nvSpPr>
        <p:spPr>
          <a:xfrm>
            <a:off x="584200" y="84837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Постановка 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D261D-8BC4-888A-230D-A9CBF928F814}"/>
              </a:ext>
            </a:extLst>
          </p:cNvPr>
          <p:cNvSpPr txBox="1"/>
          <p:nvPr/>
        </p:nvSpPr>
        <p:spPr>
          <a:xfrm>
            <a:off x="584200" y="164339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Захваченные ионы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AC9CB-0EE2-10EE-E863-D80E519CA070}"/>
              </a:ext>
            </a:extLst>
          </p:cNvPr>
          <p:cNvSpPr txBox="1"/>
          <p:nvPr/>
        </p:nvSpPr>
        <p:spPr>
          <a:xfrm>
            <a:off x="584200" y="2528620"/>
            <a:ext cx="501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Segoe UI Variable Display Semib" pitchFamily="2" charset="0"/>
              </a:rPr>
              <a:t>Ридберговские</a:t>
            </a:r>
            <a:r>
              <a:rPr lang="ru-RU" sz="2400" b="1" dirty="0">
                <a:latin typeface="Segoe UI Variable Display Semib" pitchFamily="2" charset="0"/>
              </a:rPr>
              <a:t> атомы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E1BA2-E2C1-D50B-2709-1E6D2325754E}"/>
              </a:ext>
            </a:extLst>
          </p:cNvPr>
          <p:cNvSpPr txBox="1"/>
          <p:nvPr/>
        </p:nvSpPr>
        <p:spPr>
          <a:xfrm>
            <a:off x="584200" y="341246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Диэлектрический резонатор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CDDDB-D689-8AD8-A6A9-8B5A4D549D3D}"/>
              </a:ext>
            </a:extLst>
          </p:cNvPr>
          <p:cNvSpPr txBox="1"/>
          <p:nvPr/>
        </p:nvSpPr>
        <p:spPr>
          <a:xfrm>
            <a:off x="584200" y="4296300"/>
            <a:ext cx="485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Display Semib" pitchFamily="2" charset="0"/>
              </a:rPr>
              <a:t>Итоги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196D5-AFE7-91C2-6C87-3983AC57EC32}"/>
              </a:ext>
            </a:extLst>
          </p:cNvPr>
          <p:cNvSpPr txBox="1"/>
          <p:nvPr/>
        </p:nvSpPr>
        <p:spPr>
          <a:xfrm>
            <a:off x="584200" y="4930685"/>
            <a:ext cx="3883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Такая комбинация предлагает многообещающий подход к созданию масштабируемого квантового компьютера, способного решить проблемы, которые в настоящее время выходят за рамки возможностей классических компьютеров.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48C0E6-3CD5-ECEE-128B-EE9176E8FD9B}"/>
              </a:ext>
            </a:extLst>
          </p:cNvPr>
          <p:cNvSpPr/>
          <p:nvPr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FAAC6-1466-91BA-0A10-0EA76832F9A6}"/>
              </a:ext>
            </a:extLst>
          </p:cNvPr>
          <p:cNvSpPr txBox="1"/>
          <p:nvPr/>
        </p:nvSpPr>
        <p:spPr>
          <a:xfrm>
            <a:off x="6096000" y="1442689"/>
            <a:ext cx="610076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Литература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Валиев К. А., Кокин А. А. Квантовые компьютеры: надежды и реальность. Ижевск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РХД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2001. 352 </a:t>
            </a:r>
            <a:r>
              <a:rPr lang="ru-RU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Cirac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Zoller. Quantum Computations with Cold Trapped Ions. Physical review letters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Monroe, C., &amp; Kim, J. (2013). Scaling the ion trap quantum processor. Science, 339(6124), 1164-1169.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Saffman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M., &amp; </a:t>
            </a: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Mølmer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K. (2016). Efficient quantum computation using Rydberg gates. Physical Review A, 93(4), 040302.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Cesa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A., </a:t>
            </a: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Peropadre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B., &amp; Solano, E. (2018). Quantum computing with superconducting qubits: a review. Reports on Progress in Physics, 81(7), 074001.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Kollár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 J., </a:t>
            </a: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Cólera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I. B., &amp; García-Ripoll, J. J. (2020). Hybrid quantum circuits with trapped ions and superconducting resonators. Quantum, 4, 308.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Chae, S. H., &amp; Kwon, O. (2020). Hybrid quantum computing with trapped ions and superconducting qubits. Journal of Physics: Condensed Matter, 32(22), 224004.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Zhang, X., &amp; Duan, L. M. (2019). Hybrid quantum computation with trapped ions and superconducting qubits. Physical Review A, 99(2), 022311.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1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554</Words>
  <Application>Microsoft Office PowerPoint</Application>
  <PresentationFormat>Широкоэкранный</PresentationFormat>
  <Paragraphs>65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 Variable Display Semib</vt:lpstr>
      <vt:lpstr>Trade Gothic Next Cond</vt:lpstr>
      <vt:lpstr>Trade Gothic Next Light</vt:lpstr>
      <vt:lpstr>PortalVTI</vt:lpstr>
      <vt:lpstr>Теоретическое представление гибридного квантового компьютера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Теоретическое представление гибридного квантового компьютера</dc:title>
  <dc:creator>Ансар Хангельдин</dc:creator>
  <cp:lastModifiedBy>Ансар Хангельдин</cp:lastModifiedBy>
  <cp:revision>5</cp:revision>
  <dcterms:created xsi:type="dcterms:W3CDTF">2023-04-12T03:14:54Z</dcterms:created>
  <dcterms:modified xsi:type="dcterms:W3CDTF">2023-04-19T18:50:14Z</dcterms:modified>
</cp:coreProperties>
</file>