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375" r:id="rId2"/>
    <p:sldId id="305" r:id="rId3"/>
    <p:sldId id="384" r:id="rId4"/>
    <p:sldId id="273" r:id="rId5"/>
    <p:sldId id="298" r:id="rId6"/>
    <p:sldId id="430" r:id="rId7"/>
    <p:sldId id="392" r:id="rId8"/>
    <p:sldId id="406" r:id="rId9"/>
    <p:sldId id="408" r:id="rId10"/>
    <p:sldId id="303" r:id="rId11"/>
    <p:sldId id="409" r:id="rId12"/>
    <p:sldId id="410" r:id="rId13"/>
    <p:sldId id="411" r:id="rId14"/>
    <p:sldId id="413" r:id="rId15"/>
    <p:sldId id="412" r:id="rId16"/>
    <p:sldId id="414" r:id="rId17"/>
    <p:sldId id="416" r:id="rId18"/>
    <p:sldId id="417" r:id="rId19"/>
    <p:sldId id="418" r:id="rId20"/>
    <p:sldId id="419" r:id="rId21"/>
    <p:sldId id="420" r:id="rId22"/>
    <p:sldId id="421" r:id="rId23"/>
    <p:sldId id="423" r:id="rId24"/>
    <p:sldId id="424" r:id="rId25"/>
    <p:sldId id="425" r:id="rId26"/>
    <p:sldId id="426" r:id="rId27"/>
    <p:sldId id="427" r:id="rId28"/>
    <p:sldId id="429" r:id="rId29"/>
    <p:sldId id="42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618881-4DB5-4E67-8F43-CE19C933EF68}">
          <p14:sldIdLst>
            <p14:sldId id="375"/>
            <p14:sldId id="305"/>
            <p14:sldId id="384"/>
            <p14:sldId id="273"/>
            <p14:sldId id="298"/>
            <p14:sldId id="430"/>
            <p14:sldId id="392"/>
            <p14:sldId id="406"/>
            <p14:sldId id="408"/>
            <p14:sldId id="303"/>
            <p14:sldId id="409"/>
            <p14:sldId id="410"/>
            <p14:sldId id="411"/>
            <p14:sldId id="413"/>
            <p14:sldId id="412"/>
            <p14:sldId id="414"/>
            <p14:sldId id="416"/>
            <p14:sldId id="417"/>
            <p14:sldId id="418"/>
            <p14:sldId id="419"/>
            <p14:sldId id="420"/>
            <p14:sldId id="421"/>
            <p14:sldId id="423"/>
            <p14:sldId id="424"/>
            <p14:sldId id="425"/>
            <p14:sldId id="426"/>
            <p14:sldId id="427"/>
            <p14:sldId id="429"/>
            <p14:sldId id="42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26D"/>
    <a:srgbClr val="1F5B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0E63AE-0665-4EAD-BCE2-2FEB42E1BEC2}" v="23" dt="2023-05-26T04:17:25.0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993" autoAdjust="0"/>
  </p:normalViewPr>
  <p:slideViewPr>
    <p:cSldViewPr snapToGrid="0" snapToObjects="1">
      <p:cViewPr varScale="1">
        <p:scale>
          <a:sx n="63" d="100"/>
          <a:sy n="63" d="100"/>
        </p:scale>
        <p:origin x="804" y="56"/>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eek Gupta" userId="e1633b1755a6f1e9" providerId="LiveId" clId="{A107ACD0-DF7C-4041-8A1B-8A416F542055}"/>
    <pc:docChg chg="custSel modSld">
      <pc:chgData name="Prateek Gupta" userId="e1633b1755a6f1e9" providerId="LiveId" clId="{A107ACD0-DF7C-4041-8A1B-8A416F542055}" dt="2023-04-23T18:24:19.314" v="28" actId="122"/>
      <pc:docMkLst>
        <pc:docMk/>
      </pc:docMkLst>
      <pc:sldChg chg="modSp mod">
        <pc:chgData name="Prateek Gupta" userId="e1633b1755a6f1e9" providerId="LiveId" clId="{A107ACD0-DF7C-4041-8A1B-8A416F542055}" dt="2023-04-23T06:59:11.797" v="25" actId="27636"/>
        <pc:sldMkLst>
          <pc:docMk/>
          <pc:sldMk cId="2625297165" sldId="305"/>
        </pc:sldMkLst>
        <pc:spChg chg="mod">
          <ac:chgData name="Prateek Gupta" userId="e1633b1755a6f1e9" providerId="LiveId" clId="{A107ACD0-DF7C-4041-8A1B-8A416F542055}" dt="2023-04-23T06:59:11.797" v="25" actId="27636"/>
          <ac:spMkLst>
            <pc:docMk/>
            <pc:sldMk cId="2625297165" sldId="305"/>
            <ac:spMk id="7" creationId="{54E9E228-B02C-3941-B458-23CB2D67B476}"/>
          </ac:spMkLst>
        </pc:spChg>
      </pc:sldChg>
      <pc:sldChg chg="modSp">
        <pc:chgData name="Prateek Gupta" userId="e1633b1755a6f1e9" providerId="LiveId" clId="{A107ACD0-DF7C-4041-8A1B-8A416F542055}" dt="2023-04-23T18:24:19.314" v="28" actId="122"/>
        <pc:sldMkLst>
          <pc:docMk/>
          <pc:sldMk cId="3271887037" sldId="410"/>
        </pc:sldMkLst>
        <pc:spChg chg="mod">
          <ac:chgData name="Prateek Gupta" userId="e1633b1755a6f1e9" providerId="LiveId" clId="{A107ACD0-DF7C-4041-8A1B-8A416F542055}" dt="2023-04-23T18:24:19.314" v="28" actId="122"/>
          <ac:spMkLst>
            <pc:docMk/>
            <pc:sldMk cId="3271887037" sldId="410"/>
            <ac:spMk id="3" creationId="{D9487629-B9AF-9150-E671-437603A84B93}"/>
          </ac:spMkLst>
        </pc:spChg>
      </pc:sldChg>
    </pc:docChg>
  </pc:docChgLst>
  <pc:docChgLst>
    <pc:chgData name="Prateek Gupta" userId="e1633b1755a6f1e9" providerId="LiveId" clId="{490E63AE-0665-4EAD-BCE2-2FEB42E1BEC2}"/>
    <pc:docChg chg="undo custSel modSld modNotesMaster modHandout">
      <pc:chgData name="Prateek Gupta" userId="e1633b1755a6f1e9" providerId="LiveId" clId="{490E63AE-0665-4EAD-BCE2-2FEB42E1BEC2}" dt="2023-05-26T04:17:25.078" v="42" actId="20577"/>
      <pc:docMkLst>
        <pc:docMk/>
      </pc:docMkLst>
      <pc:sldChg chg="modSp">
        <pc:chgData name="Prateek Gupta" userId="e1633b1755a6f1e9" providerId="LiveId" clId="{490E63AE-0665-4EAD-BCE2-2FEB42E1BEC2}" dt="2023-05-26T04:17:01.980" v="38" actId="123"/>
        <pc:sldMkLst>
          <pc:docMk/>
          <pc:sldMk cId="3480697386" sldId="303"/>
        </pc:sldMkLst>
        <pc:spChg chg="mod">
          <ac:chgData name="Prateek Gupta" userId="e1633b1755a6f1e9" providerId="LiveId" clId="{490E63AE-0665-4EAD-BCE2-2FEB42E1BEC2}" dt="2023-05-26T04:17:01.980" v="38" actId="123"/>
          <ac:spMkLst>
            <pc:docMk/>
            <pc:sldMk cId="3480697386" sldId="303"/>
            <ac:spMk id="3" creationId="{96018F6A-34AE-124E-868D-D500FE5002BF}"/>
          </ac:spMkLst>
        </pc:spChg>
      </pc:sldChg>
      <pc:sldChg chg="modSp">
        <pc:chgData name="Prateek Gupta" userId="e1633b1755a6f1e9" providerId="LiveId" clId="{490E63AE-0665-4EAD-BCE2-2FEB42E1BEC2}" dt="2023-05-26T04:17:25.078" v="42" actId="20577"/>
        <pc:sldMkLst>
          <pc:docMk/>
          <pc:sldMk cId="3271887037" sldId="410"/>
        </pc:sldMkLst>
        <pc:spChg chg="mod">
          <ac:chgData name="Prateek Gupta" userId="e1633b1755a6f1e9" providerId="LiveId" clId="{490E63AE-0665-4EAD-BCE2-2FEB42E1BEC2}" dt="2023-05-26T04:17:25.078" v="42" actId="20577"/>
          <ac:spMkLst>
            <pc:docMk/>
            <pc:sldMk cId="3271887037" sldId="410"/>
            <ac:spMk id="3" creationId="{D9487629-B9AF-9150-E671-437603A84B93}"/>
          </ac:spMkLst>
        </pc:spChg>
      </pc:sldChg>
      <pc:sldChg chg="modSp mod">
        <pc:chgData name="Prateek Gupta" userId="e1633b1755a6f1e9" providerId="LiveId" clId="{490E63AE-0665-4EAD-BCE2-2FEB42E1BEC2}" dt="2023-05-26T04:16:22.484" v="37" actId="20577"/>
        <pc:sldMkLst>
          <pc:docMk/>
          <pc:sldMk cId="2519113082" sldId="411"/>
        </pc:sldMkLst>
        <pc:spChg chg="mod">
          <ac:chgData name="Prateek Gupta" userId="e1633b1755a6f1e9" providerId="LiveId" clId="{490E63AE-0665-4EAD-BCE2-2FEB42E1BEC2}" dt="2023-05-26T04:16:17.112" v="31" actId="20577"/>
          <ac:spMkLst>
            <pc:docMk/>
            <pc:sldMk cId="2519113082" sldId="411"/>
            <ac:spMk id="2" creationId="{4D5951D3-E71E-8FF9-D22E-5F5D6EB5DEF1}"/>
          </ac:spMkLst>
        </pc:spChg>
        <pc:spChg chg="mod">
          <ac:chgData name="Prateek Gupta" userId="e1633b1755a6f1e9" providerId="LiveId" clId="{490E63AE-0665-4EAD-BCE2-2FEB42E1BEC2}" dt="2023-05-26T04:16:22.484" v="37" actId="20577"/>
          <ac:spMkLst>
            <pc:docMk/>
            <pc:sldMk cId="2519113082" sldId="411"/>
            <ac:spMk id="3" creationId="{B4B1FEDF-DAE9-6C9D-FE25-FC6CC28175C3}"/>
          </ac:spMkLst>
        </pc:spChg>
      </pc:sldChg>
      <pc:sldChg chg="modSp">
        <pc:chgData name="Prateek Gupta" userId="e1633b1755a6f1e9" providerId="LiveId" clId="{490E63AE-0665-4EAD-BCE2-2FEB42E1BEC2}" dt="2023-05-26T04:14:35.268" v="8" actId="108"/>
        <pc:sldMkLst>
          <pc:docMk/>
          <pc:sldMk cId="3450233420" sldId="412"/>
        </pc:sldMkLst>
        <pc:spChg chg="mod">
          <ac:chgData name="Prateek Gupta" userId="e1633b1755a6f1e9" providerId="LiveId" clId="{490E63AE-0665-4EAD-BCE2-2FEB42E1BEC2}" dt="2023-05-26T04:14:35.268" v="8" actId="108"/>
          <ac:spMkLst>
            <pc:docMk/>
            <pc:sldMk cId="3450233420" sldId="412"/>
            <ac:spMk id="3" creationId="{00F9B870-2BBE-28AB-AF30-6C265411F2AD}"/>
          </ac:spMkLst>
        </pc:spChg>
      </pc:sldChg>
      <pc:sldChg chg="modSp">
        <pc:chgData name="Prateek Gupta" userId="e1633b1755a6f1e9" providerId="LiveId" clId="{490E63AE-0665-4EAD-BCE2-2FEB42E1BEC2}" dt="2023-05-26T04:15:54.580" v="25" actId="20577"/>
        <pc:sldMkLst>
          <pc:docMk/>
          <pc:sldMk cId="3575788816" sldId="418"/>
        </pc:sldMkLst>
        <pc:spChg chg="mod">
          <ac:chgData name="Prateek Gupta" userId="e1633b1755a6f1e9" providerId="LiveId" clId="{490E63AE-0665-4EAD-BCE2-2FEB42E1BEC2}" dt="2023-05-26T04:15:54.580" v="25" actId="20577"/>
          <ac:spMkLst>
            <pc:docMk/>
            <pc:sldMk cId="3575788816" sldId="418"/>
            <ac:spMk id="4" creationId="{D92D1482-2655-A205-227D-D05A307196D9}"/>
          </ac:spMkLst>
        </pc:spChg>
      </pc:sldChg>
      <pc:sldChg chg="modSp mod">
        <pc:chgData name="Prateek Gupta" userId="e1633b1755a6f1e9" providerId="LiveId" clId="{490E63AE-0665-4EAD-BCE2-2FEB42E1BEC2}" dt="2023-05-26T04:15:08.790" v="13" actId="20577"/>
        <pc:sldMkLst>
          <pc:docMk/>
          <pc:sldMk cId="4127812039" sldId="423"/>
        </pc:sldMkLst>
        <pc:spChg chg="mod">
          <ac:chgData name="Prateek Gupta" userId="e1633b1755a6f1e9" providerId="LiveId" clId="{490E63AE-0665-4EAD-BCE2-2FEB42E1BEC2}" dt="2023-05-26T04:15:08.790" v="13" actId="20577"/>
          <ac:spMkLst>
            <pc:docMk/>
            <pc:sldMk cId="4127812039" sldId="423"/>
            <ac:spMk id="4" creationId="{A0AD43CE-89EF-43E6-6BE0-494927714457}"/>
          </ac:spMkLst>
        </pc:spChg>
      </pc:sldChg>
      <pc:sldChg chg="modSp mod">
        <pc:chgData name="Prateek Gupta" userId="e1633b1755a6f1e9" providerId="LiveId" clId="{490E63AE-0665-4EAD-BCE2-2FEB42E1BEC2}" dt="2023-05-26T04:15:28.832" v="21" actId="20577"/>
        <pc:sldMkLst>
          <pc:docMk/>
          <pc:sldMk cId="1719935322" sldId="424"/>
        </pc:sldMkLst>
        <pc:spChg chg="mod">
          <ac:chgData name="Prateek Gupta" userId="e1633b1755a6f1e9" providerId="LiveId" clId="{490E63AE-0665-4EAD-BCE2-2FEB42E1BEC2}" dt="2023-05-26T04:15:28.832" v="21" actId="20577"/>
          <ac:spMkLst>
            <pc:docMk/>
            <pc:sldMk cId="1719935322" sldId="424"/>
            <ac:spMk id="4" creationId="{A0AD43CE-89EF-43E6-6BE0-494927714457}"/>
          </ac:spMkLst>
        </pc:spChg>
      </pc:sldChg>
      <pc:sldChg chg="modSp mod">
        <pc:chgData name="Prateek Gupta" userId="e1633b1755a6f1e9" providerId="LiveId" clId="{490E63AE-0665-4EAD-BCE2-2FEB42E1BEC2}" dt="2023-05-26T04:15:35.082" v="23" actId="20577"/>
        <pc:sldMkLst>
          <pc:docMk/>
          <pc:sldMk cId="2325039998" sldId="425"/>
        </pc:sldMkLst>
        <pc:spChg chg="mod">
          <ac:chgData name="Prateek Gupta" userId="e1633b1755a6f1e9" providerId="LiveId" clId="{490E63AE-0665-4EAD-BCE2-2FEB42E1BEC2}" dt="2023-05-26T04:15:35.082" v="23" actId="20577"/>
          <ac:spMkLst>
            <pc:docMk/>
            <pc:sldMk cId="2325039998" sldId="425"/>
            <ac:spMk id="4" creationId="{A0AD43CE-89EF-43E6-6BE0-494927714457}"/>
          </ac:spMkLst>
        </pc:spChg>
        <pc:picChg chg="mod">
          <ac:chgData name="Prateek Gupta" userId="e1633b1755a6f1e9" providerId="LiveId" clId="{490E63AE-0665-4EAD-BCE2-2FEB42E1BEC2}" dt="2023-05-25T14:04:12.471" v="6" actId="1076"/>
          <ac:picMkLst>
            <pc:docMk/>
            <pc:sldMk cId="2325039998" sldId="425"/>
            <ac:picMk id="5" creationId="{4CA21F51-7F26-0D49-57BF-1B1DCECDA13C}"/>
          </ac:picMkLst>
        </pc:picChg>
      </pc:sldChg>
      <pc:sldChg chg="modSp mod">
        <pc:chgData name="Prateek Gupta" userId="e1633b1755a6f1e9" providerId="LiveId" clId="{490E63AE-0665-4EAD-BCE2-2FEB42E1BEC2}" dt="2023-05-25T14:04:23.711" v="7" actId="1076"/>
        <pc:sldMkLst>
          <pc:docMk/>
          <pc:sldMk cId="2164894410" sldId="426"/>
        </pc:sldMkLst>
        <pc:picChg chg="mod">
          <ac:chgData name="Prateek Gupta" userId="e1633b1755a6f1e9" providerId="LiveId" clId="{490E63AE-0665-4EAD-BCE2-2FEB42E1BEC2}" dt="2023-05-25T14:04:23.711" v="7" actId="1076"/>
          <ac:picMkLst>
            <pc:docMk/>
            <pc:sldMk cId="2164894410" sldId="426"/>
            <ac:picMk id="5" creationId="{216FB0BF-5C09-0327-94C0-BE5DACAB9E87}"/>
          </ac:picMkLst>
        </pc:picChg>
      </pc:sldChg>
      <pc:sldChg chg="modSp mod">
        <pc:chgData name="Prateek Gupta" userId="e1633b1755a6f1e9" providerId="LiveId" clId="{490E63AE-0665-4EAD-BCE2-2FEB42E1BEC2}" dt="2023-05-25T13:32:15.077" v="1" actId="1076"/>
        <pc:sldMkLst>
          <pc:docMk/>
          <pc:sldMk cId="446749060" sldId="428"/>
        </pc:sldMkLst>
        <pc:picChg chg="mod">
          <ac:chgData name="Prateek Gupta" userId="e1633b1755a6f1e9" providerId="LiveId" clId="{490E63AE-0665-4EAD-BCE2-2FEB42E1BEC2}" dt="2023-05-25T13:32:15.077" v="1" actId="1076"/>
          <ac:picMkLst>
            <pc:docMk/>
            <pc:sldMk cId="446749060" sldId="428"/>
            <ac:picMk id="8" creationId="{D0BED06B-37FD-4892-0D64-6343362A364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7A69AD-F183-4CBB-9551-486EA9070693}" type="doc">
      <dgm:prSet loTypeId="urn:microsoft.com/office/officeart/2005/8/layout/chevronAccent+Icon" loCatId="process" qsTypeId="urn:microsoft.com/office/officeart/2005/8/quickstyle/3d1" qsCatId="3D" csTypeId="urn:microsoft.com/office/officeart/2005/8/colors/colorful2" csCatId="colorful" phldr="1"/>
      <dgm:spPr/>
    </dgm:pt>
    <dgm:pt modelId="{B775A26A-8B99-4CB0-89FF-D7B64233D344}">
      <dgm:prSet phldrT="[Text]" custT="1"/>
      <dgm:spPr/>
      <dgm:t>
        <a:bodyPr/>
        <a:lstStyle/>
        <a:p>
          <a:r>
            <a:rPr lang="en-IN" sz="2300" kern="1200" dirty="0">
              <a:solidFill>
                <a:srgbClr val="000000">
                  <a:hueOff val="0"/>
                  <a:satOff val="0"/>
                  <a:lumOff val="0"/>
                  <a:alphaOff val="0"/>
                </a:srgbClr>
              </a:solidFill>
              <a:latin typeface="Calibri" panose="020F0502020204030204"/>
              <a:ea typeface="+mn-ea"/>
              <a:cs typeface="+mn-cs"/>
            </a:rPr>
            <a:t>Creating dataset</a:t>
          </a:r>
        </a:p>
      </dgm:t>
    </dgm:pt>
    <dgm:pt modelId="{E520AC79-A2FB-4B3E-8EC2-E3181720BCA6}" type="parTrans" cxnId="{BF918044-B769-4DCD-96C9-0018BA9BDE0F}">
      <dgm:prSet/>
      <dgm:spPr/>
      <dgm:t>
        <a:bodyPr/>
        <a:lstStyle/>
        <a:p>
          <a:endParaRPr lang="en-IN"/>
        </a:p>
      </dgm:t>
    </dgm:pt>
    <dgm:pt modelId="{4FFEC96A-6433-4E09-8D2A-BE5A9CDE7A05}" type="sibTrans" cxnId="{BF918044-B769-4DCD-96C9-0018BA9BDE0F}">
      <dgm:prSet/>
      <dgm:spPr/>
      <dgm:t>
        <a:bodyPr/>
        <a:lstStyle/>
        <a:p>
          <a:endParaRPr lang="en-IN"/>
        </a:p>
      </dgm:t>
    </dgm:pt>
    <dgm:pt modelId="{7AA75B2E-0F82-4BB0-A379-DA0036BC7E76}">
      <dgm:prSet phldrT="[Text]"/>
      <dgm:spPr/>
      <dgm:t>
        <a:bodyPr/>
        <a:lstStyle/>
        <a:p>
          <a:r>
            <a:rPr lang="en-IN" dirty="0"/>
            <a:t>Training data set</a:t>
          </a:r>
        </a:p>
      </dgm:t>
    </dgm:pt>
    <dgm:pt modelId="{5E082A1B-66EC-4BD8-93AE-B5CD37DF95CC}" type="parTrans" cxnId="{62324869-A0BA-49C4-B27F-FE4317E21CDF}">
      <dgm:prSet/>
      <dgm:spPr/>
      <dgm:t>
        <a:bodyPr/>
        <a:lstStyle/>
        <a:p>
          <a:endParaRPr lang="en-IN"/>
        </a:p>
      </dgm:t>
    </dgm:pt>
    <dgm:pt modelId="{8CF7F68B-9070-44BA-A02B-F85288FCFCB8}" type="sibTrans" cxnId="{62324869-A0BA-49C4-B27F-FE4317E21CDF}">
      <dgm:prSet/>
      <dgm:spPr/>
      <dgm:t>
        <a:bodyPr/>
        <a:lstStyle/>
        <a:p>
          <a:endParaRPr lang="en-IN"/>
        </a:p>
      </dgm:t>
    </dgm:pt>
    <dgm:pt modelId="{C3276AD9-5095-4239-9C2E-62F70D8357A1}">
      <dgm:prSet phldrT="[Text]"/>
      <dgm:spPr/>
      <dgm:t>
        <a:bodyPr/>
        <a:lstStyle/>
        <a:p>
          <a:r>
            <a:rPr lang="en-IN" dirty="0"/>
            <a:t>Predicting faces in real time</a:t>
          </a:r>
        </a:p>
      </dgm:t>
    </dgm:pt>
    <dgm:pt modelId="{DF12F647-620F-4C1D-88E0-B71BDEE1D1B8}" type="parTrans" cxnId="{4C0321D7-B456-467D-B0E0-B2224B087C85}">
      <dgm:prSet/>
      <dgm:spPr/>
      <dgm:t>
        <a:bodyPr/>
        <a:lstStyle/>
        <a:p>
          <a:endParaRPr lang="en-IN"/>
        </a:p>
      </dgm:t>
    </dgm:pt>
    <dgm:pt modelId="{3FF39E12-8587-448F-83BF-BDC7A50F2B15}" type="sibTrans" cxnId="{4C0321D7-B456-467D-B0E0-B2224B087C85}">
      <dgm:prSet/>
      <dgm:spPr/>
      <dgm:t>
        <a:bodyPr/>
        <a:lstStyle/>
        <a:p>
          <a:endParaRPr lang="en-IN"/>
        </a:p>
      </dgm:t>
    </dgm:pt>
    <dgm:pt modelId="{508F33FB-4788-4DD2-B634-7A5C6536E902}" type="pres">
      <dgm:prSet presAssocID="{837A69AD-F183-4CBB-9551-486EA9070693}" presName="Name0" presStyleCnt="0">
        <dgm:presLayoutVars>
          <dgm:dir/>
          <dgm:resizeHandles val="exact"/>
        </dgm:presLayoutVars>
      </dgm:prSet>
      <dgm:spPr/>
    </dgm:pt>
    <dgm:pt modelId="{981E319B-FFEF-4680-BE9B-63B21F77C0BB}" type="pres">
      <dgm:prSet presAssocID="{B775A26A-8B99-4CB0-89FF-D7B64233D344}" presName="composite" presStyleCnt="0"/>
      <dgm:spPr/>
    </dgm:pt>
    <dgm:pt modelId="{6317D4CA-8936-4E9B-91AD-4D79A7DF27B2}" type="pres">
      <dgm:prSet presAssocID="{B775A26A-8B99-4CB0-89FF-D7B64233D344}" presName="bgChev" presStyleLbl="node1" presStyleIdx="0" presStyleCnt="3" custLinFactNeighborX="-40"/>
      <dgm:spPr/>
    </dgm:pt>
    <dgm:pt modelId="{F7349579-0EF6-4230-A0B4-A78D04958855}" type="pres">
      <dgm:prSet presAssocID="{B775A26A-8B99-4CB0-89FF-D7B64233D344}" presName="txNode" presStyleLbl="fgAcc1" presStyleIdx="0" presStyleCnt="3" custLinFactNeighborX="-889" custLinFactNeighborY="-1944">
        <dgm:presLayoutVars>
          <dgm:bulletEnabled val="1"/>
        </dgm:presLayoutVars>
      </dgm:prSet>
      <dgm:spPr/>
    </dgm:pt>
    <dgm:pt modelId="{52386267-0B80-4F6D-9947-48BE6AA7B32C}" type="pres">
      <dgm:prSet presAssocID="{4FFEC96A-6433-4E09-8D2A-BE5A9CDE7A05}" presName="compositeSpace" presStyleCnt="0"/>
      <dgm:spPr/>
    </dgm:pt>
    <dgm:pt modelId="{DE42FD42-F0B1-4DE5-B2F0-DFE8B2531E7F}" type="pres">
      <dgm:prSet presAssocID="{7AA75B2E-0F82-4BB0-A379-DA0036BC7E76}" presName="composite" presStyleCnt="0"/>
      <dgm:spPr/>
    </dgm:pt>
    <dgm:pt modelId="{0C070550-5F53-44CE-8094-1D921A172F45}" type="pres">
      <dgm:prSet presAssocID="{7AA75B2E-0F82-4BB0-A379-DA0036BC7E76}" presName="bgChev" presStyleLbl="node1" presStyleIdx="1" presStyleCnt="3"/>
      <dgm:spPr/>
    </dgm:pt>
    <dgm:pt modelId="{F118C8AF-7803-490C-8EDD-FEB3F8D698DA}" type="pres">
      <dgm:prSet presAssocID="{7AA75B2E-0F82-4BB0-A379-DA0036BC7E76}" presName="txNode" presStyleLbl="fgAcc1" presStyleIdx="1" presStyleCnt="3">
        <dgm:presLayoutVars>
          <dgm:bulletEnabled val="1"/>
        </dgm:presLayoutVars>
      </dgm:prSet>
      <dgm:spPr/>
    </dgm:pt>
    <dgm:pt modelId="{492CF1B1-11ED-41E7-AE63-BF50F34A4984}" type="pres">
      <dgm:prSet presAssocID="{8CF7F68B-9070-44BA-A02B-F85288FCFCB8}" presName="compositeSpace" presStyleCnt="0"/>
      <dgm:spPr/>
    </dgm:pt>
    <dgm:pt modelId="{25A28B90-87EC-4C1C-8D69-2DE4ED46F5AE}" type="pres">
      <dgm:prSet presAssocID="{C3276AD9-5095-4239-9C2E-62F70D8357A1}" presName="composite" presStyleCnt="0"/>
      <dgm:spPr/>
    </dgm:pt>
    <dgm:pt modelId="{C897237D-4797-4392-8786-86421A9DE57C}" type="pres">
      <dgm:prSet presAssocID="{C3276AD9-5095-4239-9C2E-62F70D8357A1}" presName="bgChev" presStyleLbl="node1" presStyleIdx="2" presStyleCnt="3"/>
      <dgm:spPr/>
    </dgm:pt>
    <dgm:pt modelId="{7E98B592-E3ED-4983-ADD8-9F5E1788B468}" type="pres">
      <dgm:prSet presAssocID="{C3276AD9-5095-4239-9C2E-62F70D8357A1}" presName="txNode" presStyleLbl="fgAcc1" presStyleIdx="2" presStyleCnt="3">
        <dgm:presLayoutVars>
          <dgm:bulletEnabled val="1"/>
        </dgm:presLayoutVars>
      </dgm:prSet>
      <dgm:spPr/>
    </dgm:pt>
  </dgm:ptLst>
  <dgm:cxnLst>
    <dgm:cxn modelId="{BF918044-B769-4DCD-96C9-0018BA9BDE0F}" srcId="{837A69AD-F183-4CBB-9551-486EA9070693}" destId="{B775A26A-8B99-4CB0-89FF-D7B64233D344}" srcOrd="0" destOrd="0" parTransId="{E520AC79-A2FB-4B3E-8EC2-E3181720BCA6}" sibTransId="{4FFEC96A-6433-4E09-8D2A-BE5A9CDE7A05}"/>
    <dgm:cxn modelId="{62324869-A0BA-49C4-B27F-FE4317E21CDF}" srcId="{837A69AD-F183-4CBB-9551-486EA9070693}" destId="{7AA75B2E-0F82-4BB0-A379-DA0036BC7E76}" srcOrd="1" destOrd="0" parTransId="{5E082A1B-66EC-4BD8-93AE-B5CD37DF95CC}" sibTransId="{8CF7F68B-9070-44BA-A02B-F85288FCFCB8}"/>
    <dgm:cxn modelId="{68A07B7F-939A-4327-A518-DA0EB5B553E2}" type="presOf" srcId="{B775A26A-8B99-4CB0-89FF-D7B64233D344}" destId="{F7349579-0EF6-4230-A0B4-A78D04958855}" srcOrd="0" destOrd="0" presId="urn:microsoft.com/office/officeart/2005/8/layout/chevronAccent+Icon"/>
    <dgm:cxn modelId="{DD92E1D5-D56F-49FF-AAF7-149FB8306CA5}" type="presOf" srcId="{837A69AD-F183-4CBB-9551-486EA9070693}" destId="{508F33FB-4788-4DD2-B634-7A5C6536E902}" srcOrd="0" destOrd="0" presId="urn:microsoft.com/office/officeart/2005/8/layout/chevronAccent+Icon"/>
    <dgm:cxn modelId="{4C0321D7-B456-467D-B0E0-B2224B087C85}" srcId="{837A69AD-F183-4CBB-9551-486EA9070693}" destId="{C3276AD9-5095-4239-9C2E-62F70D8357A1}" srcOrd="2" destOrd="0" parTransId="{DF12F647-620F-4C1D-88E0-B71BDEE1D1B8}" sibTransId="{3FF39E12-8587-448F-83BF-BDC7A50F2B15}"/>
    <dgm:cxn modelId="{6E8928D8-692D-4AB6-A73D-8F9818F9E1F5}" type="presOf" srcId="{C3276AD9-5095-4239-9C2E-62F70D8357A1}" destId="{7E98B592-E3ED-4983-ADD8-9F5E1788B468}" srcOrd="0" destOrd="0" presId="urn:microsoft.com/office/officeart/2005/8/layout/chevronAccent+Icon"/>
    <dgm:cxn modelId="{3B1218E2-B2D9-4D66-8B75-0624D478DFDE}" type="presOf" srcId="{7AA75B2E-0F82-4BB0-A379-DA0036BC7E76}" destId="{F118C8AF-7803-490C-8EDD-FEB3F8D698DA}" srcOrd="0" destOrd="0" presId="urn:microsoft.com/office/officeart/2005/8/layout/chevronAccent+Icon"/>
    <dgm:cxn modelId="{A6A0652A-B80A-4AD7-B934-1D7BB3EC22EB}" type="presParOf" srcId="{508F33FB-4788-4DD2-B634-7A5C6536E902}" destId="{981E319B-FFEF-4680-BE9B-63B21F77C0BB}" srcOrd="0" destOrd="0" presId="urn:microsoft.com/office/officeart/2005/8/layout/chevronAccent+Icon"/>
    <dgm:cxn modelId="{B1BAEC2C-9BC4-4C88-8EDF-E9DE386842FA}" type="presParOf" srcId="{981E319B-FFEF-4680-BE9B-63B21F77C0BB}" destId="{6317D4CA-8936-4E9B-91AD-4D79A7DF27B2}" srcOrd="0" destOrd="0" presId="urn:microsoft.com/office/officeart/2005/8/layout/chevronAccent+Icon"/>
    <dgm:cxn modelId="{3F6CF123-3421-4376-9E12-A9632F8B983D}" type="presParOf" srcId="{981E319B-FFEF-4680-BE9B-63B21F77C0BB}" destId="{F7349579-0EF6-4230-A0B4-A78D04958855}" srcOrd="1" destOrd="0" presId="urn:microsoft.com/office/officeart/2005/8/layout/chevronAccent+Icon"/>
    <dgm:cxn modelId="{503D500A-F570-45D5-95E6-B2591082ECEF}" type="presParOf" srcId="{508F33FB-4788-4DD2-B634-7A5C6536E902}" destId="{52386267-0B80-4F6D-9947-48BE6AA7B32C}" srcOrd="1" destOrd="0" presId="urn:microsoft.com/office/officeart/2005/8/layout/chevronAccent+Icon"/>
    <dgm:cxn modelId="{94716AE5-5DBF-45C2-87DF-490CF8A4C481}" type="presParOf" srcId="{508F33FB-4788-4DD2-B634-7A5C6536E902}" destId="{DE42FD42-F0B1-4DE5-B2F0-DFE8B2531E7F}" srcOrd="2" destOrd="0" presId="urn:microsoft.com/office/officeart/2005/8/layout/chevronAccent+Icon"/>
    <dgm:cxn modelId="{FC4683FC-9586-43C5-94B8-3FABACE5F510}" type="presParOf" srcId="{DE42FD42-F0B1-4DE5-B2F0-DFE8B2531E7F}" destId="{0C070550-5F53-44CE-8094-1D921A172F45}" srcOrd="0" destOrd="0" presId="urn:microsoft.com/office/officeart/2005/8/layout/chevronAccent+Icon"/>
    <dgm:cxn modelId="{BED27A05-B6A3-47D7-8B29-F1766E15A6E1}" type="presParOf" srcId="{DE42FD42-F0B1-4DE5-B2F0-DFE8B2531E7F}" destId="{F118C8AF-7803-490C-8EDD-FEB3F8D698DA}" srcOrd="1" destOrd="0" presId="urn:microsoft.com/office/officeart/2005/8/layout/chevronAccent+Icon"/>
    <dgm:cxn modelId="{8163E7FE-D5CF-4619-93C4-98E47AEFF4AC}" type="presParOf" srcId="{508F33FB-4788-4DD2-B634-7A5C6536E902}" destId="{492CF1B1-11ED-41E7-AE63-BF50F34A4984}" srcOrd="3" destOrd="0" presId="urn:microsoft.com/office/officeart/2005/8/layout/chevronAccent+Icon"/>
    <dgm:cxn modelId="{A110A76D-A08B-4898-8EBA-D8D6EEA2E8A8}" type="presParOf" srcId="{508F33FB-4788-4DD2-B634-7A5C6536E902}" destId="{25A28B90-87EC-4C1C-8D69-2DE4ED46F5AE}" srcOrd="4" destOrd="0" presId="urn:microsoft.com/office/officeart/2005/8/layout/chevronAccent+Icon"/>
    <dgm:cxn modelId="{E8F64AFA-B039-4C97-BE3B-7B9DE0AFCD0A}" type="presParOf" srcId="{25A28B90-87EC-4C1C-8D69-2DE4ED46F5AE}" destId="{C897237D-4797-4392-8786-86421A9DE57C}" srcOrd="0" destOrd="0" presId="urn:microsoft.com/office/officeart/2005/8/layout/chevronAccent+Icon"/>
    <dgm:cxn modelId="{CF48991C-B813-4E99-8608-ED2541FF9140}" type="presParOf" srcId="{25A28B90-87EC-4C1C-8D69-2DE4ED46F5AE}" destId="{7E98B592-E3ED-4983-ADD8-9F5E1788B468}"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7D4CA-8936-4E9B-91AD-4D79A7DF27B2}">
      <dsp:nvSpPr>
        <dsp:cNvPr id="0" name=""/>
        <dsp:cNvSpPr/>
      </dsp:nvSpPr>
      <dsp:spPr>
        <a:xfrm>
          <a:off x="0" y="2056207"/>
          <a:ext cx="2707258" cy="1045001"/>
        </a:xfrm>
        <a:prstGeom prst="chevron">
          <a:avLst>
            <a:gd name="adj" fmla="val 4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7349579-0EF6-4230-A0B4-A78D04958855}">
      <dsp:nvSpPr>
        <dsp:cNvPr id="0" name=""/>
        <dsp:cNvSpPr/>
      </dsp:nvSpPr>
      <dsp:spPr>
        <a:xfrm>
          <a:off x="702689" y="2297143"/>
          <a:ext cx="2286128" cy="1045001"/>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kern="1200" dirty="0">
              <a:solidFill>
                <a:srgbClr val="000000">
                  <a:hueOff val="0"/>
                  <a:satOff val="0"/>
                  <a:lumOff val="0"/>
                  <a:alphaOff val="0"/>
                </a:srgbClr>
              </a:solidFill>
              <a:latin typeface="Calibri" panose="020F0502020204030204"/>
              <a:ea typeface="+mn-ea"/>
              <a:cs typeface="+mn-cs"/>
            </a:rPr>
            <a:t>Creating dataset</a:t>
          </a:r>
        </a:p>
      </dsp:txBody>
      <dsp:txXfrm>
        <a:off x="733296" y="2327750"/>
        <a:ext cx="2224914" cy="983787"/>
      </dsp:txXfrm>
    </dsp:sp>
    <dsp:sp modelId="{0C070550-5F53-44CE-8094-1D921A172F45}">
      <dsp:nvSpPr>
        <dsp:cNvPr id="0" name=""/>
        <dsp:cNvSpPr/>
      </dsp:nvSpPr>
      <dsp:spPr>
        <a:xfrm>
          <a:off x="3093367" y="2056207"/>
          <a:ext cx="2707258" cy="1045001"/>
        </a:xfrm>
        <a:prstGeom prst="chevron">
          <a:avLst>
            <a:gd name="adj" fmla="val 40000"/>
          </a:avLst>
        </a:prstGeom>
        <a:gradFill rotWithShape="0">
          <a:gsLst>
            <a:gs pos="0">
              <a:schemeClr val="accent2">
                <a:hueOff val="255804"/>
                <a:satOff val="-81"/>
                <a:lumOff val="-3336"/>
                <a:alphaOff val="0"/>
                <a:satMod val="103000"/>
                <a:lumMod val="102000"/>
                <a:tint val="94000"/>
              </a:schemeClr>
            </a:gs>
            <a:gs pos="50000">
              <a:schemeClr val="accent2">
                <a:hueOff val="255804"/>
                <a:satOff val="-81"/>
                <a:lumOff val="-3336"/>
                <a:alphaOff val="0"/>
                <a:satMod val="110000"/>
                <a:lumMod val="100000"/>
                <a:shade val="100000"/>
              </a:schemeClr>
            </a:gs>
            <a:gs pos="100000">
              <a:schemeClr val="accent2">
                <a:hueOff val="255804"/>
                <a:satOff val="-81"/>
                <a:lumOff val="-333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118C8AF-7803-490C-8EDD-FEB3F8D698DA}">
      <dsp:nvSpPr>
        <dsp:cNvPr id="0" name=""/>
        <dsp:cNvSpPr/>
      </dsp:nvSpPr>
      <dsp:spPr>
        <a:xfrm>
          <a:off x="3815303" y="2317457"/>
          <a:ext cx="2286128" cy="1045001"/>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255804"/>
              <a:satOff val="-81"/>
              <a:lumOff val="-3336"/>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kern="1200" dirty="0"/>
            <a:t>Training data set</a:t>
          </a:r>
        </a:p>
      </dsp:txBody>
      <dsp:txXfrm>
        <a:off x="3845910" y="2348064"/>
        <a:ext cx="2224914" cy="983787"/>
      </dsp:txXfrm>
    </dsp:sp>
    <dsp:sp modelId="{C897237D-4797-4392-8786-86421A9DE57C}">
      <dsp:nvSpPr>
        <dsp:cNvPr id="0" name=""/>
        <dsp:cNvSpPr/>
      </dsp:nvSpPr>
      <dsp:spPr>
        <a:xfrm>
          <a:off x="6185658" y="2056207"/>
          <a:ext cx="2707258" cy="1045001"/>
        </a:xfrm>
        <a:prstGeom prst="chevron">
          <a:avLst>
            <a:gd name="adj" fmla="val 40000"/>
          </a:avLst>
        </a:prstGeom>
        <a:gradFill rotWithShape="0">
          <a:gsLst>
            <a:gs pos="0">
              <a:schemeClr val="accent2">
                <a:hueOff val="511609"/>
                <a:satOff val="-161"/>
                <a:lumOff val="-6671"/>
                <a:alphaOff val="0"/>
                <a:satMod val="103000"/>
                <a:lumMod val="102000"/>
                <a:tint val="94000"/>
              </a:schemeClr>
            </a:gs>
            <a:gs pos="50000">
              <a:schemeClr val="accent2">
                <a:hueOff val="511609"/>
                <a:satOff val="-161"/>
                <a:lumOff val="-6671"/>
                <a:alphaOff val="0"/>
                <a:satMod val="110000"/>
                <a:lumMod val="100000"/>
                <a:shade val="100000"/>
              </a:schemeClr>
            </a:gs>
            <a:gs pos="100000">
              <a:schemeClr val="accent2">
                <a:hueOff val="511609"/>
                <a:satOff val="-161"/>
                <a:lumOff val="-667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E98B592-E3ED-4983-ADD8-9F5E1788B468}">
      <dsp:nvSpPr>
        <dsp:cNvPr id="0" name=""/>
        <dsp:cNvSpPr/>
      </dsp:nvSpPr>
      <dsp:spPr>
        <a:xfrm>
          <a:off x="6907593" y="2317457"/>
          <a:ext cx="2286128" cy="1045001"/>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511609"/>
              <a:satOff val="-161"/>
              <a:lumOff val="-6671"/>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kern="1200" dirty="0"/>
            <a:t>Predicting faces in real time</a:t>
          </a:r>
        </a:p>
      </dsp:txBody>
      <dsp:txXfrm>
        <a:off x="6938200" y="2348064"/>
        <a:ext cx="2224914" cy="98378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5/26/2023</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F1EBF289-4248-4EA3-8F4D-D9816C3481A9}" type="datetimeFigureOut">
              <a:rPr lang="en-IN" smtClean="0"/>
              <a:t>26-05-2023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E5E81C-8E3F-4BB4-8612-2102CDC76DFB}" type="slidenum">
              <a:rPr lang="en-IN" smtClean="0"/>
              <a:t>‹#›</a:t>
            </a:fld>
            <a:endParaRPr lang="en-IN"/>
          </a:p>
        </p:txBody>
      </p:sp>
    </p:spTree>
    <p:extLst>
      <p:ext uri="{BB962C8B-B14F-4D97-AF65-F5344CB8AC3E}">
        <p14:creationId xmlns:p14="http://schemas.microsoft.com/office/powerpoint/2010/main" val="81923615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E5E81C-8E3F-4BB4-8612-2102CDC76DFB}" type="slidenum">
              <a:rPr lang="en-IN" smtClean="0"/>
              <a:t>1</a:t>
            </a:fld>
            <a:endParaRPr lang="en-IN"/>
          </a:p>
        </p:txBody>
      </p:sp>
    </p:spTree>
    <p:extLst>
      <p:ext uri="{BB962C8B-B14F-4D97-AF65-F5344CB8AC3E}">
        <p14:creationId xmlns:p14="http://schemas.microsoft.com/office/powerpoint/2010/main" val="2024713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E5E81C-8E3F-4BB4-8612-2102CDC76DFB}" type="slidenum">
              <a:rPr lang="en-IN" smtClean="0"/>
              <a:t>10</a:t>
            </a:fld>
            <a:endParaRPr lang="en-IN"/>
          </a:p>
        </p:txBody>
      </p:sp>
    </p:spTree>
    <p:extLst>
      <p:ext uri="{BB962C8B-B14F-4D97-AF65-F5344CB8AC3E}">
        <p14:creationId xmlns:p14="http://schemas.microsoft.com/office/powerpoint/2010/main" val="4061353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E5E81C-8E3F-4BB4-8612-2102CDC76DFB}" type="slidenum">
              <a:rPr lang="en-IN" smtClean="0"/>
              <a:t>11</a:t>
            </a:fld>
            <a:endParaRPr lang="en-IN"/>
          </a:p>
        </p:txBody>
      </p:sp>
    </p:spTree>
    <p:extLst>
      <p:ext uri="{BB962C8B-B14F-4D97-AF65-F5344CB8AC3E}">
        <p14:creationId xmlns:p14="http://schemas.microsoft.com/office/powerpoint/2010/main" val="3781212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E5E81C-8E3F-4BB4-8612-2102CDC76DFB}" type="slidenum">
              <a:rPr lang="en-IN" smtClean="0"/>
              <a:t>12</a:t>
            </a:fld>
            <a:endParaRPr lang="en-IN"/>
          </a:p>
        </p:txBody>
      </p:sp>
    </p:spTree>
    <p:extLst>
      <p:ext uri="{BB962C8B-B14F-4D97-AF65-F5344CB8AC3E}">
        <p14:creationId xmlns:p14="http://schemas.microsoft.com/office/powerpoint/2010/main" val="358735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E5E81C-8E3F-4BB4-8612-2102CDC76DFB}" type="slidenum">
              <a:rPr lang="en-IN" smtClean="0"/>
              <a:t>13</a:t>
            </a:fld>
            <a:endParaRPr lang="en-IN"/>
          </a:p>
        </p:txBody>
      </p:sp>
    </p:spTree>
    <p:extLst>
      <p:ext uri="{BB962C8B-B14F-4D97-AF65-F5344CB8AC3E}">
        <p14:creationId xmlns:p14="http://schemas.microsoft.com/office/powerpoint/2010/main" val="3368146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E5E81C-8E3F-4BB4-8612-2102CDC76DFB}" type="slidenum">
              <a:rPr lang="en-IN" smtClean="0"/>
              <a:t>14</a:t>
            </a:fld>
            <a:endParaRPr lang="en-IN"/>
          </a:p>
        </p:txBody>
      </p:sp>
    </p:spTree>
    <p:extLst>
      <p:ext uri="{BB962C8B-B14F-4D97-AF65-F5344CB8AC3E}">
        <p14:creationId xmlns:p14="http://schemas.microsoft.com/office/powerpoint/2010/main" val="808598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E5E81C-8E3F-4BB4-8612-2102CDC76DFB}" type="slidenum">
              <a:rPr lang="en-IN" smtClean="0"/>
              <a:t>15</a:t>
            </a:fld>
            <a:endParaRPr lang="en-IN"/>
          </a:p>
        </p:txBody>
      </p:sp>
    </p:spTree>
    <p:extLst>
      <p:ext uri="{BB962C8B-B14F-4D97-AF65-F5344CB8AC3E}">
        <p14:creationId xmlns:p14="http://schemas.microsoft.com/office/powerpoint/2010/main" val="1104141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E5E81C-8E3F-4BB4-8612-2102CDC76DFB}" type="slidenum">
              <a:rPr lang="en-IN" smtClean="0"/>
              <a:t>16</a:t>
            </a:fld>
            <a:endParaRPr lang="en-IN"/>
          </a:p>
        </p:txBody>
      </p:sp>
    </p:spTree>
    <p:extLst>
      <p:ext uri="{BB962C8B-B14F-4D97-AF65-F5344CB8AC3E}">
        <p14:creationId xmlns:p14="http://schemas.microsoft.com/office/powerpoint/2010/main" val="814315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E5E81C-8E3F-4BB4-8612-2102CDC76DFB}" type="slidenum">
              <a:rPr lang="en-IN" smtClean="0"/>
              <a:t>17</a:t>
            </a:fld>
            <a:endParaRPr lang="en-IN"/>
          </a:p>
        </p:txBody>
      </p:sp>
    </p:spTree>
    <p:extLst>
      <p:ext uri="{BB962C8B-B14F-4D97-AF65-F5344CB8AC3E}">
        <p14:creationId xmlns:p14="http://schemas.microsoft.com/office/powerpoint/2010/main" val="3765421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E5E81C-8E3F-4BB4-8612-2102CDC76DFB}" type="slidenum">
              <a:rPr lang="en-IN" smtClean="0"/>
              <a:t>18</a:t>
            </a:fld>
            <a:endParaRPr lang="en-IN"/>
          </a:p>
        </p:txBody>
      </p:sp>
    </p:spTree>
    <p:extLst>
      <p:ext uri="{BB962C8B-B14F-4D97-AF65-F5344CB8AC3E}">
        <p14:creationId xmlns:p14="http://schemas.microsoft.com/office/powerpoint/2010/main" val="2776234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E5E81C-8E3F-4BB4-8612-2102CDC76DFB}" type="slidenum">
              <a:rPr lang="en-IN" smtClean="0"/>
              <a:t>19</a:t>
            </a:fld>
            <a:endParaRPr lang="en-IN"/>
          </a:p>
        </p:txBody>
      </p:sp>
    </p:spTree>
    <p:extLst>
      <p:ext uri="{BB962C8B-B14F-4D97-AF65-F5344CB8AC3E}">
        <p14:creationId xmlns:p14="http://schemas.microsoft.com/office/powerpoint/2010/main" val="3077091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E5E81C-8E3F-4BB4-8612-2102CDC76DFB}" type="slidenum">
              <a:rPr lang="en-IN" smtClean="0"/>
              <a:t>2</a:t>
            </a:fld>
            <a:endParaRPr lang="en-IN"/>
          </a:p>
        </p:txBody>
      </p:sp>
    </p:spTree>
    <p:extLst>
      <p:ext uri="{BB962C8B-B14F-4D97-AF65-F5344CB8AC3E}">
        <p14:creationId xmlns:p14="http://schemas.microsoft.com/office/powerpoint/2010/main" val="2029746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E5E81C-8E3F-4BB4-8612-2102CDC76DFB}" type="slidenum">
              <a:rPr lang="en-IN" smtClean="0"/>
              <a:t>20</a:t>
            </a:fld>
            <a:endParaRPr lang="en-IN"/>
          </a:p>
        </p:txBody>
      </p:sp>
    </p:spTree>
    <p:extLst>
      <p:ext uri="{BB962C8B-B14F-4D97-AF65-F5344CB8AC3E}">
        <p14:creationId xmlns:p14="http://schemas.microsoft.com/office/powerpoint/2010/main" val="1677904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E5E81C-8E3F-4BB4-8612-2102CDC76DFB}" type="slidenum">
              <a:rPr lang="en-IN" smtClean="0"/>
              <a:t>21</a:t>
            </a:fld>
            <a:endParaRPr lang="en-IN"/>
          </a:p>
        </p:txBody>
      </p:sp>
    </p:spTree>
    <p:extLst>
      <p:ext uri="{BB962C8B-B14F-4D97-AF65-F5344CB8AC3E}">
        <p14:creationId xmlns:p14="http://schemas.microsoft.com/office/powerpoint/2010/main" val="381349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E5E81C-8E3F-4BB4-8612-2102CDC76DFB}" type="slidenum">
              <a:rPr lang="en-IN" smtClean="0"/>
              <a:t>22</a:t>
            </a:fld>
            <a:endParaRPr lang="en-IN"/>
          </a:p>
        </p:txBody>
      </p:sp>
    </p:spTree>
    <p:extLst>
      <p:ext uri="{BB962C8B-B14F-4D97-AF65-F5344CB8AC3E}">
        <p14:creationId xmlns:p14="http://schemas.microsoft.com/office/powerpoint/2010/main" val="33078359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E5E81C-8E3F-4BB4-8612-2102CDC76DFB}" type="slidenum">
              <a:rPr lang="en-IN" smtClean="0"/>
              <a:t>23</a:t>
            </a:fld>
            <a:endParaRPr lang="en-IN"/>
          </a:p>
        </p:txBody>
      </p:sp>
    </p:spTree>
    <p:extLst>
      <p:ext uri="{BB962C8B-B14F-4D97-AF65-F5344CB8AC3E}">
        <p14:creationId xmlns:p14="http://schemas.microsoft.com/office/powerpoint/2010/main" val="7853576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E5E81C-8E3F-4BB4-8612-2102CDC76DFB}" type="slidenum">
              <a:rPr lang="en-IN" smtClean="0"/>
              <a:t>24</a:t>
            </a:fld>
            <a:endParaRPr lang="en-IN"/>
          </a:p>
        </p:txBody>
      </p:sp>
    </p:spTree>
    <p:extLst>
      <p:ext uri="{BB962C8B-B14F-4D97-AF65-F5344CB8AC3E}">
        <p14:creationId xmlns:p14="http://schemas.microsoft.com/office/powerpoint/2010/main" val="1211850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E5E81C-8E3F-4BB4-8612-2102CDC76DFB}" type="slidenum">
              <a:rPr lang="en-IN" smtClean="0"/>
              <a:t>25</a:t>
            </a:fld>
            <a:endParaRPr lang="en-IN"/>
          </a:p>
        </p:txBody>
      </p:sp>
    </p:spTree>
    <p:extLst>
      <p:ext uri="{BB962C8B-B14F-4D97-AF65-F5344CB8AC3E}">
        <p14:creationId xmlns:p14="http://schemas.microsoft.com/office/powerpoint/2010/main" val="26143913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E5E81C-8E3F-4BB4-8612-2102CDC76DFB}" type="slidenum">
              <a:rPr lang="en-IN" smtClean="0"/>
              <a:t>26</a:t>
            </a:fld>
            <a:endParaRPr lang="en-IN"/>
          </a:p>
        </p:txBody>
      </p:sp>
    </p:spTree>
    <p:extLst>
      <p:ext uri="{BB962C8B-B14F-4D97-AF65-F5344CB8AC3E}">
        <p14:creationId xmlns:p14="http://schemas.microsoft.com/office/powerpoint/2010/main" val="11917182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E5E81C-8E3F-4BB4-8612-2102CDC76DFB}" type="slidenum">
              <a:rPr lang="en-IN" smtClean="0"/>
              <a:t>27</a:t>
            </a:fld>
            <a:endParaRPr lang="en-IN"/>
          </a:p>
        </p:txBody>
      </p:sp>
    </p:spTree>
    <p:extLst>
      <p:ext uri="{BB962C8B-B14F-4D97-AF65-F5344CB8AC3E}">
        <p14:creationId xmlns:p14="http://schemas.microsoft.com/office/powerpoint/2010/main" val="7633143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E5E81C-8E3F-4BB4-8612-2102CDC76DFB}" type="slidenum">
              <a:rPr lang="en-IN" smtClean="0"/>
              <a:t>28</a:t>
            </a:fld>
            <a:endParaRPr lang="en-IN"/>
          </a:p>
        </p:txBody>
      </p:sp>
    </p:spTree>
    <p:extLst>
      <p:ext uri="{BB962C8B-B14F-4D97-AF65-F5344CB8AC3E}">
        <p14:creationId xmlns:p14="http://schemas.microsoft.com/office/powerpoint/2010/main" val="28582665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E5E81C-8E3F-4BB4-8612-2102CDC76DFB}" type="slidenum">
              <a:rPr lang="en-IN" smtClean="0"/>
              <a:t>29</a:t>
            </a:fld>
            <a:endParaRPr lang="en-IN"/>
          </a:p>
        </p:txBody>
      </p:sp>
    </p:spTree>
    <p:extLst>
      <p:ext uri="{BB962C8B-B14F-4D97-AF65-F5344CB8AC3E}">
        <p14:creationId xmlns:p14="http://schemas.microsoft.com/office/powerpoint/2010/main" val="1908095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E5E81C-8E3F-4BB4-8612-2102CDC76DFB}" type="slidenum">
              <a:rPr lang="en-IN" smtClean="0"/>
              <a:t>3</a:t>
            </a:fld>
            <a:endParaRPr lang="en-IN"/>
          </a:p>
        </p:txBody>
      </p:sp>
    </p:spTree>
    <p:extLst>
      <p:ext uri="{BB962C8B-B14F-4D97-AF65-F5344CB8AC3E}">
        <p14:creationId xmlns:p14="http://schemas.microsoft.com/office/powerpoint/2010/main" val="3339129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E5E81C-8E3F-4BB4-8612-2102CDC76DFB}" type="slidenum">
              <a:rPr lang="en-IN" smtClean="0"/>
              <a:t>4</a:t>
            </a:fld>
            <a:endParaRPr lang="en-IN"/>
          </a:p>
        </p:txBody>
      </p:sp>
    </p:spTree>
    <p:extLst>
      <p:ext uri="{BB962C8B-B14F-4D97-AF65-F5344CB8AC3E}">
        <p14:creationId xmlns:p14="http://schemas.microsoft.com/office/powerpoint/2010/main" val="4294335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E5E81C-8E3F-4BB4-8612-2102CDC76DFB}" type="slidenum">
              <a:rPr lang="en-IN" smtClean="0"/>
              <a:t>5</a:t>
            </a:fld>
            <a:endParaRPr lang="en-IN"/>
          </a:p>
        </p:txBody>
      </p:sp>
    </p:spTree>
    <p:extLst>
      <p:ext uri="{BB962C8B-B14F-4D97-AF65-F5344CB8AC3E}">
        <p14:creationId xmlns:p14="http://schemas.microsoft.com/office/powerpoint/2010/main" val="4293638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E5E81C-8E3F-4BB4-8612-2102CDC76DFB}" type="slidenum">
              <a:rPr lang="en-IN" smtClean="0"/>
              <a:t>6</a:t>
            </a:fld>
            <a:endParaRPr lang="en-IN"/>
          </a:p>
        </p:txBody>
      </p:sp>
    </p:spTree>
    <p:extLst>
      <p:ext uri="{BB962C8B-B14F-4D97-AF65-F5344CB8AC3E}">
        <p14:creationId xmlns:p14="http://schemas.microsoft.com/office/powerpoint/2010/main" val="991637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E5E81C-8E3F-4BB4-8612-2102CDC76DFB}" type="slidenum">
              <a:rPr lang="en-IN" smtClean="0"/>
              <a:t>7</a:t>
            </a:fld>
            <a:endParaRPr lang="en-IN"/>
          </a:p>
        </p:txBody>
      </p:sp>
    </p:spTree>
    <p:extLst>
      <p:ext uri="{BB962C8B-B14F-4D97-AF65-F5344CB8AC3E}">
        <p14:creationId xmlns:p14="http://schemas.microsoft.com/office/powerpoint/2010/main" val="3465659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E5E81C-8E3F-4BB4-8612-2102CDC76DFB}" type="slidenum">
              <a:rPr lang="en-IN" smtClean="0"/>
              <a:t>8</a:t>
            </a:fld>
            <a:endParaRPr lang="en-IN"/>
          </a:p>
        </p:txBody>
      </p:sp>
    </p:spTree>
    <p:extLst>
      <p:ext uri="{BB962C8B-B14F-4D97-AF65-F5344CB8AC3E}">
        <p14:creationId xmlns:p14="http://schemas.microsoft.com/office/powerpoint/2010/main" val="2410410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E5E81C-8E3F-4BB4-8612-2102CDC76DFB}" type="slidenum">
              <a:rPr lang="en-IN" smtClean="0"/>
              <a:t>9</a:t>
            </a:fld>
            <a:endParaRPr lang="en-IN"/>
          </a:p>
        </p:txBody>
      </p:sp>
    </p:spTree>
    <p:extLst>
      <p:ext uri="{BB962C8B-B14F-4D97-AF65-F5344CB8AC3E}">
        <p14:creationId xmlns:p14="http://schemas.microsoft.com/office/powerpoint/2010/main" val="4089921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w/Caption_1">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52400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6338806"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1524000"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F2E583C8-CCA8-BB4A-B8AA-4ED85B62E67F}"/>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6650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Image and Caption_1">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6764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Overview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endParaRPr lang="en-US" noProof="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noProof="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noProof="0" smtClean="0"/>
              <a:t>‹#›</a:t>
            </a:fld>
            <a:endParaRPr lang="en-US" noProof="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1658836"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1658836"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1658836"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871764"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877206"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877206"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0891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63" r:id="rId14"/>
    <p:sldLayoutId id="2147483683" r:id="rId15"/>
    <p:sldLayoutId id="2147483685" r:id="rId16"/>
    <p:sldLayoutId id="2147483684" r:id="rId17"/>
    <p:sldLayoutId id="2147483680" r:id="rId18"/>
    <p:sldLayoutId id="2147483691" r:id="rId19"/>
    <p:sldLayoutId id="2147483692" r:id="rId20"/>
    <p:sldLayoutId id="2147483693" r:id="rId21"/>
    <p:sldLayoutId id="2147483694" r:id="rId22"/>
    <p:sldLayoutId id="2147483688" r:id="rId23"/>
    <p:sldLayoutId id="2147483687" r:id="rId24"/>
    <p:sldLayoutId id="2147483689" r:id="rId25"/>
    <p:sldLayoutId id="2147483690" r:id="rId26"/>
    <p:sldLayoutId id="2147483695" r:id="rId27"/>
    <p:sldLayoutId id="2147483696" r:id="rId28"/>
    <p:sldLayoutId id="2147483697" r:id="rId29"/>
    <p:sldLayoutId id="2147483698" r:id="rId30"/>
    <p:sldLayoutId id="2147483667" r:id="rId31"/>
    <p:sldLayoutId id="2147483703" r:id="rId32"/>
    <p:sldLayoutId id="2147483704" r:id="rId33"/>
    <p:sldLayoutId id="2147483705" r:id="rId34"/>
    <p:sldLayoutId id="2147483706" r:id="rId35"/>
    <p:sldLayoutId id="2147483668" r:id="rId36"/>
    <p:sldLayoutId id="2147483700" r:id="rId37"/>
    <p:sldLayoutId id="2147483699" r:id="rId38"/>
    <p:sldLayoutId id="2147483701" r:id="rId39"/>
    <p:sldLayoutId id="2147483702" r:id="rId40"/>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1.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13.JPG"/></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4.xml"/><Relationship Id="rId1" Type="http://schemas.openxmlformats.org/officeDocument/2006/relationships/slideLayout" Target="../slideLayouts/slideLayout8.xml"/><Relationship Id="rId5" Type="http://schemas.openxmlformats.org/officeDocument/2006/relationships/image" Target="../media/image15.JPG"/><Relationship Id="rId4" Type="http://schemas.openxmlformats.org/officeDocument/2006/relationships/image" Target="../media/image14.JPG"/></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16.JPG"/></Relationships>
</file>

<file path=ppt/slides/_rels/slide2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17.JPG"/></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6C5C430C-503A-1C24-65AF-8F2F41B4AA53}"/>
              </a:ext>
            </a:extLst>
          </p:cNvPr>
          <p:cNvPicPr>
            <a:picLocks noGrp="1" noChangeAspect="1"/>
          </p:cNvPicPr>
          <p:nvPr>
            <p:ph type="pic" sz="quarter" idx="10"/>
          </p:nvPr>
        </p:nvPicPr>
        <p:blipFill>
          <a:blip r:embed="rId3">
            <a:alphaModFix amt="35000"/>
          </a:blip>
          <a:srcRect t="1258" b="1258"/>
          <a:stretch>
            <a:fillRect/>
          </a:stretch>
        </p:blipFill>
        <p:spPr>
          <a:xfrm>
            <a:off x="1134319" y="0"/>
            <a:ext cx="11057681" cy="6858000"/>
          </a:xfrm>
        </p:spPr>
      </p:pic>
      <p:sp>
        <p:nvSpPr>
          <p:cNvPr id="10" name="Title 9">
            <a:extLst>
              <a:ext uri="{FF2B5EF4-FFF2-40B4-BE49-F238E27FC236}">
                <a16:creationId xmlns:a16="http://schemas.microsoft.com/office/drawing/2014/main" id="{4BBCD856-CA8E-8AD0-A305-9919658B53F9}"/>
              </a:ext>
            </a:extLst>
          </p:cNvPr>
          <p:cNvSpPr>
            <a:spLocks noGrp="1"/>
          </p:cNvSpPr>
          <p:nvPr>
            <p:ph type="ctrTitle"/>
          </p:nvPr>
        </p:nvSpPr>
        <p:spPr>
          <a:xfrm>
            <a:off x="1524000" y="3429000"/>
            <a:ext cx="7884160" cy="2387600"/>
          </a:xfrm>
        </p:spPr>
        <p:txBody>
          <a:bodyPr/>
          <a:lstStyle/>
          <a:p>
            <a:r>
              <a:rPr lang="en-IN" b="1" dirty="0"/>
              <a:t>Face recognition</a:t>
            </a:r>
          </a:p>
        </p:txBody>
      </p:sp>
      <p:sp>
        <p:nvSpPr>
          <p:cNvPr id="13" name="Text Placeholder 12">
            <a:extLst>
              <a:ext uri="{FF2B5EF4-FFF2-40B4-BE49-F238E27FC236}">
                <a16:creationId xmlns:a16="http://schemas.microsoft.com/office/drawing/2014/main" id="{EBD68B1A-6389-1630-2E91-42D12865BBC2}"/>
              </a:ext>
            </a:extLst>
          </p:cNvPr>
          <p:cNvSpPr>
            <a:spLocks noGrp="1"/>
          </p:cNvSpPr>
          <p:nvPr>
            <p:ph type="body" idx="13"/>
          </p:nvPr>
        </p:nvSpPr>
        <p:spPr>
          <a:xfrm>
            <a:off x="1524000" y="5850075"/>
            <a:ext cx="6484219" cy="695103"/>
          </a:xfrm>
        </p:spPr>
        <p:txBody>
          <a:bodyPr>
            <a:normAutofit/>
          </a:bodyPr>
          <a:lstStyle/>
          <a:p>
            <a:r>
              <a:rPr lang="en-IN" dirty="0"/>
              <a:t>Presented By: Khanak Gupta (2002051028)</a:t>
            </a:r>
          </a:p>
        </p:txBody>
      </p:sp>
    </p:spTree>
    <p:extLst>
      <p:ext uri="{BB962C8B-B14F-4D97-AF65-F5344CB8AC3E}">
        <p14:creationId xmlns:p14="http://schemas.microsoft.com/office/powerpoint/2010/main" val="42858479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5ECE-2D45-764D-A434-EA4997A38F9E}"/>
              </a:ext>
            </a:extLst>
          </p:cNvPr>
          <p:cNvSpPr>
            <a:spLocks noGrp="1"/>
          </p:cNvSpPr>
          <p:nvPr>
            <p:ph type="ctrTitle"/>
          </p:nvPr>
        </p:nvSpPr>
        <p:spPr>
          <a:xfrm>
            <a:off x="1643625" y="1164583"/>
            <a:ext cx="4023699" cy="1246396"/>
          </a:xfrm>
        </p:spPr>
        <p:txBody>
          <a:bodyPr/>
          <a:lstStyle/>
          <a:p>
            <a:r>
              <a:rPr lang="en-US" dirty="0"/>
              <a:t>Software requirement</a:t>
            </a:r>
          </a:p>
        </p:txBody>
      </p:sp>
      <p:sp>
        <p:nvSpPr>
          <p:cNvPr id="3" name="Text Placeholder 2">
            <a:extLst>
              <a:ext uri="{FF2B5EF4-FFF2-40B4-BE49-F238E27FC236}">
                <a16:creationId xmlns:a16="http://schemas.microsoft.com/office/drawing/2014/main" id="{96018F6A-34AE-124E-868D-D500FE5002BF}"/>
              </a:ext>
            </a:extLst>
          </p:cNvPr>
          <p:cNvSpPr>
            <a:spLocks noGrp="1"/>
          </p:cNvSpPr>
          <p:nvPr>
            <p:ph type="body" sz="quarter" idx="14"/>
          </p:nvPr>
        </p:nvSpPr>
        <p:spPr>
          <a:xfrm>
            <a:off x="1643625" y="2888873"/>
            <a:ext cx="4023699" cy="1920240"/>
          </a:xfrm>
        </p:spPr>
        <p:txBody>
          <a:bodyPr>
            <a:normAutofit/>
          </a:bodyPr>
          <a:lstStyle/>
          <a:p>
            <a:pPr marL="285750" indent="-285750" algn="just">
              <a:buFont typeface="Arial" panose="020B0604020202020204" pitchFamily="34" charset="0"/>
              <a:buChar char="•"/>
            </a:pPr>
            <a:r>
              <a:rPr lang="en-US" sz="1800" dirty="0"/>
              <a:t>Python(version 3.10)</a:t>
            </a:r>
          </a:p>
          <a:p>
            <a:pPr marL="285750" indent="-285750" algn="just">
              <a:buFont typeface="Arial" panose="020B0604020202020204" pitchFamily="34" charset="0"/>
              <a:buChar char="•"/>
            </a:pPr>
            <a:r>
              <a:rPr lang="en-US" sz="1800" dirty="0"/>
              <a:t>PyCharm</a:t>
            </a:r>
          </a:p>
          <a:p>
            <a:pPr marL="285750" indent="-285750" algn="just">
              <a:buFont typeface="Arial" panose="020B0604020202020204" pitchFamily="34" charset="0"/>
              <a:buChar char="•"/>
            </a:pPr>
            <a:r>
              <a:rPr lang="en-US" sz="1800" dirty="0"/>
              <a:t>OpenCV Python(python library)</a:t>
            </a:r>
          </a:p>
          <a:p>
            <a:pPr marL="285750" indent="-285750" algn="just">
              <a:buFont typeface="Arial" panose="020B0604020202020204" pitchFamily="34" charset="0"/>
              <a:buChar char="•"/>
            </a:pPr>
            <a:r>
              <a:rPr lang="en-US" sz="1800" dirty="0"/>
              <a:t>Some other python libraries like </a:t>
            </a:r>
            <a:r>
              <a:rPr lang="en-US" sz="1800" dirty="0" err="1"/>
              <a:t>numpy</a:t>
            </a:r>
            <a:r>
              <a:rPr lang="en-US" sz="1800" dirty="0"/>
              <a:t> , </a:t>
            </a:r>
            <a:r>
              <a:rPr lang="en-US" sz="1800" dirty="0" err="1"/>
              <a:t>os</a:t>
            </a:r>
            <a:r>
              <a:rPr lang="en-US" sz="1800" dirty="0"/>
              <a:t> , </a:t>
            </a:r>
            <a:r>
              <a:rPr lang="en-US" sz="1800" dirty="0" err="1"/>
              <a:t>tkinter</a:t>
            </a:r>
            <a:r>
              <a:rPr lang="en-US" sz="1800" dirty="0"/>
              <a:t>, </a:t>
            </a:r>
            <a:r>
              <a:rPr lang="en-US" sz="1800" dirty="0" err="1"/>
              <a:t>mysql</a:t>
            </a:r>
            <a:r>
              <a:rPr lang="en-US" sz="1800" dirty="0"/>
              <a:t>-connector, etc.</a:t>
            </a:r>
          </a:p>
        </p:txBody>
      </p:sp>
      <p:sp>
        <p:nvSpPr>
          <p:cNvPr id="10" name="Picture Placeholder 9">
            <a:extLst>
              <a:ext uri="{FF2B5EF4-FFF2-40B4-BE49-F238E27FC236}">
                <a16:creationId xmlns:a16="http://schemas.microsoft.com/office/drawing/2014/main" id="{6165F1D6-585C-B708-B0CD-8C677E123E84}"/>
              </a:ext>
            </a:extLst>
          </p:cNvPr>
          <p:cNvSpPr>
            <a:spLocks noGrp="1"/>
          </p:cNvSpPr>
          <p:nvPr>
            <p:ph type="pic" sz="quarter" idx="10"/>
          </p:nvPr>
        </p:nvSpPr>
        <p:spPr>
          <a:xfrm>
            <a:off x="6167302" y="541384"/>
            <a:ext cx="5486218" cy="5813734"/>
          </a:xfrm>
        </p:spPr>
      </p:sp>
      <p:grpSp>
        <p:nvGrpSpPr>
          <p:cNvPr id="11" name="Group 10">
            <a:extLst>
              <a:ext uri="{FF2B5EF4-FFF2-40B4-BE49-F238E27FC236}">
                <a16:creationId xmlns:a16="http://schemas.microsoft.com/office/drawing/2014/main" id="{EF548BAC-E9B8-FDC8-1706-F57A83A4B246}"/>
              </a:ext>
            </a:extLst>
          </p:cNvPr>
          <p:cNvGrpSpPr/>
          <p:nvPr/>
        </p:nvGrpSpPr>
        <p:grpSpPr>
          <a:xfrm>
            <a:off x="6167302" y="541385"/>
            <a:ext cx="5648777" cy="5813734"/>
            <a:chOff x="2637826" y="426225"/>
            <a:chExt cx="3823934" cy="4023286"/>
          </a:xfrm>
        </p:grpSpPr>
        <p:pic>
          <p:nvPicPr>
            <p:cNvPr id="12" name="Picture 11">
              <a:extLst>
                <a:ext uri="{FF2B5EF4-FFF2-40B4-BE49-F238E27FC236}">
                  <a16:creationId xmlns:a16="http://schemas.microsoft.com/office/drawing/2014/main" id="{0A206FE1-3249-F1B0-A007-3F4A572FF114}"/>
                </a:ext>
              </a:extLst>
            </p:cNvPr>
            <p:cNvPicPr>
              <a:picLocks noChangeAspect="1"/>
            </p:cNvPicPr>
            <p:nvPr/>
          </p:nvPicPr>
          <p:blipFill rotWithShape="1">
            <a:blip r:embed="rId3"/>
            <a:srcRect t="7660" b="7662"/>
            <a:stretch/>
          </p:blipFill>
          <p:spPr>
            <a:xfrm>
              <a:off x="2637827" y="426225"/>
              <a:ext cx="3823933" cy="2288968"/>
            </a:xfrm>
            <a:prstGeom prst="rect">
              <a:avLst/>
            </a:prstGeom>
          </p:spPr>
        </p:pic>
        <p:pic>
          <p:nvPicPr>
            <p:cNvPr id="13" name="Picture 12">
              <a:extLst>
                <a:ext uri="{FF2B5EF4-FFF2-40B4-BE49-F238E27FC236}">
                  <a16:creationId xmlns:a16="http://schemas.microsoft.com/office/drawing/2014/main" id="{42829F2B-7B7E-743C-5BB4-6694ECF8468C}"/>
                </a:ext>
              </a:extLst>
            </p:cNvPr>
            <p:cNvPicPr>
              <a:picLocks noChangeAspect="1"/>
            </p:cNvPicPr>
            <p:nvPr/>
          </p:nvPicPr>
          <p:blipFill rotWithShape="1">
            <a:blip r:embed="rId4"/>
            <a:srcRect l="15732" t="34981" r="21873" b="20760"/>
            <a:stretch/>
          </p:blipFill>
          <p:spPr>
            <a:xfrm>
              <a:off x="2637826" y="2715193"/>
              <a:ext cx="3819623" cy="1734318"/>
            </a:xfrm>
            <a:prstGeom prst="rect">
              <a:avLst/>
            </a:prstGeom>
          </p:spPr>
        </p:pic>
      </p:grpSp>
    </p:spTree>
    <p:extLst>
      <p:ext uri="{BB962C8B-B14F-4D97-AF65-F5344CB8AC3E}">
        <p14:creationId xmlns:p14="http://schemas.microsoft.com/office/powerpoint/2010/main" val="34806973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FD439DD0-579B-4A38-94AC-4A7CC453CC47}"/>
              </a:ext>
            </a:extLst>
          </p:cNvPr>
          <p:cNvSpPr>
            <a:spLocks noGrp="1"/>
          </p:cNvSpPr>
          <p:nvPr>
            <p:ph type="title"/>
          </p:nvPr>
        </p:nvSpPr>
        <p:spPr/>
        <p:txBody>
          <a:bodyPr/>
          <a:lstStyle/>
          <a:p>
            <a:r>
              <a:rPr lang="en-US" dirty="0"/>
              <a:t>Slide title 29</a:t>
            </a:r>
          </a:p>
        </p:txBody>
      </p:sp>
      <p:pic>
        <p:nvPicPr>
          <p:cNvPr id="6" name="Picture Placeholder 8">
            <a:extLst>
              <a:ext uri="{FF2B5EF4-FFF2-40B4-BE49-F238E27FC236}">
                <a16:creationId xmlns:a16="http://schemas.microsoft.com/office/drawing/2014/main" id="{545E1971-A2FA-52B4-5397-B4A15EAA7727}"/>
              </a:ext>
            </a:extLst>
          </p:cNvPr>
          <p:cNvPicPr>
            <a:picLocks noGrp="1" noChangeAspect="1"/>
          </p:cNvPicPr>
          <p:nvPr>
            <p:ph type="pic" sz="quarter" idx="10"/>
          </p:nvPr>
        </p:nvPicPr>
        <p:blipFill>
          <a:blip r:embed="rId3">
            <a:alphaModFix amt="50000"/>
          </a:blip>
          <a:srcRect l="4618" r="4618"/>
          <a:stretch>
            <a:fillRect/>
          </a:stretch>
        </p:blipFill>
        <p:spPr>
          <a:xfrm>
            <a:off x="1150094" y="0"/>
            <a:ext cx="11056937" cy="6858000"/>
          </a:xfrm>
        </p:spPr>
      </p:pic>
      <p:sp>
        <p:nvSpPr>
          <p:cNvPr id="7" name="Title 10">
            <a:extLst>
              <a:ext uri="{FF2B5EF4-FFF2-40B4-BE49-F238E27FC236}">
                <a16:creationId xmlns:a16="http://schemas.microsoft.com/office/drawing/2014/main" id="{E09743F2-BE2F-B442-B8DC-2C3A6095DA3E}"/>
              </a:ext>
            </a:extLst>
          </p:cNvPr>
          <p:cNvSpPr txBox="1">
            <a:spLocks/>
          </p:cNvSpPr>
          <p:nvPr/>
        </p:nvSpPr>
        <p:spPr>
          <a:xfrm>
            <a:off x="1507123" y="3186220"/>
            <a:ext cx="517144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Title 10">
            <a:extLst>
              <a:ext uri="{FF2B5EF4-FFF2-40B4-BE49-F238E27FC236}">
                <a16:creationId xmlns:a16="http://schemas.microsoft.com/office/drawing/2014/main" id="{A3D3957E-18A4-5BC9-1CE2-F4BC8E7B9C6F}"/>
              </a:ext>
            </a:extLst>
          </p:cNvPr>
          <p:cNvSpPr txBox="1">
            <a:spLocks/>
          </p:cNvSpPr>
          <p:nvPr/>
        </p:nvSpPr>
        <p:spPr>
          <a:xfrm>
            <a:off x="1507123" y="4147290"/>
            <a:ext cx="5171440" cy="2235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800" cap="all" dirty="0">
                <a:solidFill>
                  <a:schemeClr val="bg1"/>
                </a:solidFill>
                <a:latin typeface="Sagona ExtraLight" panose="02020303050505020204" pitchFamily="18" charset="0"/>
              </a:rPr>
              <a:t>methodology</a:t>
            </a:r>
          </a:p>
        </p:txBody>
      </p:sp>
    </p:spTree>
    <p:extLst>
      <p:ext uri="{BB962C8B-B14F-4D97-AF65-F5344CB8AC3E}">
        <p14:creationId xmlns:p14="http://schemas.microsoft.com/office/powerpoint/2010/main" val="2021734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297CA11-4E0C-4ED7-C5AD-CDF66AD92520}"/>
              </a:ext>
            </a:extLst>
          </p:cNvPr>
          <p:cNvPicPr>
            <a:picLocks noGrp="1" noChangeAspect="1"/>
          </p:cNvPicPr>
          <p:nvPr>
            <p:ph type="pic" sz="quarter" idx="15"/>
          </p:nvPr>
        </p:nvPicPr>
        <p:blipFill>
          <a:blip r:embed="rId3">
            <a:alphaModFix amt="35000"/>
          </a:blip>
          <a:srcRect l="16245" r="16245"/>
          <a:stretch>
            <a:fillRect/>
          </a:stretch>
        </p:blipFill>
        <p:spPr/>
      </p:pic>
      <p:sp>
        <p:nvSpPr>
          <p:cNvPr id="2" name="Title 1">
            <a:extLst>
              <a:ext uri="{FF2B5EF4-FFF2-40B4-BE49-F238E27FC236}">
                <a16:creationId xmlns:a16="http://schemas.microsoft.com/office/drawing/2014/main" id="{07B28515-4676-5755-0C6D-7C57E5CF93B5}"/>
              </a:ext>
            </a:extLst>
          </p:cNvPr>
          <p:cNvSpPr>
            <a:spLocks noGrp="1"/>
          </p:cNvSpPr>
          <p:nvPr>
            <p:ph type="ctrTitle"/>
          </p:nvPr>
        </p:nvSpPr>
        <p:spPr>
          <a:xfrm>
            <a:off x="1028814" y="363656"/>
            <a:ext cx="10134369" cy="1002552"/>
          </a:xfrm>
        </p:spPr>
        <p:txBody>
          <a:bodyPr/>
          <a:lstStyle/>
          <a:p>
            <a:pPr algn="ctr"/>
            <a:r>
              <a:rPr lang="en-IN" dirty="0"/>
              <a:t>methodology</a:t>
            </a:r>
          </a:p>
        </p:txBody>
      </p:sp>
      <p:sp>
        <p:nvSpPr>
          <p:cNvPr id="3" name="Text Placeholder 2">
            <a:extLst>
              <a:ext uri="{FF2B5EF4-FFF2-40B4-BE49-F238E27FC236}">
                <a16:creationId xmlns:a16="http://schemas.microsoft.com/office/drawing/2014/main" id="{D9487629-B9AF-9150-E671-437603A84B93}"/>
              </a:ext>
            </a:extLst>
          </p:cNvPr>
          <p:cNvSpPr>
            <a:spLocks noGrp="1"/>
          </p:cNvSpPr>
          <p:nvPr>
            <p:ph type="body" sz="quarter" idx="14"/>
          </p:nvPr>
        </p:nvSpPr>
        <p:spPr>
          <a:xfrm>
            <a:off x="1028814" y="1681843"/>
            <a:ext cx="10134371" cy="4849283"/>
          </a:xfrm>
        </p:spPr>
        <p:txBody>
          <a:bodyPr/>
          <a:lstStyle/>
          <a:p>
            <a:pPr algn="ctr"/>
            <a:endParaRPr lang="en-IN" sz="2400" kern="100" dirty="0">
              <a:latin typeface="Söhne"/>
              <a:ea typeface="Calibri" panose="020F0502020204030204" pitchFamily="34" charset="0"/>
              <a:cs typeface="Cordia New" panose="020B0304020202020204" pitchFamily="34" charset="-34"/>
            </a:endParaRPr>
          </a:p>
          <a:p>
            <a:pPr algn="ctr"/>
            <a:endParaRPr lang="en-IN" sz="2400" kern="100" dirty="0">
              <a:latin typeface="Söhne"/>
              <a:ea typeface="Calibri" panose="020F0502020204030204" pitchFamily="34" charset="0"/>
              <a:cs typeface="Cordia New" panose="020B0304020202020204" pitchFamily="34" charset="-34"/>
            </a:endParaRPr>
          </a:p>
          <a:p>
            <a:pPr algn="ctr"/>
            <a:r>
              <a:rPr lang="en-IN" sz="2800" kern="100" dirty="0">
                <a:effectLst/>
                <a:latin typeface="Söhne"/>
                <a:ea typeface="Calibri" panose="020F0502020204030204" pitchFamily="34" charset="0"/>
                <a:cs typeface="Cordia New" panose="020B0304020202020204" pitchFamily="34" charset="-34"/>
              </a:rPr>
              <a:t>In this project </a:t>
            </a:r>
            <a:r>
              <a:rPr lang="en-IN" sz="2800" kern="100" dirty="0" err="1">
                <a:effectLst/>
                <a:latin typeface="Söhne"/>
                <a:ea typeface="Calibri" panose="020F0502020204030204" pitchFamily="34" charset="0"/>
                <a:cs typeface="Cordia New" panose="020B0304020202020204" pitchFamily="34" charset="-34"/>
              </a:rPr>
              <a:t>Haar</a:t>
            </a:r>
            <a:r>
              <a:rPr lang="en-IN" sz="2800" kern="100" dirty="0">
                <a:latin typeface="Söhne"/>
                <a:ea typeface="Calibri" panose="020F0502020204030204" pitchFamily="34" charset="0"/>
                <a:cs typeface="Cordia New" panose="020B0304020202020204" pitchFamily="34" charset="-34"/>
              </a:rPr>
              <a:t>-</a:t>
            </a:r>
            <a:r>
              <a:rPr lang="en-IN" sz="2800" kern="100" dirty="0">
                <a:effectLst/>
                <a:latin typeface="Söhne"/>
                <a:ea typeface="Calibri" panose="020F0502020204030204" pitchFamily="34" charset="0"/>
                <a:cs typeface="Cordia New" panose="020B0304020202020204" pitchFamily="34" charset="-34"/>
              </a:rPr>
              <a:t>Cascade Algorithm is used for face detection and Local Binary Patterns Histograms(LBPH) is used for face recognition process.</a:t>
            </a:r>
          </a:p>
        </p:txBody>
      </p:sp>
    </p:spTree>
    <p:extLst>
      <p:ext uri="{BB962C8B-B14F-4D97-AF65-F5344CB8AC3E}">
        <p14:creationId xmlns:p14="http://schemas.microsoft.com/office/powerpoint/2010/main" val="32718870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951D3-E71E-8FF9-D22E-5F5D6EB5DEF1}"/>
              </a:ext>
            </a:extLst>
          </p:cNvPr>
          <p:cNvSpPr>
            <a:spLocks noGrp="1"/>
          </p:cNvSpPr>
          <p:nvPr>
            <p:ph type="ctrTitle"/>
          </p:nvPr>
        </p:nvSpPr>
        <p:spPr/>
        <p:txBody>
          <a:bodyPr/>
          <a:lstStyle/>
          <a:p>
            <a:r>
              <a:rPr lang="en-IN" dirty="0" err="1"/>
              <a:t>Haar</a:t>
            </a:r>
            <a:r>
              <a:rPr lang="en-IN" dirty="0"/>
              <a:t> cascade</a:t>
            </a:r>
          </a:p>
        </p:txBody>
      </p:sp>
      <p:sp>
        <p:nvSpPr>
          <p:cNvPr id="3" name="Text Placeholder 2">
            <a:extLst>
              <a:ext uri="{FF2B5EF4-FFF2-40B4-BE49-F238E27FC236}">
                <a16:creationId xmlns:a16="http://schemas.microsoft.com/office/drawing/2014/main" id="{B4B1FEDF-DAE9-6C9D-FE25-FC6CC28175C3}"/>
              </a:ext>
            </a:extLst>
          </p:cNvPr>
          <p:cNvSpPr>
            <a:spLocks noGrp="1"/>
          </p:cNvSpPr>
          <p:nvPr>
            <p:ph type="body" sz="quarter" idx="14"/>
          </p:nvPr>
        </p:nvSpPr>
        <p:spPr>
          <a:xfrm>
            <a:off x="1627322" y="1507066"/>
            <a:ext cx="9741718" cy="5208694"/>
          </a:xfrm>
        </p:spPr>
        <p:txBody>
          <a:bodyPr>
            <a:normAutofit fontScale="92500"/>
          </a:bodyPr>
          <a:lstStyle/>
          <a:p>
            <a:pPr marL="342900" indent="-342900" algn="just">
              <a:lnSpc>
                <a:spcPct val="150000"/>
              </a:lnSpc>
              <a:buFont typeface="+mj-lt"/>
              <a:buAutoNum type="arabicPeriod"/>
            </a:pPr>
            <a:r>
              <a:rPr lang="en-US" sz="1800" i="0" dirty="0" err="1">
                <a:solidFill>
                  <a:srgbClr val="374151"/>
                </a:solidFill>
                <a:effectLst/>
                <a:latin typeface="Söhne"/>
              </a:rPr>
              <a:t>Haar</a:t>
            </a:r>
            <a:r>
              <a:rPr lang="en-US" sz="1800" dirty="0">
                <a:solidFill>
                  <a:srgbClr val="374151"/>
                </a:solidFill>
                <a:latin typeface="Söhne"/>
              </a:rPr>
              <a:t> </a:t>
            </a:r>
            <a:r>
              <a:rPr lang="en-US" sz="1800" i="0" dirty="0">
                <a:solidFill>
                  <a:srgbClr val="374151"/>
                </a:solidFill>
                <a:effectLst/>
                <a:latin typeface="Söhne"/>
              </a:rPr>
              <a:t>Cascade is a machine learning-based object detection algorithm that is commonly used for face detection.</a:t>
            </a:r>
          </a:p>
          <a:p>
            <a:pPr marL="342900" indent="-342900" algn="just">
              <a:lnSpc>
                <a:spcPct val="150000"/>
              </a:lnSpc>
              <a:buFont typeface="+mj-lt"/>
              <a:buAutoNum type="arabicPeriod"/>
            </a:pPr>
            <a:r>
              <a:rPr lang="en-US" sz="1800" i="0" dirty="0">
                <a:solidFill>
                  <a:srgbClr val="374151"/>
                </a:solidFill>
                <a:effectLst/>
                <a:latin typeface="Söhne"/>
              </a:rPr>
              <a:t>The algorithm works by analyzing the differences in grayscale intensities of adjacent rectangular regions (features) of an image to identify patterns that correspond to a specific object or feature of interest.</a:t>
            </a:r>
            <a:endParaRPr lang="en-US" sz="1800" dirty="0">
              <a:solidFill>
                <a:srgbClr val="374151"/>
              </a:solidFill>
              <a:latin typeface="Söhne"/>
            </a:endParaRPr>
          </a:p>
          <a:p>
            <a:pPr marL="342900" indent="-342900" algn="just">
              <a:lnSpc>
                <a:spcPct val="150000"/>
              </a:lnSpc>
              <a:buFont typeface="+mj-lt"/>
              <a:buAutoNum type="arabicPeriod"/>
            </a:pPr>
            <a:r>
              <a:rPr lang="en-US" sz="1800" dirty="0">
                <a:solidFill>
                  <a:srgbClr val="374151"/>
                </a:solidFill>
                <a:latin typeface="Söhne"/>
              </a:rPr>
              <a:t>Trains positive and negative images.</a:t>
            </a:r>
          </a:p>
          <a:p>
            <a:pPr marL="342900" indent="-342900" algn="just">
              <a:lnSpc>
                <a:spcPct val="150000"/>
              </a:lnSpc>
              <a:buFont typeface="+mj-lt"/>
              <a:buAutoNum type="arabicPeriod"/>
            </a:pPr>
            <a:r>
              <a:rPr lang="en-US" sz="1800" i="0" dirty="0">
                <a:solidFill>
                  <a:srgbClr val="202124"/>
                </a:solidFill>
                <a:effectLst/>
                <a:latin typeface="Söhne"/>
              </a:rPr>
              <a:t>Positive images are </a:t>
            </a:r>
            <a:r>
              <a:rPr lang="en-US" sz="1800" i="0" dirty="0">
                <a:solidFill>
                  <a:srgbClr val="040C28"/>
                </a:solidFill>
                <a:effectLst/>
                <a:latin typeface="Söhne"/>
              </a:rPr>
              <a:t>those images that consist of faces</a:t>
            </a:r>
            <a:r>
              <a:rPr lang="en-US" sz="1800" i="0" dirty="0">
                <a:solidFill>
                  <a:srgbClr val="374151"/>
                </a:solidFill>
                <a:effectLst/>
                <a:latin typeface="Söhne"/>
              </a:rPr>
              <a:t>.</a:t>
            </a:r>
          </a:p>
          <a:p>
            <a:pPr marL="342900" indent="-342900" algn="just">
              <a:lnSpc>
                <a:spcPct val="150000"/>
              </a:lnSpc>
              <a:buFont typeface="+mj-lt"/>
              <a:buAutoNum type="arabicPeriod"/>
            </a:pPr>
            <a:r>
              <a:rPr lang="en-US" sz="1800" i="0" dirty="0">
                <a:solidFill>
                  <a:srgbClr val="202124"/>
                </a:solidFill>
                <a:effectLst/>
                <a:latin typeface="Söhne"/>
              </a:rPr>
              <a:t> negative images are without faces.</a:t>
            </a:r>
            <a:endParaRPr lang="en-US" sz="1800" dirty="0">
              <a:solidFill>
                <a:srgbClr val="374151"/>
              </a:solidFill>
              <a:latin typeface="Söhne"/>
            </a:endParaRPr>
          </a:p>
          <a:p>
            <a:pPr marL="342900" indent="-342900" algn="just">
              <a:lnSpc>
                <a:spcPct val="150000"/>
              </a:lnSpc>
              <a:buFont typeface="+mj-lt"/>
              <a:buAutoNum type="arabicPeriod"/>
            </a:pPr>
            <a:r>
              <a:rPr lang="en-IN" sz="1800" i="0" dirty="0">
                <a:solidFill>
                  <a:srgbClr val="202124"/>
                </a:solidFill>
                <a:effectLst/>
                <a:latin typeface="Söhne"/>
              </a:rPr>
              <a:t>In face detection, image features are treated as numerical information extracted from the pictures that can distinguish one image from another.</a:t>
            </a:r>
            <a:endParaRPr lang="en-US" sz="1800" dirty="0">
              <a:solidFill>
                <a:srgbClr val="374151"/>
              </a:solidFill>
              <a:latin typeface="Söhne"/>
            </a:endParaRPr>
          </a:p>
          <a:p>
            <a:pPr marL="342900" indent="-342900" algn="just">
              <a:lnSpc>
                <a:spcPct val="150000"/>
              </a:lnSpc>
              <a:buFont typeface="+mj-lt"/>
              <a:buAutoNum type="arabicPeriod"/>
            </a:pPr>
            <a:r>
              <a:rPr lang="en-US" sz="1800" dirty="0">
                <a:solidFill>
                  <a:srgbClr val="374151"/>
                </a:solidFill>
                <a:latin typeface="Söhne"/>
              </a:rPr>
              <a:t>The haarcascade_frontalface_default.xml is a </a:t>
            </a:r>
            <a:r>
              <a:rPr lang="en-US" sz="1800" dirty="0" err="1">
                <a:solidFill>
                  <a:srgbClr val="374151"/>
                </a:solidFill>
                <a:latin typeface="Söhne"/>
              </a:rPr>
              <a:t>haar</a:t>
            </a:r>
            <a:r>
              <a:rPr lang="en-US" sz="1800" dirty="0">
                <a:solidFill>
                  <a:srgbClr val="374151"/>
                </a:solidFill>
                <a:latin typeface="Söhne"/>
              </a:rPr>
              <a:t> cascade designed by OpenCV to detect the frontal face.</a:t>
            </a:r>
            <a:endParaRPr lang="en-IN" dirty="0">
              <a:latin typeface="Söhne"/>
            </a:endParaRPr>
          </a:p>
        </p:txBody>
      </p:sp>
    </p:spTree>
    <p:extLst>
      <p:ext uri="{BB962C8B-B14F-4D97-AF65-F5344CB8AC3E}">
        <p14:creationId xmlns:p14="http://schemas.microsoft.com/office/powerpoint/2010/main" val="25191130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90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3">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7"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1000"/>
                                        <p:tgtEl>
                                          <p:spTgt spid="3">
                                            <p:txEl>
                                              <p:pRg st="6" end="6"/>
                                            </p:txEl>
                                          </p:spTgt>
                                        </p:tgtEl>
                                      </p:cBhvr>
                                    </p:animEffect>
                                    <p:anim calcmode="lin" valueType="num">
                                      <p:cBhvr>
                                        <p:cTn id="5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7" dur="90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3">
                                            <p:txEl>
                                              <p:pRg st="6" end="6"/>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2B6FFD57-98BA-1E86-312E-C5CB901D7326}"/>
              </a:ext>
            </a:extLst>
          </p:cNvPr>
          <p:cNvPicPr>
            <a:picLocks noGrp="1" noChangeAspect="1"/>
          </p:cNvPicPr>
          <p:nvPr>
            <p:ph type="pic" sz="quarter" idx="10"/>
          </p:nvPr>
        </p:nvPicPr>
        <p:blipFill rotWithShape="1">
          <a:blip r:embed="rId3"/>
          <a:srcRect t="134" b="134"/>
          <a:stretch/>
        </p:blipFill>
        <p:spPr>
          <a:xfrm>
            <a:off x="1071880" y="582612"/>
            <a:ext cx="10048240" cy="5652135"/>
          </a:xfrm>
        </p:spPr>
      </p:pic>
      <p:sp>
        <p:nvSpPr>
          <p:cNvPr id="5" name="Text Placeholder 4">
            <a:extLst>
              <a:ext uri="{FF2B5EF4-FFF2-40B4-BE49-F238E27FC236}">
                <a16:creationId xmlns:a16="http://schemas.microsoft.com/office/drawing/2014/main" id="{9EB6CA8D-A613-13E2-2A50-A51408D289A7}"/>
              </a:ext>
            </a:extLst>
          </p:cNvPr>
          <p:cNvSpPr>
            <a:spLocks noGrp="1"/>
          </p:cNvSpPr>
          <p:nvPr>
            <p:ph type="body" sz="quarter" idx="14"/>
          </p:nvPr>
        </p:nvSpPr>
        <p:spPr/>
        <p:txBody>
          <a:bodyPr/>
          <a:lstStyle/>
          <a:p>
            <a:r>
              <a:rPr lang="en-IN" dirty="0"/>
              <a:t>ccx</a:t>
            </a:r>
          </a:p>
        </p:txBody>
      </p:sp>
    </p:spTree>
    <p:extLst>
      <p:ext uri="{BB962C8B-B14F-4D97-AF65-F5344CB8AC3E}">
        <p14:creationId xmlns:p14="http://schemas.microsoft.com/office/powerpoint/2010/main" val="24379247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76A9C-3433-B119-7716-F9B079017A12}"/>
              </a:ext>
            </a:extLst>
          </p:cNvPr>
          <p:cNvSpPr>
            <a:spLocks noGrp="1"/>
          </p:cNvSpPr>
          <p:nvPr>
            <p:ph type="ctrTitle"/>
          </p:nvPr>
        </p:nvSpPr>
        <p:spPr/>
        <p:txBody>
          <a:bodyPr/>
          <a:lstStyle/>
          <a:p>
            <a:r>
              <a:rPr lang="en-IN" dirty="0"/>
              <a:t>Computation of features</a:t>
            </a:r>
          </a:p>
        </p:txBody>
      </p:sp>
      <p:sp>
        <p:nvSpPr>
          <p:cNvPr id="3" name="Text Placeholder 2">
            <a:extLst>
              <a:ext uri="{FF2B5EF4-FFF2-40B4-BE49-F238E27FC236}">
                <a16:creationId xmlns:a16="http://schemas.microsoft.com/office/drawing/2014/main" id="{00F9B870-2BBE-28AB-AF30-6C265411F2AD}"/>
              </a:ext>
            </a:extLst>
          </p:cNvPr>
          <p:cNvSpPr>
            <a:spLocks noGrp="1"/>
          </p:cNvSpPr>
          <p:nvPr>
            <p:ph type="body" sz="quarter" idx="14"/>
          </p:nvPr>
        </p:nvSpPr>
        <p:spPr>
          <a:xfrm>
            <a:off x="6497053" y="1507066"/>
            <a:ext cx="5264640" cy="4849283"/>
          </a:xfrm>
        </p:spPr>
        <p:txBody>
          <a:bodyPr/>
          <a:lstStyle/>
          <a:p>
            <a:pPr algn="just"/>
            <a:r>
              <a:rPr lang="en-IN" sz="2400" b="1" dirty="0" err="1">
                <a:latin typeface="Sagona ExtraLight" panose="02020303050505020204" pitchFamily="18" charset="0"/>
              </a:rPr>
              <a:t>detectMultiscale</a:t>
            </a:r>
            <a:r>
              <a:rPr lang="en-IN" sz="2400" b="1" dirty="0">
                <a:latin typeface="Sagona ExtraLight" panose="02020303050505020204" pitchFamily="18" charset="0"/>
              </a:rPr>
              <a:t>()module</a:t>
            </a:r>
          </a:p>
          <a:p>
            <a:pPr algn="just"/>
            <a:r>
              <a:rPr lang="en-IN" dirty="0"/>
              <a:t>To create rectangle around the faces detected in image.</a:t>
            </a:r>
          </a:p>
          <a:p>
            <a:pPr algn="just"/>
            <a:r>
              <a:rPr lang="en-IN" dirty="0"/>
              <a:t>Parameters:</a:t>
            </a:r>
          </a:p>
          <a:p>
            <a:pPr marL="285750" indent="-285750" algn="just">
              <a:buFont typeface="Arial" panose="020B0604020202020204" pitchFamily="34" charset="0"/>
              <a:buChar char="•"/>
            </a:pPr>
            <a:r>
              <a:rPr lang="en-IN" dirty="0" err="1"/>
              <a:t>scaleFactor</a:t>
            </a:r>
            <a:r>
              <a:rPr lang="en-IN" dirty="0"/>
              <a:t>=Specifies how much the image size is reduces at each image scale.</a:t>
            </a:r>
          </a:p>
          <a:p>
            <a:pPr marL="285750" indent="-285750" algn="just">
              <a:buFont typeface="Arial" panose="020B0604020202020204" pitchFamily="34" charset="0"/>
              <a:buChar char="•"/>
            </a:pPr>
            <a:r>
              <a:rPr lang="en-IN" dirty="0" err="1"/>
              <a:t>minNeighbours</a:t>
            </a:r>
            <a:r>
              <a:rPr lang="en-IN" dirty="0"/>
              <a:t>=specifies how many neighbours each candidate rectangle should have retain it.</a:t>
            </a:r>
          </a:p>
          <a:p>
            <a:pPr algn="just"/>
            <a:r>
              <a:rPr lang="en-IN" sz="2400" b="1" dirty="0">
                <a:latin typeface="Sagona ExtraLight" panose="02020303050505020204" pitchFamily="18" charset="0"/>
              </a:rPr>
              <a:t>Cascade of Classifiers</a:t>
            </a:r>
          </a:p>
          <a:p>
            <a:pPr algn="just"/>
            <a:r>
              <a:rPr lang="en-IN" dirty="0"/>
              <a:t>Features are grouped together into stages of classifiers</a:t>
            </a:r>
          </a:p>
          <a:p>
            <a:pPr algn="just"/>
            <a:r>
              <a:rPr lang="en-IN" dirty="0"/>
              <a:t>If a window fails at 1</a:t>
            </a:r>
            <a:r>
              <a:rPr lang="en-IN" baseline="30000" dirty="0"/>
              <a:t>st</a:t>
            </a:r>
            <a:r>
              <a:rPr lang="en-IN" dirty="0"/>
              <a:t> stage it is discarded.</a:t>
            </a:r>
          </a:p>
          <a:p>
            <a:pPr algn="just"/>
            <a:r>
              <a:rPr lang="en-IN" dirty="0"/>
              <a:t>Else it passed onto 2</a:t>
            </a:r>
            <a:r>
              <a:rPr lang="en-IN" baseline="30000" dirty="0"/>
              <a:t>nd</a:t>
            </a:r>
            <a:r>
              <a:rPr lang="en-IN" dirty="0"/>
              <a:t> stage of feature</a:t>
            </a:r>
          </a:p>
          <a:p>
            <a:pPr algn="just"/>
            <a:r>
              <a:rPr lang="en-IN" dirty="0"/>
              <a:t>The window which passes all stages is face region.</a:t>
            </a:r>
          </a:p>
          <a:p>
            <a:endParaRPr lang="en-IN" dirty="0"/>
          </a:p>
        </p:txBody>
      </p:sp>
      <p:pic>
        <p:nvPicPr>
          <p:cNvPr id="7" name="Picture 6">
            <a:extLst>
              <a:ext uri="{FF2B5EF4-FFF2-40B4-BE49-F238E27FC236}">
                <a16:creationId xmlns:a16="http://schemas.microsoft.com/office/drawing/2014/main" id="{074A6B0A-59F0-09C9-3187-C50BFA898C65}"/>
              </a:ext>
            </a:extLst>
          </p:cNvPr>
          <p:cNvPicPr>
            <a:picLocks noChangeAspect="1"/>
          </p:cNvPicPr>
          <p:nvPr/>
        </p:nvPicPr>
        <p:blipFill>
          <a:blip r:embed="rId3"/>
          <a:stretch>
            <a:fillRect/>
          </a:stretch>
        </p:blipFill>
        <p:spPr>
          <a:xfrm>
            <a:off x="1627321" y="1507066"/>
            <a:ext cx="4257443" cy="4978400"/>
          </a:xfrm>
          <a:prstGeom prst="rect">
            <a:avLst/>
          </a:prstGeom>
        </p:spPr>
      </p:pic>
    </p:spTree>
    <p:extLst>
      <p:ext uri="{BB962C8B-B14F-4D97-AF65-F5344CB8AC3E}">
        <p14:creationId xmlns:p14="http://schemas.microsoft.com/office/powerpoint/2010/main" val="34502334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9155-D44E-47B6-A6EE-731D283E1766}"/>
              </a:ext>
            </a:extLst>
          </p:cNvPr>
          <p:cNvSpPr>
            <a:spLocks noGrp="1"/>
          </p:cNvSpPr>
          <p:nvPr>
            <p:ph type="ctrTitle"/>
          </p:nvPr>
        </p:nvSpPr>
        <p:spPr/>
        <p:txBody>
          <a:bodyPr/>
          <a:lstStyle/>
          <a:p>
            <a:r>
              <a:rPr lang="en-IN" dirty="0" err="1"/>
              <a:t>Lbph</a:t>
            </a:r>
            <a:r>
              <a:rPr lang="en-IN" dirty="0"/>
              <a:t> algorithm</a:t>
            </a:r>
          </a:p>
        </p:txBody>
      </p:sp>
      <p:sp>
        <p:nvSpPr>
          <p:cNvPr id="3" name="Text Placeholder 2">
            <a:extLst>
              <a:ext uri="{FF2B5EF4-FFF2-40B4-BE49-F238E27FC236}">
                <a16:creationId xmlns:a16="http://schemas.microsoft.com/office/drawing/2014/main" id="{4E9925CF-BEF4-E40E-1537-74DBE31A2B4F}"/>
              </a:ext>
            </a:extLst>
          </p:cNvPr>
          <p:cNvSpPr>
            <a:spLocks noGrp="1"/>
          </p:cNvSpPr>
          <p:nvPr>
            <p:ph type="body" sz="quarter" idx="14"/>
          </p:nvPr>
        </p:nvSpPr>
        <p:spPr/>
        <p:txBody>
          <a:bodyPr>
            <a:normAutofit lnSpcReduction="10000"/>
          </a:bodyPr>
          <a:lstStyle/>
          <a:p>
            <a:pPr marL="285750" indent="-285750">
              <a:lnSpc>
                <a:spcPct val="150000"/>
              </a:lnSpc>
              <a:buFont typeface="Wingdings" panose="05000000000000000000" pitchFamily="2" charset="2"/>
              <a:buChar char="v"/>
            </a:pPr>
            <a:r>
              <a:rPr lang="en-IN" sz="1700" dirty="0">
                <a:solidFill>
                  <a:srgbClr val="374151"/>
                </a:solidFill>
                <a:latin typeface="Söhne"/>
              </a:rPr>
              <a:t>LBPH stands for local binary pattern histogram</a:t>
            </a:r>
          </a:p>
          <a:p>
            <a:pPr marL="285750" indent="-285750">
              <a:lnSpc>
                <a:spcPct val="150000"/>
              </a:lnSpc>
              <a:buFont typeface="Wingdings" panose="05000000000000000000" pitchFamily="2" charset="2"/>
              <a:buChar char="v"/>
            </a:pPr>
            <a:r>
              <a:rPr lang="en-IN" sz="1700" dirty="0">
                <a:solidFill>
                  <a:srgbClr val="374151"/>
                </a:solidFill>
                <a:latin typeface="Söhne"/>
              </a:rPr>
              <a:t>Local Binary Pattern (LBP) is a simple yet very efficient texture operator which labels the pixels of an image by thresholding the neighbourhood of each pixel and considers the result as a binary number.</a:t>
            </a:r>
          </a:p>
          <a:p>
            <a:pPr marL="285750" indent="-285750">
              <a:lnSpc>
                <a:spcPct val="150000"/>
              </a:lnSpc>
              <a:buFont typeface="Wingdings" panose="05000000000000000000" pitchFamily="2" charset="2"/>
              <a:buChar char="v"/>
            </a:pPr>
            <a:r>
              <a:rPr lang="en-IN" sz="1700" dirty="0">
                <a:solidFill>
                  <a:srgbClr val="374151"/>
                </a:solidFill>
                <a:latin typeface="Söhne"/>
              </a:rPr>
              <a:t>Using the LBP combined with histograms we can represent the face images with a simple data vector.</a:t>
            </a:r>
          </a:p>
          <a:p>
            <a:pPr marL="285750" indent="-285750">
              <a:lnSpc>
                <a:spcPct val="150000"/>
              </a:lnSpc>
              <a:buFont typeface="Wingdings" panose="05000000000000000000" pitchFamily="2" charset="2"/>
              <a:buChar char="v"/>
            </a:pPr>
            <a:r>
              <a:rPr lang="en-IN" sz="1700" dirty="0">
                <a:solidFill>
                  <a:srgbClr val="374151"/>
                </a:solidFill>
                <a:latin typeface="Söhne"/>
              </a:rPr>
              <a:t>It uses 4 parameters: Radius, Neighbours , Grid X, Grid Y.</a:t>
            </a:r>
          </a:p>
          <a:p>
            <a:pPr marL="285750" indent="-285750">
              <a:lnSpc>
                <a:spcPct val="150000"/>
              </a:lnSpc>
              <a:buFont typeface="Wingdings" panose="05000000000000000000" pitchFamily="2" charset="2"/>
              <a:buChar char="v"/>
            </a:pPr>
            <a:r>
              <a:rPr lang="en-IN" sz="1700" dirty="0">
                <a:solidFill>
                  <a:srgbClr val="374151"/>
                </a:solidFill>
                <a:latin typeface="Söhne"/>
              </a:rPr>
              <a:t>we need to train the algorithm. </a:t>
            </a:r>
          </a:p>
          <a:p>
            <a:pPr marL="285750" indent="-285750">
              <a:lnSpc>
                <a:spcPct val="150000"/>
              </a:lnSpc>
              <a:buFont typeface="Wingdings" panose="05000000000000000000" pitchFamily="2" charset="2"/>
              <a:buChar char="v"/>
            </a:pPr>
            <a:r>
              <a:rPr lang="en-IN" sz="1700" dirty="0">
                <a:solidFill>
                  <a:srgbClr val="374151"/>
                </a:solidFill>
                <a:latin typeface="Söhne"/>
              </a:rPr>
              <a:t>To do so, we need to use a dataset with the facial images of the people we want to recognize. </a:t>
            </a:r>
          </a:p>
          <a:p>
            <a:pPr marL="285750" indent="-285750">
              <a:lnSpc>
                <a:spcPct val="150000"/>
              </a:lnSpc>
              <a:buFont typeface="Wingdings" panose="05000000000000000000" pitchFamily="2" charset="2"/>
              <a:buChar char="v"/>
            </a:pPr>
            <a:r>
              <a:rPr lang="en-IN" sz="1700" dirty="0">
                <a:solidFill>
                  <a:srgbClr val="374151"/>
                </a:solidFill>
                <a:latin typeface="Söhne"/>
              </a:rPr>
              <a:t>We need to also set an ID (it may be a number or the name of the person) for each image, so the algorithm will use this information to recognize an input image and give you an output.</a:t>
            </a:r>
          </a:p>
          <a:p>
            <a:pPr marL="285750" indent="-285750">
              <a:lnSpc>
                <a:spcPct val="150000"/>
              </a:lnSpc>
              <a:buFont typeface="Wingdings" panose="05000000000000000000" pitchFamily="2" charset="2"/>
              <a:buChar char="v"/>
            </a:pPr>
            <a:r>
              <a:rPr lang="en-IN" sz="1700" dirty="0">
                <a:solidFill>
                  <a:srgbClr val="374151"/>
                </a:solidFill>
                <a:latin typeface="Söhne"/>
              </a:rPr>
              <a:t>Images of the same person must have the same ID. </a:t>
            </a:r>
          </a:p>
          <a:p>
            <a:endParaRPr lang="en-IN" dirty="0"/>
          </a:p>
        </p:txBody>
      </p:sp>
    </p:spTree>
    <p:extLst>
      <p:ext uri="{BB962C8B-B14F-4D97-AF65-F5344CB8AC3E}">
        <p14:creationId xmlns:p14="http://schemas.microsoft.com/office/powerpoint/2010/main" val="22030384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500"/>
                                        <p:tgtEl>
                                          <p:spTgt spid="3">
                                            <p:txEl>
                                              <p:pRg st="5" end="5"/>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heckerboard(across)">
                                      <p:cBhvr>
                                        <p:cTn id="25" dur="500"/>
                                        <p:tgtEl>
                                          <p:spTgt spid="3">
                                            <p:txEl>
                                              <p:pRg st="6" end="6"/>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checkerboard(across)">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C203BE-7D17-E637-19D0-75F3C88D2CB0}"/>
              </a:ext>
            </a:extLst>
          </p:cNvPr>
          <p:cNvSpPr txBox="1"/>
          <p:nvPr/>
        </p:nvSpPr>
        <p:spPr>
          <a:xfrm>
            <a:off x="1524000" y="544894"/>
            <a:ext cx="10261600" cy="2542363"/>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IN" dirty="0"/>
              <a:t>Extracting a portion of grayscale image(3 X 3 pixels)</a:t>
            </a:r>
          </a:p>
          <a:p>
            <a:pPr marL="342900" indent="-342900">
              <a:lnSpc>
                <a:spcPct val="150000"/>
              </a:lnSpc>
              <a:buFont typeface="Wingdings" panose="05000000000000000000" pitchFamily="2" charset="2"/>
              <a:buChar char="ü"/>
            </a:pPr>
            <a:r>
              <a:rPr lang="en-IN" dirty="0"/>
              <a:t>Represented in a matrix of 3x3 pixel intensities with each pixel intensity in range (0-255)</a:t>
            </a:r>
          </a:p>
          <a:p>
            <a:pPr marL="342900" indent="-342900">
              <a:lnSpc>
                <a:spcPct val="150000"/>
              </a:lnSpc>
              <a:buFont typeface="Wingdings" panose="05000000000000000000" pitchFamily="2" charset="2"/>
              <a:buChar char="ü"/>
            </a:pPr>
            <a:r>
              <a:rPr lang="en-IN" dirty="0"/>
              <a:t>Using centre value as threshold and perform thresholding(0=&lt;threshold,1=&gt;threshold)</a:t>
            </a:r>
          </a:p>
          <a:p>
            <a:pPr marL="342900" indent="-342900">
              <a:lnSpc>
                <a:spcPct val="150000"/>
              </a:lnSpc>
              <a:buFont typeface="Wingdings" panose="05000000000000000000" pitchFamily="2" charset="2"/>
              <a:buChar char="ü"/>
            </a:pPr>
            <a:r>
              <a:rPr lang="en-IN" dirty="0"/>
              <a:t>Obtain binary values and concatenate in clockwise manner.</a:t>
            </a:r>
          </a:p>
          <a:p>
            <a:pPr marL="342900" indent="-342900">
              <a:lnSpc>
                <a:spcPct val="150000"/>
              </a:lnSpc>
              <a:buFont typeface="Wingdings" panose="05000000000000000000" pitchFamily="2" charset="2"/>
              <a:buChar char="ü"/>
            </a:pPr>
            <a:r>
              <a:rPr lang="en-IN" dirty="0"/>
              <a:t>Convert binary value to decimal value and set it to centre value.</a:t>
            </a:r>
          </a:p>
          <a:p>
            <a:pPr marL="342900" indent="-342900">
              <a:lnSpc>
                <a:spcPct val="150000"/>
              </a:lnSpc>
              <a:buFont typeface="Wingdings" panose="05000000000000000000" pitchFamily="2" charset="2"/>
              <a:buChar char="ü"/>
            </a:pPr>
            <a:r>
              <a:rPr lang="en-IN" dirty="0"/>
              <a:t>In the end , we have obtained a new image with better characteristics.</a:t>
            </a:r>
          </a:p>
        </p:txBody>
      </p:sp>
      <p:pic>
        <p:nvPicPr>
          <p:cNvPr id="9" name="Picture 8">
            <a:extLst>
              <a:ext uri="{FF2B5EF4-FFF2-40B4-BE49-F238E27FC236}">
                <a16:creationId xmlns:a16="http://schemas.microsoft.com/office/drawing/2014/main" id="{4F3C67E5-147F-A5CD-2A94-C731016A79F9}"/>
              </a:ext>
            </a:extLst>
          </p:cNvPr>
          <p:cNvPicPr>
            <a:picLocks noChangeAspect="1"/>
          </p:cNvPicPr>
          <p:nvPr/>
        </p:nvPicPr>
        <p:blipFill>
          <a:blip r:embed="rId3"/>
          <a:stretch>
            <a:fillRect/>
          </a:stretch>
        </p:blipFill>
        <p:spPr>
          <a:xfrm>
            <a:off x="1524000" y="3675557"/>
            <a:ext cx="10001128" cy="2788920"/>
          </a:xfrm>
          <a:prstGeom prst="rect">
            <a:avLst/>
          </a:prstGeom>
        </p:spPr>
      </p:pic>
    </p:spTree>
    <p:extLst>
      <p:ext uri="{BB962C8B-B14F-4D97-AF65-F5344CB8AC3E}">
        <p14:creationId xmlns:p14="http://schemas.microsoft.com/office/powerpoint/2010/main" val="456733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5">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p:cTn id="13" dur="10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5">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5">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5">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p:cTn id="19" dur="10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5">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5">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5">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p:cTn id="25" dur="10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5">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5">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5">
                                            <p:txEl>
                                              <p:pRg st="3" end="3"/>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p:cTn id="31" dur="1000" fill="hold"/>
                                        <p:tgtEl>
                                          <p:spTgt spid="5">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5">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5">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5">
                                            <p:txEl>
                                              <p:pRg st="4" end="4"/>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p:cTn id="37" dur="1000" fill="hold"/>
                                        <p:tgtEl>
                                          <p:spTgt spid="5">
                                            <p:txEl>
                                              <p:pRg st="5" end="5"/>
                                            </p:txEl>
                                          </p:spTgt>
                                        </p:tgtEl>
                                        <p:attrNameLst>
                                          <p:attrName>ppt_w</p:attrName>
                                        </p:attrNameLst>
                                      </p:cBhvr>
                                      <p:tavLst>
                                        <p:tav tm="0">
                                          <p:val>
                                            <p:fltVal val="0"/>
                                          </p:val>
                                        </p:tav>
                                        <p:tav tm="100000">
                                          <p:val>
                                            <p:strVal val="#ppt_w"/>
                                          </p:val>
                                        </p:tav>
                                      </p:tavLst>
                                    </p:anim>
                                    <p:anim calcmode="lin" valueType="num">
                                      <p:cBhvr>
                                        <p:cTn id="38" dur="1000" fill="hold"/>
                                        <p:tgtEl>
                                          <p:spTgt spid="5">
                                            <p:txEl>
                                              <p:pRg st="5" end="5"/>
                                            </p:txEl>
                                          </p:spTgt>
                                        </p:tgtEl>
                                        <p:attrNameLst>
                                          <p:attrName>ppt_h</p:attrName>
                                        </p:attrNameLst>
                                      </p:cBhvr>
                                      <p:tavLst>
                                        <p:tav tm="0">
                                          <p:val>
                                            <p:fltVal val="0"/>
                                          </p:val>
                                        </p:tav>
                                        <p:tav tm="100000">
                                          <p:val>
                                            <p:strVal val="#ppt_h"/>
                                          </p:val>
                                        </p:tav>
                                      </p:tavLst>
                                    </p:anim>
                                    <p:anim calcmode="lin" valueType="num">
                                      <p:cBhvr>
                                        <p:cTn id="39" dur="1000" fill="hold"/>
                                        <p:tgtEl>
                                          <p:spTgt spid="5">
                                            <p:txEl>
                                              <p:pRg st="5" end="5"/>
                                            </p:txEl>
                                          </p:spTgt>
                                        </p:tgtEl>
                                        <p:attrNameLst>
                                          <p:attrName>style.rotation</p:attrName>
                                        </p:attrNameLst>
                                      </p:cBhvr>
                                      <p:tavLst>
                                        <p:tav tm="0">
                                          <p:val>
                                            <p:fltVal val="90"/>
                                          </p:val>
                                        </p:tav>
                                        <p:tav tm="100000">
                                          <p:val>
                                            <p:fltVal val="0"/>
                                          </p:val>
                                        </p:tav>
                                      </p:tavLst>
                                    </p:anim>
                                    <p:animEffect transition="in" filter="fade">
                                      <p:cBhvr>
                                        <p:cTn id="40" dur="10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7005E-3314-D64A-0A37-FD7AB70E6946}"/>
              </a:ext>
            </a:extLst>
          </p:cNvPr>
          <p:cNvSpPr>
            <a:spLocks noGrp="1"/>
          </p:cNvSpPr>
          <p:nvPr>
            <p:ph type="ctrTitle"/>
          </p:nvPr>
        </p:nvSpPr>
        <p:spPr>
          <a:xfrm>
            <a:off x="1627321" y="493035"/>
            <a:ext cx="10134369" cy="1002552"/>
          </a:xfrm>
        </p:spPr>
        <p:txBody>
          <a:bodyPr/>
          <a:lstStyle/>
          <a:p>
            <a:r>
              <a:rPr lang="en-IN" sz="4000" dirty="0" err="1"/>
              <a:t>Lbp</a:t>
            </a:r>
            <a:r>
              <a:rPr lang="en-IN" sz="4000" dirty="0"/>
              <a:t> combined with histogram to predict faces</a:t>
            </a:r>
          </a:p>
        </p:txBody>
      </p:sp>
      <p:sp>
        <p:nvSpPr>
          <p:cNvPr id="3" name="Text Placeholder 2">
            <a:extLst>
              <a:ext uri="{FF2B5EF4-FFF2-40B4-BE49-F238E27FC236}">
                <a16:creationId xmlns:a16="http://schemas.microsoft.com/office/drawing/2014/main" id="{9C422D8E-C94C-0FB1-6277-5D570FE4B22A}"/>
              </a:ext>
            </a:extLst>
          </p:cNvPr>
          <p:cNvSpPr>
            <a:spLocks noGrp="1"/>
          </p:cNvSpPr>
          <p:nvPr>
            <p:ph type="body" sz="quarter" idx="14"/>
          </p:nvPr>
        </p:nvSpPr>
        <p:spPr>
          <a:xfrm>
            <a:off x="1627322" y="1882986"/>
            <a:ext cx="10134371" cy="1733439"/>
          </a:xfrm>
        </p:spPr>
        <p:txBody>
          <a:bodyPr/>
          <a:lstStyle/>
          <a:p>
            <a:pPr marL="285750" indent="-285750">
              <a:buFont typeface="Wingdings" panose="05000000000000000000" pitchFamily="2" charset="2"/>
              <a:buChar char="Ø"/>
            </a:pPr>
            <a:r>
              <a:rPr lang="en-IN" dirty="0"/>
              <a:t>Now we divide the new image generated into grids with Grid X and Grid Y parameters.</a:t>
            </a:r>
          </a:p>
          <a:p>
            <a:pPr marL="285750" indent="-285750">
              <a:buFont typeface="Wingdings" panose="05000000000000000000" pitchFamily="2" charset="2"/>
              <a:buChar char="Ø"/>
            </a:pPr>
            <a:r>
              <a:rPr lang="en-IN" dirty="0"/>
              <a:t>Obtain the histogram of each grid.</a:t>
            </a:r>
          </a:p>
          <a:p>
            <a:pPr marL="285750" indent="-285750">
              <a:buFont typeface="Wingdings" panose="05000000000000000000" pitchFamily="2" charset="2"/>
              <a:buChar char="Ø"/>
            </a:pPr>
            <a:r>
              <a:rPr lang="en-IN" dirty="0"/>
              <a:t>Now concatenate the individual histograms to obtain a new and bigger histogram .</a:t>
            </a:r>
          </a:p>
          <a:p>
            <a:pPr marL="285750" indent="-285750">
              <a:buFont typeface="Wingdings" panose="05000000000000000000" pitchFamily="2" charset="2"/>
              <a:buChar char="Ø"/>
            </a:pPr>
            <a:r>
              <a:rPr lang="en-IN" dirty="0"/>
              <a:t>The final histogram represents characteristics of original image.</a:t>
            </a:r>
          </a:p>
        </p:txBody>
      </p:sp>
      <p:pic>
        <p:nvPicPr>
          <p:cNvPr id="5" name="Picture 4">
            <a:extLst>
              <a:ext uri="{FF2B5EF4-FFF2-40B4-BE49-F238E27FC236}">
                <a16:creationId xmlns:a16="http://schemas.microsoft.com/office/drawing/2014/main" id="{A7D62713-4529-2CDF-EC5C-025FBD99560F}"/>
              </a:ext>
            </a:extLst>
          </p:cNvPr>
          <p:cNvPicPr>
            <a:picLocks noChangeAspect="1"/>
          </p:cNvPicPr>
          <p:nvPr/>
        </p:nvPicPr>
        <p:blipFill>
          <a:blip r:embed="rId3"/>
          <a:stretch>
            <a:fillRect/>
          </a:stretch>
        </p:blipFill>
        <p:spPr>
          <a:xfrm>
            <a:off x="1627321" y="3901976"/>
            <a:ext cx="9906138" cy="2494546"/>
          </a:xfrm>
          <a:prstGeom prst="rect">
            <a:avLst/>
          </a:prstGeom>
        </p:spPr>
      </p:pic>
    </p:spTree>
    <p:extLst>
      <p:ext uri="{BB962C8B-B14F-4D97-AF65-F5344CB8AC3E}">
        <p14:creationId xmlns:p14="http://schemas.microsoft.com/office/powerpoint/2010/main" val="37974761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7D5414-87CD-17CF-9180-D611C54B795E}"/>
              </a:ext>
            </a:extLst>
          </p:cNvPr>
          <p:cNvSpPr>
            <a:spLocks noGrp="1"/>
          </p:cNvSpPr>
          <p:nvPr>
            <p:ph type="body" sz="quarter" idx="14"/>
          </p:nvPr>
        </p:nvSpPr>
        <p:spPr>
          <a:xfrm>
            <a:off x="1515562" y="865207"/>
            <a:ext cx="10134371" cy="2563793"/>
          </a:xfrm>
        </p:spPr>
        <p:txBody>
          <a:bodyPr>
            <a:normAutofit/>
          </a:bodyPr>
          <a:lstStyle/>
          <a:p>
            <a:pPr marL="285750" indent="-285750" algn="just">
              <a:buFont typeface="Arial" panose="020B0604020202020204" pitchFamily="34" charset="0"/>
              <a:buChar char="•"/>
            </a:pPr>
            <a:r>
              <a:rPr lang="en-IN" sz="2400" dirty="0"/>
              <a:t>The algorithm is trained and each histogram is used to represent each image of training dataset.</a:t>
            </a:r>
          </a:p>
          <a:p>
            <a:pPr marL="285750" indent="-285750" algn="just">
              <a:buFont typeface="Arial" panose="020B0604020202020204" pitchFamily="34" charset="0"/>
              <a:buChar char="•"/>
            </a:pPr>
            <a:r>
              <a:rPr lang="en-IN" sz="2400" dirty="0"/>
              <a:t>We compare the two histograms and return the image with closest histogram.</a:t>
            </a:r>
          </a:p>
          <a:p>
            <a:pPr marL="285750" indent="-285750" algn="just">
              <a:buFont typeface="Arial" panose="020B0604020202020204" pitchFamily="34" charset="0"/>
              <a:buChar char="•"/>
            </a:pPr>
            <a:r>
              <a:rPr lang="en-IN" sz="2400" dirty="0"/>
              <a:t>The output is the id with closest match and the calculated </a:t>
            </a:r>
            <a:r>
              <a:rPr lang="en-IN" sz="2400" dirty="0" err="1"/>
              <a:t>Eclidean</a:t>
            </a:r>
            <a:r>
              <a:rPr lang="en-IN" sz="2400" dirty="0"/>
              <a:t> distance can be a confidence measurement.</a:t>
            </a:r>
          </a:p>
          <a:p>
            <a:pPr marL="285750" indent="-285750" algn="just">
              <a:buFont typeface="Arial" panose="020B0604020202020204" pitchFamily="34" charset="0"/>
              <a:buChar char="•"/>
            </a:pPr>
            <a:endParaRPr lang="en-IN" sz="1800" dirty="0"/>
          </a:p>
          <a:p>
            <a:endParaRPr lang="en-IN" sz="1400" dirty="0"/>
          </a:p>
        </p:txBody>
      </p:sp>
      <p:sp>
        <p:nvSpPr>
          <p:cNvPr id="4" name="Text Placeholder 2">
            <a:extLst>
              <a:ext uri="{FF2B5EF4-FFF2-40B4-BE49-F238E27FC236}">
                <a16:creationId xmlns:a16="http://schemas.microsoft.com/office/drawing/2014/main" id="{D92D1482-2655-A205-227D-D05A307196D9}"/>
              </a:ext>
            </a:extLst>
          </p:cNvPr>
          <p:cNvSpPr txBox="1">
            <a:spLocks/>
          </p:cNvSpPr>
          <p:nvPr/>
        </p:nvSpPr>
        <p:spPr>
          <a:xfrm>
            <a:off x="1515561" y="3450654"/>
            <a:ext cx="10134371" cy="3092386"/>
          </a:xfrm>
          <a:prstGeom prst="rect">
            <a:avLst/>
          </a:prstGeom>
        </p:spPr>
        <p:txBody>
          <a:bodyPr vert="horz" lIns="0" tIns="45720" rIns="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solidFill>
                <a:latin typeface="+mj-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400" dirty="0"/>
              <a:t>Confidence level:</a:t>
            </a:r>
          </a:p>
          <a:p>
            <a:pPr marL="342900" indent="-342900" algn="just">
              <a:buFont typeface="Arial" panose="020B0604020202020204" pitchFamily="34" charset="0"/>
              <a:buChar char="•"/>
            </a:pPr>
            <a:r>
              <a:rPr lang="en-IN" sz="2400" dirty="0"/>
              <a:t>The lower the value of confidence the better is the match which means the distance between two histograms is closer.</a:t>
            </a:r>
          </a:p>
          <a:p>
            <a:pPr marL="342900" indent="-342900" algn="just">
              <a:buFont typeface="Arial" panose="020B0604020202020204" pitchFamily="34" charset="0"/>
              <a:buChar char="•"/>
            </a:pPr>
            <a:r>
              <a:rPr lang="en-IN" sz="2400" dirty="0"/>
              <a:t>Then we can use this confidence level to predict the face by defining the threshold.</a:t>
            </a:r>
          </a:p>
          <a:p>
            <a:pPr marL="342900" indent="-342900" algn="just">
              <a:buFont typeface="Arial" panose="020B0604020202020204" pitchFamily="34" charset="0"/>
              <a:buChar char="•"/>
            </a:pPr>
            <a:r>
              <a:rPr lang="en-IN" sz="2400" dirty="0"/>
              <a:t>Formula used : 100X(1-predict/300)</a:t>
            </a:r>
          </a:p>
        </p:txBody>
      </p:sp>
    </p:spTree>
    <p:extLst>
      <p:ext uri="{BB962C8B-B14F-4D97-AF65-F5344CB8AC3E}">
        <p14:creationId xmlns:p14="http://schemas.microsoft.com/office/powerpoint/2010/main" val="35757888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1" end="1"/>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 calcmode="lin" valueType="num">
                                      <p:cBhvr>
                                        <p:cTn id="24" dur="1000" fill="hold"/>
                                        <p:tgtEl>
                                          <p:spTgt spid="4">
                                            <p:txEl>
                                              <p:pRg st="0" end="0"/>
                                            </p:txEl>
                                          </p:spTgt>
                                        </p:tgtEl>
                                        <p:attrNameLst>
                                          <p:attrName>ppt_w</p:attrName>
                                        </p:attrNameLst>
                                      </p:cBhvr>
                                      <p:tavLst>
                                        <p:tav tm="0">
                                          <p:val>
                                            <p:strVal val="#ppt_w*0.70"/>
                                          </p:val>
                                        </p:tav>
                                        <p:tav tm="100000">
                                          <p:val>
                                            <p:strVal val="#ppt_w"/>
                                          </p:val>
                                        </p:tav>
                                      </p:tavLst>
                                    </p:anim>
                                    <p:anim calcmode="lin" valueType="num">
                                      <p:cBhvr>
                                        <p:cTn id="25"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26" dur="1000"/>
                                        <p:tgtEl>
                                          <p:spTgt spid="4">
                                            <p:txEl>
                                              <p:pRg st="0" end="0"/>
                                            </p:txEl>
                                          </p:spTgt>
                                        </p:tgtEl>
                                      </p:cBhvr>
                                    </p:animEffect>
                                  </p:childTnLst>
                                </p:cTn>
                              </p:par>
                              <p:par>
                                <p:cTn id="27" presetID="55" presetClass="entr" presetSubtype="0" fill="hold"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 calcmode="lin" valueType="num">
                                      <p:cBhvr>
                                        <p:cTn id="29" dur="1000" fill="hold"/>
                                        <p:tgtEl>
                                          <p:spTgt spid="4">
                                            <p:txEl>
                                              <p:pRg st="1" end="1"/>
                                            </p:txEl>
                                          </p:spTgt>
                                        </p:tgtEl>
                                        <p:attrNameLst>
                                          <p:attrName>ppt_w</p:attrName>
                                        </p:attrNameLst>
                                      </p:cBhvr>
                                      <p:tavLst>
                                        <p:tav tm="0">
                                          <p:val>
                                            <p:strVal val="#ppt_w*0.70"/>
                                          </p:val>
                                        </p:tav>
                                        <p:tav tm="100000">
                                          <p:val>
                                            <p:strVal val="#ppt_w"/>
                                          </p:val>
                                        </p:tav>
                                      </p:tavLst>
                                    </p:anim>
                                    <p:anim calcmode="lin" valueType="num">
                                      <p:cBhvr>
                                        <p:cTn id="30" dur="1000" fill="hold"/>
                                        <p:tgtEl>
                                          <p:spTgt spid="4">
                                            <p:txEl>
                                              <p:pRg st="1" end="1"/>
                                            </p:txEl>
                                          </p:spTgt>
                                        </p:tgtEl>
                                        <p:attrNameLst>
                                          <p:attrName>ppt_h</p:attrName>
                                        </p:attrNameLst>
                                      </p:cBhvr>
                                      <p:tavLst>
                                        <p:tav tm="0">
                                          <p:val>
                                            <p:strVal val="#ppt_h"/>
                                          </p:val>
                                        </p:tav>
                                        <p:tav tm="100000">
                                          <p:val>
                                            <p:strVal val="#ppt_h"/>
                                          </p:val>
                                        </p:tav>
                                      </p:tavLst>
                                    </p:anim>
                                    <p:animEffect transition="in" filter="fade">
                                      <p:cBhvr>
                                        <p:cTn id="31" dur="1000"/>
                                        <p:tgtEl>
                                          <p:spTgt spid="4">
                                            <p:txEl>
                                              <p:pRg st="1" end="1"/>
                                            </p:txEl>
                                          </p:spTgt>
                                        </p:tgtEl>
                                      </p:cBhvr>
                                    </p:animEffect>
                                  </p:childTnLst>
                                </p:cTn>
                              </p:par>
                              <p:par>
                                <p:cTn id="32" presetID="55" presetClass="entr" presetSubtype="0" fill="hold" nodeType="withEffect">
                                  <p:stCondLst>
                                    <p:cond delay="0"/>
                                  </p:stCondLst>
                                  <p:childTnLst>
                                    <p:set>
                                      <p:cBhvr>
                                        <p:cTn id="33" dur="1" fill="hold">
                                          <p:stCondLst>
                                            <p:cond delay="0"/>
                                          </p:stCondLst>
                                        </p:cTn>
                                        <p:tgtEl>
                                          <p:spTgt spid="4">
                                            <p:txEl>
                                              <p:pRg st="2" end="2"/>
                                            </p:txEl>
                                          </p:spTgt>
                                        </p:tgtEl>
                                        <p:attrNameLst>
                                          <p:attrName>style.visibility</p:attrName>
                                        </p:attrNameLst>
                                      </p:cBhvr>
                                      <p:to>
                                        <p:strVal val="visible"/>
                                      </p:to>
                                    </p:set>
                                    <p:anim calcmode="lin" valueType="num">
                                      <p:cBhvr>
                                        <p:cTn id="34" dur="1000" fill="hold"/>
                                        <p:tgtEl>
                                          <p:spTgt spid="4">
                                            <p:txEl>
                                              <p:pRg st="2" end="2"/>
                                            </p:txEl>
                                          </p:spTgt>
                                        </p:tgtEl>
                                        <p:attrNameLst>
                                          <p:attrName>ppt_w</p:attrName>
                                        </p:attrNameLst>
                                      </p:cBhvr>
                                      <p:tavLst>
                                        <p:tav tm="0">
                                          <p:val>
                                            <p:strVal val="#ppt_w*0.70"/>
                                          </p:val>
                                        </p:tav>
                                        <p:tav tm="100000">
                                          <p:val>
                                            <p:strVal val="#ppt_w"/>
                                          </p:val>
                                        </p:tav>
                                      </p:tavLst>
                                    </p:anim>
                                    <p:anim calcmode="lin" valueType="num">
                                      <p:cBhvr>
                                        <p:cTn id="35" dur="1000" fill="hold"/>
                                        <p:tgtEl>
                                          <p:spTgt spid="4">
                                            <p:txEl>
                                              <p:pRg st="2" end="2"/>
                                            </p:txEl>
                                          </p:spTgt>
                                        </p:tgtEl>
                                        <p:attrNameLst>
                                          <p:attrName>ppt_h</p:attrName>
                                        </p:attrNameLst>
                                      </p:cBhvr>
                                      <p:tavLst>
                                        <p:tav tm="0">
                                          <p:val>
                                            <p:strVal val="#ppt_h"/>
                                          </p:val>
                                        </p:tav>
                                        <p:tav tm="100000">
                                          <p:val>
                                            <p:strVal val="#ppt_h"/>
                                          </p:val>
                                        </p:tav>
                                      </p:tavLst>
                                    </p:anim>
                                    <p:animEffect transition="in" filter="fade">
                                      <p:cBhvr>
                                        <p:cTn id="36" dur="1000"/>
                                        <p:tgtEl>
                                          <p:spTgt spid="4">
                                            <p:txEl>
                                              <p:pRg st="2" end="2"/>
                                            </p:txEl>
                                          </p:spTgt>
                                        </p:tgtEl>
                                      </p:cBhvr>
                                    </p:animEffect>
                                  </p:childTnLst>
                                </p:cTn>
                              </p:par>
                              <p:par>
                                <p:cTn id="37" presetID="55" presetClass="entr" presetSubtype="0" fill="hold" nodeType="with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anim calcmode="lin" valueType="num">
                                      <p:cBhvr>
                                        <p:cTn id="39" dur="1000" fill="hold"/>
                                        <p:tgtEl>
                                          <p:spTgt spid="4">
                                            <p:txEl>
                                              <p:pRg st="3" end="3"/>
                                            </p:txEl>
                                          </p:spTgt>
                                        </p:tgtEl>
                                        <p:attrNameLst>
                                          <p:attrName>ppt_w</p:attrName>
                                        </p:attrNameLst>
                                      </p:cBhvr>
                                      <p:tavLst>
                                        <p:tav tm="0">
                                          <p:val>
                                            <p:strVal val="#ppt_w*0.70"/>
                                          </p:val>
                                        </p:tav>
                                        <p:tav tm="100000">
                                          <p:val>
                                            <p:strVal val="#ppt_w"/>
                                          </p:val>
                                        </p:tav>
                                      </p:tavLst>
                                    </p:anim>
                                    <p:anim calcmode="lin" valueType="num">
                                      <p:cBhvr>
                                        <p:cTn id="40" dur="1000" fill="hold"/>
                                        <p:tgtEl>
                                          <p:spTgt spid="4">
                                            <p:txEl>
                                              <p:pRg st="3" end="3"/>
                                            </p:txEl>
                                          </p:spTgt>
                                        </p:tgtEl>
                                        <p:attrNameLst>
                                          <p:attrName>ppt_h</p:attrName>
                                        </p:attrNameLst>
                                      </p:cBhvr>
                                      <p:tavLst>
                                        <p:tav tm="0">
                                          <p:val>
                                            <p:strVal val="#ppt_h"/>
                                          </p:val>
                                        </p:tav>
                                        <p:tav tm="100000">
                                          <p:val>
                                            <p:strVal val="#ppt_h"/>
                                          </p:val>
                                        </p:tav>
                                      </p:tavLst>
                                    </p:anim>
                                    <p:animEffect transition="in" filter="fade">
                                      <p:cBhvr>
                                        <p:cTn id="41" dur="1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r>
              <a:rPr lang="en-US" dirty="0"/>
              <a:t>Content </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627322" y="1507066"/>
            <a:ext cx="10134371" cy="5218854"/>
          </a:xfrm>
        </p:spPr>
        <p:txBody>
          <a:bodyPr>
            <a:normAutofit lnSpcReduction="10000"/>
          </a:bodyPr>
          <a:lstStyle/>
          <a:p>
            <a:pPr marL="285750" indent="-285750">
              <a:buFont typeface="Arial" panose="020B0604020202020204" pitchFamily="34" charset="0"/>
              <a:buChar char="•"/>
            </a:pPr>
            <a:r>
              <a:rPr lang="en-US" sz="2400" dirty="0"/>
              <a:t>Introduction</a:t>
            </a:r>
          </a:p>
          <a:p>
            <a:pPr marL="285750" indent="-285750">
              <a:buFont typeface="Arial" panose="020B0604020202020204" pitchFamily="34" charset="0"/>
              <a:buChar char="•"/>
            </a:pPr>
            <a:r>
              <a:rPr lang="en-US" sz="2400" dirty="0"/>
              <a:t>Biometrics</a:t>
            </a:r>
          </a:p>
          <a:p>
            <a:pPr marL="285750" indent="-285750">
              <a:buFont typeface="Arial" panose="020B0604020202020204" pitchFamily="34" charset="0"/>
              <a:buChar char="•"/>
            </a:pPr>
            <a:r>
              <a:rPr lang="en-US" sz="2400" dirty="0"/>
              <a:t>Computer vision</a:t>
            </a:r>
          </a:p>
          <a:p>
            <a:pPr marL="285750" indent="-285750">
              <a:buFont typeface="Arial" panose="020B0604020202020204" pitchFamily="34" charset="0"/>
              <a:buChar char="•"/>
            </a:pPr>
            <a:r>
              <a:rPr lang="en-US" sz="2400" dirty="0"/>
              <a:t>Objective</a:t>
            </a:r>
          </a:p>
          <a:p>
            <a:pPr marL="285750" indent="-285750">
              <a:buFont typeface="Arial" panose="020B0604020202020204" pitchFamily="34" charset="0"/>
              <a:buChar char="•"/>
            </a:pPr>
            <a:r>
              <a:rPr lang="en-US" sz="2400" dirty="0"/>
              <a:t>Software Requirement</a:t>
            </a:r>
          </a:p>
          <a:p>
            <a:pPr marL="285750" indent="-285750">
              <a:buFont typeface="Arial" panose="020B0604020202020204" pitchFamily="34" charset="0"/>
              <a:buChar char="•"/>
            </a:pPr>
            <a:r>
              <a:rPr lang="en-US" sz="2400" dirty="0"/>
              <a:t>Methodology</a:t>
            </a:r>
          </a:p>
          <a:p>
            <a:pPr marL="285750" indent="-285750">
              <a:buFont typeface="Arial" panose="020B0604020202020204" pitchFamily="34" charset="0"/>
              <a:buChar char="•"/>
            </a:pPr>
            <a:r>
              <a:rPr lang="en-US" sz="2400" dirty="0" err="1"/>
              <a:t>Haar</a:t>
            </a:r>
            <a:r>
              <a:rPr lang="en-US" sz="2400" dirty="0"/>
              <a:t> Cascade Algorithm</a:t>
            </a:r>
          </a:p>
          <a:p>
            <a:pPr marL="285750" indent="-285750">
              <a:buFont typeface="Arial" panose="020B0604020202020204" pitchFamily="34" charset="0"/>
              <a:buChar char="•"/>
            </a:pPr>
            <a:r>
              <a:rPr lang="en-US" sz="2400" dirty="0"/>
              <a:t>LBPH Algorithm</a:t>
            </a:r>
          </a:p>
          <a:p>
            <a:pPr marL="285750" indent="-285750">
              <a:buFont typeface="Arial" panose="020B0604020202020204" pitchFamily="34" charset="0"/>
              <a:buChar char="•"/>
            </a:pPr>
            <a:r>
              <a:rPr lang="en-US" sz="2400" dirty="0"/>
              <a:t>How it works</a:t>
            </a:r>
          </a:p>
          <a:p>
            <a:pPr marL="285750" indent="-285750">
              <a:buFont typeface="Arial" panose="020B0604020202020204" pitchFamily="34" charset="0"/>
              <a:buChar char="•"/>
            </a:pPr>
            <a:r>
              <a:rPr lang="en-US" sz="2400" dirty="0"/>
              <a:t>Future of this technology</a:t>
            </a:r>
          </a:p>
          <a:p>
            <a:pPr marL="285750" indent="-285750">
              <a:buFont typeface="Arial" panose="020B0604020202020204" pitchFamily="34" charset="0"/>
              <a:buChar char="•"/>
            </a:pPr>
            <a:r>
              <a:rPr lang="en-US" sz="2400" dirty="0"/>
              <a:t>Advantages and disadvantages</a:t>
            </a:r>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252971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9744499F-B4B5-A4E1-361A-AD0989192651}"/>
              </a:ext>
            </a:extLst>
          </p:cNvPr>
          <p:cNvGraphicFramePr/>
          <p:nvPr>
            <p:extLst>
              <p:ext uri="{D42A27DB-BD31-4B8C-83A1-F6EECF244321}">
                <p14:modId xmlns:p14="http://schemas.microsoft.com/office/powerpoint/2010/main" val="515687567"/>
              </p:ext>
            </p:extLst>
          </p:nvPr>
        </p:nvGraphicFramePr>
        <p:xfrm>
          <a:off x="2032000" y="719666"/>
          <a:ext cx="91948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itle 13">
            <a:extLst>
              <a:ext uri="{FF2B5EF4-FFF2-40B4-BE49-F238E27FC236}">
                <a16:creationId xmlns:a16="http://schemas.microsoft.com/office/drawing/2014/main" id="{9DF5E0FD-444F-2766-BE4D-C9A9CEB5BEA0}"/>
              </a:ext>
            </a:extLst>
          </p:cNvPr>
          <p:cNvSpPr>
            <a:spLocks noGrp="1"/>
          </p:cNvSpPr>
          <p:nvPr>
            <p:ph type="ctrTitle"/>
          </p:nvPr>
        </p:nvSpPr>
        <p:spPr/>
        <p:txBody>
          <a:bodyPr/>
          <a:lstStyle/>
          <a:p>
            <a:r>
              <a:rPr lang="en-IN" sz="4000" dirty="0"/>
              <a:t>Our process is easy</a:t>
            </a:r>
          </a:p>
        </p:txBody>
      </p:sp>
    </p:spTree>
    <p:extLst>
      <p:ext uri="{BB962C8B-B14F-4D97-AF65-F5344CB8AC3E}">
        <p14:creationId xmlns:p14="http://schemas.microsoft.com/office/powerpoint/2010/main" val="41473634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D87E-D893-96FD-1CB5-79C9A5B7EDB7}"/>
              </a:ext>
            </a:extLst>
          </p:cNvPr>
          <p:cNvSpPr>
            <a:spLocks noGrp="1"/>
          </p:cNvSpPr>
          <p:nvPr>
            <p:ph type="ctrTitle"/>
          </p:nvPr>
        </p:nvSpPr>
        <p:spPr/>
        <p:txBody>
          <a:bodyPr/>
          <a:lstStyle/>
          <a:p>
            <a:r>
              <a:rPr lang="en-IN" dirty="0"/>
              <a:t>Flow chart of </a:t>
            </a:r>
            <a:r>
              <a:rPr lang="en-IN" dirty="0" err="1"/>
              <a:t>lbph</a:t>
            </a:r>
            <a:r>
              <a:rPr lang="en-IN" dirty="0"/>
              <a:t> algorithm</a:t>
            </a:r>
          </a:p>
        </p:txBody>
      </p:sp>
      <p:pic>
        <p:nvPicPr>
          <p:cNvPr id="4" name="Picture 3" descr="A real-time face recognition system based on the improved LBPH algorithm |  Semantic Scholar">
            <a:extLst>
              <a:ext uri="{FF2B5EF4-FFF2-40B4-BE49-F238E27FC236}">
                <a16:creationId xmlns:a16="http://schemas.microsoft.com/office/drawing/2014/main" id="{8C8ED928-C78D-A95F-F976-3391B8A2753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1503" y="2206624"/>
            <a:ext cx="10250187" cy="3523616"/>
          </a:xfrm>
          <a:prstGeom prst="rect">
            <a:avLst/>
          </a:prstGeom>
          <a:noFill/>
          <a:ln>
            <a:noFill/>
          </a:ln>
        </p:spPr>
      </p:pic>
    </p:spTree>
    <p:extLst>
      <p:ext uri="{BB962C8B-B14F-4D97-AF65-F5344CB8AC3E}">
        <p14:creationId xmlns:p14="http://schemas.microsoft.com/office/powerpoint/2010/main" val="14770271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FD439DD0-579B-4A38-94AC-4A7CC453CC47}"/>
              </a:ext>
            </a:extLst>
          </p:cNvPr>
          <p:cNvSpPr>
            <a:spLocks noGrp="1"/>
          </p:cNvSpPr>
          <p:nvPr>
            <p:ph type="title"/>
          </p:nvPr>
        </p:nvSpPr>
        <p:spPr/>
        <p:txBody>
          <a:bodyPr/>
          <a:lstStyle/>
          <a:p>
            <a:r>
              <a:rPr lang="en-US" dirty="0"/>
              <a:t>Slide title 29</a:t>
            </a:r>
          </a:p>
        </p:txBody>
      </p:sp>
      <p:pic>
        <p:nvPicPr>
          <p:cNvPr id="6" name="Picture Placeholder 8">
            <a:extLst>
              <a:ext uri="{FF2B5EF4-FFF2-40B4-BE49-F238E27FC236}">
                <a16:creationId xmlns:a16="http://schemas.microsoft.com/office/drawing/2014/main" id="{545E1971-A2FA-52B4-5397-B4A15EAA7727}"/>
              </a:ext>
            </a:extLst>
          </p:cNvPr>
          <p:cNvPicPr>
            <a:picLocks noGrp="1" noChangeAspect="1"/>
          </p:cNvPicPr>
          <p:nvPr>
            <p:ph type="pic" sz="quarter" idx="10"/>
          </p:nvPr>
        </p:nvPicPr>
        <p:blipFill>
          <a:blip r:embed="rId3">
            <a:alphaModFix amt="50000"/>
          </a:blip>
          <a:srcRect l="4618" r="4618"/>
          <a:stretch>
            <a:fillRect/>
          </a:stretch>
        </p:blipFill>
        <p:spPr>
          <a:xfrm>
            <a:off x="1150094" y="0"/>
            <a:ext cx="11056937" cy="6858000"/>
          </a:xfrm>
        </p:spPr>
      </p:pic>
      <p:sp>
        <p:nvSpPr>
          <p:cNvPr id="7" name="Title 10">
            <a:extLst>
              <a:ext uri="{FF2B5EF4-FFF2-40B4-BE49-F238E27FC236}">
                <a16:creationId xmlns:a16="http://schemas.microsoft.com/office/drawing/2014/main" id="{E09743F2-BE2F-B442-B8DC-2C3A6095DA3E}"/>
              </a:ext>
            </a:extLst>
          </p:cNvPr>
          <p:cNvSpPr txBox="1">
            <a:spLocks/>
          </p:cNvSpPr>
          <p:nvPr/>
        </p:nvSpPr>
        <p:spPr>
          <a:xfrm>
            <a:off x="1507123" y="3186220"/>
            <a:ext cx="517144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Title 10">
            <a:extLst>
              <a:ext uri="{FF2B5EF4-FFF2-40B4-BE49-F238E27FC236}">
                <a16:creationId xmlns:a16="http://schemas.microsoft.com/office/drawing/2014/main" id="{A3D3957E-18A4-5BC9-1CE2-F4BC8E7B9C6F}"/>
              </a:ext>
            </a:extLst>
          </p:cNvPr>
          <p:cNvSpPr txBox="1">
            <a:spLocks/>
          </p:cNvSpPr>
          <p:nvPr/>
        </p:nvSpPr>
        <p:spPr>
          <a:xfrm>
            <a:off x="1507123" y="4147290"/>
            <a:ext cx="5171440" cy="2235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800" cap="all" dirty="0">
                <a:solidFill>
                  <a:schemeClr val="bg1"/>
                </a:solidFill>
                <a:latin typeface="Sagona ExtraLight" panose="02020303050505020204" pitchFamily="18" charset="0"/>
              </a:rPr>
              <a:t>How it works</a:t>
            </a:r>
          </a:p>
        </p:txBody>
      </p:sp>
    </p:spTree>
    <p:extLst>
      <p:ext uri="{BB962C8B-B14F-4D97-AF65-F5344CB8AC3E}">
        <p14:creationId xmlns:p14="http://schemas.microsoft.com/office/powerpoint/2010/main" val="267748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6980C1A0-5BAF-2451-6C7B-9716CAA5134C}"/>
              </a:ext>
            </a:extLst>
          </p:cNvPr>
          <p:cNvPicPr>
            <a:picLocks noGrp="1" noChangeAspect="1"/>
          </p:cNvPicPr>
          <p:nvPr>
            <p:ph type="pic" sz="quarter" idx="15"/>
          </p:nvPr>
        </p:nvPicPr>
        <p:blipFill>
          <a:blip r:embed="rId3">
            <a:alphaModFix amt="20000"/>
          </a:blip>
          <a:srcRect l="16245" r="16245"/>
          <a:stretch>
            <a:fillRect/>
          </a:stretch>
        </p:blipFill>
        <p:spPr>
          <a:xfrm>
            <a:off x="0" y="0"/>
            <a:ext cx="12192000" cy="6858000"/>
          </a:xfrm>
        </p:spPr>
      </p:pic>
      <p:sp>
        <p:nvSpPr>
          <p:cNvPr id="3" name="Title 2">
            <a:extLst>
              <a:ext uri="{FF2B5EF4-FFF2-40B4-BE49-F238E27FC236}">
                <a16:creationId xmlns:a16="http://schemas.microsoft.com/office/drawing/2014/main" id="{2B3D186C-E177-1F65-609C-E50639C922E2}"/>
              </a:ext>
            </a:extLst>
          </p:cNvPr>
          <p:cNvSpPr>
            <a:spLocks noGrp="1"/>
          </p:cNvSpPr>
          <p:nvPr>
            <p:ph type="ctrTitle"/>
          </p:nvPr>
        </p:nvSpPr>
        <p:spPr>
          <a:xfrm>
            <a:off x="1028815" y="312396"/>
            <a:ext cx="10134369" cy="1002552"/>
          </a:xfrm>
        </p:spPr>
        <p:txBody>
          <a:bodyPr/>
          <a:lstStyle/>
          <a:p>
            <a:pPr algn="ctr"/>
            <a:r>
              <a:rPr lang="en-IN" dirty="0"/>
              <a:t>How it works</a:t>
            </a:r>
          </a:p>
        </p:txBody>
      </p:sp>
      <p:sp>
        <p:nvSpPr>
          <p:cNvPr id="4" name="Text Placeholder 3">
            <a:extLst>
              <a:ext uri="{FF2B5EF4-FFF2-40B4-BE49-F238E27FC236}">
                <a16:creationId xmlns:a16="http://schemas.microsoft.com/office/drawing/2014/main" id="{A0AD43CE-89EF-43E6-6BE0-494927714457}"/>
              </a:ext>
            </a:extLst>
          </p:cNvPr>
          <p:cNvSpPr>
            <a:spLocks noGrp="1"/>
          </p:cNvSpPr>
          <p:nvPr>
            <p:ph type="body" sz="quarter" idx="14"/>
          </p:nvPr>
        </p:nvSpPr>
        <p:spPr>
          <a:xfrm>
            <a:off x="1028815" y="1507066"/>
            <a:ext cx="10134369" cy="4849283"/>
          </a:xfrm>
        </p:spPr>
        <p:txBody>
          <a:bodyPr>
            <a:normAutofit/>
          </a:bodyPr>
          <a:lstStyle/>
          <a:p>
            <a:pPr marL="342900" indent="-342900" algn="ctr">
              <a:buFont typeface="+mj-lt"/>
              <a:buAutoNum type="arabicPeriod"/>
            </a:pPr>
            <a:r>
              <a:rPr lang="en-IN" sz="2000" b="1" dirty="0"/>
              <a:t>First of all click on Enter the details button to enter the details of a person in Database.</a:t>
            </a:r>
          </a:p>
        </p:txBody>
      </p:sp>
      <p:pic>
        <p:nvPicPr>
          <p:cNvPr id="8" name="Picture 7">
            <a:extLst>
              <a:ext uri="{FF2B5EF4-FFF2-40B4-BE49-F238E27FC236}">
                <a16:creationId xmlns:a16="http://schemas.microsoft.com/office/drawing/2014/main" id="{F8CFEA7B-85B7-61B7-317A-B2B2E28E21BC}"/>
              </a:ext>
            </a:extLst>
          </p:cNvPr>
          <p:cNvPicPr>
            <a:picLocks noChangeAspect="1"/>
          </p:cNvPicPr>
          <p:nvPr/>
        </p:nvPicPr>
        <p:blipFill>
          <a:blip r:embed="rId4"/>
          <a:stretch>
            <a:fillRect/>
          </a:stretch>
        </p:blipFill>
        <p:spPr>
          <a:xfrm>
            <a:off x="2409247" y="2208753"/>
            <a:ext cx="7373505" cy="4147596"/>
          </a:xfrm>
          <a:prstGeom prst="rect">
            <a:avLst/>
          </a:prstGeom>
        </p:spPr>
      </p:pic>
    </p:spTree>
    <p:extLst>
      <p:ext uri="{BB962C8B-B14F-4D97-AF65-F5344CB8AC3E}">
        <p14:creationId xmlns:p14="http://schemas.microsoft.com/office/powerpoint/2010/main" val="41278120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6980C1A0-5BAF-2451-6C7B-9716CAA5134C}"/>
              </a:ext>
            </a:extLst>
          </p:cNvPr>
          <p:cNvPicPr>
            <a:picLocks noGrp="1" noChangeAspect="1"/>
          </p:cNvPicPr>
          <p:nvPr>
            <p:ph type="pic" sz="quarter" idx="15"/>
          </p:nvPr>
        </p:nvPicPr>
        <p:blipFill>
          <a:blip r:embed="rId3">
            <a:alphaModFix amt="20000"/>
          </a:blip>
          <a:srcRect l="16245" r="16245"/>
          <a:stretch>
            <a:fillRect/>
          </a:stretch>
        </p:blipFill>
        <p:spPr>
          <a:xfrm>
            <a:off x="0" y="0"/>
            <a:ext cx="12192000" cy="6858000"/>
          </a:xfrm>
        </p:spPr>
      </p:pic>
      <p:sp>
        <p:nvSpPr>
          <p:cNvPr id="3" name="Title 2">
            <a:extLst>
              <a:ext uri="{FF2B5EF4-FFF2-40B4-BE49-F238E27FC236}">
                <a16:creationId xmlns:a16="http://schemas.microsoft.com/office/drawing/2014/main" id="{2B3D186C-E177-1F65-609C-E50639C922E2}"/>
              </a:ext>
            </a:extLst>
          </p:cNvPr>
          <p:cNvSpPr>
            <a:spLocks noGrp="1"/>
          </p:cNvSpPr>
          <p:nvPr>
            <p:ph type="ctrTitle"/>
          </p:nvPr>
        </p:nvSpPr>
        <p:spPr>
          <a:xfrm>
            <a:off x="1028815" y="312396"/>
            <a:ext cx="10134369" cy="1002552"/>
          </a:xfrm>
        </p:spPr>
        <p:txBody>
          <a:bodyPr/>
          <a:lstStyle/>
          <a:p>
            <a:pPr algn="ctr"/>
            <a:r>
              <a:rPr lang="en-IN" dirty="0"/>
              <a:t>How it works </a:t>
            </a:r>
            <a:r>
              <a:rPr lang="en-IN" dirty="0" err="1"/>
              <a:t>cont</a:t>
            </a:r>
            <a:r>
              <a:rPr lang="en-IN" dirty="0"/>
              <a:t>….</a:t>
            </a:r>
          </a:p>
        </p:txBody>
      </p:sp>
      <p:sp>
        <p:nvSpPr>
          <p:cNvPr id="4" name="Text Placeholder 3">
            <a:extLst>
              <a:ext uri="{FF2B5EF4-FFF2-40B4-BE49-F238E27FC236}">
                <a16:creationId xmlns:a16="http://schemas.microsoft.com/office/drawing/2014/main" id="{A0AD43CE-89EF-43E6-6BE0-494927714457}"/>
              </a:ext>
            </a:extLst>
          </p:cNvPr>
          <p:cNvSpPr>
            <a:spLocks noGrp="1"/>
          </p:cNvSpPr>
          <p:nvPr>
            <p:ph type="body" sz="quarter" idx="14"/>
          </p:nvPr>
        </p:nvSpPr>
        <p:spPr>
          <a:xfrm>
            <a:off x="1028815" y="1507066"/>
            <a:ext cx="10134369" cy="4849283"/>
          </a:xfrm>
        </p:spPr>
        <p:txBody>
          <a:bodyPr>
            <a:normAutofit/>
          </a:bodyPr>
          <a:lstStyle/>
          <a:p>
            <a:pPr algn="ctr"/>
            <a:r>
              <a:rPr lang="en-IN" sz="2000" b="1" dirty="0"/>
              <a:t>2. Enter the details of the person take photo sample and save their details in Database and save sample photos to the folder data.</a:t>
            </a:r>
          </a:p>
        </p:txBody>
      </p:sp>
      <p:pic>
        <p:nvPicPr>
          <p:cNvPr id="5" name="Picture 4">
            <a:extLst>
              <a:ext uri="{FF2B5EF4-FFF2-40B4-BE49-F238E27FC236}">
                <a16:creationId xmlns:a16="http://schemas.microsoft.com/office/drawing/2014/main" id="{8E133E32-7E21-7CA6-18C7-E6AAEDF8EC9B}"/>
              </a:ext>
            </a:extLst>
          </p:cNvPr>
          <p:cNvPicPr>
            <a:picLocks noChangeAspect="1"/>
          </p:cNvPicPr>
          <p:nvPr/>
        </p:nvPicPr>
        <p:blipFill>
          <a:blip r:embed="rId4"/>
          <a:stretch>
            <a:fillRect/>
          </a:stretch>
        </p:blipFill>
        <p:spPr>
          <a:xfrm>
            <a:off x="386292" y="2742624"/>
            <a:ext cx="5504369" cy="3096208"/>
          </a:xfrm>
          <a:prstGeom prst="rect">
            <a:avLst/>
          </a:prstGeom>
        </p:spPr>
      </p:pic>
      <p:pic>
        <p:nvPicPr>
          <p:cNvPr id="9" name="Picture 8">
            <a:extLst>
              <a:ext uri="{FF2B5EF4-FFF2-40B4-BE49-F238E27FC236}">
                <a16:creationId xmlns:a16="http://schemas.microsoft.com/office/drawing/2014/main" id="{7AAB62C3-3F42-A59F-F751-62093E725251}"/>
              </a:ext>
            </a:extLst>
          </p:cNvPr>
          <p:cNvPicPr>
            <a:picLocks noChangeAspect="1"/>
          </p:cNvPicPr>
          <p:nvPr/>
        </p:nvPicPr>
        <p:blipFill>
          <a:blip r:embed="rId5"/>
          <a:stretch>
            <a:fillRect/>
          </a:stretch>
        </p:blipFill>
        <p:spPr>
          <a:xfrm>
            <a:off x="6301338" y="2741912"/>
            <a:ext cx="5504369" cy="3096208"/>
          </a:xfrm>
          <a:prstGeom prst="rect">
            <a:avLst/>
          </a:prstGeom>
        </p:spPr>
      </p:pic>
    </p:spTree>
    <p:extLst>
      <p:ext uri="{BB962C8B-B14F-4D97-AF65-F5344CB8AC3E}">
        <p14:creationId xmlns:p14="http://schemas.microsoft.com/office/powerpoint/2010/main" val="17199353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6980C1A0-5BAF-2451-6C7B-9716CAA5134C}"/>
              </a:ext>
            </a:extLst>
          </p:cNvPr>
          <p:cNvPicPr>
            <a:picLocks noGrp="1" noChangeAspect="1"/>
          </p:cNvPicPr>
          <p:nvPr>
            <p:ph type="pic" sz="quarter" idx="15"/>
          </p:nvPr>
        </p:nvPicPr>
        <p:blipFill>
          <a:blip r:embed="rId3">
            <a:alphaModFix amt="35000"/>
          </a:blip>
          <a:srcRect l="16245" r="16245"/>
          <a:stretch>
            <a:fillRect/>
          </a:stretch>
        </p:blipFill>
        <p:spPr>
          <a:xfrm>
            <a:off x="0" y="0"/>
            <a:ext cx="12192000" cy="6858000"/>
          </a:xfrm>
        </p:spPr>
      </p:pic>
      <p:sp>
        <p:nvSpPr>
          <p:cNvPr id="3" name="Title 2">
            <a:extLst>
              <a:ext uri="{FF2B5EF4-FFF2-40B4-BE49-F238E27FC236}">
                <a16:creationId xmlns:a16="http://schemas.microsoft.com/office/drawing/2014/main" id="{2B3D186C-E177-1F65-609C-E50639C922E2}"/>
              </a:ext>
            </a:extLst>
          </p:cNvPr>
          <p:cNvSpPr>
            <a:spLocks noGrp="1"/>
          </p:cNvSpPr>
          <p:nvPr>
            <p:ph type="ctrTitle"/>
          </p:nvPr>
        </p:nvSpPr>
        <p:spPr>
          <a:xfrm>
            <a:off x="1028815" y="312396"/>
            <a:ext cx="10134369" cy="1002552"/>
          </a:xfrm>
        </p:spPr>
        <p:txBody>
          <a:bodyPr/>
          <a:lstStyle/>
          <a:p>
            <a:pPr algn="ctr"/>
            <a:r>
              <a:rPr lang="en-IN" dirty="0"/>
              <a:t>How it works cont.....</a:t>
            </a:r>
          </a:p>
        </p:txBody>
      </p:sp>
      <p:sp>
        <p:nvSpPr>
          <p:cNvPr id="4" name="Text Placeholder 3">
            <a:extLst>
              <a:ext uri="{FF2B5EF4-FFF2-40B4-BE49-F238E27FC236}">
                <a16:creationId xmlns:a16="http://schemas.microsoft.com/office/drawing/2014/main" id="{A0AD43CE-89EF-43E6-6BE0-494927714457}"/>
              </a:ext>
            </a:extLst>
          </p:cNvPr>
          <p:cNvSpPr>
            <a:spLocks noGrp="1"/>
          </p:cNvSpPr>
          <p:nvPr>
            <p:ph type="body" sz="quarter" idx="14"/>
          </p:nvPr>
        </p:nvSpPr>
        <p:spPr>
          <a:xfrm>
            <a:off x="1028815" y="1507066"/>
            <a:ext cx="10134369" cy="4849283"/>
          </a:xfrm>
        </p:spPr>
        <p:txBody>
          <a:bodyPr>
            <a:normAutofit/>
          </a:bodyPr>
          <a:lstStyle/>
          <a:p>
            <a:pPr algn="ctr"/>
            <a:r>
              <a:rPr lang="en-IN" sz="2000" b="1" dirty="0"/>
              <a:t>3. After taking the photo samples click on train dataset button on the main window . So the below window will appear then click on train data to start the process for training of dataset.</a:t>
            </a:r>
          </a:p>
        </p:txBody>
      </p:sp>
      <p:pic>
        <p:nvPicPr>
          <p:cNvPr id="5" name="Picture 4">
            <a:extLst>
              <a:ext uri="{FF2B5EF4-FFF2-40B4-BE49-F238E27FC236}">
                <a16:creationId xmlns:a16="http://schemas.microsoft.com/office/drawing/2014/main" id="{4CA21F51-7F26-0D49-57BF-1B1DCECDA13C}"/>
              </a:ext>
            </a:extLst>
          </p:cNvPr>
          <p:cNvPicPr>
            <a:picLocks noChangeAspect="1"/>
          </p:cNvPicPr>
          <p:nvPr/>
        </p:nvPicPr>
        <p:blipFill>
          <a:blip r:embed="rId4"/>
          <a:stretch>
            <a:fillRect/>
          </a:stretch>
        </p:blipFill>
        <p:spPr>
          <a:xfrm>
            <a:off x="2707906" y="2544745"/>
            <a:ext cx="6776185" cy="3811604"/>
          </a:xfrm>
          <a:prstGeom prst="rect">
            <a:avLst/>
          </a:prstGeom>
        </p:spPr>
      </p:pic>
    </p:spTree>
    <p:extLst>
      <p:ext uri="{BB962C8B-B14F-4D97-AF65-F5344CB8AC3E}">
        <p14:creationId xmlns:p14="http://schemas.microsoft.com/office/powerpoint/2010/main" val="23250399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6980C1A0-5BAF-2451-6C7B-9716CAA5134C}"/>
              </a:ext>
            </a:extLst>
          </p:cNvPr>
          <p:cNvPicPr>
            <a:picLocks noGrp="1" noChangeAspect="1"/>
          </p:cNvPicPr>
          <p:nvPr>
            <p:ph type="pic" sz="quarter" idx="15"/>
          </p:nvPr>
        </p:nvPicPr>
        <p:blipFill>
          <a:blip r:embed="rId3">
            <a:alphaModFix amt="35000"/>
          </a:blip>
          <a:srcRect l="16245" r="16245"/>
          <a:stretch>
            <a:fillRect/>
          </a:stretch>
        </p:blipFill>
        <p:spPr>
          <a:xfrm>
            <a:off x="0" y="0"/>
            <a:ext cx="12192000" cy="6858000"/>
          </a:xfrm>
        </p:spPr>
      </p:pic>
      <p:sp>
        <p:nvSpPr>
          <p:cNvPr id="3" name="Title 2">
            <a:extLst>
              <a:ext uri="{FF2B5EF4-FFF2-40B4-BE49-F238E27FC236}">
                <a16:creationId xmlns:a16="http://schemas.microsoft.com/office/drawing/2014/main" id="{2B3D186C-E177-1F65-609C-E50639C922E2}"/>
              </a:ext>
            </a:extLst>
          </p:cNvPr>
          <p:cNvSpPr>
            <a:spLocks noGrp="1"/>
          </p:cNvSpPr>
          <p:nvPr>
            <p:ph type="ctrTitle"/>
          </p:nvPr>
        </p:nvSpPr>
        <p:spPr>
          <a:xfrm>
            <a:off x="1028815" y="312396"/>
            <a:ext cx="10134369" cy="1002552"/>
          </a:xfrm>
        </p:spPr>
        <p:txBody>
          <a:bodyPr/>
          <a:lstStyle/>
          <a:p>
            <a:pPr algn="ctr"/>
            <a:r>
              <a:rPr lang="en-IN" dirty="0"/>
              <a:t>How it works </a:t>
            </a:r>
            <a:r>
              <a:rPr lang="en-IN" dirty="0" err="1"/>
              <a:t>cont</a:t>
            </a:r>
            <a:r>
              <a:rPr lang="en-IN" dirty="0"/>
              <a:t>…</a:t>
            </a:r>
          </a:p>
        </p:txBody>
      </p:sp>
      <p:sp>
        <p:nvSpPr>
          <p:cNvPr id="4" name="Text Placeholder 3">
            <a:extLst>
              <a:ext uri="{FF2B5EF4-FFF2-40B4-BE49-F238E27FC236}">
                <a16:creationId xmlns:a16="http://schemas.microsoft.com/office/drawing/2014/main" id="{A0AD43CE-89EF-43E6-6BE0-494927714457}"/>
              </a:ext>
            </a:extLst>
          </p:cNvPr>
          <p:cNvSpPr>
            <a:spLocks noGrp="1"/>
          </p:cNvSpPr>
          <p:nvPr>
            <p:ph type="body" sz="quarter" idx="14"/>
          </p:nvPr>
        </p:nvSpPr>
        <p:spPr>
          <a:xfrm>
            <a:off x="1028815" y="1507066"/>
            <a:ext cx="10134369" cy="4849283"/>
          </a:xfrm>
        </p:spPr>
        <p:txBody>
          <a:bodyPr>
            <a:normAutofit/>
          </a:bodyPr>
          <a:lstStyle/>
          <a:p>
            <a:pPr algn="ctr"/>
            <a:r>
              <a:rPr lang="en-IN" sz="2000" b="1" dirty="0"/>
              <a:t>4. After the training of data is completed click on face detection and then click on click here button .You will se that the face recognition works and it will identify you and also display your name and other information about you on webcam</a:t>
            </a:r>
          </a:p>
        </p:txBody>
      </p:sp>
      <p:pic>
        <p:nvPicPr>
          <p:cNvPr id="5" name="Picture 4">
            <a:extLst>
              <a:ext uri="{FF2B5EF4-FFF2-40B4-BE49-F238E27FC236}">
                <a16:creationId xmlns:a16="http://schemas.microsoft.com/office/drawing/2014/main" id="{216FB0BF-5C09-0327-94C0-BE5DACAB9E87}"/>
              </a:ext>
            </a:extLst>
          </p:cNvPr>
          <p:cNvPicPr>
            <a:picLocks noChangeAspect="1"/>
          </p:cNvPicPr>
          <p:nvPr/>
        </p:nvPicPr>
        <p:blipFill>
          <a:blip r:embed="rId4"/>
          <a:stretch>
            <a:fillRect/>
          </a:stretch>
        </p:blipFill>
        <p:spPr>
          <a:xfrm>
            <a:off x="3007893" y="2882229"/>
            <a:ext cx="6176212" cy="3474120"/>
          </a:xfrm>
          <a:prstGeom prst="rect">
            <a:avLst/>
          </a:prstGeom>
        </p:spPr>
      </p:pic>
    </p:spTree>
    <p:extLst>
      <p:ext uri="{BB962C8B-B14F-4D97-AF65-F5344CB8AC3E}">
        <p14:creationId xmlns:p14="http://schemas.microsoft.com/office/powerpoint/2010/main" val="21648944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6F33F06-9566-FA97-2E45-2FBB0A7C0E61}"/>
              </a:ext>
            </a:extLst>
          </p:cNvPr>
          <p:cNvPicPr>
            <a:picLocks noGrp="1" noChangeAspect="1"/>
          </p:cNvPicPr>
          <p:nvPr>
            <p:ph type="pic" sz="quarter" idx="13"/>
          </p:nvPr>
        </p:nvPicPr>
        <p:blipFill>
          <a:blip r:embed="rId3">
            <a:alphaModFix amt="20000"/>
          </a:blip>
          <a:srcRect l="4664" r="4664"/>
          <a:stretch>
            <a:fillRect/>
          </a:stretch>
        </p:blipFill>
        <p:spPr>
          <a:xfrm>
            <a:off x="1134319" y="0"/>
            <a:ext cx="11057681" cy="6858002"/>
          </a:xfrm>
        </p:spPr>
      </p:pic>
      <p:sp>
        <p:nvSpPr>
          <p:cNvPr id="8" name="Text Placeholder 6">
            <a:extLst>
              <a:ext uri="{FF2B5EF4-FFF2-40B4-BE49-F238E27FC236}">
                <a16:creationId xmlns:a16="http://schemas.microsoft.com/office/drawing/2014/main" id="{6641D30D-F705-CE85-94ED-FD34E693DB64}"/>
              </a:ext>
            </a:extLst>
          </p:cNvPr>
          <p:cNvSpPr>
            <a:spLocks noGrp="1"/>
          </p:cNvSpPr>
          <p:nvPr>
            <p:ph type="body" sz="quarter" idx="14"/>
          </p:nvPr>
        </p:nvSpPr>
        <p:spPr>
          <a:xfrm>
            <a:off x="1582457" y="1706692"/>
            <a:ext cx="10064111" cy="4849283"/>
          </a:xfrm>
        </p:spPr>
        <p:txBody>
          <a:bodyPr>
            <a:normAutofit fontScale="92500" lnSpcReduction="20000"/>
          </a:bodyPr>
          <a:lstStyle/>
          <a:p>
            <a:pPr marL="285750" indent="-285750" algn="just">
              <a:lnSpc>
                <a:spcPct val="150000"/>
              </a:lnSpc>
              <a:buFont typeface="Arial" panose="020B0604020202020204" pitchFamily="34" charset="0"/>
              <a:buChar char="•"/>
            </a:pPr>
            <a:r>
              <a:rPr lang="en-US" sz="1700" b="0" i="1" u="sng" dirty="0">
                <a:solidFill>
                  <a:schemeClr val="bg2"/>
                </a:solidFill>
                <a:effectLst/>
                <a:latin typeface="Söhne"/>
              </a:rPr>
              <a:t>Accuracy:</a:t>
            </a:r>
            <a:r>
              <a:rPr lang="en-US" sz="1700" b="0" i="1" dirty="0">
                <a:solidFill>
                  <a:schemeClr val="bg2"/>
                </a:solidFill>
                <a:effectLst/>
                <a:latin typeface="Söhne"/>
              </a:rPr>
              <a:t> </a:t>
            </a:r>
            <a:r>
              <a:rPr lang="en-US" b="0" i="0" dirty="0">
                <a:solidFill>
                  <a:schemeClr val="bg2"/>
                </a:solidFill>
                <a:effectLst/>
                <a:latin typeface="Söhne"/>
              </a:rPr>
              <a:t>As machine learning and computer vision technologies continue to advance, the accuracy of face recognition systems is expected to improve. This may involve better feature extraction techniques, more sophisticated classifiers, and larger training datasets, leading to higher detection and recognition rates and reduced false positives and false negatives.</a:t>
            </a:r>
          </a:p>
          <a:p>
            <a:pPr marL="285750" indent="-285750" algn="just">
              <a:lnSpc>
                <a:spcPct val="150000"/>
              </a:lnSpc>
              <a:buFont typeface="Arial" panose="020B0604020202020204" pitchFamily="34" charset="0"/>
              <a:buChar char="•"/>
            </a:pPr>
            <a:r>
              <a:rPr lang="en-US" sz="1700" b="0" i="1" u="sng" dirty="0">
                <a:solidFill>
                  <a:schemeClr val="bg2"/>
                </a:solidFill>
                <a:effectLst/>
                <a:latin typeface="Söhne"/>
              </a:rPr>
              <a:t>Robustness: </a:t>
            </a:r>
            <a:r>
              <a:rPr lang="en-US" b="0" i="0" dirty="0">
                <a:solidFill>
                  <a:schemeClr val="bg2"/>
                </a:solidFill>
                <a:effectLst/>
                <a:latin typeface="Söhne"/>
              </a:rPr>
              <a:t>Efforts may be made to enhance the robustness of face recognition systems to varying lighting conditions, poses, facial expressions, and other factors that can affect detection and recognition performance. This may involve incorporating advanced image processing techniques, multi-modal approaches, and more robust feature extraction algorithms to make the system more reliable and effective in different environments and scenarios.</a:t>
            </a:r>
          </a:p>
          <a:p>
            <a:pPr marL="285750" indent="-285750" algn="just">
              <a:lnSpc>
                <a:spcPct val="150000"/>
              </a:lnSpc>
              <a:buFont typeface="Arial" panose="020B0604020202020204" pitchFamily="34" charset="0"/>
              <a:buChar char="•"/>
            </a:pPr>
            <a:r>
              <a:rPr lang="en-US" sz="1700" b="0" i="1" u="sng" dirty="0">
                <a:solidFill>
                  <a:schemeClr val="bg2"/>
                </a:solidFill>
                <a:effectLst/>
                <a:latin typeface="Söhne"/>
              </a:rPr>
              <a:t>Deep learning approaches: </a:t>
            </a:r>
            <a:r>
              <a:rPr lang="en-US" b="0" i="0" dirty="0">
                <a:solidFill>
                  <a:schemeClr val="bg2"/>
                </a:solidFill>
                <a:effectLst/>
                <a:latin typeface="Söhne"/>
              </a:rPr>
              <a:t>Deep learning-based approaches, such as Convolutional Neural Networks (CNNs) and Recurrent Neural Networks (RNNs), are gaining popularity in the field of computer vision, including face recognition. Future developments may involve incorporating deep learning techniques into face recognition systems to improve accuracy, robustness, and scalability, as deep learning has shown promising results in many other computer vision tasks.</a:t>
            </a:r>
          </a:p>
          <a:p>
            <a:pPr marL="285750" indent="-285750" algn="just">
              <a:lnSpc>
                <a:spcPct val="150000"/>
              </a:lnSpc>
              <a:buFont typeface="Arial" panose="020B0604020202020204" pitchFamily="34" charset="0"/>
              <a:buChar char="•"/>
            </a:pPr>
            <a:r>
              <a:rPr lang="en-US" sz="1700" b="0" i="1" u="sng" dirty="0">
                <a:solidFill>
                  <a:schemeClr val="bg2"/>
                </a:solidFill>
                <a:effectLst/>
                <a:latin typeface="Söhne"/>
              </a:rPr>
              <a:t>Integration with other technologies</a:t>
            </a:r>
            <a:r>
              <a:rPr lang="en-US" sz="1700" b="0" i="1" dirty="0">
                <a:solidFill>
                  <a:schemeClr val="bg2"/>
                </a:solidFill>
                <a:effectLst/>
                <a:latin typeface="Söhne"/>
              </a:rPr>
              <a:t>: </a:t>
            </a:r>
            <a:r>
              <a:rPr lang="en-US" b="0" i="0" dirty="0">
                <a:solidFill>
                  <a:schemeClr val="bg2"/>
                </a:solidFill>
                <a:effectLst/>
                <a:latin typeface="Söhne"/>
              </a:rPr>
              <a:t>Face recognition systems may be integrated with other technologies, such as biometrics, Internet of Things (IoT), cloud computing, and artificial intelligence (AI), to enable more advanced functionalities and applications.</a:t>
            </a:r>
          </a:p>
          <a:p>
            <a:endParaRPr lang="en-US" dirty="0"/>
          </a:p>
        </p:txBody>
      </p:sp>
      <p:sp>
        <p:nvSpPr>
          <p:cNvPr id="12" name="Title 2">
            <a:extLst>
              <a:ext uri="{FF2B5EF4-FFF2-40B4-BE49-F238E27FC236}">
                <a16:creationId xmlns:a16="http://schemas.microsoft.com/office/drawing/2014/main" id="{B4B3358F-C45B-E4AB-C1AD-C2BC4D420EB4}"/>
              </a:ext>
            </a:extLst>
          </p:cNvPr>
          <p:cNvSpPr txBox="1">
            <a:spLocks/>
          </p:cNvSpPr>
          <p:nvPr/>
        </p:nvSpPr>
        <p:spPr>
          <a:xfrm>
            <a:off x="1582457" y="356279"/>
            <a:ext cx="10064111" cy="1145261"/>
          </a:xfrm>
          <a:prstGeom prst="rect">
            <a:avLst/>
          </a:prstGeom>
        </p:spPr>
        <p:txBody>
          <a:bodyPr vert="horz" lIns="0" tIns="45720" rIns="0" bIns="45720" rtlCol="0" anchor="b">
            <a:noAutofit/>
          </a:bodyPr>
          <a:lstStyle>
            <a:lvl1pPr algn="l" defTabSz="914400" rtl="0" eaLnBrk="1" latinLnBrk="0" hangingPunct="1">
              <a:lnSpc>
                <a:spcPct val="90000"/>
              </a:lnSpc>
              <a:spcBef>
                <a:spcPct val="0"/>
              </a:spcBef>
              <a:buNone/>
              <a:defRPr sz="4500" b="0" i="0" kern="1200" cap="all" baseline="0">
                <a:solidFill>
                  <a:schemeClr val="bg1"/>
                </a:solidFill>
                <a:latin typeface="Sagona ExtraLight" panose="02020303050505020204" pitchFamily="18" charset="0"/>
                <a:ea typeface="+mj-ea"/>
                <a:cs typeface="+mj-cs"/>
              </a:defRPr>
            </a:lvl1pPr>
          </a:lstStyle>
          <a:p>
            <a:pPr algn="just"/>
            <a:r>
              <a:rPr lang="en-US" dirty="0"/>
              <a:t>Future of face recognition system</a:t>
            </a:r>
          </a:p>
        </p:txBody>
      </p:sp>
    </p:spTree>
    <p:extLst>
      <p:ext uri="{BB962C8B-B14F-4D97-AF65-F5344CB8AC3E}">
        <p14:creationId xmlns:p14="http://schemas.microsoft.com/office/powerpoint/2010/main" val="30308063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1000"/>
                                        <p:tgtEl>
                                          <p:spTgt spid="8">
                                            <p:txEl>
                                              <p:pRg st="3" end="3"/>
                                            </p:txEl>
                                          </p:spTgt>
                                        </p:tgtEl>
                                      </p:cBhvr>
                                    </p:animEffect>
                                    <p:anim calcmode="lin" valueType="num">
                                      <p:cBhvr>
                                        <p:cTn id="29"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F0F27-88BE-9C24-74E8-42E1A0BB4831}"/>
              </a:ext>
            </a:extLst>
          </p:cNvPr>
          <p:cNvSpPr>
            <a:spLocks noGrp="1"/>
          </p:cNvSpPr>
          <p:nvPr>
            <p:ph type="ctrTitle"/>
          </p:nvPr>
        </p:nvSpPr>
        <p:spPr>
          <a:xfrm>
            <a:off x="1627321" y="502211"/>
            <a:ext cx="10134369" cy="709509"/>
          </a:xfrm>
        </p:spPr>
        <p:txBody>
          <a:bodyPr/>
          <a:lstStyle/>
          <a:p>
            <a:r>
              <a:rPr lang="en-IN" sz="4000" dirty="0"/>
              <a:t>ADVANTAGES AND DISADVANTAGES</a:t>
            </a:r>
          </a:p>
        </p:txBody>
      </p:sp>
      <p:sp>
        <p:nvSpPr>
          <p:cNvPr id="3" name="Content Placeholder 2">
            <a:extLst>
              <a:ext uri="{FF2B5EF4-FFF2-40B4-BE49-F238E27FC236}">
                <a16:creationId xmlns:a16="http://schemas.microsoft.com/office/drawing/2014/main" id="{72C81A0A-E7B0-A6C8-615B-185C5B358937}"/>
              </a:ext>
            </a:extLst>
          </p:cNvPr>
          <p:cNvSpPr>
            <a:spLocks noGrp="1"/>
          </p:cNvSpPr>
          <p:nvPr>
            <p:ph sz="half" idx="1"/>
          </p:nvPr>
        </p:nvSpPr>
        <p:spPr>
          <a:xfrm>
            <a:off x="1627321" y="2234571"/>
            <a:ext cx="4936039" cy="4187531"/>
          </a:xfrm>
        </p:spPr>
        <p:txBody>
          <a:bodyPr>
            <a:normAutofit fontScale="92500" lnSpcReduction="20000"/>
          </a:bodyPr>
          <a:lstStyle/>
          <a:p>
            <a:pPr algn="l">
              <a:buFont typeface="+mj-lt"/>
              <a:buAutoNum type="arabicPeriod"/>
            </a:pPr>
            <a:r>
              <a:rPr lang="en-US" b="0" i="1" u="sng" dirty="0">
                <a:solidFill>
                  <a:srgbClr val="374151"/>
                </a:solidFill>
                <a:effectLst/>
                <a:latin typeface="Söhne"/>
              </a:rPr>
              <a:t>Increased Security</a:t>
            </a:r>
            <a:r>
              <a:rPr lang="en-US" b="0" i="0" dirty="0">
                <a:solidFill>
                  <a:srgbClr val="374151"/>
                </a:solidFill>
                <a:effectLst/>
                <a:latin typeface="Söhne"/>
              </a:rPr>
              <a:t>: Face recognition technology can be used to enhance security in various applications, such as access control, surveillance, and border control. </a:t>
            </a:r>
          </a:p>
          <a:p>
            <a:pPr algn="l">
              <a:buFont typeface="+mj-lt"/>
              <a:buAutoNum type="arabicPeriod"/>
            </a:pPr>
            <a:r>
              <a:rPr lang="en-US" b="0" i="1" u="sng" dirty="0">
                <a:solidFill>
                  <a:srgbClr val="374151"/>
                </a:solidFill>
                <a:effectLst/>
                <a:latin typeface="Söhne"/>
              </a:rPr>
              <a:t>Convenience: </a:t>
            </a:r>
            <a:r>
              <a:rPr lang="en-US" b="0" i="0" dirty="0">
                <a:solidFill>
                  <a:srgbClr val="374151"/>
                </a:solidFill>
                <a:effectLst/>
                <a:latin typeface="Söhne"/>
              </a:rPr>
              <a:t>Face recognition technology eliminates the need for physical keys or passwords, making it more convenient and faster to access secure areas or devices. </a:t>
            </a:r>
          </a:p>
          <a:p>
            <a:pPr algn="l">
              <a:buFont typeface="+mj-lt"/>
              <a:buAutoNum type="arabicPeriod"/>
            </a:pPr>
            <a:r>
              <a:rPr lang="en-US" b="0" i="1" u="sng" dirty="0">
                <a:solidFill>
                  <a:srgbClr val="374151"/>
                </a:solidFill>
                <a:effectLst/>
                <a:latin typeface="Söhne"/>
              </a:rPr>
              <a:t>Efficiency: </a:t>
            </a:r>
            <a:r>
              <a:rPr lang="en-US" b="0" i="0" dirty="0">
                <a:solidFill>
                  <a:srgbClr val="374151"/>
                </a:solidFill>
                <a:effectLst/>
                <a:latin typeface="Söhne"/>
              </a:rPr>
              <a:t>Face recognition technology can save time and increase efficiency in various applications, such as in retail, marketing, and law enforcement. </a:t>
            </a:r>
          </a:p>
          <a:p>
            <a:pPr algn="l">
              <a:buFont typeface="+mj-lt"/>
              <a:buAutoNum type="arabicPeriod"/>
            </a:pPr>
            <a:r>
              <a:rPr lang="en-US" b="0" i="1" u="sng" dirty="0">
                <a:solidFill>
                  <a:srgbClr val="374151"/>
                </a:solidFill>
                <a:effectLst/>
                <a:latin typeface="Söhne"/>
              </a:rPr>
              <a:t>Scalability: </a:t>
            </a:r>
            <a:r>
              <a:rPr lang="en-US" b="0" i="0" dirty="0">
                <a:solidFill>
                  <a:srgbClr val="374151"/>
                </a:solidFill>
                <a:effectLst/>
                <a:latin typeface="Söhne"/>
              </a:rPr>
              <a:t>Face recognition technology can be easily scaled to accommodate large datasets and high volumes of traffic, making it suitable for use in various applications and industries.</a:t>
            </a:r>
          </a:p>
          <a:p>
            <a:pPr algn="l">
              <a:buFont typeface="+mj-lt"/>
              <a:buAutoNum type="arabicPeriod"/>
            </a:pPr>
            <a:r>
              <a:rPr lang="en-US" b="0" i="1" u="sng" dirty="0">
                <a:solidFill>
                  <a:srgbClr val="374151"/>
                </a:solidFill>
                <a:effectLst/>
                <a:latin typeface="Söhne"/>
              </a:rPr>
              <a:t>Non-intrusive: </a:t>
            </a:r>
            <a:r>
              <a:rPr lang="en-US" b="0" i="0" dirty="0">
                <a:solidFill>
                  <a:srgbClr val="374151"/>
                </a:solidFill>
                <a:effectLst/>
                <a:latin typeface="Söhne"/>
              </a:rPr>
              <a:t>Face recognition technology is non-intrusive and does not require physical contact or interaction with individuals, making it more user-friendly and less invasive compared to other biometric technologies.</a:t>
            </a:r>
          </a:p>
          <a:p>
            <a:endParaRPr lang="en-IN" dirty="0"/>
          </a:p>
        </p:txBody>
      </p:sp>
      <p:sp>
        <p:nvSpPr>
          <p:cNvPr id="4" name="Content Placeholder 3">
            <a:extLst>
              <a:ext uri="{FF2B5EF4-FFF2-40B4-BE49-F238E27FC236}">
                <a16:creationId xmlns:a16="http://schemas.microsoft.com/office/drawing/2014/main" id="{756E9218-39B0-C4B6-7565-FE5E8F83C866}"/>
              </a:ext>
            </a:extLst>
          </p:cNvPr>
          <p:cNvSpPr>
            <a:spLocks noGrp="1"/>
          </p:cNvSpPr>
          <p:nvPr>
            <p:ph sz="half" idx="2"/>
          </p:nvPr>
        </p:nvSpPr>
        <p:spPr>
          <a:xfrm>
            <a:off x="6563361" y="2101945"/>
            <a:ext cx="5198330" cy="4594993"/>
          </a:xfrm>
        </p:spPr>
        <p:txBody>
          <a:bodyPr>
            <a:normAutofit fontScale="92500" lnSpcReduction="10000"/>
          </a:bodyPr>
          <a:lstStyle/>
          <a:p>
            <a:pPr marL="342900" indent="-342900">
              <a:buFont typeface="+mj-lt"/>
              <a:buAutoNum type="arabicPeriod"/>
            </a:pPr>
            <a:r>
              <a:rPr lang="en-US" b="0" i="1" u="sng" dirty="0">
                <a:solidFill>
                  <a:srgbClr val="374151"/>
                </a:solidFill>
                <a:effectLst/>
                <a:latin typeface="Söhne"/>
              </a:rPr>
              <a:t>Privacy Concerns: </a:t>
            </a:r>
            <a:r>
              <a:rPr lang="en-US" b="0" i="0" dirty="0">
                <a:solidFill>
                  <a:srgbClr val="374151"/>
                </a:solidFill>
                <a:effectLst/>
                <a:latin typeface="Söhne"/>
              </a:rPr>
              <a:t>Face recognition technology raises privacy concerns as it collects, stores, and uses individuals' biometric data. </a:t>
            </a:r>
          </a:p>
          <a:p>
            <a:pPr marL="342900" indent="-342900">
              <a:buFont typeface="+mj-lt"/>
              <a:buAutoNum type="arabicPeriod"/>
            </a:pPr>
            <a:r>
              <a:rPr lang="en-US" b="0" i="1" u="sng" dirty="0">
                <a:solidFill>
                  <a:srgbClr val="374151"/>
                </a:solidFill>
                <a:effectLst/>
                <a:latin typeface="Söhne"/>
              </a:rPr>
              <a:t>Bias and Discrimination: </a:t>
            </a:r>
            <a:r>
              <a:rPr lang="en-US" b="0" i="0" dirty="0">
                <a:solidFill>
                  <a:srgbClr val="374151"/>
                </a:solidFill>
                <a:effectLst/>
                <a:latin typeface="Söhne"/>
              </a:rPr>
              <a:t>Face recognition technology can be biased and discriminatory, especially towards certain demographic groups. This can lead to unfair treatment and potential harm to individuals.</a:t>
            </a:r>
          </a:p>
          <a:p>
            <a:pPr marL="342900" indent="-342900">
              <a:buFont typeface="+mj-lt"/>
              <a:buAutoNum type="arabicPeriod"/>
            </a:pPr>
            <a:r>
              <a:rPr lang="en-US" b="0" i="1" u="sng" dirty="0">
                <a:solidFill>
                  <a:srgbClr val="374151"/>
                </a:solidFill>
                <a:effectLst/>
                <a:latin typeface="Söhne"/>
              </a:rPr>
              <a:t>Technical Challenges: </a:t>
            </a:r>
            <a:r>
              <a:rPr lang="en-US" b="0" i="0" dirty="0">
                <a:solidFill>
                  <a:srgbClr val="374151"/>
                </a:solidFill>
                <a:effectLst/>
                <a:latin typeface="Söhne"/>
              </a:rPr>
              <a:t>Face recognition technology requires significant computational resources, including high-performance hardware and advanced algorithms. </a:t>
            </a:r>
          </a:p>
          <a:p>
            <a:pPr marL="342900" indent="-342900">
              <a:buFont typeface="+mj-lt"/>
              <a:buAutoNum type="arabicPeriod"/>
            </a:pPr>
            <a:r>
              <a:rPr lang="en-US" b="0" i="1" u="sng" dirty="0">
                <a:solidFill>
                  <a:srgbClr val="374151"/>
                </a:solidFill>
                <a:effectLst/>
                <a:latin typeface="Söhne"/>
              </a:rPr>
              <a:t>Vulnerability to Spoofing: </a:t>
            </a:r>
            <a:r>
              <a:rPr lang="en-US" b="0" i="0" dirty="0">
                <a:solidFill>
                  <a:srgbClr val="374151"/>
                </a:solidFill>
                <a:effectLst/>
                <a:latin typeface="Söhne"/>
              </a:rPr>
              <a:t>Face recognition technology is vulnerable to spoofing, where individuals can trick the system by using fake images or masks. </a:t>
            </a:r>
          </a:p>
          <a:p>
            <a:pPr marL="342900" indent="-342900">
              <a:buFont typeface="+mj-lt"/>
              <a:buAutoNum type="arabicPeriod"/>
            </a:pPr>
            <a:r>
              <a:rPr lang="en-US" b="0" i="1" u="sng" dirty="0">
                <a:solidFill>
                  <a:srgbClr val="374151"/>
                </a:solidFill>
                <a:effectLst/>
                <a:latin typeface="Söhne"/>
              </a:rPr>
              <a:t>Limited Use in Some Scenarios: </a:t>
            </a:r>
            <a:r>
              <a:rPr lang="en-US" b="0" i="0" dirty="0">
                <a:solidFill>
                  <a:srgbClr val="374151"/>
                </a:solidFill>
                <a:effectLst/>
                <a:latin typeface="Söhne"/>
              </a:rPr>
              <a:t>Face recognition technology may not be suitable for use in some scenarios, such as in cases where individuals are wearing masks or other face coverings, or where there are privacy concerns or cultural sensitivities around the collection and use of biometric data.</a:t>
            </a:r>
          </a:p>
          <a:p>
            <a:endParaRPr lang="en-IN" dirty="0"/>
          </a:p>
        </p:txBody>
      </p:sp>
      <p:sp>
        <p:nvSpPr>
          <p:cNvPr id="5" name="Text Placeholder 4">
            <a:extLst>
              <a:ext uri="{FF2B5EF4-FFF2-40B4-BE49-F238E27FC236}">
                <a16:creationId xmlns:a16="http://schemas.microsoft.com/office/drawing/2014/main" id="{0CF8F042-0A3D-8124-B01E-89D9BB186CC9}"/>
              </a:ext>
            </a:extLst>
          </p:cNvPr>
          <p:cNvSpPr>
            <a:spLocks noGrp="1"/>
          </p:cNvSpPr>
          <p:nvPr>
            <p:ph type="body" idx="13"/>
          </p:nvPr>
        </p:nvSpPr>
        <p:spPr>
          <a:xfrm>
            <a:off x="1627322" y="1278033"/>
            <a:ext cx="4672156" cy="823912"/>
          </a:xfrm>
        </p:spPr>
        <p:txBody>
          <a:bodyPr/>
          <a:lstStyle/>
          <a:p>
            <a:r>
              <a:rPr lang="en-IN" dirty="0"/>
              <a:t>ADVANTAGES</a:t>
            </a:r>
          </a:p>
        </p:txBody>
      </p:sp>
      <p:sp>
        <p:nvSpPr>
          <p:cNvPr id="6" name="Text Placeholder 5">
            <a:extLst>
              <a:ext uri="{FF2B5EF4-FFF2-40B4-BE49-F238E27FC236}">
                <a16:creationId xmlns:a16="http://schemas.microsoft.com/office/drawing/2014/main" id="{DB49AA7F-62BA-E756-4A0E-7DA268F18DCE}"/>
              </a:ext>
            </a:extLst>
          </p:cNvPr>
          <p:cNvSpPr>
            <a:spLocks noGrp="1"/>
          </p:cNvSpPr>
          <p:nvPr>
            <p:ph type="body" sz="quarter" idx="3"/>
          </p:nvPr>
        </p:nvSpPr>
        <p:spPr>
          <a:xfrm>
            <a:off x="7067963" y="1278033"/>
            <a:ext cx="4695165" cy="823912"/>
          </a:xfrm>
        </p:spPr>
        <p:txBody>
          <a:bodyPr/>
          <a:lstStyle/>
          <a:p>
            <a:r>
              <a:rPr lang="en-IN" dirty="0"/>
              <a:t>DISADVANTAGES</a:t>
            </a:r>
          </a:p>
        </p:txBody>
      </p:sp>
    </p:spTree>
    <p:extLst>
      <p:ext uri="{BB962C8B-B14F-4D97-AF65-F5344CB8AC3E}">
        <p14:creationId xmlns:p14="http://schemas.microsoft.com/office/powerpoint/2010/main" val="35658954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 calcmode="lin" valueType="num">
                                      <p:cBhvr>
                                        <p:cTn id="42"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4">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 calcmode="lin" valueType="num">
                                      <p:cBhvr>
                                        <p:cTn id="49"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50"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51" dur="500"/>
                                        <p:tgtEl>
                                          <p:spTgt spid="4">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4">
                                            <p:txEl>
                                              <p:pRg st="2" end="2"/>
                                            </p:txEl>
                                          </p:spTgt>
                                        </p:tgtEl>
                                        <p:attrNameLst>
                                          <p:attrName>style.visibility</p:attrName>
                                        </p:attrNameLst>
                                      </p:cBhvr>
                                      <p:to>
                                        <p:strVal val="visible"/>
                                      </p:to>
                                    </p:set>
                                    <p:anim calcmode="lin" valueType="num">
                                      <p:cBhvr>
                                        <p:cTn id="56"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57"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58" dur="500"/>
                                        <p:tgtEl>
                                          <p:spTgt spid="4">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4">
                                            <p:txEl>
                                              <p:pRg st="3" end="3"/>
                                            </p:txEl>
                                          </p:spTgt>
                                        </p:tgtEl>
                                        <p:attrNameLst>
                                          <p:attrName>style.visibility</p:attrName>
                                        </p:attrNameLst>
                                      </p:cBhvr>
                                      <p:to>
                                        <p:strVal val="visible"/>
                                      </p:to>
                                    </p:set>
                                    <p:anim calcmode="lin" valueType="num">
                                      <p:cBhvr>
                                        <p:cTn id="63"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64"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65" dur="500"/>
                                        <p:tgtEl>
                                          <p:spTgt spid="4">
                                            <p:txEl>
                                              <p:pRg st="3" end="3"/>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4">
                                            <p:txEl>
                                              <p:pRg st="4" end="4"/>
                                            </p:txEl>
                                          </p:spTgt>
                                        </p:tgtEl>
                                        <p:attrNameLst>
                                          <p:attrName>style.visibility</p:attrName>
                                        </p:attrNameLst>
                                      </p:cBhvr>
                                      <p:to>
                                        <p:strVal val="visible"/>
                                      </p:to>
                                    </p:set>
                                    <p:anim calcmode="lin" valueType="num">
                                      <p:cBhvr>
                                        <p:cTn id="70"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71"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7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D0BED06B-37FD-4892-0D64-6343362A3646}"/>
              </a:ext>
            </a:extLst>
          </p:cNvPr>
          <p:cNvPicPr>
            <a:picLocks noGrp="1" noChangeAspect="1"/>
          </p:cNvPicPr>
          <p:nvPr>
            <p:ph type="pic" sz="quarter" idx="10"/>
          </p:nvPr>
        </p:nvPicPr>
        <p:blipFill>
          <a:blip r:embed="rId3">
            <a:alphaModFix amt="35000"/>
          </a:blip>
          <a:srcRect l="9129" r="9129"/>
          <a:stretch>
            <a:fillRect/>
          </a:stretch>
        </p:blipFill>
        <p:spPr>
          <a:xfrm>
            <a:off x="0" y="0"/>
            <a:ext cx="12191999" cy="7190072"/>
          </a:xfrm>
        </p:spPr>
      </p:pic>
      <p:sp>
        <p:nvSpPr>
          <p:cNvPr id="5" name="Title 4">
            <a:extLst>
              <a:ext uri="{FF2B5EF4-FFF2-40B4-BE49-F238E27FC236}">
                <a16:creationId xmlns:a16="http://schemas.microsoft.com/office/drawing/2014/main" id="{C0523889-FEFE-0D82-105A-7CF2C1AF4718}"/>
              </a:ext>
            </a:extLst>
          </p:cNvPr>
          <p:cNvSpPr>
            <a:spLocks noGrp="1"/>
          </p:cNvSpPr>
          <p:nvPr>
            <p:ph type="title"/>
          </p:nvPr>
        </p:nvSpPr>
        <p:spPr>
          <a:xfrm>
            <a:off x="838200" y="2932254"/>
            <a:ext cx="10515600" cy="1325563"/>
          </a:xfrm>
        </p:spPr>
        <p:txBody>
          <a:bodyPr/>
          <a:lstStyle/>
          <a:p>
            <a:pPr algn="ctr"/>
            <a:r>
              <a:rPr lang="en-IN" sz="4800" b="1" cap="all" dirty="0">
                <a:solidFill>
                  <a:schemeClr val="bg1"/>
                </a:solidFill>
                <a:latin typeface="Sagona ExtraLight" panose="02020303050505020204" pitchFamily="18" charset="0"/>
              </a:rPr>
              <a:t>THANK YOU </a:t>
            </a:r>
          </a:p>
        </p:txBody>
      </p:sp>
    </p:spTree>
    <p:extLst>
      <p:ext uri="{BB962C8B-B14F-4D97-AF65-F5344CB8AC3E}">
        <p14:creationId xmlns:p14="http://schemas.microsoft.com/office/powerpoint/2010/main" val="4467490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2B40187B-F66B-5A13-8350-033A8F36AC72}"/>
              </a:ext>
            </a:extLst>
          </p:cNvPr>
          <p:cNvPicPr>
            <a:picLocks noGrp="1" noChangeAspect="1"/>
          </p:cNvPicPr>
          <p:nvPr>
            <p:ph type="pic" sz="quarter" idx="10"/>
          </p:nvPr>
        </p:nvPicPr>
        <p:blipFill>
          <a:blip r:embed="rId3">
            <a:alphaModFix amt="50000"/>
          </a:blip>
          <a:srcRect l="4572" r="4572"/>
          <a:stretch>
            <a:fillRect/>
          </a:stretch>
        </p:blipFill>
        <p:spPr>
          <a:xfrm>
            <a:off x="1155244" y="-2628"/>
            <a:ext cx="11067514" cy="6857999"/>
          </a:xfrm>
        </p:spPr>
      </p:pic>
      <p:sp>
        <p:nvSpPr>
          <p:cNvPr id="11" name="Title 10">
            <a:extLst>
              <a:ext uri="{FF2B5EF4-FFF2-40B4-BE49-F238E27FC236}">
                <a16:creationId xmlns:a16="http://schemas.microsoft.com/office/drawing/2014/main" id="{87CFB1EF-4ACE-D0AB-73CD-42CAAB22730A}"/>
              </a:ext>
            </a:extLst>
          </p:cNvPr>
          <p:cNvSpPr>
            <a:spLocks noGrp="1"/>
          </p:cNvSpPr>
          <p:nvPr>
            <p:ph type="ctrTitle"/>
          </p:nvPr>
        </p:nvSpPr>
        <p:spPr>
          <a:xfrm>
            <a:off x="1507123" y="3186220"/>
            <a:ext cx="5171440" cy="2387600"/>
          </a:xfrm>
        </p:spPr>
        <p:txBody>
          <a:bodyPr/>
          <a:lstStyle/>
          <a:p>
            <a:r>
              <a:rPr lang="en-IN" dirty="0"/>
              <a:t>introduction</a:t>
            </a:r>
          </a:p>
        </p:txBody>
      </p:sp>
    </p:spTree>
    <p:extLst>
      <p:ext uri="{BB962C8B-B14F-4D97-AF65-F5344CB8AC3E}">
        <p14:creationId xmlns:p14="http://schemas.microsoft.com/office/powerpoint/2010/main" val="40678648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671A034-1CDF-8B46-90C5-63321B0C91BE}"/>
              </a:ext>
            </a:extLst>
          </p:cNvPr>
          <p:cNvSpPr>
            <a:spLocks noGrp="1"/>
          </p:cNvSpPr>
          <p:nvPr>
            <p:ph idx="1"/>
          </p:nvPr>
        </p:nvSpPr>
        <p:spPr>
          <a:xfrm>
            <a:off x="6643606" y="339644"/>
            <a:ext cx="5253754" cy="2806511"/>
          </a:xfrm>
        </p:spPr>
        <p:txBody>
          <a:bodyPr>
            <a:normAutofit/>
          </a:bodyPr>
          <a:lstStyle/>
          <a:p>
            <a:pPr marL="0" indent="0" algn="just">
              <a:buNone/>
            </a:pPr>
            <a:r>
              <a:rPr lang="en-US" sz="2000" b="0" i="0" dirty="0">
                <a:solidFill>
                  <a:srgbClr val="374151"/>
                </a:solidFill>
                <a:effectLst/>
                <a:latin typeface="Söhne"/>
              </a:rPr>
              <a:t>Face recognition is a cutting-edge technology that allows computers to identify and verify human faces using digital images or videos. </a:t>
            </a:r>
          </a:p>
          <a:p>
            <a:pPr marL="0" indent="0" algn="just">
              <a:buNone/>
            </a:pPr>
            <a:r>
              <a:rPr lang="en-US" sz="2000" b="0" i="0" dirty="0">
                <a:solidFill>
                  <a:srgbClr val="374151"/>
                </a:solidFill>
                <a:effectLst/>
                <a:latin typeface="Söhne"/>
              </a:rPr>
              <a:t>By analyzing facial features such as the distance between the eyes, the shape of the nose, and the contours of the face, face recognition algorithms can accurately identify individuals and even predict their emotions.</a:t>
            </a:r>
            <a:endParaRPr lang="en-US" sz="2000" dirty="0"/>
          </a:p>
        </p:txBody>
      </p:sp>
      <p:sp>
        <p:nvSpPr>
          <p:cNvPr id="21" name="Title 20">
            <a:extLst>
              <a:ext uri="{FF2B5EF4-FFF2-40B4-BE49-F238E27FC236}">
                <a16:creationId xmlns:a16="http://schemas.microsoft.com/office/drawing/2014/main" id="{B3E69B71-5849-7541-ADEA-D19838B3CF0C}"/>
              </a:ext>
            </a:extLst>
          </p:cNvPr>
          <p:cNvSpPr>
            <a:spLocks noGrp="1"/>
          </p:cNvSpPr>
          <p:nvPr>
            <p:ph type="ctrTitle"/>
          </p:nvPr>
        </p:nvSpPr>
        <p:spPr>
          <a:xfrm>
            <a:off x="1524000" y="339644"/>
            <a:ext cx="5014992" cy="2806512"/>
          </a:xfrm>
        </p:spPr>
        <p:txBody>
          <a:bodyPr/>
          <a:lstStyle/>
          <a:p>
            <a:r>
              <a:rPr lang="en-US" dirty="0"/>
              <a:t>Introduction (face recognition)</a:t>
            </a:r>
          </a:p>
        </p:txBody>
      </p:sp>
      <p:pic>
        <p:nvPicPr>
          <p:cNvPr id="5" name="Picture Placeholder 4">
            <a:extLst>
              <a:ext uri="{FF2B5EF4-FFF2-40B4-BE49-F238E27FC236}">
                <a16:creationId xmlns:a16="http://schemas.microsoft.com/office/drawing/2014/main" id="{90D2300F-94C3-83A2-B2DE-ADAC7BE415DC}"/>
              </a:ext>
            </a:extLst>
          </p:cNvPr>
          <p:cNvPicPr>
            <a:picLocks noGrp="1" noChangeAspect="1"/>
          </p:cNvPicPr>
          <p:nvPr>
            <p:ph type="pic" sz="quarter" idx="10"/>
          </p:nvPr>
        </p:nvPicPr>
        <p:blipFill>
          <a:blip r:embed="rId3">
            <a:alphaModFix amt="50000"/>
          </a:blip>
          <a:srcRect t="8345" b="8345"/>
          <a:stretch>
            <a:fillRect/>
          </a:stretch>
        </p:blipFill>
        <p:spPr>
          <a:xfrm>
            <a:off x="1456926" y="3146156"/>
            <a:ext cx="10373360" cy="3375025"/>
          </a:xfrm>
        </p:spPr>
      </p:pic>
    </p:spTree>
    <p:extLst>
      <p:ext uri="{BB962C8B-B14F-4D97-AF65-F5344CB8AC3E}">
        <p14:creationId xmlns:p14="http://schemas.microsoft.com/office/powerpoint/2010/main" val="21678234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93AABDC-C3FD-F345-990B-6E2D88310423}"/>
              </a:ext>
            </a:extLst>
          </p:cNvPr>
          <p:cNvSpPr>
            <a:spLocks noGrp="1"/>
          </p:cNvSpPr>
          <p:nvPr>
            <p:ph type="ctrTitle"/>
          </p:nvPr>
        </p:nvSpPr>
        <p:spPr/>
        <p:txBody>
          <a:bodyPr/>
          <a:lstStyle/>
          <a:p>
            <a:r>
              <a:rPr lang="en-US" dirty="0"/>
              <a:t>Biometrics</a:t>
            </a:r>
          </a:p>
        </p:txBody>
      </p:sp>
      <p:sp>
        <p:nvSpPr>
          <p:cNvPr id="3" name="Content Placeholder 2">
            <a:extLst>
              <a:ext uri="{FF2B5EF4-FFF2-40B4-BE49-F238E27FC236}">
                <a16:creationId xmlns:a16="http://schemas.microsoft.com/office/drawing/2014/main" id="{65315FCB-0039-EF4F-AFE0-33905D91929E}"/>
              </a:ext>
            </a:extLst>
          </p:cNvPr>
          <p:cNvSpPr>
            <a:spLocks noGrp="1"/>
          </p:cNvSpPr>
          <p:nvPr>
            <p:ph sz="half" idx="1"/>
          </p:nvPr>
        </p:nvSpPr>
        <p:spPr>
          <a:xfrm>
            <a:off x="1627321" y="2493384"/>
            <a:ext cx="9782359" cy="3846139"/>
          </a:xfrm>
        </p:spPr>
        <p:txBody>
          <a:bodyPr>
            <a:normAutofit/>
          </a:bodyPr>
          <a:lstStyle/>
          <a:p>
            <a:pPr algn="just">
              <a:lnSpc>
                <a:spcPct val="150000"/>
              </a:lnSpc>
            </a:pPr>
            <a:r>
              <a:rPr lang="en-US" sz="2400" b="0" i="0" dirty="0">
                <a:solidFill>
                  <a:srgbClr val="202124"/>
                </a:solidFill>
                <a:effectLst/>
                <a:latin typeface="Google Sans"/>
              </a:rPr>
              <a:t>Biometrics is </a:t>
            </a:r>
            <a:r>
              <a:rPr lang="en-US" sz="2400" b="0" i="0" dirty="0">
                <a:solidFill>
                  <a:srgbClr val="040C28"/>
                </a:solidFill>
                <a:effectLst/>
                <a:latin typeface="Google Sans"/>
              </a:rPr>
              <a:t>the science of establishing human identity by using physical traits (such as face, fingerprint, and iris) and behavioral traits (such as keystroke and gait)</a:t>
            </a:r>
          </a:p>
          <a:p>
            <a:pPr algn="just">
              <a:lnSpc>
                <a:spcPct val="150000"/>
              </a:lnSpc>
            </a:pPr>
            <a:r>
              <a:rPr lang="en-US" sz="2400" dirty="0">
                <a:solidFill>
                  <a:srgbClr val="040C28"/>
                </a:solidFill>
                <a:latin typeface="Google Sans"/>
              </a:rPr>
              <a:t>Biometric facial recognition uses unique mathematical and dynamic patterns works as a face scanner that make this system one of the safest and most effective ones.</a:t>
            </a:r>
          </a:p>
        </p:txBody>
      </p:sp>
      <p:sp>
        <p:nvSpPr>
          <p:cNvPr id="17" name="Text Placeholder 16">
            <a:extLst>
              <a:ext uri="{FF2B5EF4-FFF2-40B4-BE49-F238E27FC236}">
                <a16:creationId xmlns:a16="http://schemas.microsoft.com/office/drawing/2014/main" id="{F0150DF7-4A8B-444C-8CA1-24A9B9191B80}"/>
              </a:ext>
            </a:extLst>
          </p:cNvPr>
          <p:cNvSpPr>
            <a:spLocks noGrp="1"/>
          </p:cNvSpPr>
          <p:nvPr>
            <p:ph type="body" idx="13"/>
          </p:nvPr>
        </p:nvSpPr>
        <p:spPr/>
        <p:txBody>
          <a:bodyPr/>
          <a:lstStyle/>
          <a:p>
            <a:pPr lvl="0"/>
            <a:r>
              <a:rPr lang="en-US" dirty="0">
                <a:solidFill>
                  <a:srgbClr val="1F5B9F"/>
                </a:solidFill>
              </a:rPr>
              <a:t>What is Biometrics?</a:t>
            </a:r>
          </a:p>
        </p:txBody>
      </p:sp>
    </p:spTree>
    <p:extLst>
      <p:ext uri="{BB962C8B-B14F-4D97-AF65-F5344CB8AC3E}">
        <p14:creationId xmlns:p14="http://schemas.microsoft.com/office/powerpoint/2010/main" val="38432845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93AABDC-C3FD-F345-990B-6E2D88310423}"/>
              </a:ext>
            </a:extLst>
          </p:cNvPr>
          <p:cNvSpPr>
            <a:spLocks noGrp="1"/>
          </p:cNvSpPr>
          <p:nvPr>
            <p:ph type="ctrTitle"/>
          </p:nvPr>
        </p:nvSpPr>
        <p:spPr/>
        <p:txBody>
          <a:bodyPr/>
          <a:lstStyle/>
          <a:p>
            <a:r>
              <a:rPr lang="en-US" dirty="0"/>
              <a:t>Computer vision</a:t>
            </a:r>
          </a:p>
        </p:txBody>
      </p:sp>
      <p:sp>
        <p:nvSpPr>
          <p:cNvPr id="3" name="Content Placeholder 2">
            <a:extLst>
              <a:ext uri="{FF2B5EF4-FFF2-40B4-BE49-F238E27FC236}">
                <a16:creationId xmlns:a16="http://schemas.microsoft.com/office/drawing/2014/main" id="{65315FCB-0039-EF4F-AFE0-33905D91929E}"/>
              </a:ext>
            </a:extLst>
          </p:cNvPr>
          <p:cNvSpPr>
            <a:spLocks noGrp="1"/>
          </p:cNvSpPr>
          <p:nvPr>
            <p:ph sz="half" idx="1"/>
          </p:nvPr>
        </p:nvSpPr>
        <p:spPr>
          <a:xfrm>
            <a:off x="1627321" y="2493384"/>
            <a:ext cx="9782359" cy="3846139"/>
          </a:xfrm>
        </p:spPr>
        <p:txBody>
          <a:bodyPr>
            <a:normAutofit/>
          </a:bodyPr>
          <a:lstStyle/>
          <a:p>
            <a:pPr algn="just">
              <a:lnSpc>
                <a:spcPct val="150000"/>
              </a:lnSpc>
            </a:pPr>
            <a:r>
              <a:rPr lang="en-US" sz="2400" dirty="0">
                <a:solidFill>
                  <a:srgbClr val="040C28"/>
                </a:solidFill>
                <a:latin typeface="Google Sans"/>
              </a:rPr>
              <a:t>Computer vision is one of the fields of Artificial Intelligence that trains and enables computers to understand the visual world. Computers can use digital images and deep learning models to accurately identify and classify objects and react to them.</a:t>
            </a:r>
          </a:p>
          <a:p>
            <a:pPr algn="just">
              <a:lnSpc>
                <a:spcPct val="150000"/>
              </a:lnSpc>
            </a:pPr>
            <a:r>
              <a:rPr lang="en-US" sz="2400" dirty="0">
                <a:solidFill>
                  <a:srgbClr val="040C28"/>
                </a:solidFill>
                <a:latin typeface="Google Sans"/>
              </a:rPr>
              <a:t>The idea behind computer vision is to instruct computers to interpret and comprehend images on a pixel-by-pixel basis.</a:t>
            </a:r>
          </a:p>
        </p:txBody>
      </p:sp>
      <p:sp>
        <p:nvSpPr>
          <p:cNvPr id="17" name="Text Placeholder 16">
            <a:extLst>
              <a:ext uri="{FF2B5EF4-FFF2-40B4-BE49-F238E27FC236}">
                <a16:creationId xmlns:a16="http://schemas.microsoft.com/office/drawing/2014/main" id="{F0150DF7-4A8B-444C-8CA1-24A9B9191B80}"/>
              </a:ext>
            </a:extLst>
          </p:cNvPr>
          <p:cNvSpPr>
            <a:spLocks noGrp="1"/>
          </p:cNvSpPr>
          <p:nvPr>
            <p:ph type="body" idx="13"/>
          </p:nvPr>
        </p:nvSpPr>
        <p:spPr/>
        <p:txBody>
          <a:bodyPr/>
          <a:lstStyle/>
          <a:p>
            <a:pPr lvl="0"/>
            <a:r>
              <a:rPr lang="en-US" dirty="0">
                <a:solidFill>
                  <a:srgbClr val="1F5B9F"/>
                </a:solidFill>
              </a:rPr>
              <a:t>What is Computer Vision?</a:t>
            </a:r>
          </a:p>
        </p:txBody>
      </p:sp>
    </p:spTree>
    <p:extLst>
      <p:ext uri="{BB962C8B-B14F-4D97-AF65-F5344CB8AC3E}">
        <p14:creationId xmlns:p14="http://schemas.microsoft.com/office/powerpoint/2010/main" val="17820398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FD439DD0-579B-4A38-94AC-4A7CC453CC47}"/>
              </a:ext>
            </a:extLst>
          </p:cNvPr>
          <p:cNvSpPr>
            <a:spLocks noGrp="1"/>
          </p:cNvSpPr>
          <p:nvPr>
            <p:ph type="title"/>
          </p:nvPr>
        </p:nvSpPr>
        <p:spPr/>
        <p:txBody>
          <a:bodyPr/>
          <a:lstStyle/>
          <a:p>
            <a:r>
              <a:rPr lang="en-US" dirty="0"/>
              <a:t>Slide title 29</a:t>
            </a:r>
          </a:p>
        </p:txBody>
      </p:sp>
      <p:pic>
        <p:nvPicPr>
          <p:cNvPr id="6" name="Picture Placeholder 8">
            <a:extLst>
              <a:ext uri="{FF2B5EF4-FFF2-40B4-BE49-F238E27FC236}">
                <a16:creationId xmlns:a16="http://schemas.microsoft.com/office/drawing/2014/main" id="{545E1971-A2FA-52B4-5397-B4A15EAA7727}"/>
              </a:ext>
            </a:extLst>
          </p:cNvPr>
          <p:cNvPicPr>
            <a:picLocks noGrp="1" noChangeAspect="1"/>
          </p:cNvPicPr>
          <p:nvPr>
            <p:ph type="pic" sz="quarter" idx="10"/>
          </p:nvPr>
        </p:nvPicPr>
        <p:blipFill>
          <a:blip r:embed="rId3">
            <a:alphaModFix amt="50000"/>
          </a:blip>
          <a:srcRect l="4618" r="4618"/>
          <a:stretch>
            <a:fillRect/>
          </a:stretch>
        </p:blipFill>
        <p:spPr>
          <a:xfrm>
            <a:off x="1150094" y="0"/>
            <a:ext cx="11056937" cy="6858000"/>
          </a:xfrm>
        </p:spPr>
      </p:pic>
      <p:sp>
        <p:nvSpPr>
          <p:cNvPr id="7" name="Title 10">
            <a:extLst>
              <a:ext uri="{FF2B5EF4-FFF2-40B4-BE49-F238E27FC236}">
                <a16:creationId xmlns:a16="http://schemas.microsoft.com/office/drawing/2014/main" id="{E09743F2-BE2F-B442-B8DC-2C3A6095DA3E}"/>
              </a:ext>
            </a:extLst>
          </p:cNvPr>
          <p:cNvSpPr txBox="1">
            <a:spLocks/>
          </p:cNvSpPr>
          <p:nvPr/>
        </p:nvSpPr>
        <p:spPr>
          <a:xfrm>
            <a:off x="1507123" y="3186220"/>
            <a:ext cx="517144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Title 10">
            <a:extLst>
              <a:ext uri="{FF2B5EF4-FFF2-40B4-BE49-F238E27FC236}">
                <a16:creationId xmlns:a16="http://schemas.microsoft.com/office/drawing/2014/main" id="{A3D3957E-18A4-5BC9-1CE2-F4BC8E7B9C6F}"/>
              </a:ext>
            </a:extLst>
          </p:cNvPr>
          <p:cNvSpPr txBox="1">
            <a:spLocks/>
          </p:cNvSpPr>
          <p:nvPr/>
        </p:nvSpPr>
        <p:spPr>
          <a:xfrm>
            <a:off x="1685637" y="4122950"/>
            <a:ext cx="5171440" cy="2235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800" cap="all" dirty="0">
                <a:solidFill>
                  <a:schemeClr val="bg1"/>
                </a:solidFill>
                <a:latin typeface="Sagona ExtraLight" panose="02020303050505020204" pitchFamily="18" charset="0"/>
              </a:rPr>
              <a:t>OBJECTIVE</a:t>
            </a:r>
          </a:p>
        </p:txBody>
      </p:sp>
    </p:spTree>
    <p:extLst>
      <p:ext uri="{BB962C8B-B14F-4D97-AF65-F5344CB8AC3E}">
        <p14:creationId xmlns:p14="http://schemas.microsoft.com/office/powerpoint/2010/main" val="30219997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6F33F06-9566-FA97-2E45-2FBB0A7C0E61}"/>
              </a:ext>
            </a:extLst>
          </p:cNvPr>
          <p:cNvPicPr>
            <a:picLocks noGrp="1" noChangeAspect="1"/>
          </p:cNvPicPr>
          <p:nvPr>
            <p:ph type="pic" sz="quarter" idx="13"/>
          </p:nvPr>
        </p:nvPicPr>
        <p:blipFill>
          <a:blip r:embed="rId3">
            <a:alphaModFix amt="20000"/>
          </a:blip>
          <a:srcRect l="4664" r="4664"/>
          <a:stretch>
            <a:fillRect/>
          </a:stretch>
        </p:blipFill>
        <p:spPr>
          <a:xfrm>
            <a:off x="1162797" y="8419"/>
            <a:ext cx="11057681" cy="6858002"/>
          </a:xfrm>
        </p:spPr>
      </p:pic>
      <p:sp>
        <p:nvSpPr>
          <p:cNvPr id="8" name="Text Placeholder 6">
            <a:extLst>
              <a:ext uri="{FF2B5EF4-FFF2-40B4-BE49-F238E27FC236}">
                <a16:creationId xmlns:a16="http://schemas.microsoft.com/office/drawing/2014/main" id="{6641D30D-F705-CE85-94ED-FD34E693DB64}"/>
              </a:ext>
            </a:extLst>
          </p:cNvPr>
          <p:cNvSpPr>
            <a:spLocks noGrp="1"/>
          </p:cNvSpPr>
          <p:nvPr>
            <p:ph type="body" sz="quarter" idx="14"/>
          </p:nvPr>
        </p:nvSpPr>
        <p:spPr>
          <a:xfrm>
            <a:off x="1582457" y="1706692"/>
            <a:ext cx="5029539" cy="4849283"/>
          </a:xfrm>
        </p:spPr>
        <p:txBody>
          <a:bodyPr>
            <a:normAutofit/>
          </a:bodyPr>
          <a:lstStyle/>
          <a:p>
            <a:pPr marL="342900" lvl="0" indent="-342900" algn="just">
              <a:lnSpc>
                <a:spcPct val="150000"/>
              </a:lnSpc>
              <a:buFont typeface="Symbol" panose="05050102010706020507" pitchFamily="18" charset="2"/>
              <a:buChar char=""/>
            </a:pPr>
            <a:r>
              <a:rPr lang="en-IN" sz="1800" kern="100" dirty="0">
                <a:effectLst/>
                <a:latin typeface="Söhne"/>
                <a:ea typeface="Calibri" panose="020F0502020204030204" pitchFamily="34" charset="0"/>
                <a:cs typeface="Cordia New" panose="020B0304020202020204" pitchFamily="34" charset="-34"/>
              </a:rPr>
              <a:t>Accurately detect faces in images or video frames using </a:t>
            </a:r>
            <a:r>
              <a:rPr lang="en-IN" sz="1800" kern="100" dirty="0" err="1">
                <a:effectLst/>
                <a:latin typeface="Söhne"/>
                <a:ea typeface="Calibri" panose="020F0502020204030204" pitchFamily="34" charset="0"/>
                <a:cs typeface="Cordia New" panose="020B0304020202020204" pitchFamily="34" charset="-34"/>
              </a:rPr>
              <a:t>Haar</a:t>
            </a:r>
            <a:r>
              <a:rPr lang="en-IN" sz="1800" kern="100" dirty="0">
                <a:effectLst/>
                <a:latin typeface="Söhne"/>
                <a:ea typeface="Calibri" panose="020F0502020204030204" pitchFamily="34" charset="0"/>
                <a:cs typeface="Cordia New" panose="020B0304020202020204" pitchFamily="34" charset="-34"/>
              </a:rPr>
              <a:t> Cascade algorithm.</a:t>
            </a:r>
          </a:p>
          <a:p>
            <a:pPr marL="342900" lvl="0" indent="-342900" algn="just">
              <a:lnSpc>
                <a:spcPct val="150000"/>
              </a:lnSpc>
              <a:buFont typeface="Symbol" panose="05050102010706020507" pitchFamily="18" charset="2"/>
              <a:buChar char=""/>
            </a:pPr>
            <a:r>
              <a:rPr lang="en-IN" sz="1800" kern="100" dirty="0">
                <a:effectLst/>
                <a:latin typeface="Söhne"/>
                <a:ea typeface="Calibri" panose="020F0502020204030204" pitchFamily="34" charset="0"/>
                <a:cs typeface="Cordia New" panose="020B0304020202020204" pitchFamily="34" charset="-34"/>
              </a:rPr>
              <a:t>Extract meaningful features from the detected faces using LBPH algorithm.</a:t>
            </a:r>
          </a:p>
          <a:p>
            <a:pPr marL="342900" lvl="0" indent="-342900" algn="just">
              <a:lnSpc>
                <a:spcPct val="150000"/>
              </a:lnSpc>
              <a:buFont typeface="Symbol" panose="05050102010706020507" pitchFamily="18" charset="2"/>
              <a:buChar char=""/>
            </a:pPr>
            <a:r>
              <a:rPr lang="en-IN" sz="1800" kern="100" dirty="0">
                <a:effectLst/>
                <a:latin typeface="Söhne"/>
                <a:ea typeface="Calibri" panose="020F0502020204030204" pitchFamily="34" charset="0"/>
                <a:cs typeface="Cordia New" panose="020B0304020202020204" pitchFamily="34" charset="-34"/>
              </a:rPr>
              <a:t>Build a robust face recognition model that can identify individuals in real-time with high accuracy and reliability.</a:t>
            </a:r>
          </a:p>
          <a:p>
            <a:pPr marL="342900" lvl="0" indent="-342900" algn="just">
              <a:lnSpc>
                <a:spcPct val="150000"/>
              </a:lnSpc>
              <a:spcAft>
                <a:spcPts val="800"/>
              </a:spcAft>
              <a:buFont typeface="Symbol" panose="05050102010706020507" pitchFamily="18" charset="2"/>
              <a:buChar char=""/>
            </a:pPr>
            <a:r>
              <a:rPr lang="en-IN" sz="1800" kern="100" dirty="0">
                <a:effectLst/>
                <a:latin typeface="Söhne"/>
                <a:ea typeface="Calibri" panose="020F0502020204030204" pitchFamily="34" charset="0"/>
                <a:cs typeface="Cordia New" panose="020B0304020202020204" pitchFamily="34" charset="-34"/>
              </a:rPr>
              <a:t>Implement the face recognition system in a user-friendly way, such as through a graphical user interface (GUI).</a:t>
            </a:r>
          </a:p>
          <a:p>
            <a:endParaRPr lang="en-US" dirty="0"/>
          </a:p>
        </p:txBody>
      </p:sp>
      <p:sp>
        <p:nvSpPr>
          <p:cNvPr id="12" name="Title 2">
            <a:extLst>
              <a:ext uri="{FF2B5EF4-FFF2-40B4-BE49-F238E27FC236}">
                <a16:creationId xmlns:a16="http://schemas.microsoft.com/office/drawing/2014/main" id="{B4B3358F-C45B-E4AB-C1AD-C2BC4D420EB4}"/>
              </a:ext>
            </a:extLst>
          </p:cNvPr>
          <p:cNvSpPr txBox="1">
            <a:spLocks/>
          </p:cNvSpPr>
          <p:nvPr/>
        </p:nvSpPr>
        <p:spPr>
          <a:xfrm>
            <a:off x="1582457" y="356280"/>
            <a:ext cx="4890577" cy="1002552"/>
          </a:xfrm>
          <a:prstGeom prst="rect">
            <a:avLst/>
          </a:prstGeom>
        </p:spPr>
        <p:txBody>
          <a:bodyPr vert="horz" lIns="0" tIns="45720" rIns="0" bIns="45720" rtlCol="0" anchor="b">
            <a:noAutofit/>
          </a:bodyPr>
          <a:lstStyle>
            <a:lvl1pPr algn="l" defTabSz="914400" rtl="0" eaLnBrk="1" latinLnBrk="0" hangingPunct="1">
              <a:lnSpc>
                <a:spcPct val="90000"/>
              </a:lnSpc>
              <a:spcBef>
                <a:spcPct val="0"/>
              </a:spcBef>
              <a:buNone/>
              <a:defRPr sz="4500" b="0" i="0" kern="1200" cap="all" baseline="0">
                <a:solidFill>
                  <a:schemeClr val="bg1"/>
                </a:solidFill>
                <a:latin typeface="Sagona ExtraLight" panose="02020303050505020204" pitchFamily="18" charset="0"/>
                <a:ea typeface="+mj-ea"/>
                <a:cs typeface="+mj-cs"/>
              </a:defRPr>
            </a:lvl1pPr>
          </a:lstStyle>
          <a:p>
            <a:r>
              <a:rPr lang="en-US" dirty="0"/>
              <a:t>OBJECTIVES</a:t>
            </a:r>
          </a:p>
        </p:txBody>
      </p:sp>
    </p:spTree>
    <p:extLst>
      <p:ext uri="{BB962C8B-B14F-4D97-AF65-F5344CB8AC3E}">
        <p14:creationId xmlns:p14="http://schemas.microsoft.com/office/powerpoint/2010/main" val="30728744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1000"/>
                                        <p:tgtEl>
                                          <p:spTgt spid="8">
                                            <p:txEl>
                                              <p:pRg st="3" end="3"/>
                                            </p:txEl>
                                          </p:spTgt>
                                        </p:tgtEl>
                                      </p:cBhvr>
                                    </p:animEffect>
                                    <p:anim calcmode="lin" valueType="num">
                                      <p:cBhvr>
                                        <p:cTn id="29"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FD439DD0-579B-4A38-94AC-4A7CC453CC47}"/>
              </a:ext>
            </a:extLst>
          </p:cNvPr>
          <p:cNvSpPr>
            <a:spLocks noGrp="1"/>
          </p:cNvSpPr>
          <p:nvPr>
            <p:ph type="title"/>
          </p:nvPr>
        </p:nvSpPr>
        <p:spPr/>
        <p:txBody>
          <a:bodyPr/>
          <a:lstStyle/>
          <a:p>
            <a:r>
              <a:rPr lang="en-US" dirty="0"/>
              <a:t>Slide title 29</a:t>
            </a:r>
          </a:p>
        </p:txBody>
      </p:sp>
      <p:pic>
        <p:nvPicPr>
          <p:cNvPr id="6" name="Picture Placeholder 8">
            <a:extLst>
              <a:ext uri="{FF2B5EF4-FFF2-40B4-BE49-F238E27FC236}">
                <a16:creationId xmlns:a16="http://schemas.microsoft.com/office/drawing/2014/main" id="{545E1971-A2FA-52B4-5397-B4A15EAA7727}"/>
              </a:ext>
            </a:extLst>
          </p:cNvPr>
          <p:cNvPicPr>
            <a:picLocks noGrp="1" noChangeAspect="1"/>
          </p:cNvPicPr>
          <p:nvPr>
            <p:ph type="pic" sz="quarter" idx="10"/>
          </p:nvPr>
        </p:nvPicPr>
        <p:blipFill>
          <a:blip r:embed="rId3">
            <a:alphaModFix amt="50000"/>
          </a:blip>
          <a:srcRect l="4618" r="4618"/>
          <a:stretch>
            <a:fillRect/>
          </a:stretch>
        </p:blipFill>
        <p:spPr>
          <a:xfrm>
            <a:off x="1150094" y="0"/>
            <a:ext cx="11056937" cy="6858000"/>
          </a:xfrm>
        </p:spPr>
      </p:pic>
      <p:sp>
        <p:nvSpPr>
          <p:cNvPr id="7" name="Title 10">
            <a:extLst>
              <a:ext uri="{FF2B5EF4-FFF2-40B4-BE49-F238E27FC236}">
                <a16:creationId xmlns:a16="http://schemas.microsoft.com/office/drawing/2014/main" id="{E09743F2-BE2F-B442-B8DC-2C3A6095DA3E}"/>
              </a:ext>
            </a:extLst>
          </p:cNvPr>
          <p:cNvSpPr txBox="1">
            <a:spLocks/>
          </p:cNvSpPr>
          <p:nvPr/>
        </p:nvSpPr>
        <p:spPr>
          <a:xfrm>
            <a:off x="1507123" y="3186220"/>
            <a:ext cx="517144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Title 10">
            <a:extLst>
              <a:ext uri="{FF2B5EF4-FFF2-40B4-BE49-F238E27FC236}">
                <a16:creationId xmlns:a16="http://schemas.microsoft.com/office/drawing/2014/main" id="{A3D3957E-18A4-5BC9-1CE2-F4BC8E7B9C6F}"/>
              </a:ext>
            </a:extLst>
          </p:cNvPr>
          <p:cNvSpPr txBox="1">
            <a:spLocks/>
          </p:cNvSpPr>
          <p:nvPr/>
        </p:nvSpPr>
        <p:spPr>
          <a:xfrm>
            <a:off x="1685637" y="4122950"/>
            <a:ext cx="5171440" cy="2235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800" cap="all" dirty="0">
                <a:solidFill>
                  <a:schemeClr val="bg1"/>
                </a:solidFill>
                <a:latin typeface="Sagona ExtraLight" panose="02020303050505020204" pitchFamily="18" charset="0"/>
              </a:rPr>
              <a:t>Software requirement</a:t>
            </a:r>
          </a:p>
        </p:txBody>
      </p:sp>
    </p:spTree>
    <p:extLst>
      <p:ext uri="{BB962C8B-B14F-4D97-AF65-F5344CB8AC3E}">
        <p14:creationId xmlns:p14="http://schemas.microsoft.com/office/powerpoint/2010/main" val="3543112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437</TotalTime>
  <Words>1700</Words>
  <Application>Microsoft Office PowerPoint</Application>
  <PresentationFormat>Widescreen</PresentationFormat>
  <Paragraphs>158</Paragraphs>
  <Slides>29</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Calibri Light</vt:lpstr>
      <vt:lpstr>Google Sans</vt:lpstr>
      <vt:lpstr>Sagona ExtraLight</vt:lpstr>
      <vt:lpstr>Söhne</vt:lpstr>
      <vt:lpstr>Speak Pro</vt:lpstr>
      <vt:lpstr>Symbol</vt:lpstr>
      <vt:lpstr>Wingdings</vt:lpstr>
      <vt:lpstr>Office Theme</vt:lpstr>
      <vt:lpstr>Face recognition</vt:lpstr>
      <vt:lpstr>Content </vt:lpstr>
      <vt:lpstr>introduction</vt:lpstr>
      <vt:lpstr>Introduction (face recognition)</vt:lpstr>
      <vt:lpstr>Biometrics</vt:lpstr>
      <vt:lpstr>Computer vision</vt:lpstr>
      <vt:lpstr>Slide title 29</vt:lpstr>
      <vt:lpstr>PowerPoint Presentation</vt:lpstr>
      <vt:lpstr>Slide title 29</vt:lpstr>
      <vt:lpstr>Software requirement</vt:lpstr>
      <vt:lpstr>Slide title 29</vt:lpstr>
      <vt:lpstr>methodology</vt:lpstr>
      <vt:lpstr>Haar cascade</vt:lpstr>
      <vt:lpstr>PowerPoint Presentation</vt:lpstr>
      <vt:lpstr>Computation of features</vt:lpstr>
      <vt:lpstr>Lbph algorithm</vt:lpstr>
      <vt:lpstr>PowerPoint Presentation</vt:lpstr>
      <vt:lpstr>Lbp combined with histogram to predict faces</vt:lpstr>
      <vt:lpstr>PowerPoint Presentation</vt:lpstr>
      <vt:lpstr>Our process is easy</vt:lpstr>
      <vt:lpstr>Flow chart of lbph algorithm</vt:lpstr>
      <vt:lpstr>Slide title 29</vt:lpstr>
      <vt:lpstr>How it works</vt:lpstr>
      <vt:lpstr>How it works cont….</vt:lpstr>
      <vt:lpstr>How it works cont.....</vt:lpstr>
      <vt:lpstr>How it works cont…</vt:lpstr>
      <vt:lpstr>PowerPoint Presentation</vt:lpstr>
      <vt:lpstr>ADVANTAGES AND DISADVANTAGES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dc:title>
  <dc:creator>Prateek Gupta</dc:creator>
  <cp:lastModifiedBy>Prateek Gupta</cp:lastModifiedBy>
  <cp:revision>3</cp:revision>
  <dcterms:created xsi:type="dcterms:W3CDTF">2023-04-18T12:46:26Z</dcterms:created>
  <dcterms:modified xsi:type="dcterms:W3CDTF">2023-05-26T04:17:29Z</dcterms:modified>
</cp:coreProperties>
</file>