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74" r:id="rId10"/>
    <p:sldId id="257" r:id="rId11"/>
    <p:sldId id="258" r:id="rId12"/>
    <p:sldId id="259" r:id="rId13"/>
    <p:sldId id="260" r:id="rId14"/>
    <p:sldId id="261" r:id="rId15"/>
    <p:sldId id="262" r:id="rId16"/>
    <p:sldId id="270" r:id="rId17"/>
    <p:sldId id="291" r:id="rId18"/>
    <p:sldId id="292" r:id="rId19"/>
    <p:sldId id="271" r:id="rId20"/>
    <p:sldId id="272" r:id="rId21"/>
    <p:sldId id="284" r:id="rId22"/>
    <p:sldId id="286" r:id="rId23"/>
    <p:sldId id="285" r:id="rId24"/>
    <p:sldId id="287" r:id="rId25"/>
    <p:sldId id="288" r:id="rId26"/>
    <p:sldId id="289" r:id="rId27"/>
    <p:sldId id="290" r:id="rId28"/>
    <p:sldId id="263" r:id="rId29"/>
    <p:sldId id="275" r:id="rId30"/>
    <p:sldId id="264" r:id="rId31"/>
    <p:sldId id="265" r:id="rId32"/>
    <p:sldId id="283" r:id="rId33"/>
    <p:sldId id="266" r:id="rId34"/>
    <p:sldId id="267" r:id="rId35"/>
    <p:sldId id="268" r:id="rId36"/>
    <p:sldId id="269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416819-6B19-4B6F-9CCA-45C0685657C6}">
          <p14:sldIdLst>
            <p14:sldId id="256"/>
            <p14:sldId id="273"/>
            <p14:sldId id="276"/>
            <p14:sldId id="277"/>
            <p14:sldId id="278"/>
            <p14:sldId id="279"/>
          </p14:sldIdLst>
        </p14:section>
        <p14:section name="Untitled Section" id="{0D6BE9CA-209D-42E2-8D46-AFF99E2FBE33}">
          <p14:sldIdLst>
            <p14:sldId id="280"/>
            <p14:sldId id="281"/>
            <p14:sldId id="274"/>
            <p14:sldId id="257"/>
            <p14:sldId id="258"/>
            <p14:sldId id="259"/>
            <p14:sldId id="260"/>
            <p14:sldId id="261"/>
            <p14:sldId id="262"/>
            <p14:sldId id="270"/>
            <p14:sldId id="291"/>
            <p14:sldId id="292"/>
            <p14:sldId id="271"/>
            <p14:sldId id="272"/>
            <p14:sldId id="284"/>
            <p14:sldId id="286"/>
            <p14:sldId id="285"/>
            <p14:sldId id="287"/>
            <p14:sldId id="288"/>
            <p14:sldId id="289"/>
            <p14:sldId id="290"/>
            <p14:sldId id="263"/>
            <p14:sldId id="275"/>
            <p14:sldId id="264"/>
            <p14:sldId id="265"/>
            <p14:sldId id="283"/>
            <p14:sldId id="266"/>
            <p14:sldId id="267"/>
            <p14:sldId id="268"/>
            <p14:sldId id="26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Transfer and </a:t>
            </a:r>
            <a:r>
              <a:rPr lang="en-US" dirty="0" smtClean="0"/>
              <a:t>Micro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UNIT-2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59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1944"/>
            <a:ext cx="8229600" cy="326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8639"/>
            <a:ext cx="8229600" cy="2530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9970"/>
            <a:ext cx="8229600" cy="3808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Adder and </a:t>
            </a:r>
            <a:r>
              <a:rPr lang="en-US" dirty="0" err="1" smtClean="0"/>
              <a:t>Subtractor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1"/>
            <a:ext cx="6010646" cy="3891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Incremental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196008"/>
            <a:ext cx="5791200" cy="45951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80" y="2853407"/>
            <a:ext cx="5115639" cy="17814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 binary operation for strings stored in registers.</a:t>
                </a:r>
              </a:p>
              <a:p>
                <a:r>
                  <a:rPr lang="en-US" dirty="0" smtClean="0"/>
                  <a:t>Each bit of register is considered as individual bit.</a:t>
                </a:r>
              </a:p>
              <a:p>
                <a:r>
                  <a:rPr lang="en-US" b="1" dirty="0" smtClean="0"/>
                  <a:t>Special operations</a:t>
                </a:r>
              </a:p>
              <a:p>
                <a:pPr lvl="1"/>
                <a:r>
                  <a:rPr lang="en-US" dirty="0" smtClean="0"/>
                  <a:t>V- OR</a:t>
                </a:r>
              </a:p>
              <a:p>
                <a:pPr lvl="1"/>
                <a:r>
                  <a:rPr lang="en-US" dirty="0" smtClean="0"/>
                  <a:t>ʌ -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- Complement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Micro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9457"/>
            <a:ext cx="6781800" cy="655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57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338" y="1905000"/>
            <a:ext cx="1008668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52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Micro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Digital system is </a:t>
            </a:r>
            <a:r>
              <a:rPr lang="en-US" b="1" dirty="0" smtClean="0"/>
              <a:t>interconnections of digital hardware   </a:t>
            </a:r>
            <a:r>
              <a:rPr lang="en-US" dirty="0" smtClean="0"/>
              <a:t>that accomplish a specific information processing task.</a:t>
            </a:r>
          </a:p>
          <a:p>
            <a:r>
              <a:rPr lang="en-US" dirty="0" smtClean="0"/>
              <a:t>Digital systems are </a:t>
            </a:r>
            <a:r>
              <a:rPr lang="en-US" b="1" dirty="0" smtClean="0"/>
              <a:t>defined by registers </a:t>
            </a:r>
            <a:r>
              <a:rPr lang="en-US" dirty="0" smtClean="0"/>
              <a:t>they contain and </a:t>
            </a:r>
            <a:r>
              <a:rPr lang="en-US" b="1" dirty="0" smtClean="0"/>
              <a:t>operations they performed.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operations on the data in registers are called microoperations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Micro operations are </a:t>
            </a:r>
            <a:r>
              <a:rPr lang="en-US" b="1" dirty="0" smtClean="0"/>
              <a:t>Elementary operations.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Examples of micro-operations are</a:t>
            </a:r>
            <a:br>
              <a:rPr lang="en-US" dirty="0"/>
            </a:br>
            <a:r>
              <a:rPr lang="en-US" dirty="0" smtClean="0"/>
              <a:t>1. Shift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Load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Clear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Increment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Applications of Logic </a:t>
            </a:r>
            <a:r>
              <a:rPr lang="en-US" dirty="0" smtClean="0"/>
              <a:t>Micro-operation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1524000"/>
            <a:ext cx="8395855" cy="38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1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89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for </a:t>
            </a:r>
            <a:r>
              <a:rPr lang="en-US" b="1" dirty="0" smtClean="0"/>
              <a:t>serial transfer </a:t>
            </a:r>
            <a:r>
              <a:rPr lang="en-US" dirty="0" smtClean="0"/>
              <a:t>of data.</a:t>
            </a:r>
          </a:p>
          <a:p>
            <a:r>
              <a:rPr lang="en-US" dirty="0" smtClean="0"/>
              <a:t>Also used with </a:t>
            </a:r>
            <a:r>
              <a:rPr lang="en-US" b="1" dirty="0" smtClean="0"/>
              <a:t>arithmetic and logic </a:t>
            </a:r>
            <a:r>
              <a:rPr lang="en-US" dirty="0" smtClean="0"/>
              <a:t>operation.</a:t>
            </a:r>
          </a:p>
          <a:p>
            <a:r>
              <a:rPr lang="en-US" dirty="0" smtClean="0"/>
              <a:t>Content can be shifted left and right.</a:t>
            </a:r>
          </a:p>
          <a:p>
            <a:pPr lvl="1" algn="just"/>
            <a:r>
              <a:rPr lang="en-US" dirty="0" smtClean="0"/>
              <a:t>While transferring the first flip-flop gets input from serial input.</a:t>
            </a:r>
          </a:p>
          <a:p>
            <a:pPr lvl="1"/>
            <a:r>
              <a:rPr lang="en-US" dirty="0" smtClean="0"/>
              <a:t>For left shifting- serial input is given to rightmost flip-flop</a:t>
            </a:r>
          </a:p>
          <a:p>
            <a:pPr lvl="1"/>
            <a:r>
              <a:rPr lang="en-US" dirty="0" smtClean="0"/>
              <a:t>For right shifting-serial input is given to leftmost flip-flop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micro-operations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/>
              <a:t>1</a:t>
            </a:r>
            <a:r>
              <a:rPr lang="en-US" b="1" dirty="0"/>
              <a:t>. Logical shift- </a:t>
            </a:r>
            <a:r>
              <a:rPr lang="en-US" dirty="0"/>
              <a:t>0 is transfer through serial input.</a:t>
            </a:r>
          </a:p>
          <a:p>
            <a:pPr lvl="2"/>
            <a:r>
              <a:rPr lang="en-US" dirty="0"/>
              <a:t>R1</a:t>
            </a:r>
            <a:r>
              <a:rPr lang="en-US" dirty="0" smtClean="0"/>
              <a:t>&lt;- </a:t>
            </a:r>
            <a:r>
              <a:rPr lang="en-US" dirty="0" err="1" smtClean="0"/>
              <a:t>shl</a:t>
            </a:r>
            <a:r>
              <a:rPr lang="en-US" dirty="0" smtClean="0"/>
              <a:t> </a:t>
            </a:r>
            <a:r>
              <a:rPr lang="en-US" dirty="0"/>
              <a:t>R1</a:t>
            </a:r>
          </a:p>
          <a:p>
            <a:pPr lvl="2"/>
            <a:r>
              <a:rPr lang="en-US" dirty="0"/>
              <a:t>R1</a:t>
            </a:r>
            <a:r>
              <a:rPr lang="en-US" dirty="0" smtClean="0"/>
              <a:t>&lt;- </a:t>
            </a:r>
            <a:r>
              <a:rPr lang="en-US" dirty="0" err="1" smtClean="0"/>
              <a:t>shr</a:t>
            </a:r>
            <a:r>
              <a:rPr lang="en-US" dirty="0" smtClean="0"/>
              <a:t> </a:t>
            </a:r>
            <a:r>
              <a:rPr lang="en-US" dirty="0"/>
              <a:t>R1</a:t>
            </a:r>
          </a:p>
          <a:p>
            <a:pPr marL="411480" lvl="1" indent="0">
              <a:buNone/>
            </a:pPr>
            <a:r>
              <a:rPr lang="en-US" dirty="0"/>
              <a:t>2. </a:t>
            </a:r>
            <a:r>
              <a:rPr lang="en-US" b="1" dirty="0"/>
              <a:t>circular shift</a:t>
            </a:r>
            <a:r>
              <a:rPr lang="en-US" dirty="0"/>
              <a:t>-circulates</a:t>
            </a:r>
            <a:r>
              <a:rPr lang="en-US" b="1" dirty="0"/>
              <a:t> </a:t>
            </a:r>
            <a:r>
              <a:rPr lang="en-US" dirty="0"/>
              <a:t>bit of the register around two end without loss of information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R1</a:t>
            </a:r>
            <a:r>
              <a:rPr lang="en-US" dirty="0" smtClean="0"/>
              <a:t>&lt;- </a:t>
            </a:r>
            <a:r>
              <a:rPr lang="en-US" dirty="0" err="1" smtClean="0"/>
              <a:t>cil</a:t>
            </a:r>
            <a:r>
              <a:rPr lang="en-US" dirty="0" smtClean="0"/>
              <a:t> </a:t>
            </a:r>
            <a:r>
              <a:rPr lang="en-US" dirty="0"/>
              <a:t>R1</a:t>
            </a:r>
          </a:p>
          <a:p>
            <a:pPr lvl="2"/>
            <a:r>
              <a:rPr lang="en-US" dirty="0"/>
              <a:t>R1</a:t>
            </a:r>
            <a:r>
              <a:rPr lang="en-US" dirty="0" smtClean="0"/>
              <a:t>&lt;- </a:t>
            </a:r>
            <a:r>
              <a:rPr lang="en-US" dirty="0" err="1" smtClean="0"/>
              <a:t>cir</a:t>
            </a:r>
            <a:r>
              <a:rPr lang="en-US" dirty="0" smtClean="0"/>
              <a:t> R1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3. </a:t>
            </a:r>
            <a:r>
              <a:rPr lang="en-US" b="1" dirty="0"/>
              <a:t>Arithmetic shift- </a:t>
            </a:r>
            <a:r>
              <a:rPr lang="en-US" dirty="0"/>
              <a:t>shifts a signed binary number to left or right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R1</a:t>
            </a:r>
            <a:r>
              <a:rPr lang="en-US" dirty="0" smtClean="0"/>
              <a:t>&lt;- </a:t>
            </a:r>
            <a:r>
              <a:rPr lang="en-US" dirty="0" err="1" smtClean="0"/>
              <a:t>ashl</a:t>
            </a:r>
            <a:r>
              <a:rPr lang="en-US" dirty="0" smtClean="0"/>
              <a:t> </a:t>
            </a:r>
            <a:r>
              <a:rPr lang="en-US" dirty="0"/>
              <a:t>R1</a:t>
            </a:r>
          </a:p>
          <a:p>
            <a:pPr lvl="2"/>
            <a:r>
              <a:rPr lang="en-US" dirty="0"/>
              <a:t>R1</a:t>
            </a:r>
            <a:r>
              <a:rPr lang="en-US" dirty="0" smtClean="0"/>
              <a:t>&lt;- </a:t>
            </a:r>
            <a:r>
              <a:rPr lang="en-US" dirty="0" err="1" smtClean="0"/>
              <a:t>ashr</a:t>
            </a:r>
            <a:r>
              <a:rPr lang="en-US" dirty="0" smtClean="0"/>
              <a:t> </a:t>
            </a:r>
            <a:r>
              <a:rPr lang="en-US" dirty="0"/>
              <a:t>R1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Shift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hardware of digital computer is best defined by specifying:</a:t>
            </a:r>
          </a:p>
          <a:p>
            <a:pPr marL="571500" indent="-457200">
              <a:buAutoNum type="arabicPeriod"/>
            </a:pPr>
            <a:r>
              <a:rPr lang="en-US" b="1" dirty="0" smtClean="0"/>
              <a:t>The set of register it contains.</a:t>
            </a:r>
          </a:p>
          <a:p>
            <a:pPr marL="571500" indent="-457200">
              <a:buAutoNum type="arabicPeriod"/>
            </a:pPr>
            <a:r>
              <a:rPr lang="en-US" b="1" dirty="0"/>
              <a:t>T</a:t>
            </a:r>
            <a:r>
              <a:rPr lang="en-US" b="1" dirty="0" smtClean="0"/>
              <a:t>he sequence of micro operations performed on binary information stored in registers.</a:t>
            </a:r>
          </a:p>
          <a:p>
            <a:pPr marL="571500" indent="-457200">
              <a:buAutoNum type="arabicPeriod"/>
            </a:pPr>
            <a:r>
              <a:rPr lang="en-US" b="1" dirty="0" smtClean="0"/>
              <a:t>The control that initiate the sequence of micro operations.</a:t>
            </a:r>
          </a:p>
          <a:p>
            <a:pPr marL="571500" indent="-457200">
              <a:buAutoNum type="arabicPeriod"/>
            </a:pP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</a:t>
            </a:r>
          </a:p>
        </p:txBody>
      </p:sp>
    </p:spTree>
    <p:extLst>
      <p:ext uri="{BB962C8B-B14F-4D97-AF65-F5344CB8AC3E}">
        <p14:creationId xmlns:p14="http://schemas.microsoft.com/office/powerpoint/2010/main" val="19340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52601"/>
            <a:ext cx="7644664" cy="43100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7" y="1676400"/>
            <a:ext cx="6408798" cy="43341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2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64" y="2477117"/>
            <a:ext cx="6068272" cy="25340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0" y="1752600"/>
            <a:ext cx="6771480" cy="44524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1534010"/>
            <a:ext cx="5106113" cy="4420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implementation of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51" y="1481138"/>
            <a:ext cx="5266898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76200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symbolic notation  used to describe the micro operations transfers among registers is called Register </a:t>
            </a:r>
            <a:r>
              <a:rPr lang="en-US" b="1" dirty="0"/>
              <a:t>T</a:t>
            </a:r>
            <a:r>
              <a:rPr lang="en-US" b="1" dirty="0" smtClean="0"/>
              <a:t>ransfer </a:t>
            </a:r>
            <a:r>
              <a:rPr lang="en-US" b="1" dirty="0"/>
              <a:t>L</a:t>
            </a:r>
            <a:r>
              <a:rPr lang="en-US" b="1" dirty="0" smtClean="0"/>
              <a:t>anguage. 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</a:t>
            </a:r>
          </a:p>
        </p:txBody>
      </p:sp>
    </p:spTree>
    <p:extLst>
      <p:ext uri="{BB962C8B-B14F-4D97-AF65-F5344CB8AC3E}">
        <p14:creationId xmlns:p14="http://schemas.microsoft.com/office/powerpoint/2010/main" val="24006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registers are designated by capital letter.</a:t>
            </a:r>
          </a:p>
          <a:p>
            <a:pPr lvl="1"/>
            <a:r>
              <a:rPr lang="en-US" dirty="0" smtClean="0"/>
              <a:t>MAR, PC, IR, R1</a:t>
            </a:r>
          </a:p>
          <a:p>
            <a:r>
              <a:rPr lang="en-US" dirty="0" smtClean="0"/>
              <a:t>Registers are combination of flip flops.</a:t>
            </a:r>
          </a:p>
          <a:p>
            <a:r>
              <a:rPr lang="en-US" dirty="0" smtClean="0"/>
              <a:t>Flip flops are labeled  from 0 to n-1. (from right to left)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4" y="1219200"/>
            <a:ext cx="7402133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R2&lt;-R1 transfer content of R1 to R2.</a:t>
            </a:r>
          </a:p>
          <a:p>
            <a:r>
              <a:rPr lang="en-US" dirty="0" smtClean="0"/>
              <a:t>Transfer is performed on predefined control condition.</a:t>
            </a:r>
          </a:p>
          <a:p>
            <a:pPr marL="114300" indent="0">
              <a:buNone/>
            </a:pPr>
            <a:r>
              <a:rPr lang="en-US" dirty="0" smtClean="0"/>
              <a:t>          If (P=1) then (R2&lt;-R1)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where P is control signal</a:t>
            </a:r>
          </a:p>
          <a:p>
            <a:pPr marL="114300" indent="0">
              <a:buNone/>
            </a:pPr>
            <a:r>
              <a:rPr lang="en-US" dirty="0" smtClean="0"/>
              <a:t>Control function is </a:t>
            </a:r>
            <a:r>
              <a:rPr lang="en-US" smtClean="0"/>
              <a:t>a Boolean </a:t>
            </a:r>
            <a:r>
              <a:rPr lang="en-US" dirty="0" smtClean="0"/>
              <a:t>variable that is equal to 1 or 0.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P: R2</a:t>
            </a:r>
            <a:r>
              <a:rPr lang="en-US" dirty="0"/>
              <a:t>&lt;-</a:t>
            </a:r>
            <a:r>
              <a:rPr lang="en-US" dirty="0" smtClean="0"/>
              <a:t>R1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2" y="1481138"/>
            <a:ext cx="60283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Register transfer operation </a:t>
            </a:r>
            <a:r>
              <a:rPr lang="en-US" dirty="0" smtClean="0"/>
              <a:t>(one register to another)</a:t>
            </a:r>
          </a:p>
          <a:p>
            <a:r>
              <a:rPr lang="en-US" b="1" dirty="0" smtClean="0"/>
              <a:t>Arithmetic microoperations </a:t>
            </a:r>
            <a:r>
              <a:rPr lang="en-US" dirty="0" smtClean="0"/>
              <a:t>(numeric data stored in register)</a:t>
            </a:r>
          </a:p>
          <a:p>
            <a:r>
              <a:rPr lang="en-US" b="1" dirty="0" smtClean="0"/>
              <a:t>Logic microoperations</a:t>
            </a:r>
          </a:p>
          <a:p>
            <a:r>
              <a:rPr lang="en-US" b="1" dirty="0" smtClean="0"/>
              <a:t>Shift microoperations </a:t>
            </a:r>
            <a:r>
              <a:rPr lang="en-US" dirty="0" smtClean="0"/>
              <a:t>(Shift operations on register)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Transfer operation doesn’t change the content.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7149</TotalTime>
  <Words>447</Words>
  <Application>Microsoft Office PowerPoint</Application>
  <PresentationFormat>On-screen Show (4:3)</PresentationFormat>
  <Paragraphs>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Cambria Math</vt:lpstr>
      <vt:lpstr>Lucida Sans Unicode</vt:lpstr>
      <vt:lpstr>Verdana</vt:lpstr>
      <vt:lpstr>Wingdings 2</vt:lpstr>
      <vt:lpstr>Wingdings 3</vt:lpstr>
      <vt:lpstr>Concourse</vt:lpstr>
      <vt:lpstr>Register Transfer and Micro operations</vt:lpstr>
      <vt:lpstr>Register Transfer Language</vt:lpstr>
      <vt:lpstr>Register Transfer Language</vt:lpstr>
      <vt:lpstr>Register Transfer Language</vt:lpstr>
      <vt:lpstr>Register Transfer</vt:lpstr>
      <vt:lpstr>Block Diagram of Register</vt:lpstr>
      <vt:lpstr>Register Transfer</vt:lpstr>
      <vt:lpstr>Register Transfer</vt:lpstr>
      <vt:lpstr>Microoperations</vt:lpstr>
      <vt:lpstr>Arithmetic Operations</vt:lpstr>
      <vt:lpstr>Binary Adder</vt:lpstr>
      <vt:lpstr>Binary Adder and Subtractor</vt:lpstr>
      <vt:lpstr>Binary Incremental</vt:lpstr>
      <vt:lpstr>Arithmetic Circuit</vt:lpstr>
      <vt:lpstr>Arithmetic Operations</vt:lpstr>
      <vt:lpstr>Logic Micro operation</vt:lpstr>
      <vt:lpstr>PowerPoint Presentation</vt:lpstr>
      <vt:lpstr>PowerPoint Presentation</vt:lpstr>
      <vt:lpstr>Logic Micro operations</vt:lpstr>
      <vt:lpstr>Applications of Logic Micro-operation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 micro-operations</vt:lpstr>
      <vt:lpstr>Types of Shift operations</vt:lpstr>
      <vt:lpstr>Logical shift</vt:lpstr>
      <vt:lpstr>Circular shift</vt:lpstr>
      <vt:lpstr>Arithmetic shift</vt:lpstr>
      <vt:lpstr>Arithmetic shift</vt:lpstr>
      <vt:lpstr>Arithmetic shift</vt:lpstr>
      <vt:lpstr>Hardware implementation of shift</vt:lpstr>
      <vt:lpstr>ALU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Microoperations</dc:title>
  <dc:creator>Ananta Pandey</dc:creator>
  <cp:lastModifiedBy>Acer</cp:lastModifiedBy>
  <cp:revision>65</cp:revision>
  <dcterms:created xsi:type="dcterms:W3CDTF">2006-08-16T00:00:00Z</dcterms:created>
  <dcterms:modified xsi:type="dcterms:W3CDTF">2022-07-08T01:06:40Z</dcterms:modified>
</cp:coreProperties>
</file>