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11" r:id="rId37"/>
    <p:sldId id="291" r:id="rId38"/>
    <p:sldId id="292" r:id="rId39"/>
    <p:sldId id="295" r:id="rId40"/>
    <p:sldId id="296" r:id="rId41"/>
    <p:sldId id="297" r:id="rId42"/>
    <p:sldId id="298" r:id="rId43"/>
    <p:sldId id="299" r:id="rId44"/>
    <p:sldId id="301" r:id="rId45"/>
    <p:sldId id="293" r:id="rId46"/>
    <p:sldId id="300" r:id="rId47"/>
    <p:sldId id="302" r:id="rId48"/>
    <p:sldId id="303" r:id="rId49"/>
    <p:sldId id="294" r:id="rId50"/>
    <p:sldId id="304" r:id="rId51"/>
    <p:sldId id="305" r:id="rId52"/>
    <p:sldId id="306" r:id="rId53"/>
    <p:sldId id="307" r:id="rId54"/>
    <p:sldId id="308" r:id="rId55"/>
    <p:sldId id="309" r:id="rId56"/>
    <p:sldId id="31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10/27/2021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10/27/2021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10/27/2021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10/27/2021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10/27/2021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10/27/2021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t>
            </a:r>
            <a:r>
              <a:rPr lang="en-US" dirty="0" smtClean="0"/>
              <a:t>ipelining</a:t>
            </a:r>
            <a:endParaRPr lang="en-US" dirty="0"/>
          </a:p>
        </p:txBody>
      </p:sp>
      <p:sp>
        <p:nvSpPr>
          <p:cNvPr id="3" name="Subtitle 2"/>
          <p:cNvSpPr>
            <a:spLocks noGrp="1"/>
          </p:cNvSpPr>
          <p:nvPr>
            <p:ph type="subTitle" idx="1"/>
          </p:nvPr>
        </p:nvSpPr>
        <p:spPr/>
        <p:txBody>
          <a:bodyPr/>
          <a:lstStyle/>
          <a:p>
            <a:r>
              <a:rPr lang="en-US" dirty="0" smtClean="0"/>
              <a:t>UNIT 6</a:t>
            </a:r>
            <a:endParaRPr lang="en-US" dirty="0"/>
          </a:p>
        </p:txBody>
      </p:sp>
    </p:spTree>
    <p:extLst>
      <p:ext uri="{BB962C8B-B14F-4D97-AF65-F5344CB8AC3E}">
        <p14:creationId xmlns:p14="http://schemas.microsoft.com/office/powerpoint/2010/main" val="1930394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Only theoretical interest but no practical system till today</a:t>
            </a:r>
            <a:endParaRPr lang="en-US" dirty="0"/>
          </a:p>
        </p:txBody>
      </p:sp>
      <p:sp>
        <p:nvSpPr>
          <p:cNvPr id="2" name="Title 1"/>
          <p:cNvSpPr>
            <a:spLocks noGrp="1"/>
          </p:cNvSpPr>
          <p:nvPr>
            <p:ph type="title"/>
          </p:nvPr>
        </p:nvSpPr>
        <p:spPr/>
        <p:txBody>
          <a:bodyPr/>
          <a:lstStyle/>
          <a:p>
            <a:r>
              <a:rPr lang="en-US" dirty="0" smtClean="0"/>
              <a:t>MISD</a:t>
            </a:r>
            <a:endParaRPr lang="en-US" dirty="0"/>
          </a:p>
        </p:txBody>
      </p:sp>
    </p:spTree>
    <p:extLst>
      <p:ext uri="{BB962C8B-B14F-4D97-AF65-F5344CB8AC3E}">
        <p14:creationId xmlns:p14="http://schemas.microsoft.com/office/powerpoint/2010/main" val="3707917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Refers to a computer system capable of processing several program at same time </a:t>
            </a:r>
          </a:p>
          <a:p>
            <a:r>
              <a:rPr lang="en-US" dirty="0" smtClean="0"/>
              <a:t> </a:t>
            </a:r>
            <a:r>
              <a:rPr lang="en-US" dirty="0" err="1" smtClean="0"/>
              <a:t>E.g</a:t>
            </a:r>
            <a:r>
              <a:rPr lang="en-US" dirty="0" smtClean="0"/>
              <a:t> Multiprocessor and multicomputer system</a:t>
            </a:r>
            <a:endParaRPr lang="en-US" dirty="0"/>
          </a:p>
        </p:txBody>
      </p:sp>
      <p:sp>
        <p:nvSpPr>
          <p:cNvPr id="2" name="Title 1"/>
          <p:cNvSpPr>
            <a:spLocks noGrp="1"/>
          </p:cNvSpPr>
          <p:nvPr>
            <p:ph type="title"/>
          </p:nvPr>
        </p:nvSpPr>
        <p:spPr/>
        <p:txBody>
          <a:bodyPr/>
          <a:lstStyle/>
          <a:p>
            <a:r>
              <a:rPr lang="en-US" dirty="0" smtClean="0"/>
              <a:t>MIMD</a:t>
            </a:r>
            <a:endParaRPr lang="en-US" dirty="0"/>
          </a:p>
        </p:txBody>
      </p:sp>
    </p:spTree>
    <p:extLst>
      <p:ext uri="{BB962C8B-B14F-4D97-AF65-F5344CB8AC3E}">
        <p14:creationId xmlns:p14="http://schemas.microsoft.com/office/powerpoint/2010/main" val="2357434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Pipelining processing</a:t>
            </a:r>
          </a:p>
          <a:p>
            <a:r>
              <a:rPr lang="en-US" dirty="0" smtClean="0"/>
              <a:t>Vector processing</a:t>
            </a:r>
          </a:p>
          <a:p>
            <a:r>
              <a:rPr lang="en-US" dirty="0" smtClean="0"/>
              <a:t>Array processing</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38325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“Technique of decomposition of sequential process into sub-process with each sub-process being executed in a special dedicated segment that operate concurrently with all other segment.”</a:t>
            </a:r>
          </a:p>
          <a:p>
            <a:r>
              <a:rPr lang="en-US" dirty="0" smtClean="0"/>
              <a:t>Collection of processing segment through which the information flow.</a:t>
            </a:r>
          </a:p>
          <a:p>
            <a:r>
              <a:rPr lang="en-US" dirty="0" smtClean="0"/>
              <a:t>Each segment perform partial processing, where result is transferred to  next segment.</a:t>
            </a:r>
            <a:endParaRPr lang="en-US" dirty="0"/>
          </a:p>
        </p:txBody>
      </p:sp>
      <p:sp>
        <p:nvSpPr>
          <p:cNvPr id="2" name="Title 1"/>
          <p:cNvSpPr>
            <a:spLocks noGrp="1"/>
          </p:cNvSpPr>
          <p:nvPr>
            <p:ph type="title"/>
          </p:nvPr>
        </p:nvSpPr>
        <p:spPr/>
        <p:txBody>
          <a:bodyPr/>
          <a:lstStyle/>
          <a:p>
            <a:r>
              <a:rPr lang="en-US" dirty="0" smtClean="0"/>
              <a:t>Pipelining</a:t>
            </a:r>
            <a:endParaRPr lang="en-US" dirty="0"/>
          </a:p>
        </p:txBody>
      </p:sp>
    </p:spTree>
    <p:extLst>
      <p:ext uri="{BB962C8B-B14F-4D97-AF65-F5344CB8AC3E}">
        <p14:creationId xmlns:p14="http://schemas.microsoft.com/office/powerpoint/2010/main" val="426857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Final result is obtained after data is passed through all segments.</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92786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2" y="1481138"/>
            <a:ext cx="6034616" cy="4525962"/>
          </a:xfrm>
        </p:spPr>
      </p:pic>
      <p:sp>
        <p:nvSpPr>
          <p:cNvPr id="2" name="Title 1"/>
          <p:cNvSpPr>
            <a:spLocks noGrp="1"/>
          </p:cNvSpPr>
          <p:nvPr>
            <p:ph type="title"/>
          </p:nvPr>
        </p:nvSpPr>
        <p:spPr/>
        <p:txBody>
          <a:bodyPr/>
          <a:lstStyle/>
          <a:p>
            <a:r>
              <a:rPr lang="en-US" dirty="0" smtClean="0"/>
              <a:t>Example of pipelining</a:t>
            </a:r>
            <a:endParaRPr lang="en-US" dirty="0"/>
          </a:p>
        </p:txBody>
      </p:sp>
    </p:spTree>
    <p:extLst>
      <p:ext uri="{BB962C8B-B14F-4D97-AF65-F5344CB8AC3E}">
        <p14:creationId xmlns:p14="http://schemas.microsoft.com/office/powerpoint/2010/main" val="4150922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2" y="1481138"/>
            <a:ext cx="6034616" cy="4525962"/>
          </a:xfrm>
        </p:spPr>
      </p:pic>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891937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91" y="61118"/>
            <a:ext cx="8859309" cy="6644482"/>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96212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091" y="152400"/>
            <a:ext cx="7868709" cy="6511132"/>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34543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Four segment pipeline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070" y="1447800"/>
            <a:ext cx="6947930" cy="5084454"/>
          </a:xfrm>
        </p:spPr>
      </p:pic>
    </p:spTree>
    <p:extLst>
      <p:ext uri="{BB962C8B-B14F-4D97-AF65-F5344CB8AC3E}">
        <p14:creationId xmlns:p14="http://schemas.microsoft.com/office/powerpoint/2010/main" val="2540144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Large class of technique that are used to provide simultaneously Data processing task</a:t>
            </a:r>
          </a:p>
          <a:p>
            <a:r>
              <a:rPr lang="en-US" dirty="0" smtClean="0"/>
              <a:t>Increases computational speed of computer system</a:t>
            </a:r>
          </a:p>
          <a:p>
            <a:r>
              <a:rPr lang="en-US" dirty="0" smtClean="0"/>
              <a:t>Not sequence, process parallel way</a:t>
            </a:r>
          </a:p>
          <a:p>
            <a:endParaRPr lang="en-US" dirty="0"/>
          </a:p>
        </p:txBody>
      </p:sp>
      <p:sp>
        <p:nvSpPr>
          <p:cNvPr id="2" name="Title 1"/>
          <p:cNvSpPr>
            <a:spLocks noGrp="1"/>
          </p:cNvSpPr>
          <p:nvPr>
            <p:ph type="title"/>
          </p:nvPr>
        </p:nvSpPr>
        <p:spPr/>
        <p:txBody>
          <a:bodyPr/>
          <a:lstStyle/>
          <a:p>
            <a:r>
              <a:rPr lang="en-US" dirty="0" smtClean="0"/>
              <a:t>Parallel processing</a:t>
            </a:r>
            <a:endParaRPr lang="en-US" dirty="0"/>
          </a:p>
        </p:txBody>
      </p:sp>
    </p:spTree>
    <p:extLst>
      <p:ext uri="{BB962C8B-B14F-4D97-AF65-F5344CB8AC3E}">
        <p14:creationId xmlns:p14="http://schemas.microsoft.com/office/powerpoint/2010/main" val="3918242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90" y="988306"/>
            <a:ext cx="7992710" cy="6022094"/>
          </a:xfrm>
        </p:spPr>
      </p:pic>
      <p:sp>
        <p:nvSpPr>
          <p:cNvPr id="3" name="Title 2"/>
          <p:cNvSpPr>
            <a:spLocks noGrp="1"/>
          </p:cNvSpPr>
          <p:nvPr>
            <p:ph type="title"/>
          </p:nvPr>
        </p:nvSpPr>
        <p:spPr/>
        <p:txBody>
          <a:bodyPr/>
          <a:lstStyle/>
          <a:p>
            <a:r>
              <a:rPr lang="en-US" dirty="0" smtClean="0"/>
              <a:t>Speedup Equation</a:t>
            </a:r>
            <a:endParaRPr lang="en-US" dirty="0"/>
          </a:p>
        </p:txBody>
      </p:sp>
    </p:spTree>
    <p:extLst>
      <p:ext uri="{BB962C8B-B14F-4D97-AF65-F5344CB8AC3E}">
        <p14:creationId xmlns:p14="http://schemas.microsoft.com/office/powerpoint/2010/main" val="835380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807" y="1581642"/>
            <a:ext cx="7198013" cy="4742958"/>
          </a:xfrm>
        </p:spPr>
      </p:pic>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914160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smtClean="0"/>
                  <a:t>Input to floating point adder are two normalized floating point binary number</a:t>
                </a:r>
              </a:p>
              <a:p>
                <a:pPr algn="ctr"/>
                <a:r>
                  <a:rPr lang="en-US" dirty="0" smtClean="0"/>
                  <a:t>X=A×</a:t>
                </a:r>
                <a14:m>
                  <m:oMath xmlns:m="http://schemas.openxmlformats.org/officeDocument/2006/math">
                    <m:sSup>
                      <m:sSupPr>
                        <m:ctrlPr>
                          <a:rPr lang="en-US" i="1" smtClean="0">
                            <a:latin typeface="Cambria Math"/>
                          </a:rPr>
                        </m:ctrlPr>
                      </m:sSupPr>
                      <m:e>
                        <m:r>
                          <a:rPr lang="en-US" b="0" i="1" smtClean="0">
                            <a:latin typeface="Cambria Math"/>
                          </a:rPr>
                          <m:t>2</m:t>
                        </m:r>
                      </m:e>
                      <m:sup>
                        <m:r>
                          <a:rPr lang="en-US" b="0" i="1" smtClean="0">
                            <a:latin typeface="Cambria Math"/>
                          </a:rPr>
                          <m:t>𝑎</m:t>
                        </m:r>
                      </m:sup>
                    </m:sSup>
                  </m:oMath>
                </a14:m>
                <a:endParaRPr lang="en-US" dirty="0" smtClean="0"/>
              </a:p>
              <a:p>
                <a:pPr algn="ctr"/>
                <a:r>
                  <a:rPr lang="en-US" dirty="0" smtClean="0"/>
                  <a:t>Y=B×</a:t>
                </a:r>
                <a14:m>
                  <m:oMath xmlns:m="http://schemas.openxmlformats.org/officeDocument/2006/math">
                    <m:sSup>
                      <m:sSupPr>
                        <m:ctrlPr>
                          <a:rPr lang="en-US" i="1" smtClean="0">
                            <a:latin typeface="Cambria Math"/>
                          </a:rPr>
                        </m:ctrlPr>
                      </m:sSupPr>
                      <m:e>
                        <m:r>
                          <a:rPr lang="en-US" i="1">
                            <a:latin typeface="Cambria Math"/>
                          </a:rPr>
                          <m:t>2</m:t>
                        </m:r>
                      </m:e>
                      <m:sup>
                        <m:r>
                          <a:rPr lang="en-US" b="0" i="1" smtClean="0">
                            <a:latin typeface="Cambria Math"/>
                          </a:rPr>
                          <m:t>𝑏</m:t>
                        </m:r>
                      </m:sup>
                    </m:sSup>
                  </m:oMath>
                </a14:m>
                <a:endParaRPr lang="en-US" dirty="0"/>
              </a:p>
              <a:p>
                <a:r>
                  <a:rPr lang="en-US" dirty="0" smtClean="0"/>
                  <a:t>A and B are mantissa and a and b are exponent</a:t>
                </a:r>
              </a:p>
              <a:p>
                <a:r>
                  <a:rPr lang="en-US" dirty="0" smtClean="0"/>
                  <a:t>Floating point addition and subtraction can be done in 4 segment</a:t>
                </a:r>
              </a:p>
              <a:p>
                <a:r>
                  <a:rPr lang="en-US" dirty="0" smtClean="0"/>
                  <a:t>Register R is used to store intermediate data</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213"/>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dirty="0" smtClean="0"/>
              <a:t>Floating Point Adder and </a:t>
            </a:r>
            <a:r>
              <a:rPr lang="en-US" dirty="0" err="1" smtClean="0"/>
              <a:t>Subtractor</a:t>
            </a:r>
            <a:endParaRPr lang="en-US" dirty="0"/>
          </a:p>
        </p:txBody>
      </p:sp>
    </p:spTree>
    <p:extLst>
      <p:ext uri="{BB962C8B-B14F-4D97-AF65-F5344CB8AC3E}">
        <p14:creationId xmlns:p14="http://schemas.microsoft.com/office/powerpoint/2010/main" val="1143826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u="sng" dirty="0" smtClean="0"/>
              <a:t>Compare the exponent</a:t>
            </a:r>
          </a:p>
          <a:p>
            <a:pPr lvl="1"/>
            <a:r>
              <a:rPr lang="en-US" dirty="0" smtClean="0"/>
              <a:t>By subtracting them to find difference</a:t>
            </a:r>
          </a:p>
          <a:p>
            <a:pPr lvl="1"/>
            <a:r>
              <a:rPr lang="en-US" dirty="0" smtClean="0"/>
              <a:t>Larger exponent is chosen as exponent of result</a:t>
            </a:r>
          </a:p>
          <a:p>
            <a:r>
              <a:rPr lang="en-US" b="1" u="sng" dirty="0" smtClean="0"/>
              <a:t>Align the mantissa</a:t>
            </a:r>
          </a:p>
          <a:p>
            <a:pPr lvl="1"/>
            <a:r>
              <a:rPr lang="en-US" dirty="0" smtClean="0"/>
              <a:t>Exponent difference determine how many time the mantissa associated with smaller exponent must be shifted right</a:t>
            </a:r>
          </a:p>
          <a:p>
            <a:r>
              <a:rPr lang="en-US" b="1" u="sng" dirty="0" smtClean="0"/>
              <a:t>Add or subtract mantissa</a:t>
            </a:r>
          </a:p>
          <a:p>
            <a:pPr lvl="1"/>
            <a:r>
              <a:rPr lang="en-US" dirty="0" smtClean="0"/>
              <a:t>The two mantissa are added or subtracted in segment 3</a:t>
            </a:r>
          </a:p>
          <a:p>
            <a:r>
              <a:rPr lang="en-US" b="1" u="sng" dirty="0" smtClean="0"/>
              <a:t>Normalize result</a:t>
            </a:r>
          </a:p>
          <a:p>
            <a:pPr lvl="1"/>
            <a:r>
              <a:rPr lang="en-US" dirty="0" smtClean="0"/>
              <a:t>When overflow occurs the sum or difference is shifted right and exponent is incremented by one.</a:t>
            </a:r>
            <a:endParaRPr lang="en-US" dirty="0"/>
          </a:p>
        </p:txBody>
      </p:sp>
      <p:sp>
        <p:nvSpPr>
          <p:cNvPr id="3" name="Title 2"/>
          <p:cNvSpPr>
            <a:spLocks noGrp="1"/>
          </p:cNvSpPr>
          <p:nvPr>
            <p:ph type="title"/>
          </p:nvPr>
        </p:nvSpPr>
        <p:spPr/>
        <p:txBody>
          <a:bodyPr>
            <a:normAutofit fontScale="90000"/>
          </a:bodyPr>
          <a:lstStyle/>
          <a:p>
            <a:r>
              <a:rPr lang="en-US" dirty="0" smtClean="0"/>
              <a:t>Sub-operation of floating point addition and subtraction</a:t>
            </a:r>
            <a:endParaRPr lang="en-US" dirty="0"/>
          </a:p>
        </p:txBody>
      </p:sp>
    </p:spTree>
    <p:extLst>
      <p:ext uri="{BB962C8B-B14F-4D97-AF65-F5344CB8AC3E}">
        <p14:creationId xmlns:p14="http://schemas.microsoft.com/office/powerpoint/2010/main" val="2468447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3796"/>
            <a:ext cx="5105400" cy="691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557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46" y="2667001"/>
            <a:ext cx="8199117" cy="2286000"/>
          </a:xfrm>
        </p:spPr>
      </p:pic>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84634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33401"/>
            <a:ext cx="8610600" cy="5791200"/>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1105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2000"/>
            <a:ext cx="8458200" cy="5333999"/>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19167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Pipeline processing can occur not only in the data stream but in the instruction stream as well</a:t>
            </a:r>
            <a:r>
              <a:rPr lang="en-US" dirty="0" smtClean="0"/>
              <a:t>.</a:t>
            </a:r>
          </a:p>
          <a:p>
            <a:r>
              <a:rPr lang="en-US" dirty="0" smtClean="0"/>
              <a:t>Consider fetch unit and execution unit, whenever execution unit is not using memory, the control increments the PC and uses its address to fetch the instruction and insert in FIFO buffer so that they can be executed in FIFO manner.</a:t>
            </a:r>
            <a:endParaRPr lang="en-US" dirty="0"/>
          </a:p>
          <a:p>
            <a:r>
              <a:rPr lang="en-US" dirty="0"/>
              <a:t>Most of the digital computers with complex instructions require instruction pipeline to carry out operations like fetch, decode and execute instructions.</a:t>
            </a:r>
          </a:p>
          <a:p>
            <a:endParaRPr lang="en-US" dirty="0"/>
          </a:p>
        </p:txBody>
      </p:sp>
      <p:sp>
        <p:nvSpPr>
          <p:cNvPr id="3" name="Title 2"/>
          <p:cNvSpPr>
            <a:spLocks noGrp="1"/>
          </p:cNvSpPr>
          <p:nvPr>
            <p:ph type="title"/>
          </p:nvPr>
        </p:nvSpPr>
        <p:spPr/>
        <p:txBody>
          <a:bodyPr/>
          <a:lstStyle/>
          <a:p>
            <a:r>
              <a:rPr lang="en-US" dirty="0" smtClean="0"/>
              <a:t>Instruction pipeline</a:t>
            </a:r>
            <a:endParaRPr lang="en-US" dirty="0"/>
          </a:p>
        </p:txBody>
      </p:sp>
    </p:spTree>
    <p:extLst>
      <p:ext uri="{BB962C8B-B14F-4D97-AF65-F5344CB8AC3E}">
        <p14:creationId xmlns:p14="http://schemas.microsoft.com/office/powerpoint/2010/main" val="3023764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Fetch instruction from memory.</a:t>
            </a:r>
          </a:p>
          <a:p>
            <a:r>
              <a:rPr lang="en-US" dirty="0"/>
              <a:t>Decode the instruction.</a:t>
            </a:r>
          </a:p>
          <a:p>
            <a:r>
              <a:rPr lang="en-US" dirty="0"/>
              <a:t>Calculate the effective address.</a:t>
            </a:r>
          </a:p>
          <a:p>
            <a:r>
              <a:rPr lang="en-US" dirty="0"/>
              <a:t>Fetch the operands from memory.</a:t>
            </a:r>
          </a:p>
          <a:p>
            <a:r>
              <a:rPr lang="en-US" dirty="0"/>
              <a:t>Execute the instruction.</a:t>
            </a:r>
          </a:p>
          <a:p>
            <a:r>
              <a:rPr lang="en-US" dirty="0"/>
              <a:t>Store the result in the proper place.</a:t>
            </a:r>
          </a:p>
          <a:p>
            <a:endParaRPr lang="en-US" dirty="0"/>
          </a:p>
        </p:txBody>
      </p:sp>
      <p:sp>
        <p:nvSpPr>
          <p:cNvPr id="3" name="Title 2"/>
          <p:cNvSpPr>
            <a:spLocks noGrp="1"/>
          </p:cNvSpPr>
          <p:nvPr>
            <p:ph type="title"/>
          </p:nvPr>
        </p:nvSpPr>
        <p:spPr/>
        <p:txBody>
          <a:bodyPr>
            <a:normAutofit fontScale="90000"/>
          </a:bodyPr>
          <a:lstStyle/>
          <a:p>
            <a:r>
              <a:rPr lang="en-US" dirty="0" smtClean="0"/>
              <a:t>Sequence of steps for processing instruction</a:t>
            </a:r>
            <a:endParaRPr lang="en-US" dirty="0"/>
          </a:p>
        </p:txBody>
      </p:sp>
    </p:spTree>
    <p:extLst>
      <p:ext uri="{BB962C8B-B14F-4D97-AF65-F5344CB8AC3E}">
        <p14:creationId xmlns:p14="http://schemas.microsoft.com/office/powerpoint/2010/main" val="273396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624078" indent="-514350">
              <a:buFont typeface="+mj-lt"/>
              <a:buAutoNum type="arabicPeriod"/>
            </a:pPr>
            <a:r>
              <a:rPr lang="en-US" dirty="0" smtClean="0"/>
              <a:t>Instruction is fetch from memory while other instruction is being executed</a:t>
            </a:r>
          </a:p>
          <a:p>
            <a:pPr marL="624078" indent="-514350">
              <a:buFont typeface="+mj-lt"/>
              <a:buAutoNum type="arabicPeriod"/>
            </a:pPr>
            <a:r>
              <a:rPr lang="en-US" dirty="0" smtClean="0"/>
              <a:t>Computer can have sometime 2 or more ALU so multiple instruction can be executed</a:t>
            </a:r>
          </a:p>
          <a:p>
            <a:pPr marL="624078" indent="-514350">
              <a:buFont typeface="+mj-lt"/>
              <a:buAutoNum type="arabicPeriod"/>
            </a:pPr>
            <a:r>
              <a:rPr lang="en-US" dirty="0" smtClean="0"/>
              <a:t>Two or more processor operating concurrently</a:t>
            </a:r>
            <a:endParaRPr lang="en-US" dirty="0"/>
          </a:p>
        </p:txBody>
      </p:sp>
      <p:sp>
        <p:nvSpPr>
          <p:cNvPr id="2" name="Title 1"/>
          <p:cNvSpPr>
            <a:spLocks noGrp="1"/>
          </p:cNvSpPr>
          <p:nvPr>
            <p:ph type="title"/>
          </p:nvPr>
        </p:nvSpPr>
        <p:spPr/>
        <p:txBody>
          <a:bodyPr/>
          <a:lstStyle/>
          <a:p>
            <a:r>
              <a:rPr lang="en-US" dirty="0" smtClean="0"/>
              <a:t>Example of parallel processing</a:t>
            </a:r>
            <a:endParaRPr lang="en-US" dirty="0"/>
          </a:p>
        </p:txBody>
      </p:sp>
    </p:spTree>
    <p:extLst>
      <p:ext uri="{BB962C8B-B14F-4D97-AF65-F5344CB8AC3E}">
        <p14:creationId xmlns:p14="http://schemas.microsoft.com/office/powerpoint/2010/main" val="60717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Different </a:t>
            </a:r>
            <a:r>
              <a:rPr lang="en-US" b="1" i="1" dirty="0" smtClean="0"/>
              <a:t>segment take different time </a:t>
            </a:r>
            <a:r>
              <a:rPr lang="en-US" dirty="0" smtClean="0"/>
              <a:t>to operate.</a:t>
            </a:r>
          </a:p>
          <a:p>
            <a:r>
              <a:rPr lang="en-US" dirty="0" smtClean="0"/>
              <a:t>Some </a:t>
            </a:r>
            <a:r>
              <a:rPr lang="en-US" b="1" i="1" dirty="0" smtClean="0"/>
              <a:t>steps </a:t>
            </a:r>
            <a:r>
              <a:rPr lang="en-US" b="1" i="1" dirty="0"/>
              <a:t>a</a:t>
            </a:r>
            <a:r>
              <a:rPr lang="en-US" b="1" i="1" dirty="0" smtClean="0"/>
              <a:t>re skipped </a:t>
            </a:r>
            <a:r>
              <a:rPr lang="en-US" dirty="0" smtClean="0"/>
              <a:t>in certain instruction.</a:t>
            </a:r>
          </a:p>
          <a:p>
            <a:pPr lvl="1"/>
            <a:r>
              <a:rPr lang="en-US" dirty="0" smtClean="0"/>
              <a:t>Register reference instruction doesn’t need effective address calculation</a:t>
            </a:r>
          </a:p>
          <a:p>
            <a:r>
              <a:rPr lang="en-US" dirty="0" smtClean="0"/>
              <a:t>Two or more segment need </a:t>
            </a:r>
            <a:r>
              <a:rPr lang="en-US" b="1" i="1" dirty="0" smtClean="0"/>
              <a:t>memory access at same time</a:t>
            </a:r>
            <a:r>
              <a:rPr lang="en-US" dirty="0" smtClean="0"/>
              <a:t>. So one segment must wait.</a:t>
            </a:r>
          </a:p>
          <a:p>
            <a:pPr lvl="1"/>
            <a:r>
              <a:rPr lang="en-US" dirty="0" smtClean="0"/>
              <a:t>Memory access conflict can be done by using 2 different memory bus.</a:t>
            </a:r>
          </a:p>
          <a:p>
            <a:r>
              <a:rPr lang="en-US" dirty="0" smtClean="0"/>
              <a:t>Design of instruction pipeline is efficient </a:t>
            </a:r>
            <a:r>
              <a:rPr lang="en-US" b="1" i="1" dirty="0" smtClean="0"/>
              <a:t>if stage are of equal duration.</a:t>
            </a:r>
          </a:p>
          <a:p>
            <a:r>
              <a:rPr lang="en-US" dirty="0" smtClean="0"/>
              <a:t>Example is 4 segment instruction pipeline</a:t>
            </a:r>
            <a:endParaRPr lang="en-US" dirty="0"/>
          </a:p>
        </p:txBody>
      </p:sp>
      <p:sp>
        <p:nvSpPr>
          <p:cNvPr id="3" name="Title 2"/>
          <p:cNvSpPr>
            <a:spLocks noGrp="1"/>
          </p:cNvSpPr>
          <p:nvPr>
            <p:ph type="title"/>
          </p:nvPr>
        </p:nvSpPr>
        <p:spPr/>
        <p:txBody>
          <a:bodyPr>
            <a:normAutofit fontScale="90000"/>
          </a:bodyPr>
          <a:lstStyle/>
          <a:p>
            <a:r>
              <a:rPr lang="en-US" dirty="0" smtClean="0"/>
              <a:t>Problem with instruction pipeline</a:t>
            </a:r>
            <a:endParaRPr lang="en-US" dirty="0"/>
          </a:p>
        </p:txBody>
      </p:sp>
    </p:spTree>
    <p:extLst>
      <p:ext uri="{BB962C8B-B14F-4D97-AF65-F5344CB8AC3E}">
        <p14:creationId xmlns:p14="http://schemas.microsoft.com/office/powerpoint/2010/main" val="973148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76200"/>
            <a:ext cx="5943600" cy="681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640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57200"/>
            <a:ext cx="8229600" cy="5638800"/>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09988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81000"/>
            <a:ext cx="8178800"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644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81000"/>
            <a:ext cx="7493000" cy="561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222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AutoNum type="arabicPeriod"/>
            </a:pPr>
            <a:r>
              <a:rPr lang="en-US" dirty="0" smtClean="0"/>
              <a:t>Resource Conflicts</a:t>
            </a:r>
          </a:p>
          <a:p>
            <a:pPr marL="880110" lvl="1" indent="-514350">
              <a:buFont typeface="Wingdings" pitchFamily="2" charset="2"/>
              <a:buChar char="§"/>
            </a:pPr>
            <a:r>
              <a:rPr lang="en-US" dirty="0" smtClean="0"/>
              <a:t>Cause by access to memory by two segment at same time.</a:t>
            </a:r>
          </a:p>
          <a:p>
            <a:pPr marL="880110" lvl="1" indent="-514350">
              <a:buFont typeface="Wingdings" pitchFamily="2" charset="2"/>
              <a:buChar char="§"/>
            </a:pPr>
            <a:r>
              <a:rPr lang="en-US" dirty="0" smtClean="0"/>
              <a:t>Resolve by using separate instruction and data memories.</a:t>
            </a:r>
          </a:p>
          <a:p>
            <a:pPr marL="624078" indent="-514350">
              <a:buAutoNum type="arabicPeriod"/>
            </a:pPr>
            <a:r>
              <a:rPr lang="en-US" dirty="0" smtClean="0"/>
              <a:t>Data dependency</a:t>
            </a:r>
          </a:p>
          <a:p>
            <a:pPr marL="880110" lvl="1" indent="-514350">
              <a:buFont typeface="Wingdings" pitchFamily="2" charset="2"/>
              <a:buChar char="§"/>
            </a:pPr>
            <a:r>
              <a:rPr lang="en-US" dirty="0" smtClean="0"/>
              <a:t>Conflicts arise when and instruction depends on the result of previous instruction, but result is not yet available</a:t>
            </a:r>
          </a:p>
          <a:p>
            <a:pPr marL="624078" indent="-514350">
              <a:buAutoNum type="arabicPeriod"/>
            </a:pPr>
            <a:r>
              <a:rPr lang="en-US" dirty="0" smtClean="0"/>
              <a:t>Branch difficulties</a:t>
            </a:r>
          </a:p>
          <a:p>
            <a:pPr marL="880110" lvl="1" indent="-514350">
              <a:buFont typeface="Wingdings" pitchFamily="2" charset="2"/>
              <a:buChar char="§"/>
            </a:pPr>
            <a:r>
              <a:rPr lang="en-US" dirty="0" smtClean="0"/>
              <a:t>Arise from branch and other instruction which change the value of PC</a:t>
            </a:r>
          </a:p>
          <a:p>
            <a:pPr marL="880110" lvl="1" indent="-514350">
              <a:buAutoNum type="arabicPeriod"/>
            </a:pPr>
            <a:endParaRPr lang="en-US" dirty="0"/>
          </a:p>
        </p:txBody>
      </p:sp>
      <p:sp>
        <p:nvSpPr>
          <p:cNvPr id="3" name="Title 2"/>
          <p:cNvSpPr>
            <a:spLocks noGrp="1"/>
          </p:cNvSpPr>
          <p:nvPr>
            <p:ph type="title"/>
          </p:nvPr>
        </p:nvSpPr>
        <p:spPr/>
        <p:txBody>
          <a:bodyPr/>
          <a:lstStyle/>
          <a:p>
            <a:r>
              <a:rPr lang="en-US" dirty="0" smtClean="0"/>
              <a:t>Pipeline conflicts</a:t>
            </a:r>
            <a:endParaRPr lang="en-US" dirty="0"/>
          </a:p>
        </p:txBody>
      </p:sp>
    </p:spTree>
    <p:extLst>
      <p:ext uri="{BB962C8B-B14F-4D97-AF65-F5344CB8AC3E}">
        <p14:creationId xmlns:p14="http://schemas.microsoft.com/office/powerpoint/2010/main" val="1714109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Degradation of performance occurs in pipelining due to data collision and address collision.</a:t>
            </a:r>
          </a:p>
          <a:p>
            <a:r>
              <a:rPr lang="en-US" dirty="0" smtClean="0"/>
              <a:t>Collision occurs when an instruction cant proceed because previous instructions didn’t not completed certain operations.</a:t>
            </a:r>
          </a:p>
          <a:p>
            <a:r>
              <a:rPr lang="en-US" dirty="0" smtClean="0"/>
              <a:t>Data dependency occurs when an instruction needs data that are not yet available.</a:t>
            </a:r>
          </a:p>
          <a:p>
            <a:r>
              <a:rPr lang="en-US" dirty="0" smtClean="0"/>
              <a:t>Address dependency may occurs when operand address cant be calculated because information needed by addressing mode is </a:t>
            </a:r>
            <a:r>
              <a:rPr lang="en-US" smtClean="0"/>
              <a:t>not available.</a:t>
            </a:r>
            <a:endParaRPr lang="en-US" dirty="0" smtClean="0"/>
          </a:p>
          <a:p>
            <a:endParaRPr lang="en-US" dirty="0"/>
          </a:p>
        </p:txBody>
      </p:sp>
      <p:sp>
        <p:nvSpPr>
          <p:cNvPr id="3" name="Title 2"/>
          <p:cNvSpPr>
            <a:spLocks noGrp="1"/>
          </p:cNvSpPr>
          <p:nvPr>
            <p:ph type="title"/>
          </p:nvPr>
        </p:nvSpPr>
        <p:spPr/>
        <p:txBody>
          <a:bodyPr/>
          <a:lstStyle/>
          <a:p>
            <a:r>
              <a:rPr lang="en-US" dirty="0" smtClean="0"/>
              <a:t>Data Dependency</a:t>
            </a:r>
            <a:endParaRPr lang="en-US" dirty="0"/>
          </a:p>
        </p:txBody>
      </p:sp>
    </p:spTree>
    <p:extLst>
      <p:ext uri="{BB962C8B-B14F-4D97-AF65-F5344CB8AC3E}">
        <p14:creationId xmlns:p14="http://schemas.microsoft.com/office/powerpoint/2010/main" val="3985347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u="sng" dirty="0" smtClean="0"/>
              <a:t>Hardware interlocks</a:t>
            </a:r>
            <a:r>
              <a:rPr lang="en-US" dirty="0" smtClean="0"/>
              <a:t>:</a:t>
            </a:r>
          </a:p>
          <a:p>
            <a:pPr lvl="1"/>
            <a:r>
              <a:rPr lang="en-US" dirty="0" smtClean="0"/>
              <a:t>Insert hardware locks</a:t>
            </a:r>
          </a:p>
          <a:p>
            <a:pPr lvl="1"/>
            <a:r>
              <a:rPr lang="en-US" dirty="0" smtClean="0"/>
              <a:t>Interlock is circuit which detects instructions whose source operand are destination farther up in the pipeline.</a:t>
            </a:r>
          </a:p>
          <a:p>
            <a:pPr lvl="1"/>
            <a:r>
              <a:rPr lang="en-US" dirty="0" smtClean="0"/>
              <a:t>Such instruction execution is delayed for enough clock cycles to resolve the conflict.</a:t>
            </a:r>
          </a:p>
          <a:p>
            <a:r>
              <a:rPr lang="en-US" u="sng" dirty="0" smtClean="0"/>
              <a:t>Operand Forwarding</a:t>
            </a:r>
            <a:r>
              <a:rPr lang="en-US" dirty="0" smtClean="0"/>
              <a:t>:</a:t>
            </a:r>
          </a:p>
          <a:p>
            <a:pPr lvl="1"/>
            <a:r>
              <a:rPr lang="en-US" dirty="0" smtClean="0"/>
              <a:t>Uses special hardware to detect conflict.</a:t>
            </a:r>
          </a:p>
          <a:p>
            <a:pPr lvl="1"/>
            <a:r>
              <a:rPr lang="en-US" dirty="0" smtClean="0"/>
              <a:t>Routes the Data through special path between pipelining segment</a:t>
            </a:r>
          </a:p>
          <a:p>
            <a:pPr lvl="1"/>
            <a:r>
              <a:rPr lang="en-US" dirty="0" smtClean="0"/>
              <a:t>If such data is needed as source for other then they are feed to ALU directly without saving it to any register.</a:t>
            </a:r>
          </a:p>
        </p:txBody>
      </p:sp>
      <p:sp>
        <p:nvSpPr>
          <p:cNvPr id="3" name="Title 2"/>
          <p:cNvSpPr>
            <a:spLocks noGrp="1"/>
          </p:cNvSpPr>
          <p:nvPr>
            <p:ph type="title"/>
          </p:nvPr>
        </p:nvSpPr>
        <p:spPr/>
        <p:txBody>
          <a:bodyPr>
            <a:normAutofit fontScale="90000"/>
          </a:bodyPr>
          <a:lstStyle/>
          <a:p>
            <a:r>
              <a:rPr lang="en-US" dirty="0" smtClean="0"/>
              <a:t>Data dependency conflict solution</a:t>
            </a:r>
            <a:endParaRPr lang="en-US" dirty="0"/>
          </a:p>
        </p:txBody>
      </p:sp>
    </p:spTree>
    <p:extLst>
      <p:ext uri="{BB962C8B-B14F-4D97-AF65-F5344CB8AC3E}">
        <p14:creationId xmlns:p14="http://schemas.microsoft.com/office/powerpoint/2010/main" val="1549796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Delayed load:</a:t>
            </a:r>
          </a:p>
          <a:p>
            <a:pPr lvl="1"/>
            <a:r>
              <a:rPr lang="en-US" dirty="0" smtClean="0"/>
              <a:t>Given responsibility to solve conflict to compiler</a:t>
            </a:r>
          </a:p>
          <a:p>
            <a:pPr lvl="1"/>
            <a:r>
              <a:rPr lang="en-US" dirty="0" smtClean="0"/>
              <a:t>Simply delays the execution starting of instruction such that all data needed can successfully updated before execution</a:t>
            </a:r>
          </a:p>
          <a:p>
            <a:pPr lvl="1"/>
            <a:r>
              <a:rPr lang="en-US" dirty="0" smtClean="0"/>
              <a:t>No operation instruction is inserted</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01950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Ability to use efficient instruction pipeline</a:t>
            </a:r>
          </a:p>
          <a:p>
            <a:r>
              <a:rPr lang="en-US" dirty="0" smtClean="0"/>
              <a:t>Instruction have smaller number of sub operation which can execute in one clock pulse</a:t>
            </a:r>
          </a:p>
          <a:p>
            <a:r>
              <a:rPr lang="en-US" dirty="0" smtClean="0"/>
              <a:t>Fixed format instruction so decoding is easy</a:t>
            </a:r>
          </a:p>
          <a:p>
            <a:r>
              <a:rPr lang="en-US" dirty="0" smtClean="0"/>
              <a:t>All operand are in register so no need to calculate effective address</a:t>
            </a:r>
          </a:p>
          <a:p>
            <a:r>
              <a:rPr lang="en-US" dirty="0" smtClean="0"/>
              <a:t>Can be executed in 2 or 3 segment.</a:t>
            </a:r>
          </a:p>
          <a:p>
            <a:pPr lvl="1"/>
            <a:r>
              <a:rPr lang="en-US" dirty="0" smtClean="0"/>
              <a:t>Fetch instruction</a:t>
            </a:r>
          </a:p>
          <a:p>
            <a:pPr lvl="1"/>
            <a:r>
              <a:rPr lang="en-US" dirty="0" smtClean="0"/>
              <a:t>Execute in ALU</a:t>
            </a:r>
          </a:p>
          <a:p>
            <a:pPr lvl="1"/>
            <a:r>
              <a:rPr lang="en-US" dirty="0" smtClean="0"/>
              <a:t>Store ALU data into destination register</a:t>
            </a:r>
            <a:endParaRPr lang="en-US" dirty="0"/>
          </a:p>
        </p:txBody>
      </p:sp>
      <p:sp>
        <p:nvSpPr>
          <p:cNvPr id="3" name="Title 2"/>
          <p:cNvSpPr>
            <a:spLocks noGrp="1"/>
          </p:cNvSpPr>
          <p:nvPr>
            <p:ph type="title"/>
          </p:nvPr>
        </p:nvSpPr>
        <p:spPr/>
        <p:txBody>
          <a:bodyPr/>
          <a:lstStyle/>
          <a:p>
            <a:r>
              <a:rPr lang="en-US" dirty="0" smtClean="0"/>
              <a:t>RISC PIPELINE</a:t>
            </a:r>
            <a:endParaRPr lang="en-US" dirty="0"/>
          </a:p>
        </p:txBody>
      </p:sp>
    </p:spTree>
    <p:extLst>
      <p:ext uri="{BB962C8B-B14F-4D97-AF65-F5344CB8AC3E}">
        <p14:creationId xmlns:p14="http://schemas.microsoft.com/office/powerpoint/2010/main" val="187105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Speed up processing</a:t>
            </a:r>
          </a:p>
          <a:p>
            <a:r>
              <a:rPr lang="en-US" dirty="0" smtClean="0"/>
              <a:t>Increase throughput</a:t>
            </a:r>
          </a:p>
          <a:p>
            <a:r>
              <a:rPr lang="en-US" dirty="0" smtClean="0"/>
              <a:t>Increase hardware, So cost increases</a:t>
            </a:r>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Advantages and disadvantages of parallel processing</a:t>
            </a:r>
            <a:endParaRPr lang="en-US" dirty="0"/>
          </a:p>
        </p:txBody>
      </p:sp>
    </p:spTree>
    <p:extLst>
      <p:ext uri="{BB962C8B-B14F-4D97-AF65-F5344CB8AC3E}">
        <p14:creationId xmlns:p14="http://schemas.microsoft.com/office/powerpoint/2010/main" val="20936135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resolve conflict of fetching instruction and loading or storing data, two separate buses are needed with two different memory for data and instruction</a:t>
            </a:r>
          </a:p>
          <a:p>
            <a:r>
              <a:rPr lang="en-US" dirty="0" smtClean="0"/>
              <a:t>RISC single cycle instruction</a:t>
            </a:r>
          </a:p>
          <a:p>
            <a:r>
              <a:rPr lang="en-US" dirty="0" smtClean="0"/>
              <a:t>Support given by compiler</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61660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 instruction fetch</a:t>
            </a:r>
          </a:p>
          <a:p>
            <a:r>
              <a:rPr lang="en-US" dirty="0" smtClean="0"/>
              <a:t>A=ALU operation</a:t>
            </a:r>
          </a:p>
          <a:p>
            <a:r>
              <a:rPr lang="en-US" dirty="0" smtClean="0"/>
              <a:t>E=Execute instruction(write a register)</a:t>
            </a:r>
          </a:p>
          <a:p>
            <a:endParaRPr lang="en-US" dirty="0"/>
          </a:p>
        </p:txBody>
      </p:sp>
      <p:sp>
        <p:nvSpPr>
          <p:cNvPr id="3" name="Title 2"/>
          <p:cNvSpPr>
            <a:spLocks noGrp="1"/>
          </p:cNvSpPr>
          <p:nvPr>
            <p:ph type="title"/>
          </p:nvPr>
        </p:nvSpPr>
        <p:spPr/>
        <p:txBody>
          <a:bodyPr/>
          <a:lstStyle/>
          <a:p>
            <a:r>
              <a:rPr lang="en-US" dirty="0" smtClean="0"/>
              <a:t>Three segment instruction</a:t>
            </a:r>
            <a:endParaRPr lang="en-US" dirty="0"/>
          </a:p>
        </p:txBody>
      </p:sp>
    </p:spTree>
    <p:extLst>
      <p:ext uri="{BB962C8B-B14F-4D97-AF65-F5344CB8AC3E}">
        <p14:creationId xmlns:p14="http://schemas.microsoft.com/office/powerpoint/2010/main" val="1697695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6858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289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04900"/>
            <a:ext cx="6858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838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1450"/>
            <a:ext cx="8001000"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162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Branch instruction can be conditional or unconditional</a:t>
            </a:r>
          </a:p>
          <a:p>
            <a:r>
              <a:rPr lang="en-US" dirty="0" smtClean="0"/>
              <a:t>If unconditional it always break the sequence and load with target address</a:t>
            </a:r>
          </a:p>
          <a:p>
            <a:r>
              <a:rPr lang="en-US" dirty="0" smtClean="0"/>
              <a:t>If conditional sequence of instruction execution is break only when condition is satisfied</a:t>
            </a:r>
            <a:endParaRPr lang="en-US" dirty="0"/>
          </a:p>
        </p:txBody>
      </p:sp>
      <p:sp>
        <p:nvSpPr>
          <p:cNvPr id="3" name="Title 2"/>
          <p:cNvSpPr>
            <a:spLocks noGrp="1"/>
          </p:cNvSpPr>
          <p:nvPr>
            <p:ph type="title"/>
          </p:nvPr>
        </p:nvSpPr>
        <p:spPr/>
        <p:txBody>
          <a:bodyPr/>
          <a:lstStyle/>
          <a:p>
            <a:r>
              <a:rPr lang="en-US" dirty="0" smtClean="0"/>
              <a:t>Handling branch instruction</a:t>
            </a:r>
            <a:endParaRPr lang="en-US" dirty="0"/>
          </a:p>
        </p:txBody>
      </p:sp>
    </p:spTree>
    <p:extLst>
      <p:ext uri="{BB962C8B-B14F-4D97-AF65-F5344CB8AC3E}">
        <p14:creationId xmlns:p14="http://schemas.microsoft.com/office/powerpoint/2010/main" val="966825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Prefetch</a:t>
            </a:r>
            <a:r>
              <a:rPr lang="en-US" dirty="0" smtClean="0"/>
              <a:t> target instruction</a:t>
            </a:r>
          </a:p>
          <a:p>
            <a:pPr lvl="1"/>
            <a:r>
              <a:rPr lang="en-US" dirty="0" smtClean="0"/>
              <a:t>Fetch target instruction in addition to the instruction following branch</a:t>
            </a:r>
          </a:p>
          <a:p>
            <a:pPr lvl="1"/>
            <a:r>
              <a:rPr lang="en-US" dirty="0" smtClean="0"/>
              <a:t>Both are saved until branch is performed</a:t>
            </a:r>
          </a:p>
          <a:p>
            <a:r>
              <a:rPr lang="en-US" dirty="0" smtClean="0"/>
              <a:t>Branch target buffer (BTB)</a:t>
            </a:r>
          </a:p>
          <a:p>
            <a:pPr lvl="1"/>
            <a:r>
              <a:rPr lang="en-US" dirty="0" smtClean="0"/>
              <a:t>Is a associative memory included in the fetch segment of pipeline</a:t>
            </a:r>
          </a:p>
          <a:p>
            <a:pPr lvl="1"/>
            <a:r>
              <a:rPr lang="en-US" dirty="0" smtClean="0"/>
              <a:t>Contains address of previously executed branch instruction and target instruction for that branch</a:t>
            </a:r>
          </a:p>
          <a:p>
            <a:pPr lvl="1"/>
            <a:r>
              <a:rPr lang="en-US" dirty="0" smtClean="0"/>
              <a:t>Also stores the next few instructions after the branch target instruction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72161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the pipeline decodes branch instruction it search associative memory for the address of instruction.</a:t>
            </a:r>
          </a:p>
          <a:p>
            <a:r>
              <a:rPr lang="en-US" dirty="0" smtClean="0"/>
              <a:t>If it is in BTB the it is </a:t>
            </a:r>
            <a:r>
              <a:rPr lang="en-US" dirty="0" err="1" smtClean="0"/>
              <a:t>prefetch</a:t>
            </a:r>
            <a:r>
              <a:rPr lang="en-US" dirty="0" smtClean="0"/>
              <a:t> otherwise pipeline shift to new instruction stream and stores the target instruction.</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30430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Loop buffer</a:t>
            </a:r>
          </a:p>
          <a:p>
            <a:pPr lvl="1"/>
            <a:r>
              <a:rPr lang="en-US" dirty="0" smtClean="0"/>
              <a:t>Variation of BTB</a:t>
            </a:r>
          </a:p>
          <a:p>
            <a:pPr lvl="1"/>
            <a:r>
              <a:rPr lang="en-US" dirty="0" smtClean="0"/>
              <a:t>Very small and high speed register file maintained by instruction fetch segment</a:t>
            </a:r>
          </a:p>
          <a:p>
            <a:pPr lvl="1"/>
            <a:r>
              <a:rPr lang="en-US" dirty="0" smtClean="0"/>
              <a:t>When a program loop is detected in program it is store in the loop buffer including all branches.</a:t>
            </a:r>
          </a:p>
          <a:p>
            <a:pPr lvl="1"/>
            <a:r>
              <a:rPr lang="en-US" dirty="0" smtClean="0"/>
              <a:t>Program loop can be executed without accessing memory until loop is removed by final branching out</a:t>
            </a:r>
          </a:p>
          <a:p>
            <a:pPr lvl="1"/>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4974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Branch prediction:</a:t>
            </a:r>
          </a:p>
          <a:p>
            <a:pPr lvl="1"/>
            <a:r>
              <a:rPr lang="en-US" dirty="0" smtClean="0"/>
              <a:t>Some computer uses branch prediction with some extra logic to guess outcome of conditional branch before it is executed.</a:t>
            </a:r>
          </a:p>
          <a:p>
            <a:pPr lvl="1"/>
            <a:r>
              <a:rPr lang="en-US" dirty="0" smtClean="0"/>
              <a:t>Then pipeline begin to </a:t>
            </a:r>
            <a:r>
              <a:rPr lang="en-US" dirty="0" err="1" smtClean="0"/>
              <a:t>prefetch</a:t>
            </a:r>
            <a:r>
              <a:rPr lang="en-US" dirty="0" smtClean="0"/>
              <a:t> the instruction stream from predicted path.</a:t>
            </a:r>
          </a:p>
          <a:p>
            <a:pPr lvl="1"/>
            <a:endParaRPr lang="en-US" dirty="0" smtClean="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066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Lowest level</a:t>
            </a:r>
          </a:p>
          <a:p>
            <a:pPr lvl="1"/>
            <a:r>
              <a:rPr lang="en-US" dirty="0" smtClean="0"/>
              <a:t>Parallel and serial operations are distinguish by register used</a:t>
            </a:r>
          </a:p>
          <a:p>
            <a:pPr lvl="1"/>
            <a:r>
              <a:rPr lang="en-US" dirty="0" smtClean="0"/>
              <a:t>Shift register operate in serial fashion one bit at a time.</a:t>
            </a:r>
          </a:p>
          <a:p>
            <a:pPr lvl="1"/>
            <a:r>
              <a:rPr lang="en-US" dirty="0" smtClean="0"/>
              <a:t>Register with parallel load operate at same time</a:t>
            </a:r>
          </a:p>
          <a:p>
            <a:r>
              <a:rPr lang="en-US" dirty="0" smtClean="0"/>
              <a:t>Highest Level</a:t>
            </a:r>
          </a:p>
          <a:p>
            <a:pPr lvl="1"/>
            <a:r>
              <a:rPr lang="en-US" dirty="0" smtClean="0"/>
              <a:t>Having multiple functional unit that perform identical or different operation</a:t>
            </a:r>
          </a:p>
          <a:p>
            <a:pPr lvl="1"/>
            <a:r>
              <a:rPr lang="en-US" dirty="0" smtClean="0"/>
              <a:t>Parallel processing is achieved by distributing the Data among various unit.</a:t>
            </a:r>
            <a:endParaRPr lang="en-US" dirty="0"/>
          </a:p>
        </p:txBody>
      </p:sp>
      <p:sp>
        <p:nvSpPr>
          <p:cNvPr id="2" name="Title 1"/>
          <p:cNvSpPr>
            <a:spLocks noGrp="1"/>
          </p:cNvSpPr>
          <p:nvPr>
            <p:ph type="title"/>
          </p:nvPr>
        </p:nvSpPr>
        <p:spPr/>
        <p:txBody>
          <a:bodyPr/>
          <a:lstStyle/>
          <a:p>
            <a:r>
              <a:rPr lang="en-US" dirty="0" smtClean="0"/>
              <a:t>Level of complexity</a:t>
            </a:r>
            <a:endParaRPr lang="en-US" dirty="0"/>
          </a:p>
        </p:txBody>
      </p:sp>
    </p:spTree>
    <p:extLst>
      <p:ext uri="{BB962C8B-B14F-4D97-AF65-F5344CB8AC3E}">
        <p14:creationId xmlns:p14="http://schemas.microsoft.com/office/powerpoint/2010/main" val="16355574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Delayed Branch</a:t>
            </a:r>
          </a:p>
          <a:p>
            <a:pPr lvl="1"/>
            <a:r>
              <a:rPr lang="en-US" dirty="0" smtClean="0"/>
              <a:t>This procedure is employed in RISC processor.</a:t>
            </a:r>
          </a:p>
          <a:p>
            <a:pPr lvl="3"/>
            <a:r>
              <a:rPr lang="en-US" dirty="0" smtClean="0"/>
              <a:t>(EXPLAINED IN RISC PROCESSOR)</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85121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class of computing which are beyond the capabilities of conventional computer.</a:t>
            </a:r>
          </a:p>
          <a:p>
            <a:r>
              <a:rPr lang="en-US" dirty="0" smtClean="0"/>
              <a:t>Such problem are formulated by vectors or array processing.</a:t>
            </a:r>
            <a:endParaRPr lang="en-US" dirty="0"/>
          </a:p>
        </p:txBody>
      </p:sp>
      <p:sp>
        <p:nvSpPr>
          <p:cNvPr id="3" name="Title 2"/>
          <p:cNvSpPr>
            <a:spLocks noGrp="1"/>
          </p:cNvSpPr>
          <p:nvPr>
            <p:ph type="title"/>
          </p:nvPr>
        </p:nvSpPr>
        <p:spPr/>
        <p:txBody>
          <a:bodyPr/>
          <a:lstStyle/>
          <a:p>
            <a:r>
              <a:rPr lang="en-US" dirty="0" smtClean="0"/>
              <a:t>Vector processing</a:t>
            </a:r>
            <a:endParaRPr lang="en-US" dirty="0"/>
          </a:p>
        </p:txBody>
      </p:sp>
    </p:spTree>
    <p:extLst>
      <p:ext uri="{BB962C8B-B14F-4D97-AF65-F5344CB8AC3E}">
        <p14:creationId xmlns:p14="http://schemas.microsoft.com/office/powerpoint/2010/main" val="462181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Long range weather forecasting</a:t>
            </a:r>
          </a:p>
          <a:p>
            <a:r>
              <a:rPr lang="en-US" dirty="0" smtClean="0"/>
              <a:t>Petroleum exploration</a:t>
            </a:r>
          </a:p>
          <a:p>
            <a:r>
              <a:rPr lang="en-US" dirty="0" smtClean="0"/>
              <a:t>Seismic data analysis</a:t>
            </a:r>
          </a:p>
          <a:p>
            <a:r>
              <a:rPr lang="en-US" dirty="0" smtClean="0"/>
              <a:t>Medical diagnosis</a:t>
            </a:r>
          </a:p>
          <a:p>
            <a:r>
              <a:rPr lang="en-US" dirty="0" smtClean="0"/>
              <a:t>Aerodynamics and space flight simulation</a:t>
            </a:r>
          </a:p>
          <a:p>
            <a:r>
              <a:rPr lang="en-US" dirty="0" smtClean="0"/>
              <a:t>AI and expert system</a:t>
            </a:r>
          </a:p>
          <a:p>
            <a:r>
              <a:rPr lang="en-US" dirty="0" smtClean="0"/>
              <a:t>Mapping the human genome</a:t>
            </a:r>
          </a:p>
          <a:p>
            <a:r>
              <a:rPr lang="en-US" dirty="0" smtClean="0"/>
              <a:t>Image processing</a:t>
            </a:r>
            <a:endParaRPr lang="en-US" dirty="0"/>
          </a:p>
        </p:txBody>
      </p:sp>
      <p:sp>
        <p:nvSpPr>
          <p:cNvPr id="3" name="Title 2"/>
          <p:cNvSpPr>
            <a:spLocks noGrp="1"/>
          </p:cNvSpPr>
          <p:nvPr>
            <p:ph type="title"/>
          </p:nvPr>
        </p:nvSpPr>
        <p:spPr/>
        <p:txBody>
          <a:bodyPr/>
          <a:lstStyle/>
          <a:p>
            <a:r>
              <a:rPr lang="en-US" dirty="0" smtClean="0"/>
              <a:t>Application</a:t>
            </a:r>
            <a:endParaRPr lang="en-US" dirty="0"/>
          </a:p>
        </p:txBody>
      </p:sp>
    </p:spTree>
    <p:extLst>
      <p:ext uri="{BB962C8B-B14F-4D97-AF65-F5344CB8AC3E}">
        <p14:creationId xmlns:p14="http://schemas.microsoft.com/office/powerpoint/2010/main" val="1634336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lnSpcReduction="10000"/>
              </a:bodyPr>
              <a:lstStyle/>
              <a:p>
                <a:r>
                  <a:rPr lang="en-US" dirty="0" smtClean="0"/>
                  <a:t>Many scientific problems require arithmetic operations on large arrays of numbers.</a:t>
                </a:r>
              </a:p>
              <a:p>
                <a:r>
                  <a:rPr lang="en-US" dirty="0" smtClean="0"/>
                  <a:t>These numbers are formulated by vectors or matrices.</a:t>
                </a:r>
              </a:p>
              <a:p>
                <a:r>
                  <a:rPr lang="en-US" dirty="0" smtClean="0"/>
                  <a:t>Vector is an ordered set of one dimensional array of data items. V={</a:t>
                </a:r>
                <a14:m>
                  <m:oMath xmlns:m="http://schemas.openxmlformats.org/officeDocument/2006/math">
                    <m:sSub>
                      <m:sSubPr>
                        <m:ctrlPr>
                          <a:rPr lang="en-US" i="1" smtClean="0">
                            <a:latin typeface="Cambria Math"/>
                          </a:rPr>
                        </m:ctrlPr>
                      </m:sSubPr>
                      <m:e>
                        <m:r>
                          <a:rPr lang="en-US" b="0" i="1" smtClean="0">
                            <a:latin typeface="Cambria Math"/>
                          </a:rPr>
                          <m:t>𝑉</m:t>
                        </m:r>
                      </m:e>
                      <m:sub>
                        <m:r>
                          <a:rPr lang="en-US" b="0" i="1" smtClean="0">
                            <a:latin typeface="Cambria Math"/>
                          </a:rPr>
                          <m:t>1</m:t>
                        </m:r>
                      </m:sub>
                    </m:sSub>
                  </m:oMath>
                </a14:m>
                <a:r>
                  <a:rPr lang="en-US" dirty="0" smtClean="0"/>
                  <a:t>, </a:t>
                </a:r>
                <a14:m>
                  <m:oMath xmlns:m="http://schemas.openxmlformats.org/officeDocument/2006/math">
                    <m:sSub>
                      <m:sSubPr>
                        <m:ctrlPr>
                          <a:rPr lang="en-US" i="1">
                            <a:latin typeface="Cambria Math"/>
                          </a:rPr>
                        </m:ctrlPr>
                      </m:sSubPr>
                      <m:e>
                        <m:r>
                          <a:rPr lang="en-US" i="1">
                            <a:latin typeface="Cambria Math"/>
                          </a:rPr>
                          <m:t>𝑉</m:t>
                        </m:r>
                      </m:e>
                      <m:sub>
                        <m:r>
                          <a:rPr lang="en-US" b="0" i="1" smtClean="0">
                            <a:latin typeface="Cambria Math"/>
                          </a:rPr>
                          <m:t>2</m:t>
                        </m:r>
                      </m:sub>
                    </m:sSub>
                    <m:r>
                      <a:rPr lang="en-US" b="0" i="0" smtClean="0">
                        <a:latin typeface="Cambria Math"/>
                      </a:rPr>
                      <m:t>,</m:t>
                    </m:r>
                  </m:oMath>
                </a14:m>
                <a:r>
                  <a:rPr lang="en-US" dirty="0"/>
                  <a:t> </a:t>
                </a:r>
                <a14:m>
                  <m:oMath xmlns:m="http://schemas.openxmlformats.org/officeDocument/2006/math">
                    <m:sSub>
                      <m:sSubPr>
                        <m:ctrlPr>
                          <a:rPr lang="en-US" i="1">
                            <a:latin typeface="Cambria Math"/>
                          </a:rPr>
                        </m:ctrlPr>
                      </m:sSubPr>
                      <m:e>
                        <m:r>
                          <a:rPr lang="en-US" b="0" i="1" smtClean="0">
                            <a:latin typeface="Cambria Math"/>
                          </a:rPr>
                          <m:t>𝑉</m:t>
                        </m:r>
                      </m:e>
                      <m:sub>
                        <m:r>
                          <a:rPr lang="en-US" b="0" i="1" smtClean="0">
                            <a:latin typeface="Cambria Math"/>
                          </a:rPr>
                          <m:t>3</m:t>
                        </m:r>
                      </m:sub>
                    </m:sSub>
                  </m:oMath>
                </a14:m>
                <a:r>
                  <a:rPr lang="en-US" dirty="0" smtClean="0"/>
                  <a:t>……</a:t>
                </a:r>
                <a14:m>
                  <m:oMath xmlns:m="http://schemas.openxmlformats.org/officeDocument/2006/math">
                    <m:sSub>
                      <m:sSubPr>
                        <m:ctrlPr>
                          <a:rPr lang="en-US" i="1">
                            <a:latin typeface="Cambria Math"/>
                          </a:rPr>
                        </m:ctrlPr>
                      </m:sSubPr>
                      <m:e>
                        <m:r>
                          <a:rPr lang="en-US" i="1">
                            <a:latin typeface="Cambria Math"/>
                          </a:rPr>
                          <m:t>𝑉</m:t>
                        </m:r>
                      </m:e>
                      <m:sub>
                        <m:r>
                          <a:rPr lang="en-US" b="0" i="1" smtClean="0">
                            <a:latin typeface="Cambria Math"/>
                          </a:rPr>
                          <m:t>𝑛</m:t>
                        </m:r>
                      </m:sub>
                    </m:sSub>
                  </m:oMath>
                </a14:m>
                <a:r>
                  <a:rPr lang="en-US" dirty="0"/>
                  <a:t>}</a:t>
                </a:r>
                <a:endParaRPr lang="en-US" dirty="0" smtClean="0"/>
              </a:p>
              <a:p>
                <a:r>
                  <a:rPr lang="en-US" dirty="0" smtClean="0"/>
                  <a:t>It may be listed as column and known as column vector.</a:t>
                </a:r>
              </a:p>
              <a:p>
                <a:r>
                  <a:rPr lang="en-US" dirty="0" smtClean="0"/>
                  <a:t>Vector instruction includes the initial address, of the operands, the length of vectors and the operation to be performed.</a:t>
                </a:r>
              </a:p>
              <a:p>
                <a:endParaRPr lang="en-US" dirty="0" smtClean="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887" r="-2519" b="-27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Vector Operations</a:t>
            </a:r>
            <a:endParaRPr lang="en-US" dirty="0"/>
          </a:p>
        </p:txBody>
      </p:sp>
    </p:spTree>
    <p:extLst>
      <p:ext uri="{BB962C8B-B14F-4D97-AF65-F5344CB8AC3E}">
        <p14:creationId xmlns:p14="http://schemas.microsoft.com/office/powerpoint/2010/main" val="25737691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236" y="1981200"/>
            <a:ext cx="8899598" cy="3581400"/>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880255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389" y="1600201"/>
            <a:ext cx="7497221" cy="3368052"/>
          </a:xfrm>
        </p:spPr>
      </p:pic>
      <p:sp>
        <p:nvSpPr>
          <p:cNvPr id="3" name="Title 2"/>
          <p:cNvSpPr>
            <a:spLocks noGrp="1"/>
          </p:cNvSpPr>
          <p:nvPr>
            <p:ph type="title"/>
          </p:nvPr>
        </p:nvSpPr>
        <p:spPr/>
        <p:txBody>
          <a:bodyPr/>
          <a:lstStyle/>
          <a:p>
            <a:r>
              <a:rPr lang="en-US" dirty="0" smtClean="0"/>
              <a:t>Matrix multiplication</a:t>
            </a:r>
            <a:endParaRPr lang="en-US" dirty="0"/>
          </a:p>
        </p:txBody>
      </p:sp>
    </p:spTree>
    <p:extLst>
      <p:ext uri="{BB962C8B-B14F-4D97-AF65-F5344CB8AC3E}">
        <p14:creationId xmlns:p14="http://schemas.microsoft.com/office/powerpoint/2010/main" val="29767996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389" y="1834090"/>
            <a:ext cx="7859222" cy="3820058"/>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20891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28600"/>
            <a:ext cx="8427508" cy="6320631"/>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44990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u="sng" dirty="0" smtClean="0"/>
              <a:t>Flynn’s classification</a:t>
            </a:r>
          </a:p>
          <a:p>
            <a:pPr marL="0" indent="0">
              <a:buNone/>
            </a:pPr>
            <a:r>
              <a:rPr lang="en-US" dirty="0"/>
              <a:t>	</a:t>
            </a:r>
            <a:r>
              <a:rPr lang="en-US" dirty="0" smtClean="0"/>
              <a:t>consider organization of computer system on basis of number of instruction and data items</a:t>
            </a:r>
            <a:endParaRPr lang="en-US" dirty="0"/>
          </a:p>
          <a:p>
            <a:r>
              <a:rPr lang="en-US" dirty="0" smtClean="0"/>
              <a:t>Single instruction stream, single data stream(SISD)</a:t>
            </a:r>
          </a:p>
          <a:p>
            <a:r>
              <a:rPr lang="en-US" dirty="0"/>
              <a:t>Single instruction stream, </a:t>
            </a:r>
            <a:r>
              <a:rPr lang="en-US" dirty="0" smtClean="0"/>
              <a:t>Multiple </a:t>
            </a:r>
            <a:r>
              <a:rPr lang="en-US" dirty="0"/>
              <a:t>data </a:t>
            </a:r>
            <a:r>
              <a:rPr lang="en-US" dirty="0" smtClean="0"/>
              <a:t>stream(SIMD</a:t>
            </a:r>
            <a:r>
              <a:rPr lang="en-US" dirty="0"/>
              <a:t>)</a:t>
            </a:r>
          </a:p>
          <a:p>
            <a:r>
              <a:rPr lang="en-US" dirty="0" smtClean="0"/>
              <a:t>Multiple </a:t>
            </a:r>
            <a:r>
              <a:rPr lang="en-US" dirty="0"/>
              <a:t>instruction stream, single data </a:t>
            </a:r>
            <a:r>
              <a:rPr lang="en-US" dirty="0" smtClean="0"/>
              <a:t>stream(MISD</a:t>
            </a:r>
            <a:r>
              <a:rPr lang="en-US" dirty="0"/>
              <a:t>)</a:t>
            </a:r>
          </a:p>
          <a:p>
            <a:r>
              <a:rPr lang="en-US" dirty="0" smtClean="0"/>
              <a:t>Multiple </a:t>
            </a:r>
            <a:r>
              <a:rPr lang="en-US" dirty="0"/>
              <a:t>instruction stream, </a:t>
            </a:r>
            <a:r>
              <a:rPr lang="en-US" dirty="0" smtClean="0"/>
              <a:t>Multiple </a:t>
            </a:r>
            <a:r>
              <a:rPr lang="en-US" dirty="0"/>
              <a:t>data </a:t>
            </a:r>
            <a:r>
              <a:rPr lang="en-US" dirty="0" smtClean="0"/>
              <a:t>stream(MIMD</a:t>
            </a:r>
            <a:r>
              <a:rPr lang="en-US" dirty="0"/>
              <a:t>)</a:t>
            </a:r>
          </a:p>
          <a:p>
            <a:endParaRPr lang="en-US" dirty="0" smtClean="0"/>
          </a:p>
        </p:txBody>
      </p:sp>
      <p:sp>
        <p:nvSpPr>
          <p:cNvPr id="2" name="Title 1"/>
          <p:cNvSpPr>
            <a:spLocks noGrp="1"/>
          </p:cNvSpPr>
          <p:nvPr>
            <p:ph type="title"/>
          </p:nvPr>
        </p:nvSpPr>
        <p:spPr/>
        <p:txBody>
          <a:bodyPr>
            <a:normAutofit fontScale="90000"/>
          </a:bodyPr>
          <a:lstStyle/>
          <a:p>
            <a:r>
              <a:rPr lang="en-US" dirty="0" smtClean="0"/>
              <a:t>Classification of parallel processing</a:t>
            </a:r>
            <a:endParaRPr lang="en-US" dirty="0"/>
          </a:p>
        </p:txBody>
      </p:sp>
    </p:spTree>
    <p:extLst>
      <p:ext uri="{BB962C8B-B14F-4D97-AF65-F5344CB8AC3E}">
        <p14:creationId xmlns:p14="http://schemas.microsoft.com/office/powerpoint/2010/main" val="3713479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Organization of single computer</a:t>
            </a:r>
          </a:p>
          <a:p>
            <a:r>
              <a:rPr lang="en-US" dirty="0" smtClean="0"/>
              <a:t>Contains Control Unit, processor unit and memory</a:t>
            </a:r>
          </a:p>
          <a:p>
            <a:r>
              <a:rPr lang="en-US" dirty="0" smtClean="0"/>
              <a:t>Parallel processing can be achieved via multiple units</a:t>
            </a:r>
          </a:p>
          <a:p>
            <a:pPr marL="0" indent="0">
              <a:buNone/>
            </a:pPr>
            <a:endParaRPr lang="en-US" dirty="0"/>
          </a:p>
        </p:txBody>
      </p:sp>
      <p:sp>
        <p:nvSpPr>
          <p:cNvPr id="2" name="Title 1"/>
          <p:cNvSpPr>
            <a:spLocks noGrp="1"/>
          </p:cNvSpPr>
          <p:nvPr>
            <p:ph type="title"/>
          </p:nvPr>
        </p:nvSpPr>
        <p:spPr/>
        <p:txBody>
          <a:bodyPr/>
          <a:lstStyle/>
          <a:p>
            <a:r>
              <a:rPr lang="en-US" dirty="0" smtClean="0"/>
              <a:t>SISD</a:t>
            </a:r>
            <a:endParaRPr lang="en-US" dirty="0"/>
          </a:p>
        </p:txBody>
      </p:sp>
    </p:spTree>
    <p:extLst>
      <p:ext uri="{BB962C8B-B14F-4D97-AF65-F5344CB8AC3E}">
        <p14:creationId xmlns:p14="http://schemas.microsoft.com/office/powerpoint/2010/main" val="12756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Contains many processor unit under single control units</a:t>
            </a:r>
          </a:p>
          <a:p>
            <a:r>
              <a:rPr lang="en-US" dirty="0" smtClean="0"/>
              <a:t>All processor get same instruction from control unit and works on different data</a:t>
            </a:r>
          </a:p>
          <a:p>
            <a:r>
              <a:rPr lang="en-US" dirty="0" smtClean="0"/>
              <a:t>Communication between processor are done through shared memory</a:t>
            </a:r>
          </a:p>
        </p:txBody>
      </p:sp>
      <p:sp>
        <p:nvSpPr>
          <p:cNvPr id="2" name="Title 1"/>
          <p:cNvSpPr>
            <a:spLocks noGrp="1"/>
          </p:cNvSpPr>
          <p:nvPr>
            <p:ph type="title"/>
          </p:nvPr>
        </p:nvSpPr>
        <p:spPr/>
        <p:txBody>
          <a:bodyPr/>
          <a:lstStyle/>
          <a:p>
            <a:r>
              <a:rPr lang="en-US" dirty="0" smtClean="0"/>
              <a:t>SIMD</a:t>
            </a:r>
            <a:endParaRPr lang="en-US" dirty="0"/>
          </a:p>
        </p:txBody>
      </p:sp>
    </p:spTree>
    <p:extLst>
      <p:ext uri="{BB962C8B-B14F-4D97-AF65-F5344CB8AC3E}">
        <p14:creationId xmlns:p14="http://schemas.microsoft.com/office/powerpoint/2010/main" val="1152732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5474</TotalTime>
  <Words>1373</Words>
  <Application>Microsoft Office PowerPoint</Application>
  <PresentationFormat>On-screen Show (4:3)</PresentationFormat>
  <Paragraphs>175</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Concourse</vt:lpstr>
      <vt:lpstr>Pipelining</vt:lpstr>
      <vt:lpstr>Parallel processing</vt:lpstr>
      <vt:lpstr>Example of parallel processing</vt:lpstr>
      <vt:lpstr>Advantages and disadvantages of parallel processing</vt:lpstr>
      <vt:lpstr>Level of complexity</vt:lpstr>
      <vt:lpstr>PowerPoint Presentation</vt:lpstr>
      <vt:lpstr>Classification of parallel processing</vt:lpstr>
      <vt:lpstr>SISD</vt:lpstr>
      <vt:lpstr>SIMD</vt:lpstr>
      <vt:lpstr>MISD</vt:lpstr>
      <vt:lpstr>MIMD</vt:lpstr>
      <vt:lpstr>PowerPoint Presentation</vt:lpstr>
      <vt:lpstr>Pipelining</vt:lpstr>
      <vt:lpstr>PowerPoint Presentation</vt:lpstr>
      <vt:lpstr>Example of pipelining</vt:lpstr>
      <vt:lpstr>PowerPoint Presentation</vt:lpstr>
      <vt:lpstr>PowerPoint Presentation</vt:lpstr>
      <vt:lpstr>PowerPoint Presentation</vt:lpstr>
      <vt:lpstr>Four segment pipeline</vt:lpstr>
      <vt:lpstr>Speedup Equation</vt:lpstr>
      <vt:lpstr>PowerPoint Presentation</vt:lpstr>
      <vt:lpstr>Floating Point Adder and Subtractor</vt:lpstr>
      <vt:lpstr>Sub-operation of floating point addition and subtraction</vt:lpstr>
      <vt:lpstr>PowerPoint Presentation</vt:lpstr>
      <vt:lpstr>Example</vt:lpstr>
      <vt:lpstr>PowerPoint Presentation</vt:lpstr>
      <vt:lpstr>PowerPoint Presentation</vt:lpstr>
      <vt:lpstr>Instruction pipeline</vt:lpstr>
      <vt:lpstr>Sequence of steps for processing instruction</vt:lpstr>
      <vt:lpstr>Problem with instruction pipeline</vt:lpstr>
      <vt:lpstr>PowerPoint Presentation</vt:lpstr>
      <vt:lpstr>PowerPoint Presentation</vt:lpstr>
      <vt:lpstr>PowerPoint Presentation</vt:lpstr>
      <vt:lpstr>PowerPoint Presentation</vt:lpstr>
      <vt:lpstr>Pipeline conflicts</vt:lpstr>
      <vt:lpstr>Data Dependency</vt:lpstr>
      <vt:lpstr>Data dependency conflict solution</vt:lpstr>
      <vt:lpstr>PowerPoint Presentation</vt:lpstr>
      <vt:lpstr>RISC PIPELINE</vt:lpstr>
      <vt:lpstr>PowerPoint Presentation</vt:lpstr>
      <vt:lpstr>Three segment instruction</vt:lpstr>
      <vt:lpstr>PowerPoint Presentation</vt:lpstr>
      <vt:lpstr>PowerPoint Presentation</vt:lpstr>
      <vt:lpstr>PowerPoint Presentation</vt:lpstr>
      <vt:lpstr>Handling branch instruction</vt:lpstr>
      <vt:lpstr>PowerPoint Presentation</vt:lpstr>
      <vt:lpstr>PowerPoint Presentation</vt:lpstr>
      <vt:lpstr>PowerPoint Presentation</vt:lpstr>
      <vt:lpstr>PowerPoint Presentation</vt:lpstr>
      <vt:lpstr>PowerPoint Presentation</vt:lpstr>
      <vt:lpstr>Vector processing</vt:lpstr>
      <vt:lpstr>Application</vt:lpstr>
      <vt:lpstr>Vector Operations</vt:lpstr>
      <vt:lpstr>PowerPoint Presentation</vt:lpstr>
      <vt:lpstr>Matrix multiplication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dc:title>
  <dc:creator>Ananta Pandey</dc:creator>
  <cp:lastModifiedBy>Ananta Pandey</cp:lastModifiedBy>
  <cp:revision>74</cp:revision>
  <dcterms:created xsi:type="dcterms:W3CDTF">2006-08-16T00:00:00Z</dcterms:created>
  <dcterms:modified xsi:type="dcterms:W3CDTF">2021-10-27T15:38:07Z</dcterms:modified>
</cp:coreProperties>
</file>