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1"/>
  </p:notesMasterIdLst>
  <p:sldIdLst>
    <p:sldId id="266" r:id="rId5"/>
    <p:sldId id="257"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3BD5CE8-F6B7-4D9E-AC28-5B547E746D89}">
          <p14:sldIdLst>
            <p14:sldId id="266"/>
            <p14:sldId id="257"/>
            <p14:sldId id="267"/>
            <p14:sldId id="268"/>
            <p14:sldId id="269"/>
            <p14:sldId id="270"/>
            <p14:sldId id="271"/>
            <p14:sldId id="272"/>
            <p14:sldId id="273"/>
            <p14:sldId id="274"/>
            <p14:sldId id="275"/>
            <p14:sldId id="276"/>
            <p14:sldId id="277"/>
            <p14:sldId id="278"/>
            <p14:sldId id="279"/>
            <p14:sldId id="28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an Khan" initials="AK" lastIdx="1" clrIdx="0">
    <p:extLst>
      <p:ext uri="{19B8F6BF-5375-455C-9EA6-DF929625EA0E}">
        <p15:presenceInfo xmlns:p15="http://schemas.microsoft.com/office/powerpoint/2012/main" userId="6644b46fce462cd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700" autoAdjust="0"/>
  </p:normalViewPr>
  <p:slideViewPr>
    <p:cSldViewPr snapToGrid="0">
      <p:cViewPr varScale="1">
        <p:scale>
          <a:sx n="87" d="100"/>
          <a:sy n="87" d="100"/>
        </p:scale>
        <p:origin x="480" y="48"/>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D81C89-AC0D-4BFF-9223-D3157C1DDC5B}" type="datetimeFigureOut">
              <a:rPr lang="en-US" smtClean="0"/>
              <a:t>12/27/2024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3D7A2-C585-48BF-BF8C-C21FDC051F77}" type="slidenum">
              <a:rPr lang="en-US" smtClean="0"/>
              <a:t>‹#›</a:t>
            </a:fld>
            <a:endParaRPr lang="en-US" dirty="0"/>
          </a:p>
        </p:txBody>
      </p:sp>
    </p:spTree>
    <p:extLst>
      <p:ext uri="{BB962C8B-B14F-4D97-AF65-F5344CB8AC3E}">
        <p14:creationId xmlns:p14="http://schemas.microsoft.com/office/powerpoint/2010/main" val="1372662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3A52079-6997-47B8-B262-4ED5D2EA2D74}" type="datetime1">
              <a:rPr lang="en-US" smtClean="0"/>
              <a:t>12/27/2024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C80CA-06EA-4D97-A1EC-F2A229B592C4}" type="datetime1">
              <a:rPr lang="en-US" smtClean="0"/>
              <a:t>12/27/2024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60CC4-6CA2-4A99-B83B-711E420D000E}" type="datetime1">
              <a:rPr lang="en-US" smtClean="0"/>
              <a:t>12/27/2024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12/27/2024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5238998-10EA-455D-8FDC-3EBC7E198582}" type="datetime1">
              <a:rPr lang="en-US" smtClean="0"/>
              <a:t>12/27/2024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A4E9B6-2EC2-45E6-A437-DCC674AAC4AF}" type="datetime1">
              <a:rPr lang="en-US" smtClean="0"/>
              <a:t>12/27/2024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2D4FF3-940D-4DDE-86D8-82D5A8663636}" type="datetime1">
              <a:rPr lang="en-US" smtClean="0"/>
              <a:t>12/27/2024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955261-7117-41BB-BB79-8C1909625493}" type="datetime1">
              <a:rPr lang="en-US" smtClean="0"/>
              <a:t>12/27/2024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204D7-DE7F-414C-8571-0012DE9EFCDB}" type="datetime1">
              <a:rPr lang="en-US" smtClean="0"/>
              <a:t>12/27/2024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E378FF3-85EA-48E5-8D8C-1DB156807E49}" type="datetime1">
              <a:rPr lang="en-US" smtClean="0"/>
              <a:t>12/27/2024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3F94F13-1676-4B68-A383-661B657F6E63}" type="datetime1">
              <a:rPr lang="en-US" smtClean="0"/>
              <a:t>12/27/2024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CB83234-995D-4149-8E1E-BC120E9070D5}" type="datetime1">
              <a:rPr lang="en-US" smtClean="0"/>
              <a:t>12/27/2024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wired.it/play/televisione/2014/07/08/netflix-assume-bing-watcher-professionisti/"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56C94072-1B34-48FB-9A9C-5A9A0FFC8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2">
            <a:extLst>
              <a:ext uri="{FF2B5EF4-FFF2-40B4-BE49-F238E27FC236}">
                <a16:creationId xmlns:a16="http://schemas.microsoft.com/office/drawing/2014/main" id="{B38A25AE-7B44-4EC1-BC0C-CF0FFF036705}"/>
              </a:ext>
            </a:extLst>
          </p:cNvPr>
          <p:cNvPicPr>
            <a:picLocks noChangeAspect="1"/>
          </p:cNvPicPr>
          <p:nvPr/>
        </p:nvPicPr>
        <p:blipFill>
          <a:blip r:embed="rId2">
            <a:extLst>
              <a:ext uri="{837473B0-CC2E-450A-ABE3-18F120FF3D39}">
                <a1611:picAttrSrcUrl xmlns:a1611="http://schemas.microsoft.com/office/drawing/2016/11/main" r:id="rId3"/>
              </a:ext>
            </a:extLst>
          </a:blip>
          <a:srcRect t="7812" b="7812"/>
          <a:stretch/>
        </p:blipFill>
        <p:spPr>
          <a:xfrm>
            <a:off x="20" y="10"/>
            <a:ext cx="12191980" cy="6857990"/>
          </a:xfrm>
          <a:prstGeom prst="rect">
            <a:avLst/>
          </a:prstGeom>
        </p:spPr>
      </p:pic>
      <p:sp>
        <p:nvSpPr>
          <p:cNvPr id="52" name="Freeform: Shape 51">
            <a:extLst>
              <a:ext uri="{FF2B5EF4-FFF2-40B4-BE49-F238E27FC236}">
                <a16:creationId xmlns:a16="http://schemas.microsoft.com/office/drawing/2014/main" id="{A5019358-4900-4555-99FF-EF6AE90B8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5670146" y="3710250"/>
            <a:ext cx="2131466" cy="1830903"/>
          </a:xfrm>
          <a:custGeom>
            <a:avLst/>
            <a:gdLst>
              <a:gd name="connsiteX0" fmla="*/ 2308583 w 2308583"/>
              <a:gd name="connsiteY0" fmla="*/ 1983044 h 1983044"/>
              <a:gd name="connsiteX1" fmla="*/ 462 w 2308583"/>
              <a:gd name="connsiteY1" fmla="*/ 1983044 h 1983044"/>
              <a:gd name="connsiteX2" fmla="*/ 0 w 2308583"/>
              <a:gd name="connsiteY2" fmla="*/ 1711185 h 1983044"/>
              <a:gd name="connsiteX3" fmla="*/ 2022607 w 2308583"/>
              <a:gd name="connsiteY3" fmla="*/ 1712117 h 1983044"/>
              <a:gd name="connsiteX4" fmla="*/ 2022607 w 2308583"/>
              <a:gd name="connsiteY4" fmla="*/ 0 h 1983044"/>
              <a:gd name="connsiteX5" fmla="*/ 2308583 w 2308583"/>
              <a:gd name="connsiteY5" fmla="*/ 0 h 1983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1983044">
                <a:moveTo>
                  <a:pt x="2308583" y="1983044"/>
                </a:moveTo>
                <a:lnTo>
                  <a:pt x="462" y="1983044"/>
                </a:lnTo>
                <a:cubicBezTo>
                  <a:pt x="-462" y="1889214"/>
                  <a:pt x="923" y="1805015"/>
                  <a:pt x="0" y="1711185"/>
                </a:cubicBezTo>
                <a:lnTo>
                  <a:pt x="2022607" y="1712117"/>
                </a:lnTo>
                <a:lnTo>
                  <a:pt x="2022607" y="0"/>
                </a:lnTo>
                <a:lnTo>
                  <a:pt x="2308583" y="0"/>
                </a:lnTo>
                <a:close/>
              </a:path>
            </a:pathLst>
          </a:custGeom>
          <a:solidFill>
            <a:srgbClr val="FFFFFF">
              <a:alpha val="70000"/>
            </a:srgbClr>
          </a:solidFill>
          <a:ln w="0">
            <a:noFill/>
            <a:prstDash val="solid"/>
            <a:round/>
            <a:headEnd/>
            <a:tailEnd/>
          </a:ln>
        </p:spPr>
      </p:sp>
      <p:sp>
        <p:nvSpPr>
          <p:cNvPr id="50" name="Rectangle 49">
            <a:extLst>
              <a:ext uri="{FF2B5EF4-FFF2-40B4-BE49-F238E27FC236}">
                <a16:creationId xmlns:a16="http://schemas.microsoft.com/office/drawing/2014/main" id="{1D5941F3-0256-4E90-BBBC-5A6EDEB8E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004" y="4166755"/>
            <a:ext cx="5607908" cy="2040066"/>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347C47-EF1D-4B02-906B-219155AD8D0F}"/>
              </a:ext>
            </a:extLst>
          </p:cNvPr>
          <p:cNvSpPr>
            <a:spLocks noGrp="1"/>
          </p:cNvSpPr>
          <p:nvPr>
            <p:ph type="ctrTitle"/>
          </p:nvPr>
        </p:nvSpPr>
        <p:spPr>
          <a:xfrm>
            <a:off x="6298010" y="4333009"/>
            <a:ext cx="5447902" cy="1208144"/>
          </a:xfrm>
        </p:spPr>
        <p:txBody>
          <a:bodyPr>
            <a:normAutofit fontScale="90000"/>
          </a:bodyPr>
          <a:lstStyle/>
          <a:p>
            <a:pPr algn="l"/>
            <a:r>
              <a:rPr lang="en-US" sz="3600" dirty="0">
                <a:solidFill>
                  <a:srgbClr val="FFFFFF"/>
                </a:solidFill>
              </a:rPr>
              <a:t>Netflix Data: Cleaning,</a:t>
            </a:r>
            <a:br>
              <a:rPr lang="en-US" sz="3600" dirty="0">
                <a:solidFill>
                  <a:srgbClr val="FFFFFF"/>
                </a:solidFill>
              </a:rPr>
            </a:br>
            <a:r>
              <a:rPr lang="en-US" sz="3600" dirty="0">
                <a:solidFill>
                  <a:srgbClr val="FFFFFF"/>
                </a:solidFill>
              </a:rPr>
              <a:t>Analyzing and Visualization</a:t>
            </a:r>
          </a:p>
        </p:txBody>
      </p:sp>
      <p:sp>
        <p:nvSpPr>
          <p:cNvPr id="3" name="Subtitle 2">
            <a:extLst>
              <a:ext uri="{FF2B5EF4-FFF2-40B4-BE49-F238E27FC236}">
                <a16:creationId xmlns:a16="http://schemas.microsoft.com/office/drawing/2014/main" id="{36A0527F-C5FD-4E9B-9F21-5D1FBA31314B}"/>
              </a:ext>
            </a:extLst>
          </p:cNvPr>
          <p:cNvSpPr>
            <a:spLocks noGrp="1"/>
          </p:cNvSpPr>
          <p:nvPr>
            <p:ph type="subTitle" idx="1"/>
          </p:nvPr>
        </p:nvSpPr>
        <p:spPr>
          <a:xfrm>
            <a:off x="6298010" y="5419246"/>
            <a:ext cx="5268177" cy="531866"/>
          </a:xfrm>
        </p:spPr>
        <p:txBody>
          <a:bodyPr>
            <a:normAutofit/>
          </a:bodyPr>
          <a:lstStyle/>
          <a:p>
            <a:pPr algn="l">
              <a:spcAft>
                <a:spcPts val="600"/>
              </a:spcAft>
            </a:pPr>
            <a:r>
              <a:rPr lang="en-US" sz="1800" dirty="0">
                <a:solidFill>
                  <a:srgbClr val="FFFFFF"/>
                </a:solidFill>
              </a:rPr>
              <a:t>Pathan </a:t>
            </a:r>
            <a:r>
              <a:rPr lang="en-US" sz="1800" dirty="0" err="1">
                <a:solidFill>
                  <a:srgbClr val="FFFFFF"/>
                </a:solidFill>
              </a:rPr>
              <a:t>AyanKhan</a:t>
            </a:r>
            <a:endParaRPr lang="en-US" sz="1800" dirty="0">
              <a:solidFill>
                <a:srgbClr val="FFFFFF"/>
              </a:solidFill>
            </a:endParaRPr>
          </a:p>
        </p:txBody>
      </p:sp>
      <p:sp>
        <p:nvSpPr>
          <p:cNvPr id="4" name="TextBox 3">
            <a:extLst>
              <a:ext uri="{FF2B5EF4-FFF2-40B4-BE49-F238E27FC236}">
                <a16:creationId xmlns:a16="http://schemas.microsoft.com/office/drawing/2014/main" id="{03D668F3-3EB9-AE4F-364D-1B6129386477}"/>
              </a:ext>
            </a:extLst>
          </p:cNvPr>
          <p:cNvSpPr txBox="1"/>
          <p:nvPr/>
        </p:nvSpPr>
        <p:spPr>
          <a:xfrm>
            <a:off x="20" y="6858000"/>
            <a:ext cx="12191980" cy="230832"/>
          </a:xfrm>
          <a:prstGeom prst="rect">
            <a:avLst/>
          </a:prstGeom>
          <a:noFill/>
        </p:spPr>
        <p:txBody>
          <a:bodyPr wrap="square" rtlCol="0">
            <a:spAutoFit/>
          </a:bodyPr>
          <a:lstStyle/>
          <a:p>
            <a:r>
              <a:rPr lang="en-IN" sz="900">
                <a:hlinkClick r:id="rId3" tooltip="https://www.wired.it/play/televisione/2014/07/08/netflix-assume-bing-watcher-professionisti/"/>
              </a:rPr>
              <a:t>This Photo</a:t>
            </a:r>
            <a:r>
              <a:rPr lang="en-IN" sz="900"/>
              <a:t> by Unknown Author is licensed under </a:t>
            </a:r>
            <a:r>
              <a:rPr lang="en-IN" sz="900">
                <a:hlinkClick r:id="rId4" tooltip="https://creativecommons.org/licenses/by-nc-nd/3.0/"/>
              </a:rPr>
              <a:t>CC BY-NC-ND</a:t>
            </a:r>
            <a:endParaRPr lang="en-IN" sz="900"/>
          </a:p>
        </p:txBody>
      </p:sp>
    </p:spTree>
    <p:extLst>
      <p:ext uri="{BB962C8B-B14F-4D97-AF65-F5344CB8AC3E}">
        <p14:creationId xmlns:p14="http://schemas.microsoft.com/office/powerpoint/2010/main" val="745576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78EF-F266-1649-246C-E66CDECFA35E}"/>
              </a:ext>
            </a:extLst>
          </p:cNvPr>
          <p:cNvSpPr>
            <a:spLocks noGrp="1"/>
          </p:cNvSpPr>
          <p:nvPr>
            <p:ph type="title"/>
          </p:nvPr>
        </p:nvSpPr>
        <p:spPr>
          <a:xfrm>
            <a:off x="1371600" y="685800"/>
            <a:ext cx="9601200" cy="914400"/>
          </a:xfrm>
        </p:spPr>
        <p:txBody>
          <a:bodyPr>
            <a:normAutofit/>
          </a:bodyPr>
          <a:lstStyle/>
          <a:p>
            <a:r>
              <a:rPr lang="en-IN" b="1" dirty="0"/>
              <a:t>Data Analysis</a:t>
            </a:r>
          </a:p>
        </p:txBody>
      </p:sp>
      <p:pic>
        <p:nvPicPr>
          <p:cNvPr id="5" name="Content Placeholder 4">
            <a:extLst>
              <a:ext uri="{FF2B5EF4-FFF2-40B4-BE49-F238E27FC236}">
                <a16:creationId xmlns:a16="http://schemas.microsoft.com/office/drawing/2014/main" id="{7AC67955-0A94-F314-F28D-1E21B9D98EFA}"/>
              </a:ext>
            </a:extLst>
          </p:cNvPr>
          <p:cNvPicPr>
            <a:picLocks noGrp="1" noChangeAspect="1"/>
          </p:cNvPicPr>
          <p:nvPr>
            <p:ph idx="1"/>
          </p:nvPr>
        </p:nvPicPr>
        <p:blipFill>
          <a:blip r:embed="rId2"/>
          <a:stretch>
            <a:fillRect/>
          </a:stretch>
        </p:blipFill>
        <p:spPr>
          <a:xfrm>
            <a:off x="1371601" y="1453243"/>
            <a:ext cx="9944100" cy="5257799"/>
          </a:xfrm>
        </p:spPr>
      </p:pic>
    </p:spTree>
    <p:extLst>
      <p:ext uri="{BB962C8B-B14F-4D97-AF65-F5344CB8AC3E}">
        <p14:creationId xmlns:p14="http://schemas.microsoft.com/office/powerpoint/2010/main" val="4237335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CC5F4-A11B-3660-F174-97A8EC0395DC}"/>
              </a:ext>
            </a:extLst>
          </p:cNvPr>
          <p:cNvSpPr>
            <a:spLocks noGrp="1"/>
          </p:cNvSpPr>
          <p:nvPr>
            <p:ph type="title"/>
          </p:nvPr>
        </p:nvSpPr>
        <p:spPr>
          <a:xfrm>
            <a:off x="1371600" y="685800"/>
            <a:ext cx="9601200" cy="751114"/>
          </a:xfrm>
        </p:spPr>
        <p:txBody>
          <a:bodyPr/>
          <a:lstStyle/>
          <a:p>
            <a:r>
              <a:rPr lang="en-IN" b="1" dirty="0"/>
              <a:t>Data Analysis</a:t>
            </a:r>
          </a:p>
        </p:txBody>
      </p:sp>
      <p:pic>
        <p:nvPicPr>
          <p:cNvPr id="5" name="Content Placeholder 4">
            <a:extLst>
              <a:ext uri="{FF2B5EF4-FFF2-40B4-BE49-F238E27FC236}">
                <a16:creationId xmlns:a16="http://schemas.microsoft.com/office/drawing/2014/main" id="{0E0EAB18-1232-6914-ACDC-50EDD278357F}"/>
              </a:ext>
            </a:extLst>
          </p:cNvPr>
          <p:cNvPicPr>
            <a:picLocks noGrp="1" noChangeAspect="1"/>
          </p:cNvPicPr>
          <p:nvPr>
            <p:ph idx="1"/>
          </p:nvPr>
        </p:nvPicPr>
        <p:blipFill>
          <a:blip r:embed="rId2"/>
          <a:stretch>
            <a:fillRect/>
          </a:stretch>
        </p:blipFill>
        <p:spPr>
          <a:xfrm>
            <a:off x="1208313" y="1436913"/>
            <a:ext cx="10711543" cy="5159829"/>
          </a:xfrm>
        </p:spPr>
      </p:pic>
    </p:spTree>
    <p:extLst>
      <p:ext uri="{BB962C8B-B14F-4D97-AF65-F5344CB8AC3E}">
        <p14:creationId xmlns:p14="http://schemas.microsoft.com/office/powerpoint/2010/main" val="1740565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1547B-4450-0A90-2A35-014C8A72DEF1}"/>
              </a:ext>
            </a:extLst>
          </p:cNvPr>
          <p:cNvSpPr>
            <a:spLocks noGrp="1"/>
          </p:cNvSpPr>
          <p:nvPr>
            <p:ph type="title"/>
          </p:nvPr>
        </p:nvSpPr>
        <p:spPr>
          <a:xfrm>
            <a:off x="1371600" y="685800"/>
            <a:ext cx="9601200" cy="702129"/>
          </a:xfrm>
        </p:spPr>
        <p:txBody>
          <a:bodyPr/>
          <a:lstStyle/>
          <a:p>
            <a:r>
              <a:rPr lang="en-IN" b="1" dirty="0"/>
              <a:t>Data Analysis</a:t>
            </a:r>
          </a:p>
        </p:txBody>
      </p:sp>
      <p:pic>
        <p:nvPicPr>
          <p:cNvPr id="5" name="Content Placeholder 4">
            <a:extLst>
              <a:ext uri="{FF2B5EF4-FFF2-40B4-BE49-F238E27FC236}">
                <a16:creationId xmlns:a16="http://schemas.microsoft.com/office/drawing/2014/main" id="{A0D16005-8DB3-6F4D-EF2C-98630B9DF41E}"/>
              </a:ext>
            </a:extLst>
          </p:cNvPr>
          <p:cNvPicPr>
            <a:picLocks noGrp="1" noChangeAspect="1"/>
          </p:cNvPicPr>
          <p:nvPr>
            <p:ph idx="1"/>
          </p:nvPr>
        </p:nvPicPr>
        <p:blipFill>
          <a:blip r:embed="rId2"/>
          <a:stretch>
            <a:fillRect/>
          </a:stretch>
        </p:blipFill>
        <p:spPr>
          <a:xfrm>
            <a:off x="1371600" y="1714500"/>
            <a:ext cx="9601199" cy="4637314"/>
          </a:xfrm>
        </p:spPr>
      </p:pic>
    </p:spTree>
    <p:extLst>
      <p:ext uri="{BB962C8B-B14F-4D97-AF65-F5344CB8AC3E}">
        <p14:creationId xmlns:p14="http://schemas.microsoft.com/office/powerpoint/2010/main" val="2194010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18A5-FC1A-9B65-0373-0B504EB434F3}"/>
              </a:ext>
            </a:extLst>
          </p:cNvPr>
          <p:cNvSpPr>
            <a:spLocks noGrp="1"/>
          </p:cNvSpPr>
          <p:nvPr>
            <p:ph type="title"/>
          </p:nvPr>
        </p:nvSpPr>
        <p:spPr>
          <a:xfrm>
            <a:off x="1371600" y="685799"/>
            <a:ext cx="9601200" cy="898071"/>
          </a:xfrm>
        </p:spPr>
        <p:txBody>
          <a:bodyPr>
            <a:normAutofit/>
          </a:bodyPr>
          <a:lstStyle/>
          <a:p>
            <a:r>
              <a:rPr lang="en-IN" b="1" dirty="0"/>
              <a:t>Data Analysis</a:t>
            </a:r>
          </a:p>
        </p:txBody>
      </p:sp>
      <p:pic>
        <p:nvPicPr>
          <p:cNvPr id="5" name="Content Placeholder 4">
            <a:extLst>
              <a:ext uri="{FF2B5EF4-FFF2-40B4-BE49-F238E27FC236}">
                <a16:creationId xmlns:a16="http://schemas.microsoft.com/office/drawing/2014/main" id="{08B0B80C-4AB2-8348-BF07-44E0D0872421}"/>
              </a:ext>
            </a:extLst>
          </p:cNvPr>
          <p:cNvPicPr>
            <a:picLocks noGrp="1" noChangeAspect="1"/>
          </p:cNvPicPr>
          <p:nvPr>
            <p:ph idx="1"/>
          </p:nvPr>
        </p:nvPicPr>
        <p:blipFill>
          <a:blip r:embed="rId2"/>
          <a:stretch>
            <a:fillRect/>
          </a:stretch>
        </p:blipFill>
        <p:spPr>
          <a:xfrm>
            <a:off x="1371600" y="1714499"/>
            <a:ext cx="9601199" cy="4784271"/>
          </a:xfrm>
        </p:spPr>
      </p:pic>
    </p:spTree>
    <p:extLst>
      <p:ext uri="{BB962C8B-B14F-4D97-AF65-F5344CB8AC3E}">
        <p14:creationId xmlns:p14="http://schemas.microsoft.com/office/powerpoint/2010/main" val="190410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C2F56-E7D6-85A5-D3BB-05C11ED7BDAF}"/>
              </a:ext>
            </a:extLst>
          </p:cNvPr>
          <p:cNvSpPr>
            <a:spLocks noGrp="1"/>
          </p:cNvSpPr>
          <p:nvPr>
            <p:ph type="title"/>
          </p:nvPr>
        </p:nvSpPr>
        <p:spPr>
          <a:xfrm>
            <a:off x="1371600" y="380999"/>
            <a:ext cx="9601200" cy="1970315"/>
          </a:xfrm>
        </p:spPr>
        <p:txBody>
          <a:bodyPr>
            <a:normAutofit/>
          </a:bodyPr>
          <a:lstStyle/>
          <a:p>
            <a:r>
              <a:rPr lang="en-IN" b="1" dirty="0"/>
              <a:t>Data Analysis</a:t>
            </a:r>
            <a:br>
              <a:rPr lang="en-IN" b="1" dirty="0"/>
            </a:br>
            <a:br>
              <a:rPr lang="en-IN" b="1" dirty="0"/>
            </a:br>
            <a:r>
              <a:rPr lang="en-IN" b="1" dirty="0"/>
              <a:t>                    </a:t>
            </a:r>
            <a:r>
              <a:rPr lang="en-IN" sz="2700" b="1" dirty="0"/>
              <a:t>Word Cloud of movie titles</a:t>
            </a:r>
          </a:p>
        </p:txBody>
      </p:sp>
      <p:pic>
        <p:nvPicPr>
          <p:cNvPr id="5" name="Content Placeholder 4">
            <a:extLst>
              <a:ext uri="{FF2B5EF4-FFF2-40B4-BE49-F238E27FC236}">
                <a16:creationId xmlns:a16="http://schemas.microsoft.com/office/drawing/2014/main" id="{66A70D07-2AA3-88B1-8AF1-7AAD9EFDB13F}"/>
              </a:ext>
            </a:extLst>
          </p:cNvPr>
          <p:cNvPicPr>
            <a:picLocks noGrp="1" noChangeAspect="1"/>
          </p:cNvPicPr>
          <p:nvPr>
            <p:ph idx="1"/>
          </p:nvPr>
        </p:nvPicPr>
        <p:blipFill>
          <a:blip r:embed="rId2"/>
          <a:stretch>
            <a:fillRect/>
          </a:stretch>
        </p:blipFill>
        <p:spPr>
          <a:xfrm>
            <a:off x="1224640" y="2204357"/>
            <a:ext cx="9748160" cy="4272644"/>
          </a:xfrm>
        </p:spPr>
      </p:pic>
    </p:spTree>
    <p:extLst>
      <p:ext uri="{BB962C8B-B14F-4D97-AF65-F5344CB8AC3E}">
        <p14:creationId xmlns:p14="http://schemas.microsoft.com/office/powerpoint/2010/main" val="2531992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C1E34-1639-BFFF-0A52-51F7D1A2E651}"/>
              </a:ext>
            </a:extLst>
          </p:cNvPr>
          <p:cNvSpPr>
            <a:spLocks noGrp="1"/>
          </p:cNvSpPr>
          <p:nvPr>
            <p:ph type="title"/>
          </p:nvPr>
        </p:nvSpPr>
        <p:spPr>
          <a:xfrm>
            <a:off x="1371600" y="685800"/>
            <a:ext cx="9601200" cy="816429"/>
          </a:xfrm>
        </p:spPr>
        <p:txBody>
          <a:bodyPr/>
          <a:lstStyle/>
          <a:p>
            <a:r>
              <a:rPr lang="en-IN" b="1" dirty="0"/>
              <a:t>Conclusion</a:t>
            </a:r>
          </a:p>
        </p:txBody>
      </p:sp>
      <p:sp>
        <p:nvSpPr>
          <p:cNvPr id="3" name="Content Placeholder 2">
            <a:extLst>
              <a:ext uri="{FF2B5EF4-FFF2-40B4-BE49-F238E27FC236}">
                <a16:creationId xmlns:a16="http://schemas.microsoft.com/office/drawing/2014/main" id="{626F9988-D6E0-33F7-1CD1-B41BC9C39A5A}"/>
              </a:ext>
            </a:extLst>
          </p:cNvPr>
          <p:cNvSpPr>
            <a:spLocks noGrp="1"/>
          </p:cNvSpPr>
          <p:nvPr>
            <p:ph idx="1"/>
          </p:nvPr>
        </p:nvSpPr>
        <p:spPr/>
        <p:txBody>
          <a:bodyPr>
            <a:noAutofit/>
          </a:bodyPr>
          <a:lstStyle/>
          <a:p>
            <a:r>
              <a:rPr lang="en-US" sz="3200" dirty="0"/>
              <a:t>Through this analysis, we have gained valuable insights into the Netflix dataset. We have explored the distribution of content types, genres, and directors, as well as the trends in content release over time. The findings of this analysis can be used to inform content acquisition and production strategies, as well as to identify opportunities for growth and improvement.</a:t>
            </a:r>
            <a:endParaRPr lang="en-IN" sz="3200" dirty="0"/>
          </a:p>
        </p:txBody>
      </p:sp>
    </p:spTree>
    <p:extLst>
      <p:ext uri="{BB962C8B-B14F-4D97-AF65-F5344CB8AC3E}">
        <p14:creationId xmlns:p14="http://schemas.microsoft.com/office/powerpoint/2010/main" val="3024360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F10C6-7D32-0257-AA9B-5487A272FC2A}"/>
              </a:ext>
            </a:extLst>
          </p:cNvPr>
          <p:cNvSpPr>
            <a:spLocks noGrp="1"/>
          </p:cNvSpPr>
          <p:nvPr>
            <p:ph type="title"/>
          </p:nvPr>
        </p:nvSpPr>
        <p:spPr>
          <a:xfrm>
            <a:off x="1371600" y="685800"/>
            <a:ext cx="9601200" cy="881743"/>
          </a:xfrm>
        </p:spPr>
        <p:txBody>
          <a:bodyPr/>
          <a:lstStyle/>
          <a:p>
            <a:r>
              <a:rPr lang="en-IN" dirty="0"/>
              <a:t>Insights</a:t>
            </a:r>
          </a:p>
        </p:txBody>
      </p:sp>
      <p:sp>
        <p:nvSpPr>
          <p:cNvPr id="3" name="Content Placeholder 2">
            <a:extLst>
              <a:ext uri="{FF2B5EF4-FFF2-40B4-BE49-F238E27FC236}">
                <a16:creationId xmlns:a16="http://schemas.microsoft.com/office/drawing/2014/main" id="{612A79A6-7319-84AD-A6AF-E7836FC071B6}"/>
              </a:ext>
            </a:extLst>
          </p:cNvPr>
          <p:cNvSpPr>
            <a:spLocks noGrp="1"/>
          </p:cNvSpPr>
          <p:nvPr>
            <p:ph idx="1"/>
          </p:nvPr>
        </p:nvSpPr>
        <p:spPr>
          <a:xfrm>
            <a:off x="1012371" y="1567543"/>
            <a:ext cx="10352315" cy="4882243"/>
          </a:xfrm>
        </p:spPr>
        <p:txBody>
          <a:bodyPr>
            <a:normAutofit fontScale="92500" lnSpcReduction="10000"/>
          </a:bodyPr>
          <a:lstStyle/>
          <a:p>
            <a:pPr>
              <a:buFont typeface="Arial" panose="020B0604020202020204" pitchFamily="34" charset="0"/>
              <a:buChar char="•"/>
            </a:pPr>
            <a:r>
              <a:rPr lang="en-US" sz="2400" i="1" dirty="0"/>
              <a:t>The majority of Netflix content is TV Shows, with a significant increase in TV Show releases over the years.</a:t>
            </a:r>
            <a:endParaRPr lang="en-US" sz="2400" dirty="0"/>
          </a:p>
          <a:p>
            <a:pPr>
              <a:buFont typeface="Arial" panose="020B0604020202020204" pitchFamily="34" charset="0"/>
              <a:buChar char="•"/>
            </a:pPr>
            <a:r>
              <a:rPr lang="en-US" sz="2400" b="1" i="1" dirty="0"/>
              <a:t>Movies</a:t>
            </a:r>
            <a:r>
              <a:rPr lang="en-US" sz="2400" i="1" dirty="0"/>
              <a:t> are the </a:t>
            </a:r>
            <a:r>
              <a:rPr lang="en-US" sz="2400" b="1" i="1" dirty="0"/>
              <a:t>second</a:t>
            </a:r>
            <a:r>
              <a:rPr lang="en-US" sz="2400" i="1" dirty="0"/>
              <a:t> most common type of </a:t>
            </a:r>
            <a:r>
              <a:rPr lang="en-US" sz="2400" b="1" i="1" dirty="0"/>
              <a:t>content</a:t>
            </a:r>
            <a:r>
              <a:rPr lang="en-US" sz="2400" i="1" dirty="0"/>
              <a:t>, with a steady release pattern over the years.</a:t>
            </a:r>
            <a:endParaRPr lang="en-US" sz="2400" dirty="0"/>
          </a:p>
          <a:p>
            <a:pPr>
              <a:buFont typeface="Arial" panose="020B0604020202020204" pitchFamily="34" charset="0"/>
              <a:buChar char="•"/>
            </a:pPr>
            <a:r>
              <a:rPr lang="en-US" sz="2400" i="1" dirty="0"/>
              <a:t>The most </a:t>
            </a:r>
            <a:r>
              <a:rPr lang="en-US" sz="2400" b="1" i="1" dirty="0"/>
              <a:t>popular genres </a:t>
            </a:r>
            <a:r>
              <a:rPr lang="en-US" sz="2400" i="1" dirty="0"/>
              <a:t>are </a:t>
            </a:r>
            <a:r>
              <a:rPr lang="en-US" sz="2400" b="1" i="1" dirty="0"/>
              <a:t>Documentaries</a:t>
            </a:r>
            <a:r>
              <a:rPr lang="en-US" sz="2400" i="1" dirty="0"/>
              <a:t>, </a:t>
            </a:r>
            <a:r>
              <a:rPr lang="en-US" sz="2400" b="1" i="1" dirty="0"/>
              <a:t>TV Dramas</a:t>
            </a:r>
            <a:r>
              <a:rPr lang="en-US" sz="2400" i="1" dirty="0"/>
              <a:t>, and </a:t>
            </a:r>
            <a:r>
              <a:rPr lang="en-US" sz="2400" b="1" i="1" dirty="0"/>
              <a:t>Comedies</a:t>
            </a:r>
            <a:r>
              <a:rPr lang="en-US" sz="2400" i="1" dirty="0"/>
              <a:t>.</a:t>
            </a:r>
            <a:endParaRPr lang="en-US" sz="2400" dirty="0"/>
          </a:p>
          <a:p>
            <a:pPr>
              <a:buFont typeface="Arial" panose="020B0604020202020204" pitchFamily="34" charset="0"/>
              <a:buChar char="•"/>
            </a:pPr>
            <a:r>
              <a:rPr lang="en-US" sz="2400" i="1" dirty="0"/>
              <a:t>The </a:t>
            </a:r>
            <a:r>
              <a:rPr lang="en-US" sz="2400" b="1" i="1" dirty="0"/>
              <a:t>top directors </a:t>
            </a:r>
            <a:r>
              <a:rPr lang="en-US" sz="2400" i="1" dirty="0"/>
              <a:t>by content count are primarily associated with </a:t>
            </a:r>
            <a:r>
              <a:rPr lang="en-US" sz="2400" b="1" i="1" dirty="0"/>
              <a:t>TV Shows</a:t>
            </a:r>
            <a:r>
              <a:rPr lang="en-US" sz="2400" i="1" dirty="0"/>
              <a:t>.</a:t>
            </a:r>
            <a:endParaRPr lang="en-US" sz="2400" dirty="0"/>
          </a:p>
          <a:p>
            <a:pPr>
              <a:buFont typeface="Arial" panose="020B0604020202020204" pitchFamily="34" charset="0"/>
              <a:buChar char="•"/>
            </a:pPr>
            <a:r>
              <a:rPr lang="en-US" sz="2400" i="1" dirty="0"/>
              <a:t>There is a clear trend of </a:t>
            </a:r>
            <a:r>
              <a:rPr lang="en-US" sz="2400" b="1" i="1" dirty="0"/>
              <a:t>increasing content </a:t>
            </a:r>
            <a:r>
              <a:rPr lang="en-US" sz="2400" i="1" dirty="0"/>
              <a:t>release over the years, with a significant spike in </a:t>
            </a:r>
            <a:r>
              <a:rPr lang="en-US" sz="2400" b="1" i="1" dirty="0"/>
              <a:t>2021</a:t>
            </a:r>
            <a:r>
              <a:rPr lang="en-US" sz="2400" i="1" dirty="0"/>
              <a:t>.</a:t>
            </a:r>
            <a:endParaRPr lang="en-US" sz="2400" dirty="0"/>
          </a:p>
          <a:p>
            <a:pPr>
              <a:buFont typeface="Arial" panose="020B0604020202020204" pitchFamily="34" charset="0"/>
              <a:buChar char="•"/>
            </a:pPr>
            <a:r>
              <a:rPr lang="en-US" sz="2400" i="1" dirty="0"/>
              <a:t>The word cloud of movie titles highlights the diversity of content available on Netflix.</a:t>
            </a:r>
            <a:endParaRPr lang="en-US" sz="2400" dirty="0"/>
          </a:p>
          <a:p>
            <a:r>
              <a:rPr lang="en-US" sz="2400" i="1" dirty="0"/>
              <a:t>These insights can be used to guide future content development and acquisition strategies, ensuring that Netflix continues to meet the evolving needs and preferences of its subscribers.</a:t>
            </a:r>
            <a:endParaRPr lang="en-US" sz="2400" dirty="0"/>
          </a:p>
          <a:p>
            <a:endParaRPr lang="en-IN" dirty="0"/>
          </a:p>
        </p:txBody>
      </p:sp>
    </p:spTree>
    <p:extLst>
      <p:ext uri="{BB962C8B-B14F-4D97-AF65-F5344CB8AC3E}">
        <p14:creationId xmlns:p14="http://schemas.microsoft.com/office/powerpoint/2010/main" val="3310843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B3D038A-EE41-EC0D-1582-D9E61D9BA4CF}"/>
              </a:ext>
            </a:extLst>
          </p:cNvPr>
          <p:cNvSpPr>
            <a:spLocks noGrp="1"/>
          </p:cNvSpPr>
          <p:nvPr>
            <p:ph type="title"/>
          </p:nvPr>
        </p:nvSpPr>
        <p:spPr>
          <a:xfrm>
            <a:off x="1371600" y="685800"/>
            <a:ext cx="9601200" cy="712177"/>
          </a:xfrm>
        </p:spPr>
        <p:txBody>
          <a:bodyPr/>
          <a:lstStyle/>
          <a:p>
            <a:r>
              <a:rPr lang="en-IN" b="1" dirty="0"/>
              <a:t>NETFLIX</a:t>
            </a:r>
          </a:p>
        </p:txBody>
      </p:sp>
      <p:sp>
        <p:nvSpPr>
          <p:cNvPr id="4" name="Content Placeholder 3">
            <a:extLst>
              <a:ext uri="{FF2B5EF4-FFF2-40B4-BE49-F238E27FC236}">
                <a16:creationId xmlns:a16="http://schemas.microsoft.com/office/drawing/2014/main" id="{F7D9EEDB-77FB-C808-4783-C86F690DB9A1}"/>
              </a:ext>
            </a:extLst>
          </p:cNvPr>
          <p:cNvSpPr>
            <a:spLocks noGrp="1"/>
          </p:cNvSpPr>
          <p:nvPr>
            <p:ph idx="1"/>
          </p:nvPr>
        </p:nvSpPr>
        <p:spPr/>
        <p:txBody>
          <a:bodyPr>
            <a:normAutofit/>
          </a:bodyPr>
          <a:lstStyle/>
          <a:p>
            <a:r>
              <a:rPr lang="en-IN" sz="3600" dirty="0"/>
              <a:t>Netflix is popular Streaming Service that offers a vast </a:t>
            </a:r>
            <a:r>
              <a:rPr lang="en-IN" sz="3600" dirty="0" err="1"/>
              <a:t>catalog</a:t>
            </a:r>
            <a:r>
              <a:rPr lang="en-IN" sz="3600" dirty="0"/>
              <a:t> of movies, TV shows and original contents.</a:t>
            </a:r>
          </a:p>
          <a:p>
            <a:r>
              <a:rPr lang="en-IN" sz="3600" dirty="0"/>
              <a:t>The data consist of contents added to Netflix from 2008 to 2021., the oldest content is as old as 1925 and the newest as 2021.</a:t>
            </a:r>
          </a:p>
          <a:p>
            <a:pPr marL="0" indent="0">
              <a:buNone/>
            </a:pPr>
            <a:endParaRPr lang="en-IN" dirty="0"/>
          </a:p>
        </p:txBody>
      </p:sp>
    </p:spTree>
    <p:extLst>
      <p:ext uri="{BB962C8B-B14F-4D97-AF65-F5344CB8AC3E}">
        <p14:creationId xmlns:p14="http://schemas.microsoft.com/office/powerpoint/2010/main" val="824417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D580E-D2F5-3E46-1737-5CF4D32C35EC}"/>
              </a:ext>
            </a:extLst>
          </p:cNvPr>
          <p:cNvSpPr>
            <a:spLocks noGrp="1"/>
          </p:cNvSpPr>
          <p:nvPr>
            <p:ph type="title"/>
          </p:nvPr>
        </p:nvSpPr>
        <p:spPr>
          <a:xfrm>
            <a:off x="1371600" y="685800"/>
            <a:ext cx="9601200" cy="751114"/>
          </a:xfrm>
        </p:spPr>
        <p:txBody>
          <a:bodyPr>
            <a:normAutofit/>
          </a:bodyPr>
          <a:lstStyle/>
          <a:p>
            <a:r>
              <a:rPr lang="en-IN" sz="4800" b="1" dirty="0"/>
              <a:t>OBJECTIVES:-</a:t>
            </a:r>
          </a:p>
        </p:txBody>
      </p:sp>
      <p:sp>
        <p:nvSpPr>
          <p:cNvPr id="3" name="Content Placeholder 2">
            <a:extLst>
              <a:ext uri="{FF2B5EF4-FFF2-40B4-BE49-F238E27FC236}">
                <a16:creationId xmlns:a16="http://schemas.microsoft.com/office/drawing/2014/main" id="{DEE44CA2-451B-585F-0EE9-763EBE7EC5AE}"/>
              </a:ext>
            </a:extLst>
          </p:cNvPr>
          <p:cNvSpPr>
            <a:spLocks noGrp="1"/>
          </p:cNvSpPr>
          <p:nvPr>
            <p:ph idx="1"/>
          </p:nvPr>
        </p:nvSpPr>
        <p:spPr>
          <a:xfrm>
            <a:off x="1371600" y="1436914"/>
            <a:ext cx="9601200" cy="3657600"/>
          </a:xfrm>
        </p:spPr>
        <p:txBody>
          <a:bodyPr/>
          <a:lstStyle/>
          <a:p>
            <a:pPr>
              <a:buFont typeface="Wingdings" panose="05000000000000000000" pitchFamily="2" charset="2"/>
              <a:buChar char="Ø"/>
            </a:pPr>
            <a:r>
              <a:rPr lang="en-US" b="1" i="1" dirty="0"/>
              <a:t>Content Type Distribution</a:t>
            </a:r>
          </a:p>
          <a:p>
            <a:pPr>
              <a:buFont typeface="Wingdings" panose="05000000000000000000" pitchFamily="2" charset="2"/>
              <a:buChar char="Ø"/>
            </a:pPr>
            <a:r>
              <a:rPr lang="en-IN" b="1" i="1" dirty="0"/>
              <a:t>Rating Frequency</a:t>
            </a:r>
            <a:endParaRPr lang="en-IN" b="1" dirty="0"/>
          </a:p>
          <a:p>
            <a:pPr>
              <a:buFont typeface="Wingdings" panose="05000000000000000000" pitchFamily="2" charset="2"/>
              <a:buChar char="Ø"/>
            </a:pPr>
            <a:r>
              <a:rPr lang="en-US" b="1" i="1" dirty="0"/>
              <a:t>Top 10 Countries with Most Content</a:t>
            </a:r>
            <a:endParaRPr lang="en-US" b="1" dirty="0"/>
          </a:p>
          <a:p>
            <a:pPr>
              <a:buFont typeface="Wingdings" panose="05000000000000000000" pitchFamily="2" charset="2"/>
              <a:buChar char="Ø"/>
            </a:pPr>
            <a:r>
              <a:rPr lang="en-US" b="1" i="1" dirty="0"/>
              <a:t>Top 15 Directors with the Most Titles</a:t>
            </a:r>
            <a:endParaRPr lang="en-US" b="1" dirty="0"/>
          </a:p>
          <a:p>
            <a:pPr>
              <a:buFont typeface="Wingdings" panose="05000000000000000000" pitchFamily="2" charset="2"/>
              <a:buChar char="Ø"/>
            </a:pPr>
            <a:r>
              <a:rPr lang="en-US" b="1" i="1" dirty="0"/>
              <a:t>Top 10 Popular Movie Genres</a:t>
            </a:r>
            <a:endParaRPr lang="en-US" b="1" dirty="0"/>
          </a:p>
          <a:p>
            <a:pPr>
              <a:buFont typeface="Wingdings" panose="05000000000000000000" pitchFamily="2" charset="2"/>
              <a:buChar char="Ø"/>
            </a:pPr>
            <a:r>
              <a:rPr lang="en-US" b="1" i="1" dirty="0"/>
              <a:t>Monthly Releases of Movies and TV shows</a:t>
            </a:r>
            <a:endParaRPr lang="en-US" b="1" dirty="0"/>
          </a:p>
          <a:p>
            <a:pPr>
              <a:buFont typeface="Wingdings" panose="05000000000000000000" pitchFamily="2" charset="2"/>
              <a:buChar char="Ø"/>
            </a:pPr>
            <a:r>
              <a:rPr lang="en-US" b="1" i="1" dirty="0"/>
              <a:t>Yearly Releases of Movies and TV shows</a:t>
            </a:r>
            <a:endParaRPr lang="en-US" b="1" dirty="0"/>
          </a:p>
          <a:p>
            <a:pPr>
              <a:buFont typeface="Wingdings" panose="05000000000000000000" pitchFamily="2" charset="2"/>
              <a:buChar char="Ø"/>
            </a:pPr>
            <a:r>
              <a:rPr lang="en-US" b="1" i="1" dirty="0"/>
              <a:t>Word Cloud of Movie Titles</a:t>
            </a:r>
            <a:endParaRPr lang="en-US" b="1" dirty="0"/>
          </a:p>
          <a:p>
            <a:pPr>
              <a:buFont typeface="Wingdings" panose="05000000000000000000" pitchFamily="2" charset="2"/>
              <a:buChar char="Ø"/>
            </a:pPr>
            <a:endParaRPr lang="en-US" b="1" dirty="0"/>
          </a:p>
        </p:txBody>
      </p:sp>
    </p:spTree>
    <p:extLst>
      <p:ext uri="{BB962C8B-B14F-4D97-AF65-F5344CB8AC3E}">
        <p14:creationId xmlns:p14="http://schemas.microsoft.com/office/powerpoint/2010/main" val="363023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20ADF-4EF4-612C-5D31-59816A2E2503}"/>
              </a:ext>
            </a:extLst>
          </p:cNvPr>
          <p:cNvSpPr>
            <a:spLocks noGrp="1"/>
          </p:cNvSpPr>
          <p:nvPr>
            <p:ph type="title"/>
          </p:nvPr>
        </p:nvSpPr>
        <p:spPr>
          <a:xfrm>
            <a:off x="1371600" y="685800"/>
            <a:ext cx="9601200" cy="800100"/>
          </a:xfrm>
        </p:spPr>
        <p:txBody>
          <a:bodyPr/>
          <a:lstStyle/>
          <a:p>
            <a:r>
              <a:rPr lang="en-IN" b="1" dirty="0"/>
              <a:t>THE PROCESS:-</a:t>
            </a:r>
          </a:p>
        </p:txBody>
      </p:sp>
      <p:sp>
        <p:nvSpPr>
          <p:cNvPr id="3" name="Content Placeholder 2">
            <a:extLst>
              <a:ext uri="{FF2B5EF4-FFF2-40B4-BE49-F238E27FC236}">
                <a16:creationId xmlns:a16="http://schemas.microsoft.com/office/drawing/2014/main" id="{2700B5D8-4878-F67F-7610-112D77B84D3C}"/>
              </a:ext>
            </a:extLst>
          </p:cNvPr>
          <p:cNvSpPr>
            <a:spLocks noGrp="1"/>
          </p:cNvSpPr>
          <p:nvPr>
            <p:ph idx="1"/>
          </p:nvPr>
        </p:nvSpPr>
        <p:spPr>
          <a:xfrm>
            <a:off x="1371600" y="1910444"/>
            <a:ext cx="9601200" cy="2416628"/>
          </a:xfrm>
        </p:spPr>
        <p:txBody>
          <a:bodyPr>
            <a:noAutofit/>
          </a:bodyPr>
          <a:lstStyle/>
          <a:p>
            <a:pPr>
              <a:buFont typeface="Wingdings" panose="05000000000000000000" pitchFamily="2" charset="2"/>
              <a:buChar char="Ø"/>
            </a:pPr>
            <a:r>
              <a:rPr lang="en-IN" sz="3200" b="1" dirty="0"/>
              <a:t>Data Collection</a:t>
            </a:r>
          </a:p>
          <a:p>
            <a:pPr>
              <a:buFont typeface="Wingdings" panose="05000000000000000000" pitchFamily="2" charset="2"/>
              <a:buChar char="Ø"/>
            </a:pPr>
            <a:r>
              <a:rPr lang="en-IN" sz="3200" b="1" dirty="0"/>
              <a:t>Data Cleaning </a:t>
            </a:r>
          </a:p>
          <a:p>
            <a:pPr>
              <a:buFont typeface="Wingdings" panose="05000000000000000000" pitchFamily="2" charset="2"/>
              <a:buChar char="Ø"/>
            </a:pPr>
            <a:r>
              <a:rPr lang="en-IN" sz="3200" b="1" dirty="0"/>
              <a:t>Data Analysis</a:t>
            </a:r>
          </a:p>
          <a:p>
            <a:pPr>
              <a:buFont typeface="Wingdings" panose="05000000000000000000" pitchFamily="2" charset="2"/>
              <a:buChar char="Ø"/>
            </a:pPr>
            <a:r>
              <a:rPr lang="en-IN" sz="3200" b="1" dirty="0"/>
              <a:t>Insights </a:t>
            </a:r>
          </a:p>
          <a:p>
            <a:pPr>
              <a:buFont typeface="Wingdings" panose="05000000000000000000" pitchFamily="2" charset="2"/>
              <a:buChar char="Ø"/>
            </a:pPr>
            <a:r>
              <a:rPr lang="en-IN" sz="3200" b="1" dirty="0"/>
              <a:t>Summary</a:t>
            </a:r>
          </a:p>
        </p:txBody>
      </p:sp>
    </p:spTree>
    <p:extLst>
      <p:ext uri="{BB962C8B-B14F-4D97-AF65-F5344CB8AC3E}">
        <p14:creationId xmlns:p14="http://schemas.microsoft.com/office/powerpoint/2010/main" val="3598796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7852F-463D-A219-15F7-B8E4178E228B}"/>
              </a:ext>
            </a:extLst>
          </p:cNvPr>
          <p:cNvSpPr>
            <a:spLocks noGrp="1"/>
          </p:cNvSpPr>
          <p:nvPr>
            <p:ph type="title"/>
          </p:nvPr>
        </p:nvSpPr>
        <p:spPr/>
        <p:txBody>
          <a:bodyPr/>
          <a:lstStyle/>
          <a:p>
            <a:r>
              <a:rPr lang="en-IN" b="1" dirty="0"/>
              <a:t>Data Collection And Data Cleaning</a:t>
            </a:r>
          </a:p>
        </p:txBody>
      </p:sp>
      <p:sp>
        <p:nvSpPr>
          <p:cNvPr id="3" name="Content Placeholder 2">
            <a:extLst>
              <a:ext uri="{FF2B5EF4-FFF2-40B4-BE49-F238E27FC236}">
                <a16:creationId xmlns:a16="http://schemas.microsoft.com/office/drawing/2014/main" id="{1A3A2CB1-9380-E680-A9B9-0CD2111661C7}"/>
              </a:ext>
            </a:extLst>
          </p:cNvPr>
          <p:cNvSpPr>
            <a:spLocks noGrp="1"/>
          </p:cNvSpPr>
          <p:nvPr>
            <p:ph idx="1"/>
          </p:nvPr>
        </p:nvSpPr>
        <p:spPr/>
        <p:txBody>
          <a:bodyPr>
            <a:normAutofit/>
          </a:bodyPr>
          <a:lstStyle/>
          <a:p>
            <a:r>
              <a:rPr lang="en-IN" sz="3200" dirty="0"/>
              <a:t>The Data has been </a:t>
            </a:r>
            <a:r>
              <a:rPr lang="en-IN" sz="3200" b="1" dirty="0"/>
              <a:t>Collected </a:t>
            </a:r>
            <a:r>
              <a:rPr lang="en-IN" sz="3200" dirty="0"/>
              <a:t> in the form of a CSV file named “Netflix1.csv”</a:t>
            </a:r>
          </a:p>
          <a:p>
            <a:r>
              <a:rPr lang="en-IN" sz="3200" dirty="0"/>
              <a:t> We did not find any duplicate or null value, while </a:t>
            </a:r>
            <a:r>
              <a:rPr lang="en-IN" sz="3200" b="1" dirty="0"/>
              <a:t>Cleaning .</a:t>
            </a:r>
          </a:p>
          <a:p>
            <a:r>
              <a:rPr lang="en-IN" sz="3200" dirty="0"/>
              <a:t>We convert the </a:t>
            </a:r>
            <a:r>
              <a:rPr lang="en-IN" sz="3200" dirty="0" err="1"/>
              <a:t>date_added</a:t>
            </a:r>
            <a:r>
              <a:rPr lang="en-IN" sz="3200" dirty="0"/>
              <a:t> column data to datetime64[ns] type.</a:t>
            </a:r>
          </a:p>
        </p:txBody>
      </p:sp>
    </p:spTree>
    <p:extLst>
      <p:ext uri="{BB962C8B-B14F-4D97-AF65-F5344CB8AC3E}">
        <p14:creationId xmlns:p14="http://schemas.microsoft.com/office/powerpoint/2010/main" val="2705291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9DDFC-17C5-C241-6207-C1011032C403}"/>
              </a:ext>
            </a:extLst>
          </p:cNvPr>
          <p:cNvSpPr>
            <a:spLocks noGrp="1"/>
          </p:cNvSpPr>
          <p:nvPr>
            <p:ph type="title"/>
          </p:nvPr>
        </p:nvSpPr>
        <p:spPr>
          <a:xfrm>
            <a:off x="1371600" y="685800"/>
            <a:ext cx="9601200" cy="914400"/>
          </a:xfrm>
        </p:spPr>
        <p:txBody>
          <a:bodyPr/>
          <a:lstStyle/>
          <a:p>
            <a:r>
              <a:rPr lang="en-IN" b="1" dirty="0"/>
              <a:t>Data Analysis</a:t>
            </a:r>
          </a:p>
        </p:txBody>
      </p:sp>
      <p:pic>
        <p:nvPicPr>
          <p:cNvPr id="9" name="Content Placeholder 8">
            <a:extLst>
              <a:ext uri="{FF2B5EF4-FFF2-40B4-BE49-F238E27FC236}">
                <a16:creationId xmlns:a16="http://schemas.microsoft.com/office/drawing/2014/main" id="{18281947-4686-A0C3-5077-37CDA666B211}"/>
              </a:ext>
            </a:extLst>
          </p:cNvPr>
          <p:cNvPicPr>
            <a:picLocks noGrp="1" noChangeAspect="1"/>
          </p:cNvPicPr>
          <p:nvPr>
            <p:ph idx="1"/>
          </p:nvPr>
        </p:nvPicPr>
        <p:blipFill>
          <a:blip r:embed="rId2"/>
          <a:stretch>
            <a:fillRect/>
          </a:stretch>
        </p:blipFill>
        <p:spPr>
          <a:xfrm>
            <a:off x="1098680" y="1600199"/>
            <a:ext cx="10494606" cy="5122655"/>
          </a:xfrm>
        </p:spPr>
      </p:pic>
    </p:spTree>
    <p:extLst>
      <p:ext uri="{BB962C8B-B14F-4D97-AF65-F5344CB8AC3E}">
        <p14:creationId xmlns:p14="http://schemas.microsoft.com/office/powerpoint/2010/main" val="2770379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15772-DF54-7C37-5E9E-5C7CFE510750}"/>
              </a:ext>
            </a:extLst>
          </p:cNvPr>
          <p:cNvSpPr>
            <a:spLocks noGrp="1"/>
          </p:cNvSpPr>
          <p:nvPr>
            <p:ph type="title"/>
          </p:nvPr>
        </p:nvSpPr>
        <p:spPr>
          <a:xfrm>
            <a:off x="1371600" y="685800"/>
            <a:ext cx="9601200" cy="718457"/>
          </a:xfrm>
        </p:spPr>
        <p:txBody>
          <a:bodyPr/>
          <a:lstStyle/>
          <a:p>
            <a:r>
              <a:rPr lang="en-IN" b="1" dirty="0"/>
              <a:t>Data Analysis</a:t>
            </a:r>
            <a:endParaRPr lang="en-IN" dirty="0"/>
          </a:p>
        </p:txBody>
      </p:sp>
      <p:pic>
        <p:nvPicPr>
          <p:cNvPr id="5" name="Content Placeholder 4">
            <a:extLst>
              <a:ext uri="{FF2B5EF4-FFF2-40B4-BE49-F238E27FC236}">
                <a16:creationId xmlns:a16="http://schemas.microsoft.com/office/drawing/2014/main" id="{9D679158-F4C1-1B24-70A2-17CA0457C98E}"/>
              </a:ext>
            </a:extLst>
          </p:cNvPr>
          <p:cNvPicPr>
            <a:picLocks noGrp="1" noChangeAspect="1"/>
          </p:cNvPicPr>
          <p:nvPr>
            <p:ph idx="1"/>
          </p:nvPr>
        </p:nvPicPr>
        <p:blipFill>
          <a:blip r:embed="rId2"/>
          <a:stretch>
            <a:fillRect/>
          </a:stretch>
        </p:blipFill>
        <p:spPr>
          <a:xfrm>
            <a:off x="1224643" y="1506419"/>
            <a:ext cx="10417628" cy="5034822"/>
          </a:xfrm>
        </p:spPr>
      </p:pic>
    </p:spTree>
    <p:extLst>
      <p:ext uri="{BB962C8B-B14F-4D97-AF65-F5344CB8AC3E}">
        <p14:creationId xmlns:p14="http://schemas.microsoft.com/office/powerpoint/2010/main" val="3745090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19205-8E5B-2549-E1DB-27E836593A00}"/>
              </a:ext>
            </a:extLst>
          </p:cNvPr>
          <p:cNvSpPr>
            <a:spLocks noGrp="1"/>
          </p:cNvSpPr>
          <p:nvPr>
            <p:ph type="title"/>
          </p:nvPr>
        </p:nvSpPr>
        <p:spPr>
          <a:xfrm>
            <a:off x="1371600" y="685800"/>
            <a:ext cx="9601200" cy="881743"/>
          </a:xfrm>
        </p:spPr>
        <p:txBody>
          <a:bodyPr/>
          <a:lstStyle/>
          <a:p>
            <a:r>
              <a:rPr lang="en-IN" b="1" dirty="0"/>
              <a:t>Data Analysis</a:t>
            </a:r>
            <a:endParaRPr lang="en-IN" dirty="0"/>
          </a:p>
        </p:txBody>
      </p:sp>
      <p:pic>
        <p:nvPicPr>
          <p:cNvPr id="5" name="Content Placeholder 4">
            <a:extLst>
              <a:ext uri="{FF2B5EF4-FFF2-40B4-BE49-F238E27FC236}">
                <a16:creationId xmlns:a16="http://schemas.microsoft.com/office/drawing/2014/main" id="{E34D3D4D-90C9-DB46-1A19-214362D2EE73}"/>
              </a:ext>
            </a:extLst>
          </p:cNvPr>
          <p:cNvPicPr>
            <a:picLocks noGrp="1" noChangeAspect="1"/>
          </p:cNvPicPr>
          <p:nvPr>
            <p:ph idx="1"/>
          </p:nvPr>
        </p:nvPicPr>
        <p:blipFill>
          <a:blip r:embed="rId2"/>
          <a:stretch>
            <a:fillRect/>
          </a:stretch>
        </p:blipFill>
        <p:spPr>
          <a:xfrm>
            <a:off x="1371600" y="1567543"/>
            <a:ext cx="9601199" cy="4882243"/>
          </a:xfrm>
        </p:spPr>
      </p:pic>
    </p:spTree>
    <p:extLst>
      <p:ext uri="{BB962C8B-B14F-4D97-AF65-F5344CB8AC3E}">
        <p14:creationId xmlns:p14="http://schemas.microsoft.com/office/powerpoint/2010/main" val="2392223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54263-90D2-DC10-A100-2234C4AFACFA}"/>
              </a:ext>
            </a:extLst>
          </p:cNvPr>
          <p:cNvSpPr>
            <a:spLocks noGrp="1"/>
          </p:cNvSpPr>
          <p:nvPr>
            <p:ph type="title"/>
          </p:nvPr>
        </p:nvSpPr>
        <p:spPr>
          <a:xfrm>
            <a:off x="1371600" y="685800"/>
            <a:ext cx="9601200" cy="816429"/>
          </a:xfrm>
        </p:spPr>
        <p:txBody>
          <a:bodyPr/>
          <a:lstStyle/>
          <a:p>
            <a:r>
              <a:rPr lang="en-IN" b="1" dirty="0"/>
              <a:t>Data Analysis</a:t>
            </a:r>
            <a:endParaRPr lang="en-IN" dirty="0"/>
          </a:p>
        </p:txBody>
      </p:sp>
      <p:pic>
        <p:nvPicPr>
          <p:cNvPr id="5" name="Content Placeholder 4">
            <a:extLst>
              <a:ext uri="{FF2B5EF4-FFF2-40B4-BE49-F238E27FC236}">
                <a16:creationId xmlns:a16="http://schemas.microsoft.com/office/drawing/2014/main" id="{626CC05C-97DC-F1F9-5B6E-9BB56A8CBD1F}"/>
              </a:ext>
            </a:extLst>
          </p:cNvPr>
          <p:cNvPicPr>
            <a:picLocks noGrp="1" noChangeAspect="1"/>
          </p:cNvPicPr>
          <p:nvPr>
            <p:ph idx="1"/>
          </p:nvPr>
        </p:nvPicPr>
        <p:blipFill>
          <a:blip r:embed="rId2"/>
          <a:stretch>
            <a:fillRect/>
          </a:stretch>
        </p:blipFill>
        <p:spPr>
          <a:xfrm>
            <a:off x="800101" y="1371601"/>
            <a:ext cx="11038114" cy="5355770"/>
          </a:xfrm>
        </p:spPr>
      </p:pic>
    </p:spTree>
    <p:extLst>
      <p:ext uri="{BB962C8B-B14F-4D97-AF65-F5344CB8AC3E}">
        <p14:creationId xmlns:p14="http://schemas.microsoft.com/office/powerpoint/2010/main" val="370097432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FD9A38F-9A2C-42E5-9013-4C4B1FFCB4F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C45FB24-BEC6-4D44-888B-84AEBBA2DC09}">
  <ds:schemaRefs>
    <ds:schemaRef ds:uri="http://schemas.microsoft.com/sharepoint/v3/contenttype/forms"/>
  </ds:schemaRefs>
</ds:datastoreItem>
</file>

<file path=customXml/itemProps3.xml><?xml version="1.0" encoding="utf-8"?>
<ds:datastoreItem xmlns:ds="http://schemas.openxmlformats.org/officeDocument/2006/customXml" ds:itemID="{07ECF6D8-9EA4-45A1-AFEB-B7C326AF08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Crop design</Template>
  <TotalTime>132</TotalTime>
  <Words>399</Words>
  <Application>Microsoft Office PowerPoint</Application>
  <PresentationFormat>Widescreen</PresentationFormat>
  <Paragraphs>44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Franklin Gothic Book</vt:lpstr>
      <vt:lpstr>Wingdings</vt:lpstr>
      <vt:lpstr>Crop</vt:lpstr>
      <vt:lpstr>Netflix Data: Cleaning, Analyzing and Visualization</vt:lpstr>
      <vt:lpstr>NETFLIX</vt:lpstr>
      <vt:lpstr>OBJECTIVES:-</vt:lpstr>
      <vt:lpstr>THE PROCESS:-</vt:lpstr>
      <vt:lpstr>Data Collection And Data Cleaning</vt:lpstr>
      <vt:lpstr>Data Analysis</vt:lpstr>
      <vt:lpstr>Data Analysis</vt:lpstr>
      <vt:lpstr>Data Analysis</vt:lpstr>
      <vt:lpstr>Data Analysis</vt:lpstr>
      <vt:lpstr>Data Analysis</vt:lpstr>
      <vt:lpstr>Data Analysis</vt:lpstr>
      <vt:lpstr>Data Analysis</vt:lpstr>
      <vt:lpstr>Data Analysis</vt:lpstr>
      <vt:lpstr>Data Analysis                      Word Cloud of movie titles</vt:lpstr>
      <vt:lpstr>Conclusion</vt:lpstr>
      <vt:lpstr>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Ayan Khan</dc:creator>
  <cp:lastModifiedBy>Ayan Khan</cp:lastModifiedBy>
  <cp:revision>1</cp:revision>
  <dcterms:created xsi:type="dcterms:W3CDTF">2024-12-27T10:59:46Z</dcterms:created>
  <dcterms:modified xsi:type="dcterms:W3CDTF">2024-12-27T13:12:15Z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