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7" r:id="rId20"/>
    <p:sldId id="275" r:id="rId21"/>
    <p:sldId id="276" r:id="rId22"/>
    <p:sldId id="277" r:id="rId23"/>
    <p:sldId id="278" r:id="rId24"/>
    <p:sldId id="279" r:id="rId25"/>
    <p:sldId id="280" r:id="rId26"/>
    <p:sldId id="281" r:id="rId27"/>
    <p:sldId id="282" r:id="rId28"/>
    <p:sldId id="290" r:id="rId29"/>
    <p:sldId id="291" r:id="rId30"/>
    <p:sldId id="292" r:id="rId31"/>
    <p:sldId id="296" r:id="rId32"/>
    <p:sldId id="293" r:id="rId33"/>
    <p:sldId id="294" r:id="rId34"/>
    <p:sldId id="295" r:id="rId35"/>
    <p:sldId id="283" r:id="rId36"/>
    <p:sldId id="284" r:id="rId37"/>
    <p:sldId id="285" r:id="rId38"/>
    <p:sldId id="286" r:id="rId39"/>
  </p:sldIdLst>
  <p:sldSz cx="9144000" cy="5143500" type="screen16x9"/>
  <p:notesSz cx="6858000" cy="9144000"/>
  <p:embeddedFontLst>
    <p:embeddedFont>
      <p:font typeface="Century" panose="02040604050505020304" pitchFamily="18" charset="0"/>
      <p:regular r:id="rId41"/>
    </p:embeddedFont>
    <p:embeddedFont>
      <p:font typeface="Comic Sans MS" panose="030F0902030302020204" pitchFamily="66" charset="0"/>
      <p:regular r:id="rId42"/>
    </p:embeddedFont>
    <p:embeddedFont>
      <p:font typeface="Consolas" panose="020B0609020204030204" pitchFamily="49" charset="0"/>
      <p:regular r:id="rId43"/>
      <p:bold r:id="rId44"/>
      <p:italic r:id="rId45"/>
      <p:boldItalic r:id="rId46"/>
    </p:embeddedFont>
    <p:embeddedFont>
      <p:font typeface="Economica" panose="02000506040000020004" pitchFamily="2" charset="77"/>
      <p:regular r:id="rId47"/>
      <p:bold r:id="rId48"/>
      <p:italic r:id="rId49"/>
      <p:boldItalic r:id="rId50"/>
    </p:embeddedFont>
    <p:embeddedFont>
      <p:font typeface="Helvetica Neue" panose="02000503000000020004" pitchFamily="2" charset="0"/>
      <p:regular r:id="rId51"/>
      <p:bold r:id="rId52"/>
      <p:italic r:id="rId53"/>
      <p:boldItalic r:id="rId54"/>
    </p:embeddedFont>
    <p:embeddedFont>
      <p:font typeface="Nunito" pitchFamily="2" charset="77"/>
      <p:regular r:id="rId55"/>
      <p:bold r:id="rId56"/>
      <p:italic r:id="rId57"/>
      <p:boldItalic r:id="rId58"/>
    </p:embeddedFont>
    <p:embeddedFont>
      <p:font typeface="Open Sans" panose="020B0606030504020204" pitchFamily="34"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3" roundtripDataSignature="AMtx7mhIKmThUOcnJm/BDwiql384lkj/Z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49B62E-AF03-41B1-9C7B-D031EBE27481}">
  <a:tblStyle styleId="{DB49B62E-AF03-41B1-9C7B-D031EBE2748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68"/>
    <p:restoredTop sz="94507"/>
  </p:normalViewPr>
  <p:slideViewPr>
    <p:cSldViewPr snapToGrid="0">
      <p:cViewPr varScale="1">
        <p:scale>
          <a:sx n="147" d="100"/>
          <a:sy n="147" d="100"/>
        </p:scale>
        <p:origin x="208" y="2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63"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2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font" Target="fonts/font19.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font" Target="fonts/font20.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 name="Google Shape;32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203382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7767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09233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576291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618513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622803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50648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404ed493f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5" name="Google Shape;355;g1404ed493f6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40"/>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40"/>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40"/>
          <p:cNvSpPr txBox="1">
            <a:spLocks noGrp="1"/>
          </p:cNvSpPr>
          <p:nvPr>
            <p:ph type="ctrTitle"/>
          </p:nvPr>
        </p:nvSpPr>
        <p:spPr>
          <a:xfrm>
            <a:off x="3044700" y="1444255"/>
            <a:ext cx="3054600" cy="15372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13" name="Google Shape;13;p40"/>
          <p:cNvSpPr txBox="1">
            <a:spLocks noGrp="1"/>
          </p:cNvSpPr>
          <p:nvPr>
            <p:ph type="subTitle" idx="1"/>
          </p:nvPr>
        </p:nvSpPr>
        <p:spPr>
          <a:xfrm>
            <a:off x="3044700" y="3116580"/>
            <a:ext cx="3054600" cy="7014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49"/>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49"/>
          <p:cNvSpPr txBox="1">
            <a:spLocks noGrp="1"/>
          </p:cNvSpPr>
          <p:nvPr>
            <p:ph type="title" hasCustomPrompt="1"/>
          </p:nvPr>
        </p:nvSpPr>
        <p:spPr>
          <a:xfrm>
            <a:off x="311700" y="957125"/>
            <a:ext cx="8520600" cy="2128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49"/>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5" name="Google Shape;55;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4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18" name="Google Shape;18;p4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42"/>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22" name="Google Shape;22;p42"/>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23" name="Google Shape;23;p42"/>
          <p:cNvSpPr txBox="1">
            <a:spLocks noGrp="1"/>
          </p:cNvSpPr>
          <p:nvPr>
            <p:ph type="title"/>
          </p:nvPr>
        </p:nvSpPr>
        <p:spPr>
          <a:xfrm>
            <a:off x="773700" y="1806450"/>
            <a:ext cx="7596600" cy="15306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24" name="Google Shape;24;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4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27" name="Google Shape;27;p43"/>
          <p:cNvSpPr txBox="1">
            <a:spLocks noGrp="1"/>
          </p:cNvSpPr>
          <p:nvPr>
            <p:ph type="body" idx="1"/>
          </p:nvPr>
        </p:nvSpPr>
        <p:spPr>
          <a:xfrm>
            <a:off x="311700" y="1225225"/>
            <a:ext cx="3999900" cy="3354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43"/>
          <p:cNvSpPr txBox="1">
            <a:spLocks noGrp="1"/>
          </p:cNvSpPr>
          <p:nvPr>
            <p:ph type="body" idx="2"/>
          </p:nvPr>
        </p:nvSpPr>
        <p:spPr>
          <a:xfrm>
            <a:off x="4832400" y="1225225"/>
            <a:ext cx="3999900" cy="3354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4"/>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32" name="Google Shape;32;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4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5" name="Google Shape;35;p45"/>
          <p:cNvSpPr txBox="1">
            <a:spLocks noGrp="1"/>
          </p:cNvSpPr>
          <p:nvPr>
            <p:ph type="body" idx="1"/>
          </p:nvPr>
        </p:nvSpPr>
        <p:spPr>
          <a:xfrm>
            <a:off x="311700" y="1399400"/>
            <a:ext cx="2808000" cy="27849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4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46"/>
          <p:cNvSpPr txBox="1">
            <a:spLocks noGrp="1"/>
          </p:cNvSpPr>
          <p:nvPr>
            <p:ph type="title"/>
          </p:nvPr>
        </p:nvSpPr>
        <p:spPr>
          <a:xfrm>
            <a:off x="490250" y="450150"/>
            <a:ext cx="5878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47"/>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3" name="Google Shape;43;p47"/>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47"/>
          <p:cNvSpPr txBox="1">
            <a:spLocks noGrp="1"/>
          </p:cNvSpPr>
          <p:nvPr>
            <p:ph type="title"/>
          </p:nvPr>
        </p:nvSpPr>
        <p:spPr>
          <a:xfrm>
            <a:off x="265500" y="929275"/>
            <a:ext cx="4045200" cy="17862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a:endParaRPr/>
          </a:p>
        </p:txBody>
      </p:sp>
      <p:sp>
        <p:nvSpPr>
          <p:cNvPr id="45" name="Google Shape;45;p47"/>
          <p:cNvSpPr txBox="1">
            <a:spLocks noGrp="1"/>
          </p:cNvSpPr>
          <p:nvPr>
            <p:ph type="subTitle" idx="1"/>
          </p:nvPr>
        </p:nvSpPr>
        <p:spPr>
          <a:xfrm>
            <a:off x="265500" y="2769001"/>
            <a:ext cx="4045200" cy="1574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47"/>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7" name="Google Shape;47;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48"/>
          <p:cNvSpPr txBox="1">
            <a:spLocks noGrp="1"/>
          </p:cNvSpPr>
          <p:nvPr>
            <p:ph type="body" idx="1"/>
          </p:nvPr>
        </p:nvSpPr>
        <p:spPr>
          <a:xfrm>
            <a:off x="319500" y="42189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39"/>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1pPr>
            <a:lvl2pPr marR="0" lvl="1"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2pPr>
            <a:lvl3pPr marR="0" lvl="2"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3pPr>
            <a:lvl4pPr marR="0" lvl="3"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4pPr>
            <a:lvl5pPr marR="0" lvl="4"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5pPr>
            <a:lvl6pPr marR="0" lvl="5"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6pPr>
            <a:lvl7pPr marR="0" lvl="6"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7pPr>
            <a:lvl8pPr marR="0" lvl="7"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8pPr>
            <a:lvl9pPr marR="0" lvl="8"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9pPr>
          </a:lstStyle>
          <a:p>
            <a:endParaRPr/>
          </a:p>
        </p:txBody>
      </p:sp>
      <p:sp>
        <p:nvSpPr>
          <p:cNvPr id="7" name="Google Shape;7;p39"/>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endParaRPr/>
          </a:p>
        </p:txBody>
      </p:sp>
      <p:sp>
        <p:nvSpPr>
          <p:cNvPr id="8" name="Google Shape;8;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
          <p:cNvSpPr txBox="1">
            <a:spLocks noGrp="1"/>
          </p:cNvSpPr>
          <p:nvPr>
            <p:ph type="ctrTitle"/>
          </p:nvPr>
        </p:nvSpPr>
        <p:spPr>
          <a:xfrm>
            <a:off x="3018067" y="2361460"/>
            <a:ext cx="3054600" cy="895203"/>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200"/>
              <a:buNone/>
            </a:pPr>
            <a:r>
              <a:rPr lang="en" b="1">
                <a:solidFill>
                  <a:srgbClr val="3B9267"/>
                </a:solidFill>
              </a:rPr>
              <a:t>Deadlock</a:t>
            </a:r>
            <a:endParaRPr b="1">
              <a:solidFill>
                <a:srgbClr val="3B9267"/>
              </a:solidFill>
            </a:endParaRPr>
          </a:p>
        </p:txBody>
      </p:sp>
      <p:sp>
        <p:nvSpPr>
          <p:cNvPr id="63" name="Google Shape;63;p1"/>
          <p:cNvSpPr txBox="1">
            <a:spLocks noGrp="1"/>
          </p:cNvSpPr>
          <p:nvPr>
            <p:ph type="subTitle" idx="1"/>
          </p:nvPr>
        </p:nvSpPr>
        <p:spPr>
          <a:xfrm>
            <a:off x="3018068" y="1793807"/>
            <a:ext cx="3054600" cy="7014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100"/>
              <a:buNone/>
            </a:pPr>
            <a:r>
              <a:rPr lang="en" sz="2800" b="1"/>
              <a:t>Operating Systems</a:t>
            </a:r>
            <a:endParaRPr sz="28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0"/>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a:t>Resource Allocation Graph</a:t>
            </a:r>
            <a:endParaRPr/>
          </a:p>
        </p:txBody>
      </p:sp>
      <p:sp>
        <p:nvSpPr>
          <p:cNvPr id="177" name="Google Shape;177;p10"/>
          <p:cNvSpPr txBox="1">
            <a:spLocks noGrp="1"/>
          </p:cNvSpPr>
          <p:nvPr>
            <p:ph type="body" idx="1"/>
          </p:nvPr>
        </p:nvSpPr>
        <p:spPr>
          <a:xfrm>
            <a:off x="311701" y="1147225"/>
            <a:ext cx="4394978" cy="3587808"/>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400">
                <a:latin typeface="Century"/>
                <a:ea typeface="Century"/>
                <a:cs typeface="Century"/>
                <a:sym typeface="Century"/>
              </a:rPr>
              <a:t>A set of vertices V and a set of edges E.</a:t>
            </a:r>
            <a:endParaRPr sz="1400">
              <a:latin typeface="Century"/>
              <a:ea typeface="Century"/>
              <a:cs typeface="Century"/>
              <a:sym typeface="Century"/>
            </a:endParaRPr>
          </a:p>
          <a:p>
            <a:pPr marL="457200" lvl="0" indent="-317500" algn="l" rtl="0">
              <a:lnSpc>
                <a:spcPct val="115000"/>
              </a:lnSpc>
              <a:spcBef>
                <a:spcPts val="1200"/>
              </a:spcBef>
              <a:spcAft>
                <a:spcPts val="0"/>
              </a:spcAft>
              <a:buSzPts val="1400"/>
              <a:buChar char="●"/>
            </a:pPr>
            <a:r>
              <a:rPr lang="en" sz="1400">
                <a:latin typeface="Century"/>
                <a:ea typeface="Century"/>
                <a:cs typeface="Century"/>
                <a:sym typeface="Century"/>
              </a:rPr>
              <a:t>V is partitioned into two types:</a:t>
            </a:r>
            <a:endParaRPr sz="1400">
              <a:latin typeface="Century"/>
              <a:ea typeface="Century"/>
              <a:cs typeface="Century"/>
              <a:sym typeface="Century"/>
            </a:endParaRPr>
          </a:p>
          <a:p>
            <a:pPr marL="914400" lvl="1" indent="-317500" algn="l" rtl="0">
              <a:lnSpc>
                <a:spcPct val="115000"/>
              </a:lnSpc>
              <a:spcBef>
                <a:spcPts val="0"/>
              </a:spcBef>
              <a:spcAft>
                <a:spcPts val="0"/>
              </a:spcAft>
              <a:buSzPts val="1400"/>
              <a:buChar char="○"/>
            </a:pPr>
            <a:r>
              <a:rPr lang="en" sz="1400">
                <a:latin typeface="Century"/>
                <a:ea typeface="Century"/>
                <a:cs typeface="Century"/>
                <a:sym typeface="Century"/>
              </a:rPr>
              <a:t>P = {P</a:t>
            </a:r>
            <a:r>
              <a:rPr lang="en" sz="1400" baseline="-25000">
                <a:latin typeface="Century"/>
                <a:ea typeface="Century"/>
                <a:cs typeface="Century"/>
                <a:sym typeface="Century"/>
              </a:rPr>
              <a:t>1</a:t>
            </a:r>
            <a:r>
              <a:rPr lang="en" sz="1400">
                <a:latin typeface="Century"/>
                <a:ea typeface="Century"/>
                <a:cs typeface="Century"/>
                <a:sym typeface="Century"/>
              </a:rPr>
              <a:t>, P</a:t>
            </a:r>
            <a:r>
              <a:rPr lang="en" sz="1400" baseline="-25000">
                <a:latin typeface="Century"/>
                <a:ea typeface="Century"/>
                <a:cs typeface="Century"/>
                <a:sym typeface="Century"/>
              </a:rPr>
              <a:t>2</a:t>
            </a:r>
            <a:r>
              <a:rPr lang="en" sz="1400">
                <a:latin typeface="Century"/>
                <a:ea typeface="Century"/>
                <a:cs typeface="Century"/>
                <a:sym typeface="Century"/>
              </a:rPr>
              <a:t>, …, P</a:t>
            </a:r>
            <a:r>
              <a:rPr lang="en" sz="1400" baseline="-25000">
                <a:latin typeface="Century"/>
                <a:ea typeface="Century"/>
                <a:cs typeface="Century"/>
                <a:sym typeface="Century"/>
              </a:rPr>
              <a:t>n</a:t>
            </a:r>
            <a:r>
              <a:rPr lang="en" sz="1400">
                <a:latin typeface="Century"/>
                <a:ea typeface="Century"/>
                <a:cs typeface="Century"/>
                <a:sym typeface="Century"/>
              </a:rPr>
              <a:t>}, the set consisting of all the processes in the system.</a:t>
            </a:r>
            <a:endParaRPr sz="1400">
              <a:latin typeface="Century"/>
              <a:ea typeface="Century"/>
              <a:cs typeface="Century"/>
              <a:sym typeface="Century"/>
            </a:endParaRPr>
          </a:p>
          <a:p>
            <a:pPr marL="914400" lvl="1" indent="-317500" algn="l" rtl="0">
              <a:lnSpc>
                <a:spcPct val="115000"/>
              </a:lnSpc>
              <a:spcBef>
                <a:spcPts val="0"/>
              </a:spcBef>
              <a:spcAft>
                <a:spcPts val="0"/>
              </a:spcAft>
              <a:buSzPts val="1400"/>
              <a:buChar char="○"/>
            </a:pPr>
            <a:r>
              <a:rPr lang="en" sz="1400">
                <a:latin typeface="Century"/>
                <a:ea typeface="Century"/>
                <a:cs typeface="Century"/>
                <a:sym typeface="Century"/>
              </a:rPr>
              <a:t>R = {R</a:t>
            </a:r>
            <a:r>
              <a:rPr lang="en" sz="1400" baseline="-25000">
                <a:latin typeface="Century"/>
                <a:ea typeface="Century"/>
                <a:cs typeface="Century"/>
                <a:sym typeface="Century"/>
              </a:rPr>
              <a:t>1</a:t>
            </a:r>
            <a:r>
              <a:rPr lang="en" sz="1400">
                <a:latin typeface="Century"/>
                <a:ea typeface="Century"/>
                <a:cs typeface="Century"/>
                <a:sym typeface="Century"/>
              </a:rPr>
              <a:t>, R</a:t>
            </a:r>
            <a:r>
              <a:rPr lang="en" sz="1400" baseline="-25000">
                <a:latin typeface="Century"/>
                <a:ea typeface="Century"/>
                <a:cs typeface="Century"/>
                <a:sym typeface="Century"/>
              </a:rPr>
              <a:t>2</a:t>
            </a:r>
            <a:r>
              <a:rPr lang="en" sz="1400">
                <a:latin typeface="Century"/>
                <a:ea typeface="Century"/>
                <a:cs typeface="Century"/>
                <a:sym typeface="Century"/>
              </a:rPr>
              <a:t>, …, R</a:t>
            </a:r>
            <a:r>
              <a:rPr lang="en" sz="1400" baseline="-25000">
                <a:latin typeface="Century"/>
                <a:ea typeface="Century"/>
                <a:cs typeface="Century"/>
                <a:sym typeface="Century"/>
              </a:rPr>
              <a:t>m</a:t>
            </a:r>
            <a:r>
              <a:rPr lang="en" sz="1400">
                <a:latin typeface="Century"/>
                <a:ea typeface="Century"/>
                <a:cs typeface="Century"/>
                <a:sym typeface="Century"/>
              </a:rPr>
              <a:t>}, the set consisting of all resource types in the system.</a:t>
            </a:r>
            <a:endParaRPr sz="1400">
              <a:latin typeface="Century"/>
              <a:ea typeface="Century"/>
              <a:cs typeface="Century"/>
              <a:sym typeface="Century"/>
            </a:endParaRPr>
          </a:p>
          <a:p>
            <a:pPr marL="457200" lvl="0" indent="-317500" algn="l" rtl="0">
              <a:lnSpc>
                <a:spcPct val="115000"/>
              </a:lnSpc>
              <a:spcBef>
                <a:spcPts val="0"/>
              </a:spcBef>
              <a:spcAft>
                <a:spcPts val="0"/>
              </a:spcAft>
              <a:buSzPts val="1400"/>
              <a:buChar char="●"/>
            </a:pPr>
            <a:r>
              <a:rPr lang="en" sz="1400">
                <a:latin typeface="Century"/>
                <a:ea typeface="Century"/>
                <a:cs typeface="Century"/>
                <a:sym typeface="Century"/>
              </a:rPr>
              <a:t>Request edge: directed edge from a process to a resource </a:t>
            </a:r>
            <a:endParaRPr sz="1400">
              <a:latin typeface="Century"/>
              <a:ea typeface="Century"/>
              <a:cs typeface="Century"/>
              <a:sym typeface="Century"/>
            </a:endParaRPr>
          </a:p>
          <a:p>
            <a:pPr marL="914400" lvl="1" indent="-317500" algn="l" rtl="0">
              <a:lnSpc>
                <a:spcPct val="115000"/>
              </a:lnSpc>
              <a:spcBef>
                <a:spcPts val="0"/>
              </a:spcBef>
              <a:spcAft>
                <a:spcPts val="0"/>
              </a:spcAft>
              <a:buSzPts val="1400"/>
              <a:buChar char="○"/>
            </a:pPr>
            <a:r>
              <a:rPr lang="en" sz="1400">
                <a:latin typeface="Century"/>
                <a:ea typeface="Century"/>
                <a:cs typeface="Century"/>
                <a:sym typeface="Century"/>
              </a:rPr>
              <a:t>P</a:t>
            </a:r>
            <a:r>
              <a:rPr lang="en" sz="1400" baseline="-25000">
                <a:latin typeface="Century"/>
                <a:ea typeface="Century"/>
                <a:cs typeface="Century"/>
                <a:sym typeface="Century"/>
              </a:rPr>
              <a:t>1</a:t>
            </a:r>
            <a:r>
              <a:rPr lang="en" sz="1400">
                <a:latin typeface="Century"/>
                <a:ea typeface="Century"/>
                <a:cs typeface="Century"/>
                <a:sym typeface="Century"/>
              </a:rPr>
              <a:t> → R</a:t>
            </a:r>
            <a:r>
              <a:rPr lang="en" sz="1400" baseline="-25000">
                <a:latin typeface="Century"/>
                <a:ea typeface="Century"/>
                <a:cs typeface="Century"/>
                <a:sym typeface="Century"/>
              </a:rPr>
              <a:t>2</a:t>
            </a:r>
            <a:endParaRPr sz="1400" baseline="-25000">
              <a:latin typeface="Century"/>
              <a:ea typeface="Century"/>
              <a:cs typeface="Century"/>
              <a:sym typeface="Century"/>
            </a:endParaRPr>
          </a:p>
          <a:p>
            <a:pPr marL="457200" lvl="0" indent="-317500" algn="l" rtl="0">
              <a:lnSpc>
                <a:spcPct val="115000"/>
              </a:lnSpc>
              <a:spcBef>
                <a:spcPts val="0"/>
              </a:spcBef>
              <a:spcAft>
                <a:spcPts val="0"/>
              </a:spcAft>
              <a:buSzPts val="1400"/>
              <a:buChar char="●"/>
            </a:pPr>
            <a:r>
              <a:rPr lang="en" sz="1400">
                <a:latin typeface="Century"/>
                <a:ea typeface="Century"/>
                <a:cs typeface="Century"/>
                <a:sym typeface="Century"/>
              </a:rPr>
              <a:t>Assignment edge: directed edge from a resource to a process </a:t>
            </a:r>
            <a:endParaRPr sz="1400">
              <a:latin typeface="Century"/>
              <a:ea typeface="Century"/>
              <a:cs typeface="Century"/>
              <a:sym typeface="Century"/>
            </a:endParaRPr>
          </a:p>
          <a:p>
            <a:pPr marL="914400" lvl="1" indent="-317500" algn="l" rtl="0">
              <a:lnSpc>
                <a:spcPct val="115000"/>
              </a:lnSpc>
              <a:spcBef>
                <a:spcPts val="0"/>
              </a:spcBef>
              <a:spcAft>
                <a:spcPts val="0"/>
              </a:spcAft>
              <a:buSzPts val="1400"/>
              <a:buChar char="○"/>
            </a:pPr>
            <a:r>
              <a:rPr lang="en" sz="1400">
                <a:latin typeface="Century"/>
                <a:ea typeface="Century"/>
                <a:cs typeface="Century"/>
                <a:sym typeface="Century"/>
              </a:rPr>
              <a:t>R</a:t>
            </a:r>
            <a:r>
              <a:rPr lang="en" sz="1400" baseline="-25000">
                <a:latin typeface="Century"/>
                <a:ea typeface="Century"/>
                <a:cs typeface="Century"/>
                <a:sym typeface="Century"/>
              </a:rPr>
              <a:t>1</a:t>
            </a:r>
            <a:r>
              <a:rPr lang="en" sz="1400">
                <a:latin typeface="Century"/>
                <a:ea typeface="Century"/>
                <a:cs typeface="Century"/>
                <a:sym typeface="Century"/>
              </a:rPr>
              <a:t> → P</a:t>
            </a:r>
            <a:r>
              <a:rPr lang="en" sz="1400" baseline="-25000">
                <a:latin typeface="Century"/>
                <a:ea typeface="Century"/>
                <a:cs typeface="Century"/>
                <a:sym typeface="Century"/>
              </a:rPr>
              <a:t>2</a:t>
            </a:r>
            <a:endParaRPr sz="1400" baseline="-25000">
              <a:latin typeface="Century"/>
              <a:ea typeface="Century"/>
              <a:cs typeface="Century"/>
              <a:sym typeface="Century"/>
            </a:endParaRPr>
          </a:p>
          <a:p>
            <a:pPr marL="0" lvl="0" indent="0" algn="l" rtl="0">
              <a:lnSpc>
                <a:spcPct val="115000"/>
              </a:lnSpc>
              <a:spcBef>
                <a:spcPts val="1200"/>
              </a:spcBef>
              <a:spcAft>
                <a:spcPts val="1200"/>
              </a:spcAft>
              <a:buSzPts val="1800"/>
              <a:buNone/>
            </a:pPr>
            <a:endParaRPr sz="1400">
              <a:latin typeface="Century"/>
              <a:ea typeface="Century"/>
              <a:cs typeface="Century"/>
              <a:sym typeface="Century"/>
            </a:endParaRPr>
          </a:p>
        </p:txBody>
      </p:sp>
      <p:graphicFrame>
        <p:nvGraphicFramePr>
          <p:cNvPr id="178" name="Google Shape;178;p10"/>
          <p:cNvGraphicFramePr/>
          <p:nvPr/>
        </p:nvGraphicFramePr>
        <p:xfrm>
          <a:off x="5004358" y="1325526"/>
          <a:ext cx="3651450" cy="3041050"/>
        </p:xfrm>
        <a:graphic>
          <a:graphicData uri="http://schemas.openxmlformats.org/drawingml/2006/table">
            <a:tbl>
              <a:tblPr>
                <a:noFill/>
                <a:tableStyleId>{DB49B62E-AF03-41B1-9C7B-D031EBE27481}</a:tableStyleId>
              </a:tblPr>
              <a:tblGrid>
                <a:gridCol w="1825725">
                  <a:extLst>
                    <a:ext uri="{9D8B030D-6E8A-4147-A177-3AD203B41FA5}">
                      <a16:colId xmlns:a16="http://schemas.microsoft.com/office/drawing/2014/main" val="20000"/>
                    </a:ext>
                  </a:extLst>
                </a:gridCol>
                <a:gridCol w="1825725">
                  <a:extLst>
                    <a:ext uri="{9D8B030D-6E8A-4147-A177-3AD203B41FA5}">
                      <a16:colId xmlns:a16="http://schemas.microsoft.com/office/drawing/2014/main" val="20001"/>
                    </a:ext>
                  </a:extLst>
                </a:gridCol>
              </a:tblGrid>
              <a:tr h="732025">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Century"/>
                          <a:ea typeface="Century"/>
                          <a:cs typeface="Century"/>
                          <a:sym typeface="Century"/>
                        </a:rPr>
                        <a:t>Process</a:t>
                      </a:r>
                      <a:endParaRPr sz="1400" u="none" strike="noStrike" cap="none">
                        <a:latin typeface="Century"/>
                        <a:ea typeface="Century"/>
                        <a:cs typeface="Century"/>
                        <a:sym typeface="Century"/>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entury"/>
                        <a:ea typeface="Century"/>
                        <a:cs typeface="Century"/>
                        <a:sym typeface="Century"/>
                      </a:endParaRPr>
                    </a:p>
                  </a:txBody>
                  <a:tcPr marL="91425" marR="91425" marT="91425" marB="91425"/>
                </a:tc>
                <a:extLst>
                  <a:ext uri="{0D108BD9-81ED-4DB2-BD59-A6C34878D82A}">
                    <a16:rowId xmlns:a16="http://schemas.microsoft.com/office/drawing/2014/main" val="10000"/>
                  </a:ext>
                </a:extLst>
              </a:tr>
              <a:tr h="807725">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Century"/>
                          <a:ea typeface="Century"/>
                          <a:cs typeface="Century"/>
                          <a:sym typeface="Century"/>
                        </a:rPr>
                        <a:t>Resource Type with 4 instances</a:t>
                      </a:r>
                      <a:endParaRPr sz="1400" u="none" strike="noStrike" cap="none">
                        <a:latin typeface="Century"/>
                        <a:ea typeface="Century"/>
                        <a:cs typeface="Century"/>
                        <a:sym typeface="Century"/>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entury"/>
                        <a:ea typeface="Century"/>
                        <a:cs typeface="Century"/>
                        <a:sym typeface="Century"/>
                      </a:endParaRPr>
                    </a:p>
                  </a:txBody>
                  <a:tcPr marL="91425" marR="91425" marT="91425" marB="91425"/>
                </a:tc>
                <a:extLst>
                  <a:ext uri="{0D108BD9-81ED-4DB2-BD59-A6C34878D82A}">
                    <a16:rowId xmlns:a16="http://schemas.microsoft.com/office/drawing/2014/main" val="10001"/>
                  </a:ext>
                </a:extLst>
              </a:tr>
              <a:tr h="750275">
                <a:tc>
                  <a:txBody>
                    <a:bodyPr/>
                    <a:lstStyle/>
                    <a:p>
                      <a:pPr marL="0" marR="0" lvl="0" indent="0" algn="ctr" rtl="0">
                        <a:lnSpc>
                          <a:spcPct val="100000"/>
                        </a:lnSpc>
                        <a:spcBef>
                          <a:spcPts val="0"/>
                        </a:spcBef>
                        <a:spcAft>
                          <a:spcPts val="0"/>
                        </a:spcAft>
                        <a:buClr>
                          <a:srgbClr val="000000"/>
                        </a:buClr>
                        <a:buSzPts val="1400"/>
                        <a:buFont typeface="Arial"/>
                        <a:buNone/>
                      </a:pPr>
                      <a:r>
                        <a:rPr lang="en" sz="1400" i="1" u="none" strike="noStrike" cap="none">
                          <a:latin typeface="Century"/>
                          <a:ea typeface="Century"/>
                          <a:cs typeface="Century"/>
                          <a:sym typeface="Century"/>
                        </a:rPr>
                        <a:t>P</a:t>
                      </a:r>
                      <a:r>
                        <a:rPr lang="en" sz="1400" i="1" u="none" strike="noStrike" cap="none" baseline="-25000">
                          <a:latin typeface="Century"/>
                          <a:ea typeface="Century"/>
                          <a:cs typeface="Century"/>
                          <a:sym typeface="Century"/>
                        </a:rPr>
                        <a:t>i</a:t>
                      </a:r>
                      <a:r>
                        <a:rPr lang="en" sz="1400" i="1" u="none" strike="noStrike" cap="none">
                          <a:latin typeface="Century"/>
                          <a:ea typeface="Century"/>
                          <a:cs typeface="Century"/>
                          <a:sym typeface="Century"/>
                        </a:rPr>
                        <a:t> </a:t>
                      </a:r>
                      <a:r>
                        <a:rPr lang="en" sz="1400" u="none" strike="noStrike" cap="none">
                          <a:latin typeface="Century"/>
                          <a:ea typeface="Century"/>
                          <a:cs typeface="Century"/>
                          <a:sym typeface="Century"/>
                        </a:rPr>
                        <a:t>requests instance of </a:t>
                      </a:r>
                      <a:r>
                        <a:rPr lang="en" sz="1400" i="1" u="none" strike="noStrike" cap="none">
                          <a:latin typeface="Century"/>
                          <a:ea typeface="Century"/>
                          <a:cs typeface="Century"/>
                          <a:sym typeface="Century"/>
                        </a:rPr>
                        <a:t>R</a:t>
                      </a:r>
                      <a:r>
                        <a:rPr lang="en" sz="1400" i="1" u="none" strike="noStrike" cap="none" baseline="-25000">
                          <a:latin typeface="Century"/>
                          <a:ea typeface="Century"/>
                          <a:cs typeface="Century"/>
                          <a:sym typeface="Century"/>
                        </a:rPr>
                        <a:t>j</a:t>
                      </a:r>
                      <a:endParaRPr sz="1400" i="1" u="none" strike="noStrike" cap="none" baseline="-25000">
                        <a:latin typeface="Century"/>
                        <a:ea typeface="Century"/>
                        <a:cs typeface="Century"/>
                        <a:sym typeface="Century"/>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entury"/>
                        <a:ea typeface="Century"/>
                        <a:cs typeface="Century"/>
                        <a:sym typeface="Century"/>
                      </a:endParaRPr>
                    </a:p>
                  </a:txBody>
                  <a:tcPr marL="91425" marR="91425" marT="91425" marB="91425"/>
                </a:tc>
                <a:extLst>
                  <a:ext uri="{0D108BD9-81ED-4DB2-BD59-A6C34878D82A}">
                    <a16:rowId xmlns:a16="http://schemas.microsoft.com/office/drawing/2014/main" val="10002"/>
                  </a:ext>
                </a:extLst>
              </a:tr>
              <a:tr h="751025">
                <a:tc>
                  <a:txBody>
                    <a:bodyPr/>
                    <a:lstStyle/>
                    <a:p>
                      <a:pPr marL="0" marR="0" lvl="0" indent="0" algn="ctr" rtl="0">
                        <a:lnSpc>
                          <a:spcPct val="100000"/>
                        </a:lnSpc>
                        <a:spcBef>
                          <a:spcPts val="0"/>
                        </a:spcBef>
                        <a:spcAft>
                          <a:spcPts val="0"/>
                        </a:spcAft>
                        <a:buClr>
                          <a:srgbClr val="000000"/>
                        </a:buClr>
                        <a:buSzPts val="1400"/>
                        <a:buFont typeface="Arial"/>
                        <a:buNone/>
                      </a:pPr>
                      <a:r>
                        <a:rPr lang="en" sz="1400" i="1" u="none" strike="noStrike" cap="none">
                          <a:latin typeface="Century"/>
                          <a:ea typeface="Century"/>
                          <a:cs typeface="Century"/>
                          <a:sym typeface="Century"/>
                        </a:rPr>
                        <a:t>P</a:t>
                      </a:r>
                      <a:r>
                        <a:rPr lang="en" sz="1400" i="1" u="none" strike="noStrike" cap="none" baseline="-25000">
                          <a:latin typeface="Century"/>
                          <a:ea typeface="Century"/>
                          <a:cs typeface="Century"/>
                          <a:sym typeface="Century"/>
                        </a:rPr>
                        <a:t>i</a:t>
                      </a:r>
                      <a:r>
                        <a:rPr lang="en" sz="1400" i="1" u="none" strike="noStrike" cap="none">
                          <a:latin typeface="Century"/>
                          <a:ea typeface="Century"/>
                          <a:cs typeface="Century"/>
                          <a:sym typeface="Century"/>
                        </a:rPr>
                        <a:t> </a:t>
                      </a:r>
                      <a:r>
                        <a:rPr lang="en" sz="1400" u="none" strike="noStrike" cap="none">
                          <a:latin typeface="Century"/>
                          <a:ea typeface="Century"/>
                          <a:cs typeface="Century"/>
                          <a:sym typeface="Century"/>
                        </a:rPr>
                        <a:t>is holding an instance of </a:t>
                      </a:r>
                      <a:r>
                        <a:rPr lang="en" sz="1400" i="1" u="none" strike="noStrike" cap="none">
                          <a:latin typeface="Century"/>
                          <a:ea typeface="Century"/>
                          <a:cs typeface="Century"/>
                          <a:sym typeface="Century"/>
                        </a:rPr>
                        <a:t>R</a:t>
                      </a:r>
                      <a:r>
                        <a:rPr lang="en" sz="1400" i="1" u="none" strike="noStrike" cap="none" baseline="-25000">
                          <a:latin typeface="Century"/>
                          <a:ea typeface="Century"/>
                          <a:cs typeface="Century"/>
                          <a:sym typeface="Century"/>
                        </a:rPr>
                        <a:t>j</a:t>
                      </a:r>
                      <a:endParaRPr sz="1400" i="1" u="none" strike="noStrike" cap="none" baseline="-25000">
                        <a:latin typeface="Century"/>
                        <a:ea typeface="Century"/>
                        <a:cs typeface="Century"/>
                        <a:sym typeface="Century"/>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entury"/>
                        <a:ea typeface="Century"/>
                        <a:cs typeface="Century"/>
                        <a:sym typeface="Century"/>
                      </a:endParaRPr>
                    </a:p>
                  </a:txBody>
                  <a:tcPr marL="91425" marR="91425" marT="91425" marB="91425"/>
                </a:tc>
                <a:extLst>
                  <a:ext uri="{0D108BD9-81ED-4DB2-BD59-A6C34878D82A}">
                    <a16:rowId xmlns:a16="http://schemas.microsoft.com/office/drawing/2014/main" val="10003"/>
                  </a:ext>
                </a:extLst>
              </a:tr>
            </a:tbl>
          </a:graphicData>
        </a:graphic>
      </p:graphicFrame>
      <p:pic>
        <p:nvPicPr>
          <p:cNvPr id="179" name="Google Shape;179;p10"/>
          <p:cNvPicPr preferRelativeResize="0"/>
          <p:nvPr/>
        </p:nvPicPr>
        <p:blipFill rotWithShape="1">
          <a:blip r:embed="rId3">
            <a:alphaModFix/>
          </a:blip>
          <a:srcRect/>
          <a:stretch/>
        </p:blipFill>
        <p:spPr>
          <a:xfrm>
            <a:off x="7530381" y="2222812"/>
            <a:ext cx="622087" cy="553428"/>
          </a:xfrm>
          <a:prstGeom prst="rect">
            <a:avLst/>
          </a:prstGeom>
          <a:noFill/>
          <a:ln>
            <a:noFill/>
          </a:ln>
        </p:spPr>
      </p:pic>
      <p:pic>
        <p:nvPicPr>
          <p:cNvPr id="180" name="Google Shape;180;p10"/>
          <p:cNvPicPr preferRelativeResize="0"/>
          <p:nvPr/>
        </p:nvPicPr>
        <p:blipFill rotWithShape="1">
          <a:blip r:embed="rId4">
            <a:alphaModFix/>
          </a:blip>
          <a:srcRect/>
          <a:stretch/>
        </p:blipFill>
        <p:spPr>
          <a:xfrm>
            <a:off x="7530381" y="1422810"/>
            <a:ext cx="567942" cy="527073"/>
          </a:xfrm>
          <a:prstGeom prst="rect">
            <a:avLst/>
          </a:prstGeom>
          <a:noFill/>
          <a:ln>
            <a:noFill/>
          </a:ln>
        </p:spPr>
      </p:pic>
      <p:pic>
        <p:nvPicPr>
          <p:cNvPr id="181" name="Google Shape;181;p10"/>
          <p:cNvPicPr preferRelativeResize="0"/>
          <p:nvPr/>
        </p:nvPicPr>
        <p:blipFill rotWithShape="1">
          <a:blip r:embed="rId5">
            <a:alphaModFix/>
          </a:blip>
          <a:srcRect/>
          <a:stretch/>
        </p:blipFill>
        <p:spPr>
          <a:xfrm>
            <a:off x="6994565" y="2971430"/>
            <a:ext cx="1555591" cy="562934"/>
          </a:xfrm>
          <a:prstGeom prst="rect">
            <a:avLst/>
          </a:prstGeom>
          <a:noFill/>
          <a:ln>
            <a:noFill/>
          </a:ln>
        </p:spPr>
      </p:pic>
      <p:pic>
        <p:nvPicPr>
          <p:cNvPr id="182" name="Google Shape;182;p10"/>
          <p:cNvPicPr preferRelativeResize="0"/>
          <p:nvPr/>
        </p:nvPicPr>
        <p:blipFill rotWithShape="1">
          <a:blip r:embed="rId6">
            <a:alphaModFix/>
          </a:blip>
          <a:srcRect/>
          <a:stretch/>
        </p:blipFill>
        <p:spPr>
          <a:xfrm>
            <a:off x="7037464" y="3753449"/>
            <a:ext cx="1469792" cy="4877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a:t>Example of Resource Allocation Graph</a:t>
            </a:r>
            <a:endParaRPr/>
          </a:p>
        </p:txBody>
      </p:sp>
      <p:pic>
        <p:nvPicPr>
          <p:cNvPr id="188" name="Google Shape;188;p11"/>
          <p:cNvPicPr preferRelativeResize="0"/>
          <p:nvPr/>
        </p:nvPicPr>
        <p:blipFill rotWithShape="1">
          <a:blip r:embed="rId3">
            <a:alphaModFix/>
          </a:blip>
          <a:srcRect/>
          <a:stretch/>
        </p:blipFill>
        <p:spPr>
          <a:xfrm>
            <a:off x="616058" y="1268010"/>
            <a:ext cx="3197486" cy="2800716"/>
          </a:xfrm>
          <a:prstGeom prst="rect">
            <a:avLst/>
          </a:prstGeom>
          <a:noFill/>
          <a:ln>
            <a:noFill/>
          </a:ln>
          <a:effectLst>
            <a:outerShdw blurRad="190500" algn="tl" rotWithShape="0">
              <a:srgbClr val="000000">
                <a:alpha val="68627"/>
              </a:srgbClr>
            </a:outerShdw>
          </a:effectLst>
        </p:spPr>
      </p:pic>
      <p:sp>
        <p:nvSpPr>
          <p:cNvPr id="189" name="Google Shape;189;p11"/>
          <p:cNvSpPr txBox="1"/>
          <p:nvPr/>
        </p:nvSpPr>
        <p:spPr>
          <a:xfrm>
            <a:off x="4273657" y="1460390"/>
            <a:ext cx="3757467" cy="22227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Century"/>
                <a:ea typeface="Century"/>
                <a:cs typeface="Century"/>
                <a:sym typeface="Century"/>
              </a:rPr>
              <a:t>P ={P1, P2, P3}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entury"/>
              <a:ea typeface="Century"/>
              <a:cs typeface="Century"/>
              <a:sym typeface="Century"/>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Century"/>
                <a:ea typeface="Century"/>
                <a:cs typeface="Century"/>
                <a:sym typeface="Century"/>
              </a:rPr>
              <a:t>R ={R1, R2, R3, R4}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entury"/>
              <a:ea typeface="Century"/>
              <a:cs typeface="Century"/>
              <a:sym typeface="Century"/>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Century"/>
                <a:ea typeface="Century"/>
                <a:cs typeface="Century"/>
                <a:sym typeface="Century"/>
              </a:rPr>
              <a:t>E ={P1 → R1, P2 → R3, R1 → P2, R2 → P2, R2 → P1, R3 → P3} </a:t>
            </a:r>
            <a:endParaRPr sz="1800" b="0" i="0" u="none" strike="noStrike" cap="none">
              <a:solidFill>
                <a:srgbClr val="000000"/>
              </a:solidFill>
              <a:latin typeface="Century"/>
              <a:ea typeface="Century"/>
              <a:cs typeface="Century"/>
              <a:sym typeface="Centur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2"/>
          <p:cNvSpPr txBox="1">
            <a:spLocks noGrp="1"/>
          </p:cNvSpPr>
          <p:nvPr>
            <p:ph type="title"/>
          </p:nvPr>
        </p:nvSpPr>
        <p:spPr>
          <a:xfrm>
            <a:off x="396761" y="315925"/>
            <a:ext cx="6471872" cy="60015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sz="3200"/>
              <a:t>Resource Allocation Graph (Deadlock)</a:t>
            </a:r>
            <a:endParaRPr sz="3200"/>
          </a:p>
        </p:txBody>
      </p:sp>
      <p:pic>
        <p:nvPicPr>
          <p:cNvPr id="195" name="Google Shape;195;p12"/>
          <p:cNvPicPr preferRelativeResize="0"/>
          <p:nvPr/>
        </p:nvPicPr>
        <p:blipFill rotWithShape="1">
          <a:blip r:embed="rId3">
            <a:alphaModFix/>
          </a:blip>
          <a:srcRect/>
          <a:stretch/>
        </p:blipFill>
        <p:spPr>
          <a:xfrm>
            <a:off x="719751" y="1259210"/>
            <a:ext cx="3015822" cy="2320419"/>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196" name="Google Shape;196;p12"/>
          <p:cNvSpPr txBox="1"/>
          <p:nvPr/>
        </p:nvSpPr>
        <p:spPr>
          <a:xfrm>
            <a:off x="606337" y="3727754"/>
            <a:ext cx="4171227" cy="77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entury"/>
                <a:ea typeface="Century"/>
                <a:cs typeface="Century"/>
                <a:sym typeface="Century"/>
              </a:rPr>
              <a:t>Cycle 1:  P1 → R1 → P2 → R3 → P3 → R2 → P1</a:t>
            </a:r>
            <a:endParaRPr sz="1400" b="0" i="0" u="none" strike="noStrike" cap="none">
              <a:solidFill>
                <a:srgbClr val="000000"/>
              </a:solidFill>
              <a:latin typeface="Century"/>
              <a:ea typeface="Century"/>
              <a:cs typeface="Century"/>
              <a:sym typeface="Century"/>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entury"/>
              <a:ea typeface="Century"/>
              <a:cs typeface="Century"/>
              <a:sym typeface="Century"/>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entury"/>
                <a:ea typeface="Century"/>
                <a:cs typeface="Century"/>
                <a:sym typeface="Century"/>
              </a:rPr>
              <a:t>Cycle 2:  P2 → R3 → P3 → R2 → P2</a:t>
            </a:r>
            <a:endParaRPr sz="1400" b="0" i="0" u="none" strike="noStrike" cap="none">
              <a:solidFill>
                <a:srgbClr val="000000"/>
              </a:solidFill>
              <a:latin typeface="Century"/>
              <a:ea typeface="Century"/>
              <a:cs typeface="Century"/>
              <a:sym typeface="Century"/>
            </a:endParaRPr>
          </a:p>
        </p:txBody>
      </p:sp>
      <p:sp>
        <p:nvSpPr>
          <p:cNvPr id="197" name="Google Shape;197;p12"/>
          <p:cNvSpPr txBox="1"/>
          <p:nvPr/>
        </p:nvSpPr>
        <p:spPr>
          <a:xfrm>
            <a:off x="1654780" y="4526009"/>
            <a:ext cx="128753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rgbClr val="FF0000"/>
                </a:solidFill>
                <a:latin typeface="Arial"/>
                <a:ea typeface="Arial"/>
                <a:cs typeface="Arial"/>
                <a:sym typeface="Arial"/>
              </a:rPr>
              <a:t>Deadlock!</a:t>
            </a:r>
            <a:endParaRPr sz="1400" b="0" i="0" u="none" strike="noStrike" cap="none">
              <a:solidFill>
                <a:srgbClr val="000000"/>
              </a:solidFill>
              <a:latin typeface="Arial"/>
              <a:ea typeface="Arial"/>
              <a:cs typeface="Arial"/>
              <a:sym typeface="Arial"/>
            </a:endParaRPr>
          </a:p>
        </p:txBody>
      </p:sp>
      <p:pic>
        <p:nvPicPr>
          <p:cNvPr id="198" name="Google Shape;198;p12"/>
          <p:cNvPicPr preferRelativeResize="0"/>
          <p:nvPr/>
        </p:nvPicPr>
        <p:blipFill rotWithShape="1">
          <a:blip r:embed="rId4">
            <a:alphaModFix/>
          </a:blip>
          <a:srcRect/>
          <a:stretch/>
        </p:blipFill>
        <p:spPr>
          <a:xfrm>
            <a:off x="5180863" y="1256690"/>
            <a:ext cx="3750485" cy="2307230"/>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199" name="Google Shape;199;p12"/>
          <p:cNvSpPr txBox="1"/>
          <p:nvPr/>
        </p:nvSpPr>
        <p:spPr>
          <a:xfrm>
            <a:off x="5110485" y="3727754"/>
            <a:ext cx="3374295" cy="47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entury"/>
                <a:ea typeface="Century"/>
                <a:cs typeface="Century"/>
                <a:sym typeface="Century"/>
              </a:rPr>
              <a:t>Cycle:  P1 → R1 → P3 → R2 → P1</a:t>
            </a:r>
            <a:endParaRPr sz="1400" b="0" i="0" u="none" strike="noStrike" cap="none">
              <a:solidFill>
                <a:srgbClr val="000000"/>
              </a:solidFill>
              <a:latin typeface="Century"/>
              <a:ea typeface="Century"/>
              <a:cs typeface="Century"/>
              <a:sym typeface="Century"/>
            </a:endParaRPr>
          </a:p>
        </p:txBody>
      </p:sp>
      <p:sp>
        <p:nvSpPr>
          <p:cNvPr id="200" name="Google Shape;200;p12"/>
          <p:cNvSpPr txBox="1"/>
          <p:nvPr/>
        </p:nvSpPr>
        <p:spPr>
          <a:xfrm>
            <a:off x="5994503" y="4113254"/>
            <a:ext cx="169790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rgbClr val="3B9267"/>
                </a:solidFill>
                <a:latin typeface="Arial"/>
                <a:ea typeface="Arial"/>
                <a:cs typeface="Arial"/>
                <a:sym typeface="Arial"/>
              </a:rPr>
              <a:t>No Deadlock!</a:t>
            </a:r>
            <a:endParaRPr sz="1400" b="0" i="0" u="none" strike="noStrike" cap="none">
              <a:solidFill>
                <a:srgbClr val="000000"/>
              </a:solidFill>
              <a:latin typeface="Arial"/>
              <a:ea typeface="Arial"/>
              <a:cs typeface="Arial"/>
              <a:sym typeface="Arial"/>
            </a:endParaRPr>
          </a:p>
        </p:txBody>
      </p:sp>
      <p:sp>
        <p:nvSpPr>
          <p:cNvPr id="201" name="Google Shape;201;p12"/>
          <p:cNvSpPr/>
          <p:nvPr/>
        </p:nvSpPr>
        <p:spPr>
          <a:xfrm>
            <a:off x="3299270" y="1953105"/>
            <a:ext cx="2317897" cy="914400"/>
          </a:xfrm>
          <a:prstGeom prst="rect">
            <a:avLst/>
          </a:prstGeom>
          <a:solidFill>
            <a:schemeClr val="lt1"/>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C00000"/>
                </a:solidFill>
                <a:latin typeface="Arial"/>
                <a:ea typeface="Arial"/>
                <a:cs typeface="Arial"/>
                <a:sym typeface="Arial"/>
              </a:rPr>
              <a:t>Cycle: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Possibility of Deadlock.</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C00000"/>
                </a:solidFill>
                <a:latin typeface="Arial"/>
                <a:ea typeface="Arial"/>
                <a:cs typeface="Arial"/>
                <a:sym typeface="Arial"/>
              </a:rPr>
              <a:t>No Cycle: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No Deadlock.</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a:t>Methods for Handling Deadlocks</a:t>
            </a:r>
            <a:endParaRPr/>
          </a:p>
        </p:txBody>
      </p:sp>
      <p:sp>
        <p:nvSpPr>
          <p:cNvPr id="207" name="Google Shape;207;p13"/>
          <p:cNvSpPr txBox="1">
            <a:spLocks noGrp="1"/>
          </p:cNvSpPr>
          <p:nvPr>
            <p:ph type="body" idx="1"/>
          </p:nvPr>
        </p:nvSpPr>
        <p:spPr>
          <a:xfrm>
            <a:off x="311700" y="1352939"/>
            <a:ext cx="7251594" cy="2541600"/>
          </a:xfrm>
          <a:prstGeom prst="rect">
            <a:avLst/>
          </a:prstGeom>
          <a:noFill/>
          <a:ln>
            <a:noFill/>
          </a:ln>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SzPts val="1400"/>
              <a:buChar char="●"/>
            </a:pPr>
            <a:r>
              <a:rPr lang="en" sz="1600" b="1">
                <a:latin typeface="Century"/>
                <a:ea typeface="Century"/>
                <a:cs typeface="Century"/>
                <a:sym typeface="Century"/>
              </a:rPr>
              <a:t>Prevention</a:t>
            </a:r>
            <a:r>
              <a:rPr lang="en" sz="1600">
                <a:latin typeface="Century"/>
                <a:ea typeface="Century"/>
                <a:cs typeface="Century"/>
                <a:sym typeface="Century"/>
              </a:rPr>
              <a:t>:</a:t>
            </a:r>
            <a:endParaRPr sz="1600">
              <a:latin typeface="Century"/>
              <a:ea typeface="Century"/>
              <a:cs typeface="Century"/>
              <a:sym typeface="Century"/>
            </a:endParaRPr>
          </a:p>
          <a:p>
            <a:pPr marL="914400" lvl="1" indent="-317500" algn="l" rtl="0">
              <a:lnSpc>
                <a:spcPct val="115000"/>
              </a:lnSpc>
              <a:spcBef>
                <a:spcPts val="0"/>
              </a:spcBef>
              <a:spcAft>
                <a:spcPts val="0"/>
              </a:spcAft>
              <a:buSzPts val="1400"/>
              <a:buChar char="○"/>
            </a:pPr>
            <a:r>
              <a:rPr lang="en" sz="1600">
                <a:latin typeface="Century"/>
                <a:ea typeface="Century"/>
                <a:cs typeface="Century"/>
                <a:sym typeface="Century"/>
              </a:rPr>
              <a:t>Ensure that the system will never enter a deadlock state</a:t>
            </a:r>
            <a:endParaRPr sz="1600">
              <a:latin typeface="Century"/>
              <a:ea typeface="Century"/>
              <a:cs typeface="Century"/>
              <a:sym typeface="Century"/>
            </a:endParaRPr>
          </a:p>
          <a:p>
            <a:pPr marL="457200" lvl="0" indent="-317500" algn="l" rtl="0">
              <a:lnSpc>
                <a:spcPct val="115000"/>
              </a:lnSpc>
              <a:spcBef>
                <a:spcPts val="0"/>
              </a:spcBef>
              <a:spcAft>
                <a:spcPts val="0"/>
              </a:spcAft>
              <a:buSzPts val="1400"/>
              <a:buChar char="●"/>
            </a:pPr>
            <a:r>
              <a:rPr lang="en" sz="1600" b="1">
                <a:latin typeface="Century"/>
                <a:ea typeface="Century"/>
                <a:cs typeface="Century"/>
                <a:sym typeface="Century"/>
              </a:rPr>
              <a:t>Avoidance:</a:t>
            </a:r>
            <a:endParaRPr sz="1600" b="1">
              <a:latin typeface="Century"/>
              <a:ea typeface="Century"/>
              <a:cs typeface="Century"/>
              <a:sym typeface="Century"/>
            </a:endParaRPr>
          </a:p>
          <a:p>
            <a:pPr marL="914400" lvl="1" indent="-317500" algn="l" rtl="0">
              <a:lnSpc>
                <a:spcPct val="115000"/>
              </a:lnSpc>
              <a:spcBef>
                <a:spcPts val="0"/>
              </a:spcBef>
              <a:spcAft>
                <a:spcPts val="0"/>
              </a:spcAft>
              <a:buSzPts val="1400"/>
              <a:buChar char="○"/>
            </a:pPr>
            <a:r>
              <a:rPr lang="en" sz="1600">
                <a:latin typeface="Century"/>
                <a:ea typeface="Century"/>
                <a:cs typeface="Century"/>
                <a:sym typeface="Century"/>
              </a:rPr>
              <a:t>request for any resource will be granted if the resulting state of the system doesn't cause deadlock</a:t>
            </a:r>
            <a:endParaRPr sz="1600">
              <a:latin typeface="Century"/>
              <a:ea typeface="Century"/>
              <a:cs typeface="Century"/>
              <a:sym typeface="Century"/>
            </a:endParaRPr>
          </a:p>
          <a:p>
            <a:pPr marL="457200" lvl="0" indent="-317500" algn="l" rtl="0">
              <a:lnSpc>
                <a:spcPct val="115000"/>
              </a:lnSpc>
              <a:spcBef>
                <a:spcPts val="0"/>
              </a:spcBef>
              <a:spcAft>
                <a:spcPts val="0"/>
              </a:spcAft>
              <a:buSzPts val="1400"/>
              <a:buChar char="●"/>
            </a:pPr>
            <a:r>
              <a:rPr lang="en" sz="1600" b="1">
                <a:latin typeface="Century"/>
                <a:ea typeface="Century"/>
                <a:cs typeface="Century"/>
                <a:sym typeface="Century"/>
              </a:rPr>
              <a:t>Detection and recovery:</a:t>
            </a:r>
            <a:endParaRPr sz="1600" b="1">
              <a:latin typeface="Century"/>
              <a:ea typeface="Century"/>
              <a:cs typeface="Century"/>
              <a:sym typeface="Century"/>
            </a:endParaRPr>
          </a:p>
          <a:p>
            <a:pPr marL="914400" lvl="1" indent="-317500" algn="l" rtl="0">
              <a:lnSpc>
                <a:spcPct val="115000"/>
              </a:lnSpc>
              <a:spcBef>
                <a:spcPts val="0"/>
              </a:spcBef>
              <a:spcAft>
                <a:spcPts val="0"/>
              </a:spcAft>
              <a:buSzPts val="1400"/>
              <a:buChar char="○"/>
            </a:pPr>
            <a:r>
              <a:rPr lang="en" sz="1600">
                <a:latin typeface="Century"/>
                <a:ea typeface="Century"/>
                <a:cs typeface="Century"/>
                <a:sym typeface="Century"/>
              </a:rPr>
              <a:t>Allow the system to enter a deadlock state and then recover</a:t>
            </a:r>
            <a:endParaRPr/>
          </a:p>
          <a:p>
            <a:pPr marL="596900" lvl="1" indent="0" algn="l" rtl="0">
              <a:lnSpc>
                <a:spcPct val="115000"/>
              </a:lnSpc>
              <a:spcBef>
                <a:spcPts val="0"/>
              </a:spcBef>
              <a:spcAft>
                <a:spcPts val="0"/>
              </a:spcAft>
              <a:buSzPts val="1400"/>
              <a:buNone/>
            </a:pPr>
            <a:endParaRPr sz="1600">
              <a:latin typeface="Century"/>
              <a:ea typeface="Century"/>
              <a:cs typeface="Century"/>
              <a:sym typeface="Centur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4"/>
          <p:cNvSpPr txBox="1">
            <a:spLocks noGrp="1"/>
          </p:cNvSpPr>
          <p:nvPr>
            <p:ph type="ctrTitle"/>
          </p:nvPr>
        </p:nvSpPr>
        <p:spPr>
          <a:xfrm>
            <a:off x="3044700" y="2042397"/>
            <a:ext cx="3054600" cy="15372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200"/>
              <a:buNone/>
            </a:pPr>
            <a:r>
              <a:rPr lang="en" b="1">
                <a:solidFill>
                  <a:srgbClr val="3B9267"/>
                </a:solidFill>
              </a:rPr>
              <a:t>Deadlock Prevention</a:t>
            </a:r>
            <a:endParaRPr b="1">
              <a:solidFill>
                <a:srgbClr val="3B9267"/>
              </a:solidFill>
            </a:endParaRPr>
          </a:p>
        </p:txBody>
      </p:sp>
      <p:sp>
        <p:nvSpPr>
          <p:cNvPr id="213" name="Google Shape;213;p14"/>
          <p:cNvSpPr txBox="1">
            <a:spLocks noGrp="1"/>
          </p:cNvSpPr>
          <p:nvPr>
            <p:ph type="subTitle" idx="1"/>
          </p:nvPr>
        </p:nvSpPr>
        <p:spPr>
          <a:xfrm>
            <a:off x="3044699" y="1514662"/>
            <a:ext cx="3054600" cy="7014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100"/>
              <a:buNone/>
            </a:pPr>
            <a:r>
              <a:rPr lang="en" sz="2400"/>
              <a:t>Operating Systems</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a:t>Deadlock Prevention</a:t>
            </a:r>
            <a:endParaRPr/>
          </a:p>
        </p:txBody>
      </p:sp>
      <p:sp>
        <p:nvSpPr>
          <p:cNvPr id="219" name="Google Shape;219;p15"/>
          <p:cNvSpPr txBox="1">
            <a:spLocks noGrp="1"/>
          </p:cNvSpPr>
          <p:nvPr>
            <p:ph type="body" idx="1"/>
          </p:nvPr>
        </p:nvSpPr>
        <p:spPr>
          <a:xfrm>
            <a:off x="311699" y="1147225"/>
            <a:ext cx="3827163" cy="2290635"/>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lnSpc>
                <a:spcPct val="115000"/>
              </a:lnSpc>
              <a:spcBef>
                <a:spcPts val="0"/>
              </a:spcBef>
              <a:spcAft>
                <a:spcPts val="0"/>
              </a:spcAft>
              <a:buSzPct val="151260"/>
              <a:buNone/>
            </a:pPr>
            <a:r>
              <a:rPr lang="en" sz="1400">
                <a:latin typeface="Century"/>
                <a:ea typeface="Century"/>
                <a:cs typeface="Century"/>
                <a:sym typeface="Century"/>
              </a:rPr>
              <a:t>Ensure that at least one of the necessary conditions for deadlock cannot hold in the system. </a:t>
            </a:r>
            <a:endParaRPr sz="1400">
              <a:latin typeface="Century"/>
              <a:ea typeface="Century"/>
              <a:cs typeface="Century"/>
              <a:sym typeface="Century"/>
            </a:endParaRPr>
          </a:p>
          <a:p>
            <a:pPr marL="0" lvl="0" indent="0" algn="l" rtl="0">
              <a:lnSpc>
                <a:spcPct val="115000"/>
              </a:lnSpc>
              <a:spcBef>
                <a:spcPts val="1200"/>
              </a:spcBef>
              <a:spcAft>
                <a:spcPts val="0"/>
              </a:spcAft>
              <a:buSzPct val="151260"/>
              <a:buNone/>
            </a:pPr>
            <a:r>
              <a:rPr lang="en" sz="1400" b="1" u="sng">
                <a:latin typeface="Century"/>
                <a:ea typeface="Century"/>
                <a:cs typeface="Century"/>
                <a:sym typeface="Century"/>
              </a:rPr>
              <a:t>Mutual Exclusion: </a:t>
            </a:r>
            <a:endParaRPr sz="1400" b="1" u="sng">
              <a:latin typeface="Century"/>
              <a:ea typeface="Century"/>
              <a:cs typeface="Century"/>
              <a:sym typeface="Century"/>
            </a:endParaRPr>
          </a:p>
          <a:p>
            <a:pPr marL="457200" lvl="0" indent="-297497" algn="l" rtl="0">
              <a:lnSpc>
                <a:spcPct val="115000"/>
              </a:lnSpc>
              <a:spcBef>
                <a:spcPts val="1200"/>
              </a:spcBef>
              <a:spcAft>
                <a:spcPts val="0"/>
              </a:spcAft>
              <a:buSzPct val="100000"/>
              <a:buChar char="●"/>
            </a:pPr>
            <a:r>
              <a:rPr lang="en" sz="1400">
                <a:latin typeface="Century"/>
                <a:ea typeface="Century"/>
                <a:cs typeface="Century"/>
                <a:sym typeface="Century"/>
              </a:rPr>
              <a:t>Mutual exclusion condition must hold</a:t>
            </a:r>
            <a:endParaRPr sz="1400">
              <a:latin typeface="Century"/>
              <a:ea typeface="Century"/>
              <a:cs typeface="Century"/>
              <a:sym typeface="Century"/>
            </a:endParaRPr>
          </a:p>
          <a:p>
            <a:pPr marL="457200" lvl="0" indent="-297497" algn="l" rtl="0">
              <a:lnSpc>
                <a:spcPct val="115000"/>
              </a:lnSpc>
              <a:spcBef>
                <a:spcPts val="0"/>
              </a:spcBef>
              <a:spcAft>
                <a:spcPts val="0"/>
              </a:spcAft>
              <a:buSzPct val="100000"/>
              <a:buChar char="●"/>
            </a:pPr>
            <a:r>
              <a:rPr lang="en" sz="1400">
                <a:latin typeface="Century"/>
                <a:ea typeface="Century"/>
                <a:cs typeface="Century"/>
                <a:sym typeface="Century"/>
              </a:rPr>
              <a:t>At least one resource must be non-sharable</a:t>
            </a:r>
            <a:endParaRPr sz="1400">
              <a:latin typeface="Century"/>
              <a:ea typeface="Century"/>
              <a:cs typeface="Century"/>
              <a:sym typeface="Century"/>
            </a:endParaRPr>
          </a:p>
          <a:p>
            <a:pPr marL="457200" lvl="0" indent="-297497" algn="l" rtl="0">
              <a:lnSpc>
                <a:spcPct val="115000"/>
              </a:lnSpc>
              <a:spcBef>
                <a:spcPts val="0"/>
              </a:spcBef>
              <a:spcAft>
                <a:spcPts val="0"/>
              </a:spcAft>
              <a:buSzPct val="100000"/>
              <a:buChar char="●"/>
            </a:pPr>
            <a:r>
              <a:rPr lang="en" sz="1400">
                <a:latin typeface="Century"/>
                <a:ea typeface="Century"/>
                <a:cs typeface="Century"/>
                <a:sym typeface="Century"/>
              </a:rPr>
              <a:t>Sharable resources do not require mutually exclusive access (example: Read only files) </a:t>
            </a:r>
            <a:endParaRPr sz="1400">
              <a:latin typeface="Century"/>
              <a:ea typeface="Century"/>
              <a:cs typeface="Century"/>
              <a:sym typeface="Century"/>
            </a:endParaRPr>
          </a:p>
          <a:p>
            <a:pPr marL="0" lvl="0" indent="0" algn="l" rtl="0">
              <a:lnSpc>
                <a:spcPct val="115000"/>
              </a:lnSpc>
              <a:spcBef>
                <a:spcPts val="1200"/>
              </a:spcBef>
              <a:spcAft>
                <a:spcPts val="0"/>
              </a:spcAft>
              <a:buSzPct val="151260"/>
              <a:buNone/>
            </a:pPr>
            <a:endParaRPr sz="1400">
              <a:latin typeface="Century"/>
              <a:ea typeface="Century"/>
              <a:cs typeface="Century"/>
              <a:sym typeface="Century"/>
            </a:endParaRPr>
          </a:p>
          <a:p>
            <a:pPr marL="0" lvl="0" indent="0" algn="l" rtl="0">
              <a:lnSpc>
                <a:spcPct val="115000"/>
              </a:lnSpc>
              <a:spcBef>
                <a:spcPts val="1200"/>
              </a:spcBef>
              <a:spcAft>
                <a:spcPts val="0"/>
              </a:spcAft>
              <a:buSzPct val="151260"/>
              <a:buNone/>
            </a:pPr>
            <a:endParaRPr sz="1400">
              <a:latin typeface="Century"/>
              <a:ea typeface="Century"/>
              <a:cs typeface="Century"/>
              <a:sym typeface="Century"/>
            </a:endParaRPr>
          </a:p>
          <a:p>
            <a:pPr marL="0" lvl="0" indent="0" algn="l" rtl="0">
              <a:lnSpc>
                <a:spcPct val="115000"/>
              </a:lnSpc>
              <a:spcBef>
                <a:spcPts val="1200"/>
              </a:spcBef>
              <a:spcAft>
                <a:spcPts val="0"/>
              </a:spcAft>
              <a:buSzPct val="151260"/>
              <a:buNone/>
            </a:pPr>
            <a:endParaRPr sz="1400">
              <a:latin typeface="Century"/>
              <a:ea typeface="Century"/>
              <a:cs typeface="Century"/>
              <a:sym typeface="Century"/>
            </a:endParaRPr>
          </a:p>
          <a:p>
            <a:pPr marL="0" lvl="0" indent="0" algn="l" rtl="0">
              <a:lnSpc>
                <a:spcPct val="115000"/>
              </a:lnSpc>
              <a:spcBef>
                <a:spcPts val="1200"/>
              </a:spcBef>
              <a:spcAft>
                <a:spcPts val="1200"/>
              </a:spcAft>
              <a:buSzPct val="151260"/>
              <a:buNone/>
            </a:pPr>
            <a:endParaRPr sz="1400">
              <a:latin typeface="Century"/>
              <a:ea typeface="Century"/>
              <a:cs typeface="Century"/>
              <a:sym typeface="Century"/>
            </a:endParaRPr>
          </a:p>
        </p:txBody>
      </p:sp>
      <p:pic>
        <p:nvPicPr>
          <p:cNvPr id="220" name="Google Shape;220;p15"/>
          <p:cNvPicPr preferRelativeResize="0"/>
          <p:nvPr/>
        </p:nvPicPr>
        <p:blipFill rotWithShape="1">
          <a:blip r:embed="rId3">
            <a:alphaModFix/>
          </a:blip>
          <a:srcRect/>
          <a:stretch/>
        </p:blipFill>
        <p:spPr>
          <a:xfrm>
            <a:off x="1288620" y="3488091"/>
            <a:ext cx="1773503" cy="1163965"/>
          </a:xfrm>
          <a:prstGeom prst="rect">
            <a:avLst/>
          </a:prstGeom>
          <a:noFill/>
          <a:ln>
            <a:noFill/>
          </a:ln>
        </p:spPr>
      </p:pic>
      <p:sp>
        <p:nvSpPr>
          <p:cNvPr id="221" name="Google Shape;221;p15"/>
          <p:cNvSpPr txBox="1"/>
          <p:nvPr/>
        </p:nvSpPr>
        <p:spPr>
          <a:xfrm>
            <a:off x="4693692" y="1595044"/>
            <a:ext cx="3515281" cy="3160140"/>
          </a:xfrm>
          <a:prstGeom prst="rect">
            <a:avLst/>
          </a:prstGeom>
          <a:noFill/>
          <a:ln>
            <a:noFill/>
          </a:ln>
        </p:spPr>
        <p:txBody>
          <a:bodyPr spcFirstLastPara="1" wrap="square" lIns="91425" tIns="91425" rIns="91425" bIns="91425" anchor="t" anchorCtr="0">
            <a:normAutofit fontScale="85000" lnSpcReduction="10000"/>
          </a:bodyPr>
          <a:lstStyle/>
          <a:p>
            <a:pPr marL="0" marR="0" lvl="0" indent="0" algn="just" rtl="0">
              <a:lnSpc>
                <a:spcPct val="115000"/>
              </a:lnSpc>
              <a:spcBef>
                <a:spcPts val="1200"/>
              </a:spcBef>
              <a:spcAft>
                <a:spcPts val="0"/>
              </a:spcAft>
              <a:buClr>
                <a:schemeClr val="dk1"/>
              </a:buClr>
              <a:buSzPct val="151260"/>
              <a:buFont typeface="Open Sans"/>
              <a:buNone/>
            </a:pPr>
            <a:r>
              <a:rPr lang="en" sz="1400" b="1" i="0" u="sng" strike="noStrike" cap="none">
                <a:solidFill>
                  <a:schemeClr val="dk1"/>
                </a:solidFill>
                <a:latin typeface="Century"/>
                <a:ea typeface="Century"/>
                <a:cs typeface="Century"/>
                <a:sym typeface="Century"/>
              </a:rPr>
              <a:t>Hold and Wait: </a:t>
            </a:r>
            <a:endParaRPr sz="1400" b="0" i="0" u="none" strike="noStrike" cap="none">
              <a:solidFill>
                <a:srgbClr val="000000"/>
              </a:solidFill>
              <a:latin typeface="Arial"/>
              <a:ea typeface="Arial"/>
              <a:cs typeface="Arial"/>
              <a:sym typeface="Arial"/>
            </a:endParaRPr>
          </a:p>
          <a:p>
            <a:pPr marL="0" marR="0" lvl="0" indent="0" algn="just" rtl="0">
              <a:lnSpc>
                <a:spcPct val="115000"/>
              </a:lnSpc>
              <a:spcBef>
                <a:spcPts val="1200"/>
              </a:spcBef>
              <a:spcAft>
                <a:spcPts val="0"/>
              </a:spcAft>
              <a:buClr>
                <a:schemeClr val="dk1"/>
              </a:buClr>
              <a:buSzPct val="151260"/>
              <a:buFont typeface="Open Sans"/>
              <a:buNone/>
            </a:pPr>
            <a:r>
              <a:rPr lang="en" sz="1400" b="0" i="0" u="none" strike="noStrike" cap="none">
                <a:solidFill>
                  <a:schemeClr val="dk1"/>
                </a:solidFill>
                <a:latin typeface="Century"/>
                <a:ea typeface="Century"/>
                <a:cs typeface="Century"/>
                <a:sym typeface="Century"/>
              </a:rPr>
              <a:t>Guarantee that when a process requests a resource, it does not hold any other resources.</a:t>
            </a:r>
            <a:endParaRPr sz="1400" b="0" i="0" u="none" strike="noStrike" cap="none">
              <a:solidFill>
                <a:srgbClr val="000000"/>
              </a:solidFill>
              <a:latin typeface="Arial"/>
              <a:ea typeface="Arial"/>
              <a:cs typeface="Arial"/>
              <a:sym typeface="Arial"/>
            </a:endParaRPr>
          </a:p>
          <a:p>
            <a:pPr marL="457200" marR="0" lvl="0" indent="-304165" algn="just" rtl="0">
              <a:lnSpc>
                <a:spcPct val="115000"/>
              </a:lnSpc>
              <a:spcBef>
                <a:spcPts val="1200"/>
              </a:spcBef>
              <a:spcAft>
                <a:spcPts val="0"/>
              </a:spcAft>
              <a:buClr>
                <a:schemeClr val="dk1"/>
              </a:buClr>
              <a:buSzPct val="100000"/>
              <a:buFont typeface="Open Sans"/>
              <a:buChar char="●"/>
            </a:pPr>
            <a:r>
              <a:rPr lang="en" sz="1400" b="0" i="1" u="sng" strike="noStrike" cap="none">
                <a:solidFill>
                  <a:schemeClr val="dk1"/>
                </a:solidFill>
                <a:latin typeface="Century"/>
                <a:ea typeface="Century"/>
                <a:cs typeface="Century"/>
                <a:sym typeface="Century"/>
              </a:rPr>
              <a:t>Protocol 1:</a:t>
            </a:r>
            <a:r>
              <a:rPr lang="en" sz="1400" b="0" i="0" u="none" strike="noStrike" cap="none">
                <a:solidFill>
                  <a:schemeClr val="dk1"/>
                </a:solidFill>
                <a:latin typeface="Century"/>
                <a:ea typeface="Century"/>
                <a:cs typeface="Century"/>
                <a:sym typeface="Century"/>
              </a:rPr>
              <a:t> Request and allocate all its resources before execution.</a:t>
            </a:r>
            <a:endParaRPr sz="1400" b="0" i="0" u="none" strike="noStrike" cap="none">
              <a:solidFill>
                <a:srgbClr val="000000"/>
              </a:solidFill>
              <a:latin typeface="Arial"/>
              <a:ea typeface="Arial"/>
              <a:cs typeface="Arial"/>
              <a:sym typeface="Arial"/>
            </a:endParaRPr>
          </a:p>
          <a:p>
            <a:pPr marL="457200" marR="0" lvl="0" indent="-304165" algn="just" rtl="0">
              <a:lnSpc>
                <a:spcPct val="115000"/>
              </a:lnSpc>
              <a:spcBef>
                <a:spcPts val="0"/>
              </a:spcBef>
              <a:spcAft>
                <a:spcPts val="0"/>
              </a:spcAft>
              <a:buClr>
                <a:schemeClr val="dk1"/>
              </a:buClr>
              <a:buSzPct val="100000"/>
              <a:buFont typeface="Open Sans"/>
              <a:buChar char="●"/>
            </a:pPr>
            <a:r>
              <a:rPr lang="en" sz="1400" b="0" i="1" u="sng" strike="noStrike" cap="none">
                <a:solidFill>
                  <a:schemeClr val="dk1"/>
                </a:solidFill>
                <a:latin typeface="Century"/>
                <a:ea typeface="Century"/>
                <a:cs typeface="Century"/>
                <a:sym typeface="Century"/>
              </a:rPr>
              <a:t>Protocol 2:</a:t>
            </a:r>
            <a:r>
              <a:rPr lang="en" sz="1400" b="0" i="0" u="none" strike="noStrike" cap="none">
                <a:solidFill>
                  <a:schemeClr val="dk1"/>
                </a:solidFill>
                <a:latin typeface="Century"/>
                <a:ea typeface="Century"/>
                <a:cs typeface="Century"/>
                <a:sym typeface="Century"/>
              </a:rPr>
              <a:t> Allow process to request resources only when the process has none.</a:t>
            </a:r>
            <a:endParaRPr sz="1400" b="0" i="0" u="none" strike="noStrike" cap="none">
              <a:solidFill>
                <a:srgbClr val="000000"/>
              </a:solidFill>
              <a:latin typeface="Arial"/>
              <a:ea typeface="Arial"/>
              <a:cs typeface="Arial"/>
              <a:sym typeface="Arial"/>
            </a:endParaRPr>
          </a:p>
          <a:p>
            <a:pPr marL="0" marR="0" lvl="0" indent="0" algn="just" rtl="0">
              <a:lnSpc>
                <a:spcPct val="115000"/>
              </a:lnSpc>
              <a:spcBef>
                <a:spcPts val="1200"/>
              </a:spcBef>
              <a:spcAft>
                <a:spcPts val="0"/>
              </a:spcAft>
              <a:buClr>
                <a:schemeClr val="dk1"/>
              </a:buClr>
              <a:buSzPct val="151260"/>
              <a:buFont typeface="Open Sans"/>
              <a:buNone/>
            </a:pPr>
            <a:r>
              <a:rPr lang="en" sz="1400" b="0" i="0" u="none" strike="noStrike" cap="none">
                <a:solidFill>
                  <a:schemeClr val="dk1"/>
                </a:solidFill>
                <a:latin typeface="Century"/>
                <a:ea typeface="Century"/>
                <a:cs typeface="Century"/>
                <a:sym typeface="Century"/>
              </a:rPr>
              <a:t>Disadvantages: </a:t>
            </a:r>
            <a:endParaRPr sz="1400" b="0" i="0" u="none" strike="noStrike" cap="none">
              <a:solidFill>
                <a:srgbClr val="000000"/>
              </a:solidFill>
              <a:latin typeface="Arial"/>
              <a:ea typeface="Arial"/>
              <a:cs typeface="Arial"/>
              <a:sym typeface="Arial"/>
            </a:endParaRPr>
          </a:p>
          <a:p>
            <a:pPr marL="457200" marR="0" lvl="0" indent="-304165" algn="just" rtl="0">
              <a:lnSpc>
                <a:spcPct val="115000"/>
              </a:lnSpc>
              <a:spcBef>
                <a:spcPts val="1200"/>
              </a:spcBef>
              <a:spcAft>
                <a:spcPts val="0"/>
              </a:spcAft>
              <a:buClr>
                <a:schemeClr val="dk1"/>
              </a:buClr>
              <a:buSzPct val="100000"/>
              <a:buFont typeface="Open Sans"/>
              <a:buChar char="●"/>
            </a:pPr>
            <a:r>
              <a:rPr lang="en" sz="1400" b="0" i="0" u="none" strike="noStrike" cap="none">
                <a:solidFill>
                  <a:schemeClr val="dk1"/>
                </a:solidFill>
                <a:latin typeface="Century"/>
                <a:ea typeface="Century"/>
                <a:cs typeface="Century"/>
                <a:sym typeface="Century"/>
              </a:rPr>
              <a:t>Low utilization of resources</a:t>
            </a:r>
            <a:endParaRPr sz="1400" b="0" i="0" u="none" strike="noStrike" cap="none">
              <a:solidFill>
                <a:srgbClr val="000000"/>
              </a:solidFill>
              <a:latin typeface="Arial"/>
              <a:ea typeface="Arial"/>
              <a:cs typeface="Arial"/>
              <a:sym typeface="Arial"/>
            </a:endParaRPr>
          </a:p>
          <a:p>
            <a:pPr marL="457200" marR="0" lvl="0" indent="-304165" algn="just" rtl="0">
              <a:lnSpc>
                <a:spcPct val="115000"/>
              </a:lnSpc>
              <a:spcBef>
                <a:spcPts val="0"/>
              </a:spcBef>
              <a:spcAft>
                <a:spcPts val="0"/>
              </a:spcAft>
              <a:buClr>
                <a:schemeClr val="dk1"/>
              </a:buClr>
              <a:buSzPct val="100000"/>
              <a:buFont typeface="Open Sans"/>
              <a:buChar char="●"/>
            </a:pPr>
            <a:r>
              <a:rPr lang="en" sz="1400" b="0" i="0" u="none" strike="noStrike" cap="none">
                <a:solidFill>
                  <a:schemeClr val="dk1"/>
                </a:solidFill>
                <a:latin typeface="Century"/>
                <a:ea typeface="Century"/>
                <a:cs typeface="Century"/>
                <a:sym typeface="Century"/>
              </a:rPr>
              <a:t>Starvation</a:t>
            </a:r>
            <a:endParaRPr sz="1400" b="1" i="0" u="none" strike="noStrike" cap="none">
              <a:solidFill>
                <a:schemeClr val="dk1"/>
              </a:solidFill>
              <a:latin typeface="Century"/>
              <a:ea typeface="Century"/>
              <a:cs typeface="Century"/>
              <a:sym typeface="Centur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6"/>
          <p:cNvSpPr txBox="1">
            <a:spLocks noGrp="1"/>
          </p:cNvSpPr>
          <p:nvPr>
            <p:ph type="title"/>
          </p:nvPr>
        </p:nvSpPr>
        <p:spPr>
          <a:xfrm>
            <a:off x="293945" y="147249"/>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a:t>Deadlock Prevention</a:t>
            </a:r>
            <a:endParaRPr/>
          </a:p>
        </p:txBody>
      </p:sp>
      <p:sp>
        <p:nvSpPr>
          <p:cNvPr id="227" name="Google Shape;227;p16"/>
          <p:cNvSpPr txBox="1">
            <a:spLocks noGrp="1"/>
          </p:cNvSpPr>
          <p:nvPr>
            <p:ph type="body" idx="1"/>
          </p:nvPr>
        </p:nvSpPr>
        <p:spPr>
          <a:xfrm>
            <a:off x="330539" y="892901"/>
            <a:ext cx="4102171" cy="2746944"/>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SzPts val="1800"/>
              <a:buNone/>
            </a:pPr>
            <a:r>
              <a:rPr lang="en" sz="1200" b="1" u="sng">
                <a:latin typeface="Century"/>
                <a:ea typeface="Century"/>
                <a:cs typeface="Century"/>
                <a:sym typeface="Century"/>
              </a:rPr>
              <a:t>No Preemption: </a:t>
            </a:r>
            <a:endParaRPr sz="1200" b="1" u="sng">
              <a:latin typeface="Century"/>
              <a:ea typeface="Century"/>
              <a:cs typeface="Century"/>
              <a:sym typeface="Century"/>
            </a:endParaRPr>
          </a:p>
          <a:p>
            <a:pPr marL="457200" lvl="0" indent="-310832" algn="just" rtl="0">
              <a:lnSpc>
                <a:spcPct val="115000"/>
              </a:lnSpc>
              <a:spcBef>
                <a:spcPts val="1200"/>
              </a:spcBef>
              <a:spcAft>
                <a:spcPts val="0"/>
              </a:spcAft>
              <a:buSzPts val="1200"/>
              <a:buChar char="●"/>
            </a:pPr>
            <a:r>
              <a:rPr lang="en" sz="1200">
                <a:latin typeface="Century"/>
                <a:ea typeface="Century"/>
                <a:cs typeface="Century"/>
                <a:sym typeface="Century"/>
              </a:rPr>
              <a:t>If a process is holding some resources and requesting for another resource, which is held by another process, then this process needs to wait, and the resources held by it will be preempted or released. </a:t>
            </a:r>
            <a:endParaRPr sz="1200">
              <a:latin typeface="Century"/>
              <a:ea typeface="Century"/>
              <a:cs typeface="Century"/>
              <a:sym typeface="Century"/>
            </a:endParaRPr>
          </a:p>
          <a:p>
            <a:pPr marL="457200" lvl="0" indent="-310832" algn="just" rtl="0">
              <a:lnSpc>
                <a:spcPct val="115000"/>
              </a:lnSpc>
              <a:spcBef>
                <a:spcPts val="0"/>
              </a:spcBef>
              <a:spcAft>
                <a:spcPts val="0"/>
              </a:spcAft>
              <a:buSzPts val="1200"/>
              <a:buChar char="●"/>
            </a:pPr>
            <a:r>
              <a:rPr lang="en" sz="1200">
                <a:latin typeface="Century"/>
                <a:ea typeface="Century"/>
                <a:cs typeface="Century"/>
                <a:sym typeface="Century"/>
              </a:rPr>
              <a:t>Preempted resources are added to the list of resources for which the process is waiting</a:t>
            </a:r>
            <a:endParaRPr sz="1200">
              <a:latin typeface="Century"/>
              <a:ea typeface="Century"/>
              <a:cs typeface="Century"/>
              <a:sym typeface="Century"/>
            </a:endParaRPr>
          </a:p>
          <a:p>
            <a:pPr marL="457200" lvl="0" indent="-310832" algn="just" rtl="0">
              <a:lnSpc>
                <a:spcPct val="115000"/>
              </a:lnSpc>
              <a:spcBef>
                <a:spcPts val="0"/>
              </a:spcBef>
              <a:spcAft>
                <a:spcPts val="0"/>
              </a:spcAft>
              <a:buSzPts val="1200"/>
              <a:buChar char="●"/>
            </a:pPr>
            <a:r>
              <a:rPr lang="en" sz="1200">
                <a:latin typeface="Century"/>
                <a:ea typeface="Century"/>
                <a:cs typeface="Century"/>
                <a:sym typeface="Century"/>
              </a:rPr>
              <a:t>Process will be restarted only when it can regain its old resources, as well as the new ones that it is requesting.</a:t>
            </a:r>
            <a:endParaRPr sz="1200">
              <a:latin typeface="Century"/>
              <a:ea typeface="Century"/>
              <a:cs typeface="Century"/>
              <a:sym typeface="Century"/>
            </a:endParaRPr>
          </a:p>
          <a:p>
            <a:pPr marL="0" lvl="0" indent="0" algn="just" rtl="0">
              <a:lnSpc>
                <a:spcPct val="115000"/>
              </a:lnSpc>
              <a:spcBef>
                <a:spcPts val="1200"/>
              </a:spcBef>
              <a:spcAft>
                <a:spcPts val="0"/>
              </a:spcAft>
              <a:buSzPts val="1800"/>
              <a:buNone/>
            </a:pPr>
            <a:endParaRPr sz="1200">
              <a:latin typeface="Century"/>
              <a:ea typeface="Century"/>
              <a:cs typeface="Century"/>
              <a:sym typeface="Century"/>
            </a:endParaRPr>
          </a:p>
          <a:p>
            <a:pPr marL="0" lvl="0" indent="0" algn="just" rtl="0">
              <a:lnSpc>
                <a:spcPct val="115000"/>
              </a:lnSpc>
              <a:spcBef>
                <a:spcPts val="1200"/>
              </a:spcBef>
              <a:spcAft>
                <a:spcPts val="0"/>
              </a:spcAft>
              <a:buSzPts val="1800"/>
              <a:buNone/>
            </a:pPr>
            <a:endParaRPr sz="1200">
              <a:latin typeface="Century"/>
              <a:ea typeface="Century"/>
              <a:cs typeface="Century"/>
              <a:sym typeface="Century"/>
            </a:endParaRPr>
          </a:p>
          <a:p>
            <a:pPr marL="0" lvl="0" indent="0" algn="just" rtl="0">
              <a:lnSpc>
                <a:spcPct val="115000"/>
              </a:lnSpc>
              <a:spcBef>
                <a:spcPts val="1200"/>
              </a:spcBef>
              <a:spcAft>
                <a:spcPts val="1200"/>
              </a:spcAft>
              <a:buSzPts val="1800"/>
              <a:buNone/>
            </a:pPr>
            <a:endParaRPr sz="1200">
              <a:latin typeface="Century"/>
              <a:ea typeface="Century"/>
              <a:cs typeface="Century"/>
              <a:sym typeface="Century"/>
            </a:endParaRPr>
          </a:p>
        </p:txBody>
      </p:sp>
      <p:grpSp>
        <p:nvGrpSpPr>
          <p:cNvPr id="228" name="Google Shape;228;p16"/>
          <p:cNvGrpSpPr/>
          <p:nvPr/>
        </p:nvGrpSpPr>
        <p:grpSpPr>
          <a:xfrm>
            <a:off x="1261251" y="3720619"/>
            <a:ext cx="3008907" cy="1169787"/>
            <a:chOff x="6105076" y="1452897"/>
            <a:chExt cx="2845551" cy="1836106"/>
          </a:xfrm>
        </p:grpSpPr>
        <p:grpSp>
          <p:nvGrpSpPr>
            <p:cNvPr id="229" name="Google Shape;229;p16"/>
            <p:cNvGrpSpPr/>
            <p:nvPr/>
          </p:nvGrpSpPr>
          <p:grpSpPr>
            <a:xfrm>
              <a:off x="6105076" y="1452897"/>
              <a:ext cx="2845551" cy="1836106"/>
              <a:chOff x="3149224" y="2381474"/>
              <a:chExt cx="2845551" cy="1836106"/>
            </a:xfrm>
          </p:grpSpPr>
          <p:sp>
            <p:nvSpPr>
              <p:cNvPr id="230" name="Google Shape;230;p16"/>
              <p:cNvSpPr/>
              <p:nvPr/>
            </p:nvSpPr>
            <p:spPr>
              <a:xfrm>
                <a:off x="3149224" y="2381474"/>
                <a:ext cx="2845551" cy="1836106"/>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31" name="Google Shape;231;p16"/>
              <p:cNvSpPr/>
              <p:nvPr/>
            </p:nvSpPr>
            <p:spPr>
              <a:xfrm>
                <a:off x="4214883" y="2495646"/>
                <a:ext cx="554871" cy="418680"/>
              </a:xfrm>
              <a:prstGeom prst="rect">
                <a:avLst/>
              </a:prstGeom>
              <a:noFill/>
              <a:ln w="25400" cap="flat" cmpd="sng">
                <a:solidFill>
                  <a:srgbClr val="3B926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 sz="1050" b="0" i="0" u="none" strike="noStrike" cap="none">
                    <a:solidFill>
                      <a:schemeClr val="dk1"/>
                    </a:solidFill>
                    <a:latin typeface="Arial"/>
                    <a:ea typeface="Arial"/>
                    <a:cs typeface="Arial"/>
                    <a:sym typeface="Arial"/>
                  </a:rPr>
                  <a:t>R1</a:t>
                </a:r>
                <a:endParaRPr sz="1400" b="0" i="0" u="none" strike="noStrike" cap="none">
                  <a:solidFill>
                    <a:srgbClr val="000000"/>
                  </a:solidFill>
                  <a:latin typeface="Arial"/>
                  <a:ea typeface="Arial"/>
                  <a:cs typeface="Arial"/>
                  <a:sym typeface="Arial"/>
                </a:endParaRPr>
              </a:p>
            </p:txBody>
          </p:sp>
          <p:cxnSp>
            <p:nvCxnSpPr>
              <p:cNvPr id="232" name="Google Shape;232;p16"/>
              <p:cNvCxnSpPr>
                <a:stCxn id="231" idx="1"/>
                <a:endCxn id="233" idx="7"/>
              </p:cNvCxnSpPr>
              <p:nvPr/>
            </p:nvCxnSpPr>
            <p:spPr>
              <a:xfrm flipH="1">
                <a:off x="3781383" y="2704986"/>
                <a:ext cx="433500" cy="414600"/>
              </a:xfrm>
              <a:prstGeom prst="straightConnector1">
                <a:avLst/>
              </a:prstGeom>
              <a:noFill/>
              <a:ln w="38100" cap="flat" cmpd="sng">
                <a:solidFill>
                  <a:schemeClr val="dk1"/>
                </a:solidFill>
                <a:prstDash val="solid"/>
                <a:round/>
                <a:headEnd type="none" w="sm" len="sm"/>
                <a:tailEnd type="stealth" w="med" len="med"/>
              </a:ln>
            </p:spPr>
          </p:cxnSp>
          <p:sp>
            <p:nvSpPr>
              <p:cNvPr id="234" name="Google Shape;234;p16"/>
              <p:cNvSpPr/>
              <p:nvPr/>
            </p:nvSpPr>
            <p:spPr>
              <a:xfrm>
                <a:off x="5100664" y="3050095"/>
                <a:ext cx="494340" cy="475137"/>
              </a:xfrm>
              <a:prstGeom prst="ellipse">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 sz="1050" b="0" i="0" u="none" strike="noStrike" cap="none">
                    <a:solidFill>
                      <a:schemeClr val="dk1"/>
                    </a:solidFill>
                    <a:latin typeface="Arial"/>
                    <a:ea typeface="Arial"/>
                    <a:cs typeface="Arial"/>
                    <a:sym typeface="Arial"/>
                  </a:rPr>
                  <a:t>P2</a:t>
                </a:r>
                <a:endParaRPr sz="1400" b="0" i="0" u="none" strike="noStrike" cap="none">
                  <a:solidFill>
                    <a:srgbClr val="000000"/>
                  </a:solidFill>
                  <a:latin typeface="Arial"/>
                  <a:ea typeface="Arial"/>
                  <a:cs typeface="Arial"/>
                  <a:sym typeface="Arial"/>
                </a:endParaRPr>
              </a:p>
            </p:txBody>
          </p:sp>
          <p:sp>
            <p:nvSpPr>
              <p:cNvPr id="233" name="Google Shape;233;p16"/>
              <p:cNvSpPr/>
              <p:nvPr/>
            </p:nvSpPr>
            <p:spPr>
              <a:xfrm>
                <a:off x="3359318" y="3050095"/>
                <a:ext cx="494340" cy="475137"/>
              </a:xfrm>
              <a:prstGeom prst="ellipse">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 sz="1050" b="0" i="0" u="none" strike="noStrike" cap="none">
                    <a:solidFill>
                      <a:schemeClr val="dk1"/>
                    </a:solidFill>
                    <a:latin typeface="Arial"/>
                    <a:ea typeface="Arial"/>
                    <a:cs typeface="Arial"/>
                    <a:sym typeface="Arial"/>
                  </a:rPr>
                  <a:t>P1</a:t>
                </a:r>
                <a:endParaRPr sz="1400" b="0" i="0" u="none" strike="noStrike" cap="none">
                  <a:solidFill>
                    <a:srgbClr val="000000"/>
                  </a:solidFill>
                  <a:latin typeface="Arial"/>
                  <a:ea typeface="Arial"/>
                  <a:cs typeface="Arial"/>
                  <a:sym typeface="Arial"/>
                </a:endParaRPr>
              </a:p>
            </p:txBody>
          </p:sp>
          <p:sp>
            <p:nvSpPr>
              <p:cNvPr id="235" name="Google Shape;235;p16"/>
              <p:cNvSpPr/>
              <p:nvPr/>
            </p:nvSpPr>
            <p:spPr>
              <a:xfrm>
                <a:off x="4197058" y="3692236"/>
                <a:ext cx="554871" cy="418680"/>
              </a:xfrm>
              <a:prstGeom prst="rect">
                <a:avLst/>
              </a:prstGeom>
              <a:noFill/>
              <a:ln w="25400" cap="flat" cmpd="sng">
                <a:solidFill>
                  <a:srgbClr val="3B926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 sz="1050" b="0" i="0" u="none" strike="noStrike" cap="none">
                    <a:solidFill>
                      <a:schemeClr val="dk1"/>
                    </a:solidFill>
                    <a:latin typeface="Arial"/>
                    <a:ea typeface="Arial"/>
                    <a:cs typeface="Arial"/>
                    <a:sym typeface="Arial"/>
                  </a:rPr>
                  <a:t>R2</a:t>
                </a:r>
                <a:endParaRPr sz="1400" b="0" i="0" u="none" strike="noStrike" cap="none">
                  <a:solidFill>
                    <a:srgbClr val="000000"/>
                  </a:solidFill>
                  <a:latin typeface="Arial"/>
                  <a:ea typeface="Arial"/>
                  <a:cs typeface="Arial"/>
                  <a:sym typeface="Arial"/>
                </a:endParaRPr>
              </a:p>
            </p:txBody>
          </p:sp>
          <p:cxnSp>
            <p:nvCxnSpPr>
              <p:cNvPr id="236" name="Google Shape;236;p16"/>
              <p:cNvCxnSpPr/>
              <p:nvPr/>
            </p:nvCxnSpPr>
            <p:spPr>
              <a:xfrm rot="10800000">
                <a:off x="3752772" y="3443189"/>
                <a:ext cx="404685" cy="404832"/>
              </a:xfrm>
              <a:prstGeom prst="straightConnector1">
                <a:avLst/>
              </a:prstGeom>
              <a:noFill/>
              <a:ln w="38100" cap="flat" cmpd="sng">
                <a:solidFill>
                  <a:schemeClr val="dk1"/>
                </a:solidFill>
                <a:prstDash val="solid"/>
                <a:round/>
                <a:headEnd type="stealth" w="med" len="med"/>
                <a:tailEnd type="none" w="sm" len="sm"/>
              </a:ln>
            </p:spPr>
          </p:cxnSp>
        </p:grpSp>
        <p:cxnSp>
          <p:nvCxnSpPr>
            <p:cNvPr id="237" name="Google Shape;237;p16"/>
            <p:cNvCxnSpPr>
              <a:stCxn id="234" idx="4"/>
              <a:endCxn id="235" idx="3"/>
            </p:cNvCxnSpPr>
            <p:nvPr/>
          </p:nvCxnSpPr>
          <p:spPr>
            <a:xfrm flipH="1">
              <a:off x="7707886" y="2596655"/>
              <a:ext cx="595800" cy="376200"/>
            </a:xfrm>
            <a:prstGeom prst="straightConnector1">
              <a:avLst/>
            </a:prstGeom>
            <a:noFill/>
            <a:ln w="38100" cap="flat" cmpd="sng">
              <a:solidFill>
                <a:schemeClr val="dk1"/>
              </a:solidFill>
              <a:prstDash val="solid"/>
              <a:round/>
              <a:headEnd type="stealth" w="med" len="med"/>
              <a:tailEnd type="none" w="sm" len="sm"/>
            </a:ln>
          </p:spPr>
        </p:cxnSp>
        <p:cxnSp>
          <p:nvCxnSpPr>
            <p:cNvPr id="238" name="Google Shape;238;p16"/>
            <p:cNvCxnSpPr>
              <a:stCxn id="231" idx="3"/>
              <a:endCxn id="234" idx="0"/>
            </p:cNvCxnSpPr>
            <p:nvPr/>
          </p:nvCxnSpPr>
          <p:spPr>
            <a:xfrm>
              <a:off x="7725606" y="1776409"/>
              <a:ext cx="578100" cy="345000"/>
            </a:xfrm>
            <a:prstGeom prst="straightConnector1">
              <a:avLst/>
            </a:prstGeom>
            <a:noFill/>
            <a:ln w="38100" cap="flat" cmpd="sng">
              <a:solidFill>
                <a:schemeClr val="dk1"/>
              </a:solidFill>
              <a:prstDash val="solid"/>
              <a:round/>
              <a:headEnd type="stealth" w="med" len="med"/>
              <a:tailEnd type="none" w="sm" len="sm"/>
            </a:ln>
          </p:spPr>
        </p:cxnSp>
        <p:sp>
          <p:nvSpPr>
            <p:cNvPr id="239" name="Google Shape;239;p16"/>
            <p:cNvSpPr/>
            <p:nvPr/>
          </p:nvSpPr>
          <p:spPr>
            <a:xfrm rot="-1988152">
              <a:off x="6848188" y="1778095"/>
              <a:ext cx="321624" cy="363941"/>
            </a:xfrm>
            <a:prstGeom prst="mathMultiply">
              <a:avLst>
                <a:gd name="adj1" fmla="val 23520"/>
              </a:avLst>
            </a:prstGeom>
            <a:solidFill>
              <a:srgbClr val="FF0000"/>
            </a:solidFill>
            <a:ln w="38100" cap="flat" cmpd="sng">
              <a:solidFill>
                <a:schemeClr val="lt1"/>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0" name="Google Shape;240;p16"/>
            <p:cNvSpPr/>
            <p:nvPr/>
          </p:nvSpPr>
          <p:spPr>
            <a:xfrm rot="-1988152">
              <a:off x="7853834" y="2560890"/>
              <a:ext cx="321624" cy="363941"/>
            </a:xfrm>
            <a:prstGeom prst="mathMultiply">
              <a:avLst>
                <a:gd name="adj1" fmla="val 23520"/>
              </a:avLst>
            </a:prstGeom>
            <a:solidFill>
              <a:srgbClr val="FF0000"/>
            </a:solidFill>
            <a:ln w="38100" cap="flat" cmpd="sng">
              <a:solidFill>
                <a:schemeClr val="lt1"/>
              </a:solidFill>
              <a:prstDash val="solid"/>
              <a:round/>
              <a:headEnd type="none" w="sm" len="sm"/>
              <a:tailEnd type="none" w="sm" len="sm"/>
            </a:ln>
            <a:effectLst>
              <a:outerShdw blurRad="40000" dist="20000" dir="5400000" rotWithShape="0">
                <a:srgbClr val="000000">
                  <a:alpha val="3647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41" name="Google Shape;241;p16"/>
          <p:cNvSpPr txBox="1"/>
          <p:nvPr/>
        </p:nvSpPr>
        <p:spPr>
          <a:xfrm>
            <a:off x="4732446" y="892900"/>
            <a:ext cx="3976547" cy="3997505"/>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1200"/>
              </a:spcBef>
              <a:spcAft>
                <a:spcPts val="0"/>
              </a:spcAft>
              <a:buClr>
                <a:schemeClr val="dk1"/>
              </a:buClr>
              <a:buSzPts val="1800"/>
              <a:buFont typeface="Open Sans"/>
              <a:buNone/>
            </a:pPr>
            <a:r>
              <a:rPr lang="en" sz="1200" b="1" i="0" u="sng" strike="noStrike" cap="none">
                <a:solidFill>
                  <a:schemeClr val="dk1"/>
                </a:solidFill>
                <a:latin typeface="Century"/>
                <a:ea typeface="Century"/>
                <a:cs typeface="Century"/>
                <a:sym typeface="Century"/>
              </a:rPr>
              <a:t>Circular Wait:  </a:t>
            </a:r>
            <a:endParaRPr sz="1400" b="0" i="0" u="none" strike="noStrike" cap="none">
              <a:solidFill>
                <a:srgbClr val="000000"/>
              </a:solidFill>
              <a:latin typeface="Arial"/>
              <a:ea typeface="Arial"/>
              <a:cs typeface="Arial"/>
              <a:sym typeface="Arial"/>
            </a:endParaRPr>
          </a:p>
          <a:p>
            <a:pPr marL="457200" marR="0" lvl="0" indent="-297497" algn="just" rtl="0">
              <a:lnSpc>
                <a:spcPct val="115000"/>
              </a:lnSpc>
              <a:spcBef>
                <a:spcPts val="1200"/>
              </a:spcBef>
              <a:spcAft>
                <a:spcPts val="0"/>
              </a:spcAft>
              <a:buClr>
                <a:schemeClr val="dk1"/>
              </a:buClr>
              <a:buSzPts val="1200"/>
              <a:buFont typeface="Open Sans"/>
              <a:buChar char="●"/>
            </a:pPr>
            <a:r>
              <a:rPr lang="en" sz="1200" b="0" i="0" u="none" strike="noStrike" cap="none">
                <a:solidFill>
                  <a:schemeClr val="dk1"/>
                </a:solidFill>
                <a:latin typeface="Century"/>
                <a:ea typeface="Century"/>
                <a:cs typeface="Century"/>
                <a:sym typeface="Century"/>
              </a:rPr>
              <a:t>Impose a total ordering of all resource types</a:t>
            </a:r>
            <a:endParaRPr sz="1400" b="0" i="0" u="none" strike="noStrike" cap="none">
              <a:solidFill>
                <a:srgbClr val="000000"/>
              </a:solidFill>
              <a:latin typeface="Arial"/>
              <a:ea typeface="Arial"/>
              <a:cs typeface="Arial"/>
              <a:sym typeface="Arial"/>
            </a:endParaRPr>
          </a:p>
          <a:p>
            <a:pPr marL="457200" marR="0" lvl="0" indent="-297497" algn="just" rtl="0">
              <a:lnSpc>
                <a:spcPct val="115000"/>
              </a:lnSpc>
              <a:spcBef>
                <a:spcPts val="0"/>
              </a:spcBef>
              <a:spcAft>
                <a:spcPts val="0"/>
              </a:spcAft>
              <a:buClr>
                <a:schemeClr val="dk1"/>
              </a:buClr>
              <a:buSzPts val="1200"/>
              <a:buFont typeface="Open Sans"/>
              <a:buChar char="●"/>
            </a:pPr>
            <a:r>
              <a:rPr lang="en" sz="1200" b="0" i="0" u="none" strike="noStrike" cap="none">
                <a:solidFill>
                  <a:schemeClr val="dk1"/>
                </a:solidFill>
                <a:latin typeface="Century"/>
                <a:ea typeface="Century"/>
                <a:cs typeface="Century"/>
                <a:sym typeface="Century"/>
              </a:rPr>
              <a:t>Each process requests resources in an increasing order of enumeration</a:t>
            </a:r>
            <a:endParaRPr sz="1400" b="0" i="0" u="none" strike="noStrike" cap="none">
              <a:solidFill>
                <a:srgbClr val="000000"/>
              </a:solidFill>
              <a:latin typeface="Arial"/>
              <a:ea typeface="Arial"/>
              <a:cs typeface="Arial"/>
              <a:sym typeface="Arial"/>
            </a:endParaRPr>
          </a:p>
          <a:p>
            <a:pPr marL="0" marR="0" lvl="0" indent="0" algn="just" rtl="0">
              <a:lnSpc>
                <a:spcPct val="115000"/>
              </a:lnSpc>
              <a:spcBef>
                <a:spcPts val="1200"/>
              </a:spcBef>
              <a:spcAft>
                <a:spcPts val="0"/>
              </a:spcAft>
              <a:buClr>
                <a:schemeClr val="dk1"/>
              </a:buClr>
              <a:buSzPts val="1800"/>
              <a:buFont typeface="Open Sans"/>
              <a:buNone/>
            </a:pPr>
            <a:r>
              <a:rPr lang="en" sz="1200" b="0" i="0" u="none" strike="noStrike" cap="none">
                <a:solidFill>
                  <a:schemeClr val="dk1"/>
                </a:solidFill>
                <a:latin typeface="Century"/>
                <a:ea typeface="Century"/>
                <a:cs typeface="Century"/>
                <a:sym typeface="Century"/>
              </a:rPr>
              <a:t>R = {R</a:t>
            </a:r>
            <a:r>
              <a:rPr lang="en" sz="1200" b="0" i="0" u="none" strike="noStrike" cap="none" baseline="-25000">
                <a:solidFill>
                  <a:schemeClr val="dk1"/>
                </a:solidFill>
                <a:latin typeface="Century"/>
                <a:ea typeface="Century"/>
                <a:cs typeface="Century"/>
                <a:sym typeface="Century"/>
              </a:rPr>
              <a:t>1</a:t>
            </a:r>
            <a:r>
              <a:rPr lang="en" sz="1200" b="0" i="0" u="none" strike="noStrike" cap="none">
                <a:solidFill>
                  <a:schemeClr val="dk1"/>
                </a:solidFill>
                <a:latin typeface="Century"/>
                <a:ea typeface="Century"/>
                <a:cs typeface="Century"/>
                <a:sym typeface="Century"/>
              </a:rPr>
              <a:t>, R</a:t>
            </a:r>
            <a:r>
              <a:rPr lang="en" sz="1200" b="0" i="0" u="none" strike="noStrike" cap="none" baseline="-25000">
                <a:solidFill>
                  <a:schemeClr val="dk1"/>
                </a:solidFill>
                <a:latin typeface="Century"/>
                <a:ea typeface="Century"/>
                <a:cs typeface="Century"/>
                <a:sym typeface="Century"/>
              </a:rPr>
              <a:t>2</a:t>
            </a:r>
            <a:r>
              <a:rPr lang="en" sz="1200" b="0" i="0" u="none" strike="noStrike" cap="none">
                <a:solidFill>
                  <a:schemeClr val="dk1"/>
                </a:solidFill>
                <a:latin typeface="Century"/>
                <a:ea typeface="Century"/>
                <a:cs typeface="Century"/>
                <a:sym typeface="Century"/>
              </a:rPr>
              <a:t>, ..., R</a:t>
            </a:r>
            <a:r>
              <a:rPr lang="en" sz="1200" b="0" i="0" u="none" strike="noStrike" cap="none" baseline="-25000">
                <a:solidFill>
                  <a:schemeClr val="dk1"/>
                </a:solidFill>
                <a:latin typeface="Century"/>
                <a:ea typeface="Century"/>
                <a:cs typeface="Century"/>
                <a:sym typeface="Century"/>
              </a:rPr>
              <a:t>m</a:t>
            </a:r>
            <a:r>
              <a:rPr lang="en" sz="1200" b="0" i="0" u="none" strike="noStrike" cap="none">
                <a:solidFill>
                  <a:schemeClr val="dk1"/>
                </a:solidFill>
                <a:latin typeface="Century"/>
                <a:ea typeface="Century"/>
                <a:cs typeface="Century"/>
                <a:sym typeface="Century"/>
              </a:rPr>
              <a:t>} and we assign unique number to each of the resource type. </a:t>
            </a:r>
            <a:endParaRPr sz="1400" b="0" i="0" u="none" strike="noStrike" cap="none">
              <a:solidFill>
                <a:srgbClr val="000000"/>
              </a:solidFill>
              <a:latin typeface="Arial"/>
              <a:ea typeface="Arial"/>
              <a:cs typeface="Arial"/>
              <a:sym typeface="Arial"/>
            </a:endParaRPr>
          </a:p>
          <a:p>
            <a:pPr marL="0" marR="0" lvl="0" indent="0" algn="just" rtl="0">
              <a:lnSpc>
                <a:spcPct val="115000"/>
              </a:lnSpc>
              <a:spcBef>
                <a:spcPts val="1200"/>
              </a:spcBef>
              <a:spcAft>
                <a:spcPts val="0"/>
              </a:spcAft>
              <a:buClr>
                <a:schemeClr val="dk1"/>
              </a:buClr>
              <a:buSzPts val="1800"/>
              <a:buFont typeface="Open Sans"/>
              <a:buNone/>
            </a:pPr>
            <a:r>
              <a:rPr lang="en" sz="1200" b="0" i="0" u="none" strike="noStrike" cap="none">
                <a:solidFill>
                  <a:schemeClr val="dk1"/>
                </a:solidFill>
                <a:latin typeface="Century"/>
                <a:ea typeface="Century"/>
                <a:cs typeface="Century"/>
                <a:sym typeface="Century"/>
              </a:rPr>
              <a:t>For example, F(R</a:t>
            </a:r>
            <a:r>
              <a:rPr lang="en" sz="1200" b="0" i="0" u="none" strike="noStrike" cap="none" baseline="-25000">
                <a:solidFill>
                  <a:schemeClr val="dk1"/>
                </a:solidFill>
                <a:latin typeface="Century"/>
                <a:ea typeface="Century"/>
                <a:cs typeface="Century"/>
                <a:sym typeface="Century"/>
              </a:rPr>
              <a:t>1</a:t>
            </a:r>
            <a:r>
              <a:rPr lang="en" sz="1200" b="0" i="0" u="none" strike="noStrike" cap="none">
                <a:solidFill>
                  <a:schemeClr val="dk1"/>
                </a:solidFill>
                <a:latin typeface="Century"/>
                <a:ea typeface="Century"/>
                <a:cs typeface="Century"/>
                <a:sym typeface="Century"/>
              </a:rPr>
              <a:t>) = 1, F(R</a:t>
            </a:r>
            <a:r>
              <a:rPr lang="en" sz="1200" b="0" i="0" u="none" strike="noStrike" cap="none" baseline="-25000">
                <a:solidFill>
                  <a:schemeClr val="dk1"/>
                </a:solidFill>
                <a:latin typeface="Century"/>
                <a:ea typeface="Century"/>
                <a:cs typeface="Century"/>
                <a:sym typeface="Century"/>
              </a:rPr>
              <a:t>2</a:t>
            </a:r>
            <a:r>
              <a:rPr lang="en" sz="1200" b="0" i="0" u="none" strike="noStrike" cap="none">
                <a:solidFill>
                  <a:schemeClr val="dk1"/>
                </a:solidFill>
                <a:latin typeface="Century"/>
                <a:ea typeface="Century"/>
                <a:cs typeface="Century"/>
                <a:sym typeface="Century"/>
              </a:rPr>
              <a:t>) = 3, F(R</a:t>
            </a:r>
            <a:r>
              <a:rPr lang="en" sz="1200" b="0" i="0" u="none" strike="noStrike" cap="none" baseline="-25000">
                <a:solidFill>
                  <a:schemeClr val="dk1"/>
                </a:solidFill>
                <a:latin typeface="Century"/>
                <a:ea typeface="Century"/>
                <a:cs typeface="Century"/>
                <a:sym typeface="Century"/>
              </a:rPr>
              <a:t>3</a:t>
            </a:r>
            <a:r>
              <a:rPr lang="en" sz="1200" b="0" i="0" u="none" strike="noStrike" cap="none">
                <a:solidFill>
                  <a:schemeClr val="dk1"/>
                </a:solidFill>
                <a:latin typeface="Century"/>
                <a:ea typeface="Century"/>
                <a:cs typeface="Century"/>
                <a:sym typeface="Century"/>
              </a:rPr>
              <a:t>) = 5. </a:t>
            </a:r>
            <a:endParaRPr sz="1400" b="0" i="0" u="none" strike="noStrike" cap="none">
              <a:solidFill>
                <a:srgbClr val="000000"/>
              </a:solidFill>
              <a:latin typeface="Arial"/>
              <a:ea typeface="Arial"/>
              <a:cs typeface="Arial"/>
              <a:sym typeface="Arial"/>
            </a:endParaRPr>
          </a:p>
          <a:p>
            <a:pPr marL="457200" marR="0" lvl="0" indent="-297497" algn="just" rtl="0">
              <a:lnSpc>
                <a:spcPct val="115000"/>
              </a:lnSpc>
              <a:spcBef>
                <a:spcPts val="1200"/>
              </a:spcBef>
              <a:spcAft>
                <a:spcPts val="0"/>
              </a:spcAft>
              <a:buClr>
                <a:schemeClr val="dk1"/>
              </a:buClr>
              <a:buSzPts val="1200"/>
              <a:buFont typeface="Open Sans"/>
              <a:buChar char="●"/>
            </a:pPr>
            <a:r>
              <a:rPr lang="en" sz="1200" b="0" i="0" u="none" strike="noStrike" cap="none">
                <a:solidFill>
                  <a:schemeClr val="dk1"/>
                </a:solidFill>
                <a:latin typeface="Century"/>
                <a:ea typeface="Century"/>
                <a:cs typeface="Century"/>
                <a:sym typeface="Century"/>
              </a:rPr>
              <a:t>A process can initially request any number of instances of a resource type, </a:t>
            </a:r>
            <a:r>
              <a:rPr lang="en" sz="1200" b="0" i="1" u="none" strike="noStrike" cap="none">
                <a:solidFill>
                  <a:schemeClr val="dk1"/>
                </a:solidFill>
                <a:latin typeface="Century"/>
                <a:ea typeface="Century"/>
                <a:cs typeface="Century"/>
                <a:sym typeface="Century"/>
              </a:rPr>
              <a:t>R</a:t>
            </a:r>
            <a:r>
              <a:rPr lang="en" sz="1200" b="0" i="1" u="none" strike="noStrike" cap="none" baseline="-25000">
                <a:solidFill>
                  <a:schemeClr val="dk1"/>
                </a:solidFill>
                <a:latin typeface="Century"/>
                <a:ea typeface="Century"/>
                <a:cs typeface="Century"/>
                <a:sym typeface="Century"/>
              </a:rPr>
              <a:t>i</a:t>
            </a:r>
            <a:endParaRPr sz="1400" b="0" i="0" u="none" strike="noStrike" cap="none">
              <a:solidFill>
                <a:srgbClr val="000000"/>
              </a:solidFill>
              <a:latin typeface="Arial"/>
              <a:ea typeface="Arial"/>
              <a:cs typeface="Arial"/>
              <a:sym typeface="Arial"/>
            </a:endParaRPr>
          </a:p>
          <a:p>
            <a:pPr marL="457200" marR="0" lvl="0" indent="-297497" algn="just" rtl="0">
              <a:lnSpc>
                <a:spcPct val="115000"/>
              </a:lnSpc>
              <a:spcBef>
                <a:spcPts val="0"/>
              </a:spcBef>
              <a:spcAft>
                <a:spcPts val="0"/>
              </a:spcAft>
              <a:buClr>
                <a:schemeClr val="dk1"/>
              </a:buClr>
              <a:buSzPts val="1200"/>
              <a:buFont typeface="Open Sans"/>
              <a:buChar char="●"/>
            </a:pPr>
            <a:r>
              <a:rPr lang="en" sz="1200" b="0" i="0" u="none" strike="noStrike" cap="none">
                <a:solidFill>
                  <a:schemeClr val="dk1"/>
                </a:solidFill>
                <a:latin typeface="Century"/>
                <a:ea typeface="Century"/>
                <a:cs typeface="Century"/>
                <a:sym typeface="Century"/>
              </a:rPr>
              <a:t>After that, the process can request instances of resource type </a:t>
            </a:r>
            <a:r>
              <a:rPr lang="en" sz="1200" b="0" i="1" u="none" strike="noStrike" cap="none">
                <a:solidFill>
                  <a:schemeClr val="dk1"/>
                </a:solidFill>
                <a:latin typeface="Century"/>
                <a:ea typeface="Century"/>
                <a:cs typeface="Century"/>
                <a:sym typeface="Century"/>
              </a:rPr>
              <a:t>R</a:t>
            </a:r>
            <a:r>
              <a:rPr lang="en" sz="1200" b="0" i="1" u="none" strike="noStrike" cap="none" baseline="-25000">
                <a:solidFill>
                  <a:schemeClr val="dk1"/>
                </a:solidFill>
                <a:latin typeface="Century"/>
                <a:ea typeface="Century"/>
                <a:cs typeface="Century"/>
                <a:sym typeface="Century"/>
              </a:rPr>
              <a:t>j</a:t>
            </a:r>
            <a:r>
              <a:rPr lang="en" sz="1200" b="0" i="0" u="none" strike="noStrike" cap="none">
                <a:solidFill>
                  <a:schemeClr val="dk1"/>
                </a:solidFill>
                <a:latin typeface="Century"/>
                <a:ea typeface="Century"/>
                <a:cs typeface="Century"/>
                <a:sym typeface="Century"/>
              </a:rPr>
              <a:t> if and only if </a:t>
            </a:r>
            <a:r>
              <a:rPr lang="en" sz="1200" b="0" i="1" u="none" strike="noStrike" cap="none">
                <a:solidFill>
                  <a:schemeClr val="dk1"/>
                </a:solidFill>
                <a:latin typeface="Century"/>
                <a:ea typeface="Century"/>
                <a:cs typeface="Century"/>
                <a:sym typeface="Century"/>
              </a:rPr>
              <a:t>F(R</a:t>
            </a:r>
            <a:r>
              <a:rPr lang="en" sz="1200" b="0" i="1" u="none" strike="noStrike" cap="none" baseline="-25000">
                <a:solidFill>
                  <a:schemeClr val="dk1"/>
                </a:solidFill>
                <a:latin typeface="Century"/>
                <a:ea typeface="Century"/>
                <a:cs typeface="Century"/>
                <a:sym typeface="Century"/>
              </a:rPr>
              <a:t>j</a:t>
            </a:r>
            <a:r>
              <a:rPr lang="en" sz="1200" b="0" i="1" u="none" strike="noStrike" cap="none">
                <a:solidFill>
                  <a:schemeClr val="dk1"/>
                </a:solidFill>
                <a:latin typeface="Century"/>
                <a:ea typeface="Century"/>
                <a:cs typeface="Century"/>
                <a:sym typeface="Century"/>
              </a:rPr>
              <a:t> ) &gt; F(R</a:t>
            </a:r>
            <a:r>
              <a:rPr lang="en" sz="1200" b="0" i="1" u="none" strike="noStrike" cap="none" baseline="-25000">
                <a:solidFill>
                  <a:schemeClr val="dk1"/>
                </a:solidFill>
                <a:latin typeface="Century"/>
                <a:ea typeface="Century"/>
                <a:cs typeface="Century"/>
                <a:sym typeface="Century"/>
              </a:rPr>
              <a:t>i</a:t>
            </a:r>
            <a:r>
              <a:rPr lang="en" sz="1200" b="0" i="1" u="none" strike="noStrike" cap="none">
                <a:solidFill>
                  <a:schemeClr val="dk1"/>
                </a:solidFill>
                <a:latin typeface="Century"/>
                <a:ea typeface="Century"/>
                <a:cs typeface="Century"/>
                <a:sym typeface="Century"/>
              </a:rPr>
              <a:t> )</a:t>
            </a:r>
            <a:r>
              <a:rPr lang="en" sz="1200" b="0" i="0" u="none" strike="noStrike" cap="none">
                <a:solidFill>
                  <a:schemeClr val="dk1"/>
                </a:solidFill>
                <a:latin typeface="Century"/>
                <a:ea typeface="Century"/>
                <a:cs typeface="Century"/>
                <a:sym typeface="Century"/>
              </a:rPr>
              <a:t>.</a:t>
            </a:r>
            <a:endParaRPr sz="1400" b="0" i="0" u="none" strike="noStrike" cap="none">
              <a:solidFill>
                <a:srgbClr val="000000"/>
              </a:solidFill>
              <a:latin typeface="Arial"/>
              <a:ea typeface="Arial"/>
              <a:cs typeface="Arial"/>
              <a:sym typeface="Arial"/>
            </a:endParaRPr>
          </a:p>
          <a:p>
            <a:pPr marL="457200" marR="0" lvl="0" indent="-297497" algn="just" rtl="0">
              <a:lnSpc>
                <a:spcPct val="115000"/>
              </a:lnSpc>
              <a:spcBef>
                <a:spcPts val="0"/>
              </a:spcBef>
              <a:spcAft>
                <a:spcPts val="0"/>
              </a:spcAft>
              <a:buClr>
                <a:schemeClr val="dk1"/>
              </a:buClr>
              <a:buSzPts val="1200"/>
              <a:buFont typeface="Open Sans"/>
              <a:buChar char="●"/>
            </a:pPr>
            <a:r>
              <a:rPr lang="en" sz="1200" b="0" i="0" u="none" strike="noStrike" cap="none">
                <a:solidFill>
                  <a:schemeClr val="dk1"/>
                </a:solidFill>
                <a:latin typeface="Century"/>
                <a:ea typeface="Century"/>
                <a:cs typeface="Century"/>
                <a:sym typeface="Century"/>
              </a:rPr>
              <a:t>A process requesting an instance of resource type </a:t>
            </a:r>
            <a:r>
              <a:rPr lang="en" sz="1200" b="0" i="1" u="none" strike="noStrike" cap="none">
                <a:solidFill>
                  <a:schemeClr val="dk1"/>
                </a:solidFill>
                <a:latin typeface="Century"/>
                <a:ea typeface="Century"/>
                <a:cs typeface="Century"/>
                <a:sym typeface="Century"/>
              </a:rPr>
              <a:t>R</a:t>
            </a:r>
            <a:r>
              <a:rPr lang="en" sz="1200" b="0" i="1" u="none" strike="noStrike" cap="none" baseline="-25000">
                <a:solidFill>
                  <a:schemeClr val="dk1"/>
                </a:solidFill>
                <a:latin typeface="Century"/>
                <a:ea typeface="Century"/>
                <a:cs typeface="Century"/>
                <a:sym typeface="Century"/>
              </a:rPr>
              <a:t>j</a:t>
            </a:r>
            <a:r>
              <a:rPr lang="en" sz="1200" b="0" i="0" u="none" strike="noStrike" cap="none">
                <a:solidFill>
                  <a:schemeClr val="dk1"/>
                </a:solidFill>
                <a:latin typeface="Century"/>
                <a:ea typeface="Century"/>
                <a:cs typeface="Century"/>
                <a:sym typeface="Century"/>
              </a:rPr>
              <a:t> must have released any resources </a:t>
            </a:r>
            <a:r>
              <a:rPr lang="en" sz="1200" b="0" i="1" u="none" strike="noStrike" cap="none">
                <a:solidFill>
                  <a:schemeClr val="dk1"/>
                </a:solidFill>
                <a:latin typeface="Century"/>
                <a:ea typeface="Century"/>
                <a:cs typeface="Century"/>
                <a:sym typeface="Century"/>
              </a:rPr>
              <a:t>R</a:t>
            </a:r>
            <a:r>
              <a:rPr lang="en" sz="1200" b="0" i="1" u="none" strike="noStrike" cap="none" baseline="-25000">
                <a:solidFill>
                  <a:schemeClr val="dk1"/>
                </a:solidFill>
                <a:latin typeface="Century"/>
                <a:ea typeface="Century"/>
                <a:cs typeface="Century"/>
                <a:sym typeface="Century"/>
              </a:rPr>
              <a:t>i</a:t>
            </a:r>
            <a:r>
              <a:rPr lang="en" sz="1200" b="0" i="0" u="none" strike="noStrike" cap="none">
                <a:solidFill>
                  <a:schemeClr val="dk1"/>
                </a:solidFill>
                <a:latin typeface="Century"/>
                <a:ea typeface="Century"/>
                <a:cs typeface="Century"/>
                <a:sym typeface="Century"/>
              </a:rPr>
              <a:t> such that </a:t>
            </a:r>
            <a:r>
              <a:rPr lang="en" sz="1200" b="0" i="1" u="none" strike="noStrike" cap="none">
                <a:solidFill>
                  <a:schemeClr val="dk1"/>
                </a:solidFill>
                <a:latin typeface="Century"/>
                <a:ea typeface="Century"/>
                <a:cs typeface="Century"/>
                <a:sym typeface="Century"/>
              </a:rPr>
              <a:t>F(R</a:t>
            </a:r>
            <a:r>
              <a:rPr lang="en" sz="1200" b="0" i="1" u="none" strike="noStrike" cap="none" baseline="-25000">
                <a:solidFill>
                  <a:schemeClr val="dk1"/>
                </a:solidFill>
                <a:latin typeface="Century"/>
                <a:ea typeface="Century"/>
                <a:cs typeface="Century"/>
                <a:sym typeface="Century"/>
              </a:rPr>
              <a:t>i</a:t>
            </a:r>
            <a:r>
              <a:rPr lang="en" sz="1200" b="0" i="1" u="none" strike="noStrike" cap="none">
                <a:solidFill>
                  <a:schemeClr val="dk1"/>
                </a:solidFill>
                <a:latin typeface="Century"/>
                <a:ea typeface="Century"/>
                <a:cs typeface="Century"/>
                <a:sym typeface="Century"/>
              </a:rPr>
              <a:t> ) ≥ F(R</a:t>
            </a:r>
            <a:r>
              <a:rPr lang="en" sz="1200" b="0" i="1" u="none" strike="noStrike" cap="none" baseline="-25000">
                <a:solidFill>
                  <a:schemeClr val="dk1"/>
                </a:solidFill>
                <a:latin typeface="Century"/>
                <a:ea typeface="Century"/>
                <a:cs typeface="Century"/>
                <a:sym typeface="Century"/>
              </a:rPr>
              <a:t>j</a:t>
            </a:r>
            <a:r>
              <a:rPr lang="en" sz="1200" b="0" i="1" u="none" strike="noStrike" cap="none">
                <a:solidFill>
                  <a:schemeClr val="dk1"/>
                </a:solidFill>
                <a:latin typeface="Century"/>
                <a:ea typeface="Century"/>
                <a:cs typeface="Century"/>
                <a:sym typeface="Century"/>
              </a:rPr>
              <a:t> )</a:t>
            </a:r>
            <a:endParaRPr sz="1200" b="0" i="0" u="none" strike="noStrike" cap="none">
              <a:solidFill>
                <a:schemeClr val="dk1"/>
              </a:solidFill>
              <a:latin typeface="Century"/>
              <a:ea typeface="Century"/>
              <a:cs typeface="Century"/>
              <a:sym typeface="Century"/>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7"/>
          <p:cNvSpPr txBox="1">
            <a:spLocks noGrp="1"/>
          </p:cNvSpPr>
          <p:nvPr>
            <p:ph type="ctrTitle"/>
          </p:nvPr>
        </p:nvSpPr>
        <p:spPr>
          <a:xfrm>
            <a:off x="3018067" y="2012426"/>
            <a:ext cx="3054600" cy="15372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200"/>
              <a:buNone/>
            </a:pPr>
            <a:r>
              <a:rPr lang="en" b="1">
                <a:solidFill>
                  <a:srgbClr val="3B9267"/>
                </a:solidFill>
              </a:rPr>
              <a:t>Deadlock Avoidance</a:t>
            </a:r>
            <a:endParaRPr b="1">
              <a:solidFill>
                <a:srgbClr val="3B9267"/>
              </a:solidFill>
            </a:endParaRPr>
          </a:p>
        </p:txBody>
      </p:sp>
      <p:sp>
        <p:nvSpPr>
          <p:cNvPr id="247" name="Google Shape;247;p17"/>
          <p:cNvSpPr txBox="1">
            <a:spLocks noGrp="1"/>
          </p:cNvSpPr>
          <p:nvPr>
            <p:ph type="subTitle" idx="1"/>
          </p:nvPr>
        </p:nvSpPr>
        <p:spPr>
          <a:xfrm>
            <a:off x="3026945" y="1518600"/>
            <a:ext cx="3054600" cy="7014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100"/>
              <a:buNone/>
            </a:pPr>
            <a:r>
              <a:rPr lang="en" sz="2400"/>
              <a:t>Operating Systems</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8"/>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3200" b="1"/>
              <a:t>Deadlock Avoidance</a:t>
            </a:r>
            <a:endParaRPr sz="3200" b="1"/>
          </a:p>
        </p:txBody>
      </p:sp>
      <p:sp>
        <p:nvSpPr>
          <p:cNvPr id="253" name="Google Shape;253;p18"/>
          <p:cNvSpPr txBox="1">
            <a:spLocks noGrp="1"/>
          </p:cNvSpPr>
          <p:nvPr>
            <p:ph type="body" idx="1"/>
          </p:nvPr>
        </p:nvSpPr>
        <p:spPr>
          <a:xfrm>
            <a:off x="417754" y="1147225"/>
            <a:ext cx="5068646" cy="379337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Char char="●"/>
            </a:pPr>
            <a:r>
              <a:rPr lang="en" sz="1400">
                <a:latin typeface="Century"/>
                <a:ea typeface="Century"/>
                <a:cs typeface="Century"/>
                <a:sym typeface="Century"/>
              </a:rPr>
              <a:t>System has a priori information, such as, maximum number of resources of each type that every process need</a:t>
            </a:r>
            <a:endParaRPr sz="1400">
              <a:latin typeface="Century"/>
              <a:ea typeface="Century"/>
              <a:cs typeface="Century"/>
              <a:sym typeface="Century"/>
            </a:endParaRPr>
          </a:p>
          <a:p>
            <a:pPr marL="457200" lvl="0" indent="-342900" algn="just" rtl="0">
              <a:lnSpc>
                <a:spcPct val="115000"/>
              </a:lnSpc>
              <a:spcBef>
                <a:spcPts val="0"/>
              </a:spcBef>
              <a:spcAft>
                <a:spcPts val="0"/>
              </a:spcAft>
              <a:buSzPts val="1800"/>
              <a:buChar char="●"/>
            </a:pPr>
            <a:r>
              <a:rPr lang="en" sz="1400">
                <a:latin typeface="Century"/>
                <a:ea typeface="Century"/>
                <a:cs typeface="Century"/>
                <a:sym typeface="Century"/>
              </a:rPr>
              <a:t>Based on these information construct an algorithm that ensures that the system will never enter a deadlocked state</a:t>
            </a:r>
            <a:endParaRPr sz="1400">
              <a:latin typeface="Century"/>
              <a:ea typeface="Century"/>
              <a:cs typeface="Century"/>
              <a:sym typeface="Century"/>
            </a:endParaRPr>
          </a:p>
          <a:p>
            <a:pPr marL="457200" lvl="0" indent="-342900" algn="just" rtl="0">
              <a:lnSpc>
                <a:spcPct val="115000"/>
              </a:lnSpc>
              <a:spcBef>
                <a:spcPts val="0"/>
              </a:spcBef>
              <a:spcAft>
                <a:spcPts val="0"/>
              </a:spcAft>
              <a:buSzPts val="1800"/>
              <a:buChar char="●"/>
            </a:pPr>
            <a:r>
              <a:rPr lang="en" sz="1400">
                <a:latin typeface="Century"/>
                <a:ea typeface="Century"/>
                <a:cs typeface="Century"/>
                <a:sym typeface="Century"/>
              </a:rPr>
              <a:t>Dynamically examines the r</a:t>
            </a:r>
            <a:r>
              <a:rPr lang="en" sz="1400" i="1">
                <a:latin typeface="Century"/>
                <a:ea typeface="Century"/>
                <a:cs typeface="Century"/>
                <a:sym typeface="Century"/>
              </a:rPr>
              <a:t>esource-allocation state</a:t>
            </a:r>
            <a:r>
              <a:rPr lang="en" sz="1400">
                <a:latin typeface="Century"/>
                <a:ea typeface="Century"/>
                <a:cs typeface="Century"/>
                <a:sym typeface="Century"/>
              </a:rPr>
              <a:t> to ensure that a circular-wait condition can never exist</a:t>
            </a:r>
            <a:endParaRPr sz="1400">
              <a:latin typeface="Century"/>
              <a:ea typeface="Century"/>
              <a:cs typeface="Century"/>
              <a:sym typeface="Century"/>
            </a:endParaRPr>
          </a:p>
          <a:p>
            <a:pPr marL="457200" lvl="0" indent="-342900" algn="just" rtl="0">
              <a:lnSpc>
                <a:spcPct val="115000"/>
              </a:lnSpc>
              <a:spcBef>
                <a:spcPts val="0"/>
              </a:spcBef>
              <a:spcAft>
                <a:spcPts val="0"/>
              </a:spcAft>
              <a:buSzPts val="1800"/>
              <a:buChar char="●"/>
            </a:pPr>
            <a:r>
              <a:rPr lang="en" sz="1400" b="1">
                <a:latin typeface="Century"/>
                <a:ea typeface="Century"/>
                <a:cs typeface="Century"/>
                <a:sym typeface="Century"/>
              </a:rPr>
              <a:t>Resource-allocation state:</a:t>
            </a:r>
            <a:r>
              <a:rPr lang="en" sz="1400">
                <a:latin typeface="Century"/>
                <a:ea typeface="Century"/>
                <a:cs typeface="Century"/>
                <a:sym typeface="Century"/>
              </a:rPr>
              <a:t> number of available and allocated resources, and the maximum demands of the processes.</a:t>
            </a:r>
            <a:endParaRPr sz="1400">
              <a:latin typeface="Century"/>
              <a:ea typeface="Century"/>
              <a:cs typeface="Century"/>
              <a:sym typeface="Century"/>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9"/>
          <p:cNvSpPr txBox="1">
            <a:spLocks noGrp="1"/>
          </p:cNvSpPr>
          <p:nvPr>
            <p:ph type="title"/>
          </p:nvPr>
        </p:nvSpPr>
        <p:spPr>
          <a:xfrm>
            <a:off x="311700" y="400986"/>
            <a:ext cx="8520600" cy="633917"/>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45833"/>
              <a:buNone/>
            </a:pPr>
            <a:r>
              <a:rPr lang="en" sz="3200" b="1"/>
              <a:t>Safe State</a:t>
            </a:r>
            <a:endParaRPr sz="3200" b="1"/>
          </a:p>
        </p:txBody>
      </p:sp>
      <p:sp>
        <p:nvSpPr>
          <p:cNvPr id="259" name="Google Shape;259;p19"/>
          <p:cNvSpPr txBox="1">
            <a:spLocks noGrp="1"/>
          </p:cNvSpPr>
          <p:nvPr>
            <p:ph type="body" idx="1"/>
          </p:nvPr>
        </p:nvSpPr>
        <p:spPr>
          <a:xfrm>
            <a:off x="311700" y="1147224"/>
            <a:ext cx="6372635" cy="3800460"/>
          </a:xfrm>
          <a:prstGeom prst="rect">
            <a:avLst/>
          </a:prstGeom>
          <a:noFill/>
          <a:ln>
            <a:noFill/>
          </a:ln>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SzPts val="1400"/>
              <a:buChar char="●"/>
            </a:pPr>
            <a:r>
              <a:rPr lang="en" sz="1400" dirty="0">
                <a:latin typeface="Century"/>
                <a:ea typeface="Century"/>
                <a:cs typeface="Century"/>
                <a:sym typeface="Century"/>
              </a:rPr>
              <a:t>A system is in safe state if it can allocate resources to each process (up to its maximum) in some order and still avoid a deadlock.</a:t>
            </a:r>
            <a:endParaRPr sz="1400" dirty="0">
              <a:latin typeface="Century"/>
              <a:ea typeface="Century"/>
              <a:cs typeface="Century"/>
              <a:sym typeface="Century"/>
            </a:endParaRPr>
          </a:p>
          <a:p>
            <a:pPr marL="457200" lvl="0" indent="-317500" algn="just" rtl="0">
              <a:lnSpc>
                <a:spcPct val="115000"/>
              </a:lnSpc>
              <a:spcBef>
                <a:spcPts val="0"/>
              </a:spcBef>
              <a:spcAft>
                <a:spcPts val="0"/>
              </a:spcAft>
              <a:buSzPts val="1400"/>
              <a:buChar char="●"/>
            </a:pPr>
            <a:r>
              <a:rPr lang="en" sz="1400" dirty="0">
                <a:solidFill>
                  <a:srgbClr val="0070C0"/>
                </a:solidFill>
                <a:latin typeface="Century"/>
                <a:ea typeface="Century"/>
                <a:cs typeface="Century"/>
                <a:sym typeface="Century"/>
              </a:rPr>
              <a:t>Safe state = there exists a safe sequence</a:t>
            </a:r>
            <a:endParaRPr sz="1400" dirty="0">
              <a:solidFill>
                <a:srgbClr val="0070C0"/>
              </a:solidFill>
              <a:latin typeface="Century"/>
              <a:ea typeface="Century"/>
              <a:cs typeface="Century"/>
              <a:sym typeface="Century"/>
            </a:endParaRPr>
          </a:p>
          <a:p>
            <a:pPr marL="457200" lvl="0" indent="-317500" algn="just" rtl="0">
              <a:lnSpc>
                <a:spcPct val="115000"/>
              </a:lnSpc>
              <a:spcBef>
                <a:spcPts val="0"/>
              </a:spcBef>
              <a:spcAft>
                <a:spcPts val="0"/>
              </a:spcAft>
              <a:buSzPts val="1400"/>
              <a:buChar char="●"/>
            </a:pPr>
            <a:r>
              <a:rPr lang="en" sz="1400" dirty="0">
                <a:latin typeface="Century"/>
                <a:ea typeface="Century"/>
                <a:cs typeface="Century"/>
                <a:sym typeface="Century"/>
              </a:rPr>
              <a:t>A sequence </a:t>
            </a:r>
            <a:r>
              <a:rPr lang="en" sz="1400" dirty="0">
                <a:solidFill>
                  <a:srgbClr val="0070C0"/>
                </a:solidFill>
                <a:latin typeface="Comic Sans MS"/>
                <a:ea typeface="Comic Sans MS"/>
                <a:cs typeface="Comic Sans MS"/>
                <a:sym typeface="Comic Sans MS"/>
              </a:rPr>
              <a:t>&lt;</a:t>
            </a:r>
            <a:r>
              <a:rPr lang="en" sz="1200" dirty="0">
                <a:solidFill>
                  <a:srgbClr val="0070C0"/>
                </a:solidFill>
                <a:latin typeface="Comic Sans MS"/>
                <a:ea typeface="Comic Sans MS"/>
                <a:cs typeface="Comic Sans MS"/>
                <a:sym typeface="Comic Sans MS"/>
              </a:rPr>
              <a:t>P</a:t>
            </a:r>
            <a:r>
              <a:rPr lang="en" sz="1200" baseline="-25000" dirty="0">
                <a:solidFill>
                  <a:srgbClr val="0070C0"/>
                </a:solidFill>
                <a:latin typeface="Comic Sans MS"/>
                <a:ea typeface="Comic Sans MS"/>
                <a:cs typeface="Comic Sans MS"/>
                <a:sym typeface="Comic Sans MS"/>
              </a:rPr>
              <a:t>1</a:t>
            </a:r>
            <a:r>
              <a:rPr lang="en" sz="1200" dirty="0">
                <a:solidFill>
                  <a:srgbClr val="0070C0"/>
                </a:solidFill>
                <a:latin typeface="Comic Sans MS"/>
                <a:ea typeface="Comic Sans MS"/>
                <a:cs typeface="Comic Sans MS"/>
                <a:sym typeface="Comic Sans MS"/>
              </a:rPr>
              <a:t>, P</a:t>
            </a:r>
            <a:r>
              <a:rPr lang="en" sz="1200" baseline="-25000" dirty="0">
                <a:solidFill>
                  <a:srgbClr val="0070C0"/>
                </a:solidFill>
                <a:latin typeface="Comic Sans MS"/>
                <a:ea typeface="Comic Sans MS"/>
                <a:cs typeface="Comic Sans MS"/>
                <a:sym typeface="Comic Sans MS"/>
              </a:rPr>
              <a:t>2</a:t>
            </a:r>
            <a:r>
              <a:rPr lang="en" sz="1200" dirty="0">
                <a:solidFill>
                  <a:srgbClr val="0070C0"/>
                </a:solidFill>
                <a:latin typeface="Comic Sans MS"/>
                <a:ea typeface="Comic Sans MS"/>
                <a:cs typeface="Comic Sans MS"/>
                <a:sym typeface="Comic Sans MS"/>
              </a:rPr>
              <a:t>, …, </a:t>
            </a:r>
            <a:r>
              <a:rPr lang="en" sz="1200" dirty="0" err="1">
                <a:solidFill>
                  <a:srgbClr val="0070C0"/>
                </a:solidFill>
                <a:latin typeface="Comic Sans MS"/>
                <a:ea typeface="Comic Sans MS"/>
                <a:cs typeface="Comic Sans MS"/>
                <a:sym typeface="Comic Sans MS"/>
              </a:rPr>
              <a:t>P</a:t>
            </a:r>
            <a:r>
              <a:rPr lang="en" sz="1200" baseline="-25000" dirty="0" err="1">
                <a:solidFill>
                  <a:srgbClr val="0070C0"/>
                </a:solidFill>
                <a:latin typeface="Comic Sans MS"/>
                <a:ea typeface="Comic Sans MS"/>
                <a:cs typeface="Comic Sans MS"/>
                <a:sym typeface="Comic Sans MS"/>
              </a:rPr>
              <a:t>n</a:t>
            </a:r>
            <a:r>
              <a:rPr lang="en" sz="1200" dirty="0">
                <a:solidFill>
                  <a:srgbClr val="0070C0"/>
                </a:solidFill>
                <a:latin typeface="Comic Sans MS"/>
                <a:ea typeface="Comic Sans MS"/>
                <a:cs typeface="Comic Sans MS"/>
                <a:sym typeface="Comic Sans MS"/>
              </a:rPr>
              <a:t>&gt; </a:t>
            </a:r>
            <a:r>
              <a:rPr lang="en" sz="1400" dirty="0">
                <a:latin typeface="Century"/>
                <a:ea typeface="Century"/>
                <a:cs typeface="Century"/>
                <a:sym typeface="Century"/>
              </a:rPr>
              <a:t>is safe if, for each </a:t>
            </a:r>
            <a:r>
              <a:rPr lang="en" sz="1400" i="1" dirty="0">
                <a:latin typeface="Comic Sans MS"/>
                <a:ea typeface="Comic Sans MS"/>
                <a:cs typeface="Comic Sans MS"/>
                <a:sym typeface="Comic Sans MS"/>
              </a:rPr>
              <a:t>P</a:t>
            </a:r>
            <a:r>
              <a:rPr lang="en" sz="1400" i="1" baseline="-25000" dirty="0">
                <a:latin typeface="Comic Sans MS"/>
                <a:ea typeface="Comic Sans MS"/>
                <a:cs typeface="Comic Sans MS"/>
                <a:sym typeface="Comic Sans MS"/>
              </a:rPr>
              <a:t>i</a:t>
            </a:r>
            <a:r>
              <a:rPr lang="en" sz="1400" dirty="0">
                <a:latin typeface="Century"/>
                <a:ea typeface="Century"/>
                <a:cs typeface="Century"/>
                <a:sym typeface="Century"/>
              </a:rPr>
              <a:t>, the resources that </a:t>
            </a:r>
            <a:r>
              <a:rPr lang="en" sz="1400" i="1" dirty="0">
                <a:latin typeface="Comic Sans MS"/>
                <a:ea typeface="Comic Sans MS"/>
                <a:cs typeface="Comic Sans MS"/>
                <a:sym typeface="Comic Sans MS"/>
              </a:rPr>
              <a:t>P</a:t>
            </a:r>
            <a:r>
              <a:rPr lang="en" sz="1400" i="1" baseline="-25000" dirty="0">
                <a:latin typeface="Comic Sans MS"/>
                <a:ea typeface="Comic Sans MS"/>
                <a:cs typeface="Comic Sans MS"/>
                <a:sym typeface="Comic Sans MS"/>
              </a:rPr>
              <a:t>i</a:t>
            </a:r>
            <a:r>
              <a:rPr lang="en" sz="1400" dirty="0">
                <a:latin typeface="Century"/>
                <a:ea typeface="Century"/>
                <a:cs typeface="Century"/>
                <a:sym typeface="Century"/>
              </a:rPr>
              <a:t> can still request, can be satisfied by (</a:t>
            </a:r>
            <a:r>
              <a:rPr lang="en" sz="1200" dirty="0">
                <a:latin typeface="Comic Sans MS"/>
                <a:ea typeface="Comic Sans MS"/>
                <a:cs typeface="Comic Sans MS"/>
                <a:sym typeface="Comic Sans MS"/>
              </a:rPr>
              <a:t>currently available resources + resources held by all the </a:t>
            </a:r>
            <a:r>
              <a:rPr lang="en" sz="1200" dirty="0" err="1">
                <a:latin typeface="Comic Sans MS"/>
                <a:ea typeface="Comic Sans MS"/>
                <a:cs typeface="Comic Sans MS"/>
                <a:sym typeface="Comic Sans MS"/>
              </a:rPr>
              <a:t>P</a:t>
            </a:r>
            <a:r>
              <a:rPr lang="en" sz="1200" baseline="-25000" dirty="0" err="1">
                <a:latin typeface="Comic Sans MS"/>
                <a:ea typeface="Comic Sans MS"/>
                <a:cs typeface="Comic Sans MS"/>
                <a:sym typeface="Comic Sans MS"/>
              </a:rPr>
              <a:t>j</a:t>
            </a:r>
            <a:r>
              <a:rPr lang="en" sz="1200" dirty="0">
                <a:latin typeface="Comic Sans MS"/>
                <a:ea typeface="Comic Sans MS"/>
                <a:cs typeface="Comic Sans MS"/>
                <a:sym typeface="Comic Sans MS"/>
              </a:rPr>
              <a:t>, with j&lt;</a:t>
            </a:r>
            <a:r>
              <a:rPr lang="en" sz="1200" dirty="0" err="1">
                <a:latin typeface="Comic Sans MS"/>
                <a:ea typeface="Comic Sans MS"/>
                <a:cs typeface="Comic Sans MS"/>
                <a:sym typeface="Comic Sans MS"/>
              </a:rPr>
              <a:t>i</a:t>
            </a:r>
            <a:r>
              <a:rPr lang="en" sz="1200" i="1" dirty="0">
                <a:latin typeface="Century"/>
                <a:ea typeface="Century"/>
                <a:cs typeface="Century"/>
                <a:sym typeface="Century"/>
              </a:rPr>
              <a:t> </a:t>
            </a:r>
            <a:r>
              <a:rPr lang="en" sz="1400" dirty="0">
                <a:latin typeface="Century"/>
                <a:ea typeface="Century"/>
                <a:cs typeface="Century"/>
                <a:sym typeface="Century"/>
              </a:rPr>
              <a:t>)</a:t>
            </a:r>
            <a:endParaRPr sz="1400" dirty="0">
              <a:latin typeface="Century"/>
              <a:ea typeface="Century"/>
              <a:cs typeface="Century"/>
              <a:sym typeface="Century"/>
            </a:endParaRPr>
          </a:p>
          <a:p>
            <a:pPr marL="914400" lvl="1" indent="-317500" algn="just" rtl="0">
              <a:lnSpc>
                <a:spcPct val="115000"/>
              </a:lnSpc>
              <a:spcBef>
                <a:spcPts val="0"/>
              </a:spcBef>
              <a:spcAft>
                <a:spcPts val="0"/>
              </a:spcAft>
              <a:buSzPts val="1400"/>
              <a:buChar char="○"/>
            </a:pPr>
            <a:r>
              <a:rPr lang="en" dirty="0">
                <a:latin typeface="Century"/>
                <a:ea typeface="Century"/>
                <a:cs typeface="Century"/>
                <a:sym typeface="Century"/>
              </a:rPr>
              <a:t>If </a:t>
            </a:r>
            <a:r>
              <a:rPr lang="en" i="1" dirty="0">
                <a:latin typeface="Comic Sans MS"/>
                <a:ea typeface="Comic Sans MS"/>
                <a:cs typeface="Comic Sans MS"/>
                <a:sym typeface="Comic Sans MS"/>
              </a:rPr>
              <a:t>P</a:t>
            </a:r>
            <a:r>
              <a:rPr lang="en" i="1" baseline="-25000" dirty="0">
                <a:latin typeface="Comic Sans MS"/>
                <a:ea typeface="Comic Sans MS"/>
                <a:cs typeface="Comic Sans MS"/>
                <a:sym typeface="Comic Sans MS"/>
              </a:rPr>
              <a:t>i</a:t>
            </a:r>
            <a:r>
              <a:rPr lang="en" dirty="0">
                <a:latin typeface="Century"/>
                <a:ea typeface="Century"/>
                <a:cs typeface="Century"/>
                <a:sym typeface="Century"/>
              </a:rPr>
              <a:t> resource needs are not immediately available, then </a:t>
            </a:r>
            <a:r>
              <a:rPr lang="en" i="1" dirty="0">
                <a:latin typeface="Comic Sans MS"/>
                <a:ea typeface="Comic Sans MS"/>
                <a:cs typeface="Comic Sans MS"/>
                <a:sym typeface="Comic Sans MS"/>
              </a:rPr>
              <a:t>P</a:t>
            </a:r>
            <a:r>
              <a:rPr lang="en" i="1" baseline="-25000" dirty="0">
                <a:latin typeface="Comic Sans MS"/>
                <a:ea typeface="Comic Sans MS"/>
                <a:cs typeface="Comic Sans MS"/>
                <a:sym typeface="Comic Sans MS"/>
              </a:rPr>
              <a:t>i</a:t>
            </a:r>
            <a:r>
              <a:rPr lang="en" i="1" dirty="0">
                <a:latin typeface="Century"/>
                <a:ea typeface="Century"/>
                <a:cs typeface="Century"/>
                <a:sym typeface="Century"/>
              </a:rPr>
              <a:t> </a:t>
            </a:r>
            <a:r>
              <a:rPr lang="en" dirty="0">
                <a:latin typeface="Century"/>
                <a:ea typeface="Century"/>
                <a:cs typeface="Century"/>
                <a:sym typeface="Century"/>
              </a:rPr>
              <a:t>can wait until all </a:t>
            </a:r>
            <a:r>
              <a:rPr lang="en" i="1" dirty="0" err="1">
                <a:latin typeface="Comic Sans MS"/>
                <a:ea typeface="Comic Sans MS"/>
                <a:cs typeface="Comic Sans MS"/>
                <a:sym typeface="Comic Sans MS"/>
              </a:rPr>
              <a:t>P</a:t>
            </a:r>
            <a:r>
              <a:rPr lang="en" i="1" baseline="-25000" dirty="0" err="1">
                <a:latin typeface="Comic Sans MS"/>
                <a:ea typeface="Comic Sans MS"/>
                <a:cs typeface="Comic Sans MS"/>
                <a:sym typeface="Comic Sans MS"/>
              </a:rPr>
              <a:t>j</a:t>
            </a:r>
            <a:r>
              <a:rPr lang="en" i="1" dirty="0">
                <a:latin typeface="Comic Sans MS"/>
                <a:ea typeface="Comic Sans MS"/>
                <a:cs typeface="Comic Sans MS"/>
                <a:sym typeface="Comic Sans MS"/>
              </a:rPr>
              <a:t> </a:t>
            </a:r>
            <a:r>
              <a:rPr lang="en" dirty="0">
                <a:latin typeface="Century"/>
                <a:ea typeface="Century"/>
                <a:cs typeface="Century"/>
                <a:sym typeface="Century"/>
              </a:rPr>
              <a:t>have finished.</a:t>
            </a:r>
            <a:endParaRPr dirty="0">
              <a:latin typeface="Century"/>
              <a:ea typeface="Century"/>
              <a:cs typeface="Century"/>
              <a:sym typeface="Century"/>
            </a:endParaRPr>
          </a:p>
          <a:p>
            <a:pPr marL="914400" lvl="1" indent="-317500" algn="just" rtl="0">
              <a:lnSpc>
                <a:spcPct val="115000"/>
              </a:lnSpc>
              <a:spcBef>
                <a:spcPts val="0"/>
              </a:spcBef>
              <a:spcAft>
                <a:spcPts val="0"/>
              </a:spcAft>
              <a:buSzPts val="1400"/>
              <a:buChar char="○"/>
            </a:pPr>
            <a:r>
              <a:rPr lang="en" dirty="0">
                <a:latin typeface="Century"/>
                <a:ea typeface="Century"/>
                <a:cs typeface="Century"/>
                <a:sym typeface="Century"/>
              </a:rPr>
              <a:t>When </a:t>
            </a:r>
            <a:r>
              <a:rPr lang="en" i="1" dirty="0" err="1">
                <a:latin typeface="Comic Sans MS"/>
                <a:ea typeface="Comic Sans MS"/>
                <a:cs typeface="Comic Sans MS"/>
                <a:sym typeface="Comic Sans MS"/>
              </a:rPr>
              <a:t>P</a:t>
            </a:r>
            <a:r>
              <a:rPr lang="en" i="1" baseline="-25000" dirty="0" err="1">
                <a:latin typeface="Comic Sans MS"/>
                <a:ea typeface="Comic Sans MS"/>
                <a:cs typeface="Comic Sans MS"/>
                <a:sym typeface="Comic Sans MS"/>
              </a:rPr>
              <a:t>j</a:t>
            </a:r>
            <a:r>
              <a:rPr lang="en" i="1" dirty="0">
                <a:latin typeface="Comic Sans MS"/>
                <a:ea typeface="Comic Sans MS"/>
                <a:cs typeface="Comic Sans MS"/>
                <a:sym typeface="Comic Sans MS"/>
              </a:rPr>
              <a:t> </a:t>
            </a:r>
            <a:r>
              <a:rPr lang="en" dirty="0">
                <a:latin typeface="Century"/>
                <a:ea typeface="Century"/>
                <a:cs typeface="Century"/>
                <a:sym typeface="Century"/>
              </a:rPr>
              <a:t>is finished, </a:t>
            </a:r>
            <a:r>
              <a:rPr lang="en" i="1" dirty="0">
                <a:latin typeface="Comic Sans MS"/>
                <a:ea typeface="Comic Sans MS"/>
                <a:cs typeface="Comic Sans MS"/>
                <a:sym typeface="Comic Sans MS"/>
              </a:rPr>
              <a:t>P</a:t>
            </a:r>
            <a:r>
              <a:rPr lang="en" i="1" baseline="-25000" dirty="0">
                <a:latin typeface="Comic Sans MS"/>
                <a:ea typeface="Comic Sans MS"/>
                <a:cs typeface="Comic Sans MS"/>
                <a:sym typeface="Comic Sans MS"/>
              </a:rPr>
              <a:t>i</a:t>
            </a:r>
            <a:r>
              <a:rPr lang="en" i="1" dirty="0">
                <a:latin typeface="Comic Sans MS"/>
                <a:ea typeface="Comic Sans MS"/>
                <a:cs typeface="Comic Sans MS"/>
                <a:sym typeface="Comic Sans MS"/>
              </a:rPr>
              <a:t> </a:t>
            </a:r>
            <a:r>
              <a:rPr lang="en" dirty="0">
                <a:latin typeface="Century"/>
                <a:ea typeface="Century"/>
                <a:cs typeface="Century"/>
                <a:sym typeface="Century"/>
              </a:rPr>
              <a:t>can obtain needed resources, execute, return allocated resources, and terminate. </a:t>
            </a:r>
            <a:endParaRPr dirty="0">
              <a:latin typeface="Century"/>
              <a:ea typeface="Century"/>
              <a:cs typeface="Century"/>
              <a:sym typeface="Century"/>
            </a:endParaRPr>
          </a:p>
          <a:p>
            <a:pPr marL="914400" lvl="1" indent="-317500" algn="just" rtl="0">
              <a:lnSpc>
                <a:spcPct val="115000"/>
              </a:lnSpc>
              <a:spcBef>
                <a:spcPts val="0"/>
              </a:spcBef>
              <a:spcAft>
                <a:spcPts val="0"/>
              </a:spcAft>
              <a:buSzPts val="1400"/>
              <a:buChar char="○"/>
            </a:pPr>
            <a:r>
              <a:rPr lang="en" dirty="0">
                <a:latin typeface="Century"/>
                <a:ea typeface="Century"/>
                <a:cs typeface="Century"/>
                <a:sym typeface="Century"/>
              </a:rPr>
              <a:t>When </a:t>
            </a:r>
            <a:r>
              <a:rPr lang="en" i="1" dirty="0">
                <a:latin typeface="Comic Sans MS"/>
                <a:ea typeface="Comic Sans MS"/>
                <a:cs typeface="Comic Sans MS"/>
                <a:sym typeface="Comic Sans MS"/>
              </a:rPr>
              <a:t>P</a:t>
            </a:r>
            <a:r>
              <a:rPr lang="en" i="1" baseline="-25000" dirty="0">
                <a:latin typeface="Comic Sans MS"/>
                <a:ea typeface="Comic Sans MS"/>
                <a:cs typeface="Comic Sans MS"/>
                <a:sym typeface="Comic Sans MS"/>
              </a:rPr>
              <a:t>i</a:t>
            </a:r>
            <a:r>
              <a:rPr lang="en" i="1" dirty="0">
                <a:latin typeface="Comic Sans MS"/>
                <a:ea typeface="Comic Sans MS"/>
                <a:cs typeface="Comic Sans MS"/>
                <a:sym typeface="Comic Sans MS"/>
              </a:rPr>
              <a:t> </a:t>
            </a:r>
            <a:r>
              <a:rPr lang="en" dirty="0">
                <a:latin typeface="Century"/>
                <a:ea typeface="Century"/>
                <a:cs typeface="Century"/>
                <a:sym typeface="Century"/>
              </a:rPr>
              <a:t>terminates,</a:t>
            </a:r>
            <a:r>
              <a:rPr lang="en" dirty="0">
                <a:latin typeface="Comic Sans MS"/>
                <a:ea typeface="Comic Sans MS"/>
                <a:cs typeface="Comic Sans MS"/>
                <a:sym typeface="Comic Sans MS"/>
              </a:rPr>
              <a:t> </a:t>
            </a:r>
            <a:r>
              <a:rPr lang="en" i="1" dirty="0">
                <a:latin typeface="Comic Sans MS"/>
                <a:ea typeface="Comic Sans MS"/>
                <a:cs typeface="Comic Sans MS"/>
                <a:sym typeface="Comic Sans MS"/>
              </a:rPr>
              <a:t>P</a:t>
            </a:r>
            <a:r>
              <a:rPr lang="en" i="1" baseline="-25000" dirty="0">
                <a:latin typeface="Comic Sans MS"/>
                <a:ea typeface="Comic Sans MS"/>
                <a:cs typeface="Comic Sans MS"/>
                <a:sym typeface="Comic Sans MS"/>
              </a:rPr>
              <a:t>i+1</a:t>
            </a:r>
            <a:r>
              <a:rPr lang="en" i="1" dirty="0">
                <a:latin typeface="Comic Sans MS"/>
                <a:ea typeface="Comic Sans MS"/>
                <a:cs typeface="Comic Sans MS"/>
                <a:sym typeface="Comic Sans MS"/>
              </a:rPr>
              <a:t> </a:t>
            </a:r>
            <a:r>
              <a:rPr lang="en" dirty="0">
                <a:latin typeface="Century"/>
                <a:ea typeface="Century"/>
                <a:cs typeface="Century"/>
                <a:sym typeface="Century"/>
              </a:rPr>
              <a:t>can obtain its needed resources, and so on.</a:t>
            </a:r>
            <a:endParaRPr dirty="0">
              <a:latin typeface="Century"/>
              <a:ea typeface="Century"/>
              <a:cs typeface="Century"/>
              <a:sym typeface="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a:t>Deadlock	</a:t>
            </a:r>
            <a:endParaRPr/>
          </a:p>
        </p:txBody>
      </p:sp>
      <p:sp>
        <p:nvSpPr>
          <p:cNvPr id="69" name="Google Shape;69;p2"/>
          <p:cNvSpPr txBox="1">
            <a:spLocks noGrp="1"/>
          </p:cNvSpPr>
          <p:nvPr>
            <p:ph type="body" idx="1"/>
          </p:nvPr>
        </p:nvSpPr>
        <p:spPr>
          <a:xfrm>
            <a:off x="311700" y="1300949"/>
            <a:ext cx="5188877" cy="2548037"/>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400">
                <a:latin typeface="Century"/>
                <a:ea typeface="Century"/>
                <a:cs typeface="Century"/>
                <a:sym typeface="Century"/>
              </a:rPr>
              <a:t>A set of processes is in a deadlocked state if  every process in the set is </a:t>
            </a:r>
            <a:r>
              <a:rPr lang="en" sz="1400" b="1">
                <a:latin typeface="Century"/>
                <a:ea typeface="Century"/>
                <a:cs typeface="Century"/>
                <a:sym typeface="Century"/>
              </a:rPr>
              <a:t>waiting for an event</a:t>
            </a:r>
            <a:r>
              <a:rPr lang="en" sz="1400">
                <a:latin typeface="Century"/>
                <a:ea typeface="Century"/>
                <a:cs typeface="Century"/>
                <a:sym typeface="Century"/>
              </a:rPr>
              <a:t> that can be caused only by another process in the set. </a:t>
            </a:r>
            <a:endParaRPr sz="1400">
              <a:latin typeface="Century"/>
              <a:ea typeface="Century"/>
              <a:cs typeface="Century"/>
              <a:sym typeface="Century"/>
            </a:endParaRPr>
          </a:p>
          <a:p>
            <a:pPr marL="0" lvl="0" indent="0" algn="l" rtl="0">
              <a:lnSpc>
                <a:spcPct val="115000"/>
              </a:lnSpc>
              <a:spcBef>
                <a:spcPts val="1200"/>
              </a:spcBef>
              <a:spcAft>
                <a:spcPts val="0"/>
              </a:spcAft>
              <a:buSzPts val="1800"/>
              <a:buNone/>
            </a:pPr>
            <a:r>
              <a:rPr lang="en" sz="1400">
                <a:latin typeface="Century"/>
                <a:ea typeface="Century"/>
                <a:cs typeface="Century"/>
                <a:sym typeface="Century"/>
              </a:rPr>
              <a:t>Example: </a:t>
            </a:r>
            <a:endParaRPr sz="1400">
              <a:latin typeface="Century"/>
              <a:ea typeface="Century"/>
              <a:cs typeface="Century"/>
              <a:sym typeface="Century"/>
            </a:endParaRPr>
          </a:p>
          <a:p>
            <a:pPr marL="457200" lvl="0" indent="-317500" algn="l" rtl="0">
              <a:lnSpc>
                <a:spcPct val="115000"/>
              </a:lnSpc>
              <a:spcBef>
                <a:spcPts val="1200"/>
              </a:spcBef>
              <a:spcAft>
                <a:spcPts val="0"/>
              </a:spcAft>
              <a:buSzPts val="1400"/>
              <a:buChar char="●"/>
            </a:pPr>
            <a:r>
              <a:rPr lang="en" sz="1400">
                <a:latin typeface="Century"/>
                <a:ea typeface="Century"/>
                <a:cs typeface="Century"/>
                <a:sym typeface="Century"/>
              </a:rPr>
              <a:t>Two process : P1, P2</a:t>
            </a:r>
            <a:endParaRPr sz="1400">
              <a:latin typeface="Century"/>
              <a:ea typeface="Century"/>
              <a:cs typeface="Century"/>
              <a:sym typeface="Century"/>
            </a:endParaRPr>
          </a:p>
          <a:p>
            <a:pPr marL="457200" lvl="0" indent="-317500" algn="l" rtl="0">
              <a:lnSpc>
                <a:spcPct val="115000"/>
              </a:lnSpc>
              <a:spcBef>
                <a:spcPts val="0"/>
              </a:spcBef>
              <a:spcAft>
                <a:spcPts val="0"/>
              </a:spcAft>
              <a:buSzPts val="1400"/>
              <a:buChar char="●"/>
            </a:pPr>
            <a:r>
              <a:rPr lang="en" sz="1400">
                <a:latin typeface="Century"/>
                <a:ea typeface="Century"/>
                <a:cs typeface="Century"/>
                <a:sym typeface="Century"/>
              </a:rPr>
              <a:t>Two resource: R1, R2</a:t>
            </a:r>
            <a:endParaRPr sz="1400">
              <a:latin typeface="Century"/>
              <a:ea typeface="Century"/>
              <a:cs typeface="Century"/>
              <a:sym typeface="Century"/>
            </a:endParaRPr>
          </a:p>
          <a:p>
            <a:pPr marL="457200" lvl="0" indent="-317500" algn="l" rtl="0">
              <a:lnSpc>
                <a:spcPct val="115000"/>
              </a:lnSpc>
              <a:spcBef>
                <a:spcPts val="0"/>
              </a:spcBef>
              <a:spcAft>
                <a:spcPts val="0"/>
              </a:spcAft>
              <a:buSzPts val="1400"/>
              <a:buChar char="●"/>
            </a:pPr>
            <a:r>
              <a:rPr lang="en" sz="1400">
                <a:latin typeface="Century"/>
                <a:ea typeface="Century"/>
                <a:cs typeface="Century"/>
                <a:sym typeface="Century"/>
              </a:rPr>
              <a:t>P1 is holding R1 and waiting for R2</a:t>
            </a:r>
            <a:endParaRPr sz="1400">
              <a:latin typeface="Century"/>
              <a:ea typeface="Century"/>
              <a:cs typeface="Century"/>
              <a:sym typeface="Century"/>
            </a:endParaRPr>
          </a:p>
          <a:p>
            <a:pPr marL="457200" lvl="0" indent="-317500" algn="l" rtl="0">
              <a:lnSpc>
                <a:spcPct val="115000"/>
              </a:lnSpc>
              <a:spcBef>
                <a:spcPts val="0"/>
              </a:spcBef>
              <a:spcAft>
                <a:spcPts val="0"/>
              </a:spcAft>
              <a:buSzPts val="1400"/>
              <a:buChar char="●"/>
            </a:pPr>
            <a:r>
              <a:rPr lang="en" sz="1400">
                <a:latin typeface="Century"/>
                <a:ea typeface="Century"/>
                <a:cs typeface="Century"/>
                <a:sym typeface="Century"/>
              </a:rPr>
              <a:t>P2 is holding R2 and waiting for R1</a:t>
            </a:r>
            <a:endParaRPr sz="1400">
              <a:latin typeface="Century"/>
              <a:ea typeface="Century"/>
              <a:cs typeface="Century"/>
              <a:sym typeface="Century"/>
            </a:endParaRPr>
          </a:p>
          <a:p>
            <a:pPr marL="0" lvl="0" indent="0" algn="l" rtl="0">
              <a:lnSpc>
                <a:spcPct val="115000"/>
              </a:lnSpc>
              <a:spcBef>
                <a:spcPts val="1200"/>
              </a:spcBef>
              <a:spcAft>
                <a:spcPts val="1200"/>
              </a:spcAft>
              <a:buSzPts val="1800"/>
              <a:buNone/>
            </a:pPr>
            <a:endParaRPr sz="1400">
              <a:latin typeface="Century"/>
              <a:ea typeface="Century"/>
              <a:cs typeface="Century"/>
              <a:sym typeface="Century"/>
            </a:endParaRPr>
          </a:p>
        </p:txBody>
      </p:sp>
      <p:grpSp>
        <p:nvGrpSpPr>
          <p:cNvPr id="70" name="Google Shape;70;p2"/>
          <p:cNvGrpSpPr/>
          <p:nvPr/>
        </p:nvGrpSpPr>
        <p:grpSpPr>
          <a:xfrm>
            <a:off x="5138168" y="2130785"/>
            <a:ext cx="3339527" cy="1661098"/>
            <a:chOff x="3857792" y="1849915"/>
            <a:chExt cx="3250198" cy="2189651"/>
          </a:xfrm>
        </p:grpSpPr>
        <p:grpSp>
          <p:nvGrpSpPr>
            <p:cNvPr id="71" name="Google Shape;71;p2"/>
            <p:cNvGrpSpPr/>
            <p:nvPr/>
          </p:nvGrpSpPr>
          <p:grpSpPr>
            <a:xfrm>
              <a:off x="3857792" y="1945310"/>
              <a:ext cx="3250198" cy="2057400"/>
              <a:chOff x="406565" y="2608119"/>
              <a:chExt cx="3463269" cy="2001981"/>
            </a:xfrm>
          </p:grpSpPr>
          <p:sp>
            <p:nvSpPr>
              <p:cNvPr id="72" name="Google Shape;72;p2"/>
              <p:cNvSpPr/>
              <p:nvPr/>
            </p:nvSpPr>
            <p:spPr>
              <a:xfrm>
                <a:off x="1808018" y="2608119"/>
                <a:ext cx="762000" cy="5334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R1</a:t>
                </a:r>
                <a:endParaRPr sz="1400" b="0" i="0" u="none" strike="noStrike" cap="none">
                  <a:solidFill>
                    <a:srgbClr val="000000"/>
                  </a:solidFill>
                  <a:latin typeface="Arial"/>
                  <a:ea typeface="Arial"/>
                  <a:cs typeface="Arial"/>
                  <a:sym typeface="Arial"/>
                </a:endParaRPr>
              </a:p>
            </p:txBody>
          </p:sp>
          <p:sp>
            <p:nvSpPr>
              <p:cNvPr id="73" name="Google Shape;73;p2"/>
              <p:cNvSpPr/>
              <p:nvPr/>
            </p:nvSpPr>
            <p:spPr>
              <a:xfrm>
                <a:off x="1808018" y="4076700"/>
                <a:ext cx="762000" cy="5334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R2</a:t>
                </a:r>
                <a:endParaRPr sz="1400" b="0" i="0" u="none" strike="noStrike" cap="none">
                  <a:solidFill>
                    <a:srgbClr val="000000"/>
                  </a:solidFill>
                  <a:latin typeface="Arial"/>
                  <a:ea typeface="Arial"/>
                  <a:cs typeface="Arial"/>
                  <a:sym typeface="Arial"/>
                </a:endParaRPr>
              </a:p>
            </p:txBody>
          </p:sp>
          <p:sp>
            <p:nvSpPr>
              <p:cNvPr id="74" name="Google Shape;74;p2"/>
              <p:cNvSpPr/>
              <p:nvPr/>
            </p:nvSpPr>
            <p:spPr>
              <a:xfrm>
                <a:off x="406565" y="3314488"/>
                <a:ext cx="611072" cy="605327"/>
              </a:xfrm>
              <a:prstGeom prst="ellipse">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P1</a:t>
                </a:r>
                <a:endParaRPr sz="1400" b="0" i="0" u="none" strike="noStrike" cap="none">
                  <a:solidFill>
                    <a:srgbClr val="000000"/>
                  </a:solidFill>
                  <a:latin typeface="Arial"/>
                  <a:ea typeface="Arial"/>
                  <a:cs typeface="Arial"/>
                  <a:sym typeface="Arial"/>
                </a:endParaRPr>
              </a:p>
            </p:txBody>
          </p:sp>
          <p:cxnSp>
            <p:nvCxnSpPr>
              <p:cNvPr id="75" name="Google Shape;75;p2"/>
              <p:cNvCxnSpPr>
                <a:stCxn id="72" idx="1"/>
                <a:endCxn id="74" idx="7"/>
              </p:cNvCxnSpPr>
              <p:nvPr/>
            </p:nvCxnSpPr>
            <p:spPr>
              <a:xfrm flipH="1">
                <a:off x="928118" y="2874819"/>
                <a:ext cx="879900" cy="528300"/>
              </a:xfrm>
              <a:prstGeom prst="straightConnector1">
                <a:avLst/>
              </a:prstGeom>
              <a:noFill/>
              <a:ln w="38100" cap="flat" cmpd="sng">
                <a:solidFill>
                  <a:schemeClr val="dk1"/>
                </a:solidFill>
                <a:prstDash val="solid"/>
                <a:round/>
                <a:headEnd type="none" w="sm" len="sm"/>
                <a:tailEnd type="stealth" w="med" len="med"/>
              </a:ln>
            </p:spPr>
          </p:cxnSp>
          <p:cxnSp>
            <p:nvCxnSpPr>
              <p:cNvPr id="76" name="Google Shape;76;p2"/>
              <p:cNvCxnSpPr>
                <a:stCxn id="74" idx="5"/>
                <a:endCxn id="73" idx="1"/>
              </p:cNvCxnSpPr>
              <p:nvPr/>
            </p:nvCxnSpPr>
            <p:spPr>
              <a:xfrm>
                <a:off x="928148" y="3831167"/>
                <a:ext cx="879900" cy="512100"/>
              </a:xfrm>
              <a:prstGeom prst="straightConnector1">
                <a:avLst/>
              </a:prstGeom>
              <a:noFill/>
              <a:ln w="38100" cap="flat" cmpd="sng">
                <a:solidFill>
                  <a:schemeClr val="dk1"/>
                </a:solidFill>
                <a:prstDash val="solid"/>
                <a:round/>
                <a:headEnd type="none" w="sm" len="sm"/>
                <a:tailEnd type="stealth" w="med" len="med"/>
              </a:ln>
            </p:spPr>
          </p:cxnSp>
          <p:cxnSp>
            <p:nvCxnSpPr>
              <p:cNvPr id="77" name="Google Shape;77;p2"/>
              <p:cNvCxnSpPr>
                <a:stCxn id="73" idx="3"/>
                <a:endCxn id="78" idx="3"/>
              </p:cNvCxnSpPr>
              <p:nvPr/>
            </p:nvCxnSpPr>
            <p:spPr>
              <a:xfrm rot="10800000" flipH="1">
                <a:off x="2570018" y="3831300"/>
                <a:ext cx="783000" cy="512100"/>
              </a:xfrm>
              <a:prstGeom prst="straightConnector1">
                <a:avLst/>
              </a:prstGeom>
              <a:noFill/>
              <a:ln w="38100" cap="flat" cmpd="sng">
                <a:solidFill>
                  <a:schemeClr val="dk1"/>
                </a:solidFill>
                <a:prstDash val="solid"/>
                <a:round/>
                <a:headEnd type="none" w="sm" len="sm"/>
                <a:tailEnd type="stealth" w="med" len="med"/>
              </a:ln>
            </p:spPr>
          </p:cxnSp>
          <p:cxnSp>
            <p:nvCxnSpPr>
              <p:cNvPr id="79" name="Google Shape;79;p2"/>
              <p:cNvCxnSpPr>
                <a:stCxn id="78" idx="1"/>
                <a:endCxn id="72" idx="3"/>
              </p:cNvCxnSpPr>
              <p:nvPr/>
            </p:nvCxnSpPr>
            <p:spPr>
              <a:xfrm rot="10800000">
                <a:off x="2570124" y="2874836"/>
                <a:ext cx="783000" cy="528300"/>
              </a:xfrm>
              <a:prstGeom prst="straightConnector1">
                <a:avLst/>
              </a:prstGeom>
              <a:noFill/>
              <a:ln w="38100" cap="flat" cmpd="sng">
                <a:solidFill>
                  <a:schemeClr val="dk1"/>
                </a:solidFill>
                <a:prstDash val="solid"/>
                <a:round/>
                <a:headEnd type="none" w="sm" len="sm"/>
                <a:tailEnd type="stealth" w="med" len="med"/>
              </a:ln>
            </p:spPr>
          </p:cxnSp>
          <p:sp>
            <p:nvSpPr>
              <p:cNvPr id="78" name="Google Shape;78;p2"/>
              <p:cNvSpPr/>
              <p:nvPr/>
            </p:nvSpPr>
            <p:spPr>
              <a:xfrm>
                <a:off x="3264471" y="3314488"/>
                <a:ext cx="605363" cy="605327"/>
              </a:xfrm>
              <a:prstGeom prst="ellipse">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P2</a:t>
                </a:r>
                <a:endParaRPr sz="1400" b="0" i="0" u="none" strike="noStrike" cap="none">
                  <a:solidFill>
                    <a:srgbClr val="000000"/>
                  </a:solidFill>
                  <a:latin typeface="Arial"/>
                  <a:ea typeface="Arial"/>
                  <a:cs typeface="Arial"/>
                  <a:sym typeface="Arial"/>
                </a:endParaRPr>
              </a:p>
            </p:txBody>
          </p:sp>
        </p:grpSp>
        <p:sp>
          <p:nvSpPr>
            <p:cNvPr id="80" name="Google Shape;80;p2"/>
            <p:cNvSpPr txBox="1"/>
            <p:nvPr/>
          </p:nvSpPr>
          <p:spPr>
            <a:xfrm rot="-1687948">
              <a:off x="4405428" y="2008131"/>
              <a:ext cx="758533" cy="3651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Consolas"/>
                  <a:ea typeface="Consolas"/>
                  <a:cs typeface="Consolas"/>
                  <a:sym typeface="Consolas"/>
                </a:rPr>
                <a:t>Holding</a:t>
              </a:r>
              <a:endParaRPr sz="1400" b="0" i="0" u="none" strike="noStrike" cap="none">
                <a:solidFill>
                  <a:srgbClr val="000000"/>
                </a:solidFill>
                <a:latin typeface="Arial"/>
                <a:ea typeface="Arial"/>
                <a:cs typeface="Arial"/>
                <a:sym typeface="Arial"/>
              </a:endParaRPr>
            </a:p>
          </p:txBody>
        </p:sp>
        <p:sp>
          <p:nvSpPr>
            <p:cNvPr id="81" name="Google Shape;81;p2"/>
            <p:cNvSpPr txBox="1"/>
            <p:nvPr/>
          </p:nvSpPr>
          <p:spPr>
            <a:xfrm rot="1682125">
              <a:off x="5886124" y="2084482"/>
              <a:ext cx="1089279" cy="3651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Consolas"/>
                  <a:ea typeface="Consolas"/>
                  <a:cs typeface="Consolas"/>
                  <a:sym typeface="Consolas"/>
                </a:rPr>
                <a:t>Waiting for</a:t>
              </a:r>
              <a:endParaRPr sz="1400" b="0" i="0" u="none" strike="noStrike" cap="none">
                <a:solidFill>
                  <a:srgbClr val="000000"/>
                </a:solidFill>
                <a:latin typeface="Arial"/>
                <a:ea typeface="Arial"/>
                <a:cs typeface="Arial"/>
                <a:sym typeface="Arial"/>
              </a:endParaRPr>
            </a:p>
          </p:txBody>
        </p:sp>
        <p:sp>
          <p:nvSpPr>
            <p:cNvPr id="82" name="Google Shape;82;p2"/>
            <p:cNvSpPr txBox="1"/>
            <p:nvPr/>
          </p:nvSpPr>
          <p:spPr>
            <a:xfrm rot="-1642959">
              <a:off x="6027683" y="3421297"/>
              <a:ext cx="758533" cy="3651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Consolas"/>
                  <a:ea typeface="Consolas"/>
                  <a:cs typeface="Consolas"/>
                  <a:sym typeface="Consolas"/>
                </a:rPr>
                <a:t>Holding</a:t>
              </a:r>
              <a:endParaRPr sz="1400" b="0" i="0" u="none" strike="noStrike" cap="none">
                <a:solidFill>
                  <a:srgbClr val="000000"/>
                </a:solidFill>
                <a:latin typeface="Arial"/>
                <a:ea typeface="Arial"/>
                <a:cs typeface="Arial"/>
                <a:sym typeface="Arial"/>
              </a:endParaRPr>
            </a:p>
          </p:txBody>
        </p:sp>
        <p:sp>
          <p:nvSpPr>
            <p:cNvPr id="83" name="Google Shape;83;p2"/>
            <p:cNvSpPr txBox="1"/>
            <p:nvPr/>
          </p:nvSpPr>
          <p:spPr>
            <a:xfrm rot="1407172">
              <a:off x="4121792" y="3472746"/>
              <a:ext cx="1089279" cy="3651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Consolas"/>
                  <a:ea typeface="Consolas"/>
                  <a:cs typeface="Consolas"/>
                  <a:sym typeface="Consolas"/>
                </a:rPr>
                <a:t>Waiting for</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0"/>
          <p:cNvSpPr txBox="1">
            <a:spLocks noGrp="1"/>
          </p:cNvSpPr>
          <p:nvPr>
            <p:ph type="title"/>
          </p:nvPr>
        </p:nvSpPr>
        <p:spPr>
          <a:xfrm>
            <a:off x="311700" y="315925"/>
            <a:ext cx="8520600" cy="704801"/>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2800" b="1"/>
              <a:t>Safe State, Unsafe State &amp; Deadlock</a:t>
            </a:r>
            <a:endParaRPr sz="2800" b="1"/>
          </a:p>
        </p:txBody>
      </p:sp>
      <p:sp>
        <p:nvSpPr>
          <p:cNvPr id="265" name="Google Shape;265;p20"/>
          <p:cNvSpPr txBox="1">
            <a:spLocks noGrp="1"/>
          </p:cNvSpPr>
          <p:nvPr>
            <p:ph type="body" idx="1"/>
          </p:nvPr>
        </p:nvSpPr>
        <p:spPr>
          <a:xfrm>
            <a:off x="353277" y="1211345"/>
            <a:ext cx="7030500" cy="25416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sz="1600">
                <a:latin typeface="Century"/>
                <a:ea typeface="Century"/>
                <a:cs typeface="Century"/>
                <a:sym typeface="Century"/>
              </a:rPr>
              <a:t>Safe State =&gt; No Deadlock! </a:t>
            </a:r>
            <a:endParaRPr sz="1600">
              <a:latin typeface="Century"/>
              <a:ea typeface="Century"/>
              <a:cs typeface="Century"/>
              <a:sym typeface="Century"/>
            </a:endParaRPr>
          </a:p>
          <a:p>
            <a:pPr marL="457200" lvl="0" indent="-342900" algn="l" rtl="0">
              <a:lnSpc>
                <a:spcPct val="115000"/>
              </a:lnSpc>
              <a:spcBef>
                <a:spcPts val="0"/>
              </a:spcBef>
              <a:spcAft>
                <a:spcPts val="0"/>
              </a:spcAft>
              <a:buSzPts val="1800"/>
              <a:buChar char="●"/>
            </a:pPr>
            <a:r>
              <a:rPr lang="en" sz="1600">
                <a:latin typeface="Century"/>
                <a:ea typeface="Century"/>
                <a:cs typeface="Century"/>
                <a:sym typeface="Century"/>
              </a:rPr>
              <a:t>Unsafe State =&gt; Possibility of Deadlock!</a:t>
            </a:r>
            <a:endParaRPr sz="1600">
              <a:latin typeface="Century"/>
              <a:ea typeface="Century"/>
              <a:cs typeface="Century"/>
              <a:sym typeface="Century"/>
            </a:endParaRPr>
          </a:p>
          <a:p>
            <a:pPr marL="457200" lvl="0" indent="-342900" algn="l" rtl="0">
              <a:lnSpc>
                <a:spcPct val="115000"/>
              </a:lnSpc>
              <a:spcBef>
                <a:spcPts val="0"/>
              </a:spcBef>
              <a:spcAft>
                <a:spcPts val="0"/>
              </a:spcAft>
              <a:buSzPts val="1800"/>
              <a:buChar char="●"/>
            </a:pPr>
            <a:r>
              <a:rPr lang="en" sz="1600">
                <a:latin typeface="Century"/>
                <a:ea typeface="Century"/>
                <a:cs typeface="Century"/>
                <a:sym typeface="Century"/>
              </a:rPr>
              <a:t>To avoid deadlock, always ensure that system is in safe state. </a:t>
            </a:r>
            <a:endParaRPr sz="1600">
              <a:latin typeface="Century"/>
              <a:ea typeface="Century"/>
              <a:cs typeface="Century"/>
              <a:sym typeface="Century"/>
            </a:endParaRPr>
          </a:p>
        </p:txBody>
      </p:sp>
      <p:pic>
        <p:nvPicPr>
          <p:cNvPr id="266" name="Google Shape;266;p20"/>
          <p:cNvPicPr preferRelativeResize="0"/>
          <p:nvPr/>
        </p:nvPicPr>
        <p:blipFill rotWithShape="1">
          <a:blip r:embed="rId3">
            <a:alphaModFix/>
          </a:blip>
          <a:srcRect/>
          <a:stretch/>
        </p:blipFill>
        <p:spPr>
          <a:xfrm>
            <a:off x="3685000" y="2411650"/>
            <a:ext cx="2268100" cy="2274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1"/>
          <p:cNvSpPr txBox="1">
            <a:spLocks noGrp="1"/>
          </p:cNvSpPr>
          <p:nvPr>
            <p:ph type="title"/>
          </p:nvPr>
        </p:nvSpPr>
        <p:spPr>
          <a:xfrm>
            <a:off x="218849" y="132003"/>
            <a:ext cx="5819381" cy="89971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sz="2800" b="1"/>
              <a:t>Resource-Allocation-Graph Algorithm</a:t>
            </a:r>
            <a:endParaRPr sz="2800" b="1"/>
          </a:p>
          <a:p>
            <a:pPr marL="0" lvl="0" indent="0" algn="l" rtl="0">
              <a:lnSpc>
                <a:spcPct val="100000"/>
              </a:lnSpc>
              <a:spcBef>
                <a:spcPts val="0"/>
              </a:spcBef>
              <a:spcAft>
                <a:spcPts val="0"/>
              </a:spcAft>
              <a:buSzPts val="4200"/>
              <a:buNone/>
            </a:pPr>
            <a:r>
              <a:rPr lang="en" sz="1600" b="1"/>
              <a:t>(Deadlock Avoidance Algorithm)</a:t>
            </a:r>
            <a:endParaRPr sz="1600" b="1"/>
          </a:p>
        </p:txBody>
      </p:sp>
      <p:sp>
        <p:nvSpPr>
          <p:cNvPr id="272" name="Google Shape;272;p21"/>
          <p:cNvSpPr txBox="1">
            <a:spLocks noGrp="1"/>
          </p:cNvSpPr>
          <p:nvPr>
            <p:ph type="body" idx="1"/>
          </p:nvPr>
        </p:nvSpPr>
        <p:spPr>
          <a:xfrm>
            <a:off x="311701" y="1095536"/>
            <a:ext cx="5196040" cy="3852147"/>
          </a:xfrm>
          <a:prstGeom prst="rect">
            <a:avLst/>
          </a:prstGeom>
          <a:noFill/>
          <a:ln>
            <a:noFill/>
          </a:ln>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SzPts val="1400"/>
              <a:buChar char="●"/>
            </a:pPr>
            <a:r>
              <a:rPr lang="en" sz="1400">
                <a:latin typeface="Century"/>
                <a:ea typeface="Century"/>
                <a:cs typeface="Century"/>
                <a:sym typeface="Century"/>
              </a:rPr>
              <a:t>Used when the system has only one instance of each resource type. </a:t>
            </a:r>
            <a:endParaRPr sz="1400">
              <a:latin typeface="Century"/>
              <a:ea typeface="Century"/>
              <a:cs typeface="Century"/>
              <a:sym typeface="Century"/>
            </a:endParaRPr>
          </a:p>
          <a:p>
            <a:pPr marL="457200" lvl="0" indent="-317500" algn="l" rtl="0">
              <a:lnSpc>
                <a:spcPct val="115000"/>
              </a:lnSpc>
              <a:spcBef>
                <a:spcPts val="0"/>
              </a:spcBef>
              <a:spcAft>
                <a:spcPts val="0"/>
              </a:spcAft>
              <a:buSzPts val="1400"/>
              <a:buChar char="●"/>
            </a:pPr>
            <a:r>
              <a:rPr lang="en" sz="1400">
                <a:latin typeface="Century"/>
                <a:ea typeface="Century"/>
                <a:cs typeface="Century"/>
                <a:sym typeface="Century"/>
              </a:rPr>
              <a:t>Request Edge and Assignment Edges exist here similar to Resource allocation graph</a:t>
            </a:r>
            <a:endParaRPr sz="1400">
              <a:latin typeface="Century"/>
              <a:ea typeface="Century"/>
              <a:cs typeface="Century"/>
              <a:sym typeface="Century"/>
            </a:endParaRPr>
          </a:p>
          <a:p>
            <a:pPr marL="457200" lvl="0" indent="-317500" algn="l" rtl="0">
              <a:lnSpc>
                <a:spcPct val="115000"/>
              </a:lnSpc>
              <a:spcBef>
                <a:spcPts val="0"/>
              </a:spcBef>
              <a:spcAft>
                <a:spcPts val="0"/>
              </a:spcAft>
              <a:buSzPts val="1400"/>
              <a:buChar char="●"/>
            </a:pPr>
            <a:r>
              <a:rPr lang="en" sz="1400">
                <a:solidFill>
                  <a:srgbClr val="0070C0"/>
                </a:solidFill>
                <a:latin typeface="Century"/>
                <a:ea typeface="Century"/>
                <a:cs typeface="Century"/>
                <a:sym typeface="Century"/>
              </a:rPr>
              <a:t>Claim Edge: </a:t>
            </a:r>
            <a:r>
              <a:rPr lang="en" sz="1400">
                <a:latin typeface="Century"/>
                <a:ea typeface="Century"/>
                <a:cs typeface="Century"/>
                <a:sym typeface="Century"/>
              </a:rPr>
              <a:t>claim edge </a:t>
            </a:r>
            <a:r>
              <a:rPr lang="en" sz="1400" i="1">
                <a:latin typeface="Century"/>
                <a:ea typeface="Century"/>
                <a:cs typeface="Century"/>
                <a:sym typeface="Century"/>
              </a:rPr>
              <a:t>P</a:t>
            </a:r>
            <a:r>
              <a:rPr lang="en" sz="1400" i="1" baseline="-25000">
                <a:latin typeface="Century"/>
                <a:ea typeface="Century"/>
                <a:cs typeface="Century"/>
                <a:sym typeface="Century"/>
              </a:rPr>
              <a:t>i</a:t>
            </a:r>
            <a:r>
              <a:rPr lang="en" sz="1400" i="1">
                <a:latin typeface="Century"/>
                <a:ea typeface="Century"/>
                <a:cs typeface="Century"/>
                <a:sym typeface="Century"/>
              </a:rPr>
              <a:t> → R</a:t>
            </a:r>
            <a:r>
              <a:rPr lang="en" sz="1400" i="1" baseline="-25000">
                <a:latin typeface="Century"/>
                <a:ea typeface="Century"/>
                <a:cs typeface="Century"/>
                <a:sym typeface="Century"/>
              </a:rPr>
              <a:t>j</a:t>
            </a:r>
            <a:r>
              <a:rPr lang="en" sz="1400">
                <a:latin typeface="Century"/>
                <a:ea typeface="Century"/>
                <a:cs typeface="Century"/>
                <a:sym typeface="Century"/>
              </a:rPr>
              <a:t> indicates that process </a:t>
            </a:r>
            <a:r>
              <a:rPr lang="en" sz="1400" i="1">
                <a:latin typeface="Century"/>
                <a:ea typeface="Century"/>
                <a:cs typeface="Century"/>
                <a:sym typeface="Century"/>
              </a:rPr>
              <a:t>P</a:t>
            </a:r>
            <a:r>
              <a:rPr lang="en" sz="1400" i="1" baseline="-25000">
                <a:latin typeface="Century"/>
                <a:ea typeface="Century"/>
                <a:cs typeface="Century"/>
                <a:sym typeface="Century"/>
              </a:rPr>
              <a:t>i</a:t>
            </a:r>
            <a:r>
              <a:rPr lang="en" sz="1400">
                <a:latin typeface="Century"/>
                <a:ea typeface="Century"/>
                <a:cs typeface="Century"/>
                <a:sym typeface="Century"/>
              </a:rPr>
              <a:t> may request resource </a:t>
            </a:r>
            <a:r>
              <a:rPr lang="en" sz="1400" i="1">
                <a:latin typeface="Century"/>
                <a:ea typeface="Century"/>
                <a:cs typeface="Century"/>
                <a:sym typeface="Century"/>
              </a:rPr>
              <a:t>R</a:t>
            </a:r>
            <a:r>
              <a:rPr lang="en" sz="1400" i="1" baseline="-25000">
                <a:latin typeface="Century"/>
                <a:ea typeface="Century"/>
                <a:cs typeface="Century"/>
                <a:sym typeface="Century"/>
              </a:rPr>
              <a:t>j</a:t>
            </a:r>
            <a:r>
              <a:rPr lang="en" sz="1400">
                <a:latin typeface="Century"/>
                <a:ea typeface="Century"/>
                <a:cs typeface="Century"/>
                <a:sym typeface="Century"/>
              </a:rPr>
              <a:t> at some time in the future</a:t>
            </a:r>
            <a:endParaRPr sz="1400">
              <a:latin typeface="Century"/>
              <a:ea typeface="Century"/>
              <a:cs typeface="Century"/>
              <a:sym typeface="Century"/>
            </a:endParaRPr>
          </a:p>
          <a:p>
            <a:pPr marL="457200" lvl="0" indent="-317500" algn="l" rtl="0">
              <a:lnSpc>
                <a:spcPct val="115000"/>
              </a:lnSpc>
              <a:spcBef>
                <a:spcPts val="0"/>
              </a:spcBef>
              <a:spcAft>
                <a:spcPts val="0"/>
              </a:spcAft>
              <a:buSzPts val="1400"/>
              <a:buChar char="●"/>
            </a:pPr>
            <a:r>
              <a:rPr lang="en" sz="1400">
                <a:latin typeface="Century"/>
                <a:ea typeface="Century"/>
                <a:cs typeface="Century"/>
                <a:sym typeface="Century"/>
              </a:rPr>
              <a:t>When process </a:t>
            </a:r>
            <a:r>
              <a:rPr lang="en" sz="1400" i="1">
                <a:latin typeface="Century"/>
                <a:ea typeface="Century"/>
                <a:cs typeface="Century"/>
                <a:sym typeface="Century"/>
              </a:rPr>
              <a:t>P</a:t>
            </a:r>
            <a:r>
              <a:rPr lang="en" sz="1400" i="1" baseline="-25000">
                <a:latin typeface="Century"/>
                <a:ea typeface="Century"/>
                <a:cs typeface="Century"/>
                <a:sym typeface="Century"/>
              </a:rPr>
              <a:t>i</a:t>
            </a:r>
            <a:r>
              <a:rPr lang="en" sz="1400">
                <a:latin typeface="Century"/>
                <a:ea typeface="Century"/>
                <a:cs typeface="Century"/>
                <a:sym typeface="Century"/>
              </a:rPr>
              <a:t> requests resource </a:t>
            </a:r>
            <a:r>
              <a:rPr lang="en" sz="1400" i="1">
                <a:latin typeface="Century"/>
                <a:ea typeface="Century"/>
                <a:cs typeface="Century"/>
                <a:sym typeface="Century"/>
              </a:rPr>
              <a:t>R</a:t>
            </a:r>
            <a:r>
              <a:rPr lang="en" sz="1400" i="1" baseline="-25000">
                <a:latin typeface="Century"/>
                <a:ea typeface="Century"/>
                <a:cs typeface="Century"/>
                <a:sym typeface="Century"/>
              </a:rPr>
              <a:t>j</a:t>
            </a:r>
            <a:r>
              <a:rPr lang="en" sz="1400">
                <a:latin typeface="Century"/>
                <a:ea typeface="Century"/>
                <a:cs typeface="Century"/>
                <a:sym typeface="Century"/>
              </a:rPr>
              <a:t> , the claim edge </a:t>
            </a:r>
            <a:r>
              <a:rPr lang="en" sz="1400" i="1">
                <a:latin typeface="Century"/>
                <a:ea typeface="Century"/>
                <a:cs typeface="Century"/>
                <a:sym typeface="Century"/>
              </a:rPr>
              <a:t>P</a:t>
            </a:r>
            <a:r>
              <a:rPr lang="en" sz="1400" i="1" baseline="-25000">
                <a:latin typeface="Century"/>
                <a:ea typeface="Century"/>
                <a:cs typeface="Century"/>
                <a:sym typeface="Century"/>
              </a:rPr>
              <a:t>i</a:t>
            </a:r>
            <a:r>
              <a:rPr lang="en" sz="1400" i="1">
                <a:latin typeface="Century"/>
                <a:ea typeface="Century"/>
                <a:cs typeface="Century"/>
                <a:sym typeface="Century"/>
              </a:rPr>
              <a:t> → R</a:t>
            </a:r>
            <a:r>
              <a:rPr lang="en" sz="1400" i="1" baseline="-25000">
                <a:latin typeface="Century"/>
                <a:ea typeface="Century"/>
                <a:cs typeface="Century"/>
                <a:sym typeface="Century"/>
              </a:rPr>
              <a:t>j</a:t>
            </a:r>
            <a:r>
              <a:rPr lang="en" sz="1400">
                <a:latin typeface="Century"/>
                <a:ea typeface="Century"/>
                <a:cs typeface="Century"/>
                <a:sym typeface="Century"/>
              </a:rPr>
              <a:t> is converted to a request edge.</a:t>
            </a:r>
            <a:endParaRPr sz="1400">
              <a:latin typeface="Century"/>
              <a:ea typeface="Century"/>
              <a:cs typeface="Century"/>
              <a:sym typeface="Century"/>
            </a:endParaRPr>
          </a:p>
          <a:p>
            <a:pPr marL="457200" lvl="0" indent="-317500" algn="l" rtl="0">
              <a:lnSpc>
                <a:spcPct val="115000"/>
              </a:lnSpc>
              <a:spcBef>
                <a:spcPts val="0"/>
              </a:spcBef>
              <a:spcAft>
                <a:spcPts val="0"/>
              </a:spcAft>
              <a:buSzPts val="1400"/>
              <a:buChar char="●"/>
            </a:pPr>
            <a:r>
              <a:rPr lang="en" sz="1400">
                <a:latin typeface="Century"/>
                <a:ea typeface="Century"/>
                <a:cs typeface="Century"/>
                <a:sym typeface="Century"/>
              </a:rPr>
              <a:t>When a resource </a:t>
            </a:r>
            <a:r>
              <a:rPr lang="en" sz="1400" i="1">
                <a:latin typeface="Century"/>
                <a:ea typeface="Century"/>
                <a:cs typeface="Century"/>
                <a:sym typeface="Century"/>
              </a:rPr>
              <a:t>R</a:t>
            </a:r>
            <a:r>
              <a:rPr lang="en" sz="1400" i="1" baseline="-25000">
                <a:latin typeface="Century"/>
                <a:ea typeface="Century"/>
                <a:cs typeface="Century"/>
                <a:sym typeface="Century"/>
              </a:rPr>
              <a:t>j</a:t>
            </a:r>
            <a:r>
              <a:rPr lang="en" sz="1400">
                <a:latin typeface="Century"/>
                <a:ea typeface="Century"/>
                <a:cs typeface="Century"/>
                <a:sym typeface="Century"/>
              </a:rPr>
              <a:t> is released by </a:t>
            </a:r>
            <a:r>
              <a:rPr lang="en" sz="1400" i="1">
                <a:latin typeface="Century"/>
                <a:ea typeface="Century"/>
                <a:cs typeface="Century"/>
                <a:sym typeface="Century"/>
              </a:rPr>
              <a:t>P</a:t>
            </a:r>
            <a:r>
              <a:rPr lang="en" sz="1400" i="1" baseline="-25000">
                <a:latin typeface="Century"/>
                <a:ea typeface="Century"/>
                <a:cs typeface="Century"/>
                <a:sym typeface="Century"/>
              </a:rPr>
              <a:t>i</a:t>
            </a:r>
            <a:r>
              <a:rPr lang="en" sz="1400">
                <a:latin typeface="Century"/>
                <a:ea typeface="Century"/>
                <a:cs typeface="Century"/>
                <a:sym typeface="Century"/>
              </a:rPr>
              <a:t> , the assignment edge </a:t>
            </a:r>
            <a:r>
              <a:rPr lang="en" sz="1400" i="1">
                <a:latin typeface="Century"/>
                <a:ea typeface="Century"/>
                <a:cs typeface="Century"/>
                <a:sym typeface="Century"/>
              </a:rPr>
              <a:t>R</a:t>
            </a:r>
            <a:r>
              <a:rPr lang="en" sz="1400" i="1" baseline="-25000">
                <a:latin typeface="Century"/>
                <a:ea typeface="Century"/>
                <a:cs typeface="Century"/>
                <a:sym typeface="Century"/>
              </a:rPr>
              <a:t>j</a:t>
            </a:r>
            <a:r>
              <a:rPr lang="en" sz="1400" i="1">
                <a:latin typeface="Century"/>
                <a:ea typeface="Century"/>
                <a:cs typeface="Century"/>
                <a:sym typeface="Century"/>
              </a:rPr>
              <a:t> → P</a:t>
            </a:r>
            <a:r>
              <a:rPr lang="en" sz="1400" i="1" baseline="-25000">
                <a:latin typeface="Century"/>
                <a:ea typeface="Century"/>
                <a:cs typeface="Century"/>
                <a:sym typeface="Century"/>
              </a:rPr>
              <a:t>i</a:t>
            </a:r>
            <a:r>
              <a:rPr lang="en" sz="1400">
                <a:latin typeface="Century"/>
                <a:ea typeface="Century"/>
                <a:cs typeface="Century"/>
                <a:sym typeface="Century"/>
              </a:rPr>
              <a:t> is reconverted to a claim edge </a:t>
            </a:r>
            <a:r>
              <a:rPr lang="en" sz="1400" i="1">
                <a:latin typeface="Century"/>
                <a:ea typeface="Century"/>
                <a:cs typeface="Century"/>
                <a:sym typeface="Century"/>
              </a:rPr>
              <a:t>P</a:t>
            </a:r>
            <a:r>
              <a:rPr lang="en" sz="1400" i="1" baseline="-25000">
                <a:latin typeface="Century"/>
                <a:ea typeface="Century"/>
                <a:cs typeface="Century"/>
                <a:sym typeface="Century"/>
              </a:rPr>
              <a:t>i</a:t>
            </a:r>
            <a:r>
              <a:rPr lang="en" sz="1400" i="1">
                <a:latin typeface="Century"/>
                <a:ea typeface="Century"/>
                <a:cs typeface="Century"/>
                <a:sym typeface="Century"/>
              </a:rPr>
              <a:t> → R</a:t>
            </a:r>
            <a:r>
              <a:rPr lang="en" sz="1400" i="1" baseline="-25000">
                <a:latin typeface="Century"/>
                <a:ea typeface="Century"/>
                <a:cs typeface="Century"/>
                <a:sym typeface="Century"/>
              </a:rPr>
              <a:t>j</a:t>
            </a:r>
            <a:r>
              <a:rPr lang="en" sz="1400" i="1">
                <a:latin typeface="Century"/>
                <a:ea typeface="Century"/>
                <a:cs typeface="Century"/>
                <a:sym typeface="Century"/>
              </a:rPr>
              <a:t>  </a:t>
            </a:r>
            <a:endParaRPr sz="1400" baseline="-25000">
              <a:latin typeface="Century"/>
              <a:ea typeface="Century"/>
              <a:cs typeface="Century"/>
              <a:sym typeface="Century"/>
            </a:endParaRPr>
          </a:p>
          <a:p>
            <a:pPr marL="457200" lvl="0" indent="-317500" algn="l" rtl="0">
              <a:lnSpc>
                <a:spcPct val="115000"/>
              </a:lnSpc>
              <a:spcBef>
                <a:spcPts val="0"/>
              </a:spcBef>
              <a:spcAft>
                <a:spcPts val="0"/>
              </a:spcAft>
              <a:buSzPts val="1400"/>
              <a:buChar char="●"/>
            </a:pPr>
            <a:r>
              <a:rPr lang="en" sz="1400">
                <a:latin typeface="Century"/>
                <a:ea typeface="Century"/>
                <a:cs typeface="Century"/>
                <a:sym typeface="Century"/>
              </a:rPr>
              <a:t>Resources must be claimed a priori in the system. i.e. before process </a:t>
            </a:r>
            <a:r>
              <a:rPr lang="en" sz="1400" i="1">
                <a:latin typeface="Century"/>
                <a:ea typeface="Century"/>
                <a:cs typeface="Century"/>
                <a:sym typeface="Century"/>
              </a:rPr>
              <a:t>P</a:t>
            </a:r>
            <a:r>
              <a:rPr lang="en" sz="1400" i="1" baseline="-25000">
                <a:latin typeface="Century"/>
                <a:ea typeface="Century"/>
                <a:cs typeface="Century"/>
                <a:sym typeface="Century"/>
              </a:rPr>
              <a:t>i</a:t>
            </a:r>
            <a:r>
              <a:rPr lang="en" sz="1400">
                <a:latin typeface="Century"/>
                <a:ea typeface="Century"/>
                <a:cs typeface="Century"/>
                <a:sym typeface="Century"/>
              </a:rPr>
              <a:t> starts executing, all its claim edges must appear in the graph</a:t>
            </a:r>
            <a:endParaRPr sz="1400">
              <a:latin typeface="Century"/>
              <a:ea typeface="Century"/>
              <a:cs typeface="Century"/>
              <a:sym typeface="Century"/>
            </a:endParaRPr>
          </a:p>
        </p:txBody>
      </p:sp>
      <p:grpSp>
        <p:nvGrpSpPr>
          <p:cNvPr id="273" name="Google Shape;273;p21"/>
          <p:cNvGrpSpPr/>
          <p:nvPr/>
        </p:nvGrpSpPr>
        <p:grpSpPr>
          <a:xfrm>
            <a:off x="5594670" y="495008"/>
            <a:ext cx="3330481" cy="4388879"/>
            <a:chOff x="6018938" y="469120"/>
            <a:chExt cx="3330481" cy="4388879"/>
          </a:xfrm>
        </p:grpSpPr>
        <p:sp>
          <p:nvSpPr>
            <p:cNvPr id="274" name="Google Shape;274;p21"/>
            <p:cNvSpPr txBox="1"/>
            <p:nvPr/>
          </p:nvSpPr>
          <p:spPr>
            <a:xfrm>
              <a:off x="8202166" y="4179207"/>
              <a:ext cx="1147253" cy="6001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entury"/>
                  <a:ea typeface="Century"/>
                  <a:cs typeface="Century"/>
                  <a:sym typeface="Century"/>
                </a:rPr>
                <a:t>Resource is assigned to the process</a:t>
              </a:r>
              <a:endParaRPr sz="1400" b="0" i="0" u="none" strike="noStrike" cap="none">
                <a:solidFill>
                  <a:srgbClr val="000000"/>
                </a:solidFill>
                <a:latin typeface="Arial"/>
                <a:ea typeface="Arial"/>
                <a:cs typeface="Arial"/>
                <a:sym typeface="Arial"/>
              </a:endParaRPr>
            </a:p>
          </p:txBody>
        </p:sp>
        <p:grpSp>
          <p:nvGrpSpPr>
            <p:cNvPr id="275" name="Google Shape;275;p21"/>
            <p:cNvGrpSpPr/>
            <p:nvPr/>
          </p:nvGrpSpPr>
          <p:grpSpPr>
            <a:xfrm>
              <a:off x="6018938" y="469120"/>
              <a:ext cx="2906213" cy="4388879"/>
              <a:chOff x="6024755" y="490385"/>
              <a:chExt cx="2906213" cy="4388879"/>
            </a:xfrm>
          </p:grpSpPr>
          <p:grpSp>
            <p:nvGrpSpPr>
              <p:cNvPr id="276" name="Google Shape;276;p21"/>
              <p:cNvGrpSpPr/>
              <p:nvPr/>
            </p:nvGrpSpPr>
            <p:grpSpPr>
              <a:xfrm>
                <a:off x="6161370" y="490385"/>
                <a:ext cx="1637662" cy="1304261"/>
                <a:chOff x="5957375" y="964520"/>
                <a:chExt cx="1637662" cy="1304261"/>
              </a:xfrm>
            </p:grpSpPr>
            <p:sp>
              <p:nvSpPr>
                <p:cNvPr id="277" name="Google Shape;277;p21"/>
                <p:cNvSpPr/>
                <p:nvPr/>
              </p:nvSpPr>
              <p:spPr>
                <a:xfrm>
                  <a:off x="5957375" y="964520"/>
                  <a:ext cx="1637662" cy="1304261"/>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278" name="Google Shape;278;p21"/>
                <p:cNvGrpSpPr/>
                <p:nvPr/>
              </p:nvGrpSpPr>
              <p:grpSpPr>
                <a:xfrm>
                  <a:off x="6885535" y="1095536"/>
                  <a:ext cx="552872" cy="1070583"/>
                  <a:chOff x="7282979" y="1325287"/>
                  <a:chExt cx="556771" cy="1383454"/>
                </a:xfrm>
              </p:grpSpPr>
              <p:sp>
                <p:nvSpPr>
                  <p:cNvPr id="279" name="Google Shape;279;p21"/>
                  <p:cNvSpPr/>
                  <p:nvPr/>
                </p:nvSpPr>
                <p:spPr>
                  <a:xfrm>
                    <a:off x="7282979" y="1325287"/>
                    <a:ext cx="556771" cy="408726"/>
                  </a:xfrm>
                  <a:prstGeom prst="rect">
                    <a:avLst/>
                  </a:prstGeom>
                  <a:noFill/>
                  <a:ln w="25400" cap="flat" cmpd="sng">
                    <a:solidFill>
                      <a:srgbClr val="3B926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 sz="1050" b="0" i="0" u="none" strike="noStrike" cap="none">
                        <a:solidFill>
                          <a:schemeClr val="dk1"/>
                        </a:solidFill>
                        <a:latin typeface="Arial"/>
                        <a:ea typeface="Arial"/>
                        <a:cs typeface="Arial"/>
                        <a:sym typeface="Arial"/>
                      </a:rPr>
                      <a:t>R1</a:t>
                    </a:r>
                    <a:endParaRPr sz="1400" b="0" i="0" u="none" strike="noStrike" cap="none">
                      <a:solidFill>
                        <a:srgbClr val="000000"/>
                      </a:solidFill>
                      <a:latin typeface="Arial"/>
                      <a:ea typeface="Arial"/>
                      <a:cs typeface="Arial"/>
                      <a:sym typeface="Arial"/>
                    </a:endParaRPr>
                  </a:p>
                </p:txBody>
              </p:sp>
              <p:cxnSp>
                <p:nvCxnSpPr>
                  <p:cNvPr id="280" name="Google Shape;280;p21"/>
                  <p:cNvCxnSpPr>
                    <a:stCxn id="281" idx="0"/>
                    <a:endCxn id="279" idx="2"/>
                  </p:cNvCxnSpPr>
                  <p:nvPr/>
                </p:nvCxnSpPr>
                <p:spPr>
                  <a:xfrm rot="10800000">
                    <a:off x="7561364" y="1734000"/>
                    <a:ext cx="0" cy="510900"/>
                  </a:xfrm>
                  <a:prstGeom prst="straightConnector1">
                    <a:avLst/>
                  </a:prstGeom>
                  <a:noFill/>
                  <a:ln w="38100" cap="flat" cmpd="sng">
                    <a:solidFill>
                      <a:schemeClr val="dk1"/>
                    </a:solidFill>
                    <a:prstDash val="dash"/>
                    <a:round/>
                    <a:headEnd type="none" w="sm" len="sm"/>
                    <a:tailEnd type="stealth" w="med" len="med"/>
                  </a:ln>
                </p:spPr>
              </p:cxnSp>
              <p:sp>
                <p:nvSpPr>
                  <p:cNvPr id="281" name="Google Shape;281;p21"/>
                  <p:cNvSpPr/>
                  <p:nvPr/>
                </p:nvSpPr>
                <p:spPr>
                  <a:xfrm>
                    <a:off x="7313348" y="2244900"/>
                    <a:ext cx="496032" cy="463841"/>
                  </a:xfrm>
                  <a:prstGeom prst="ellipse">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 sz="1050" b="0" i="0" u="none" strike="noStrike" cap="none">
                        <a:solidFill>
                          <a:schemeClr val="dk1"/>
                        </a:solidFill>
                        <a:latin typeface="Arial"/>
                        <a:ea typeface="Arial"/>
                        <a:cs typeface="Arial"/>
                        <a:sym typeface="Arial"/>
                      </a:rPr>
                      <a:t>P1</a:t>
                    </a:r>
                    <a:endParaRPr sz="1400" b="0" i="0" u="none" strike="noStrike" cap="none">
                      <a:solidFill>
                        <a:srgbClr val="000000"/>
                      </a:solidFill>
                      <a:latin typeface="Arial"/>
                      <a:ea typeface="Arial"/>
                      <a:cs typeface="Arial"/>
                      <a:sym typeface="Arial"/>
                    </a:endParaRPr>
                  </a:p>
                </p:txBody>
              </p:sp>
            </p:grpSp>
            <p:sp>
              <p:nvSpPr>
                <p:cNvPr id="282" name="Google Shape;282;p21"/>
                <p:cNvSpPr txBox="1"/>
                <p:nvPr/>
              </p:nvSpPr>
              <p:spPr>
                <a:xfrm>
                  <a:off x="6163349" y="1432493"/>
                  <a:ext cx="949299"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accent2"/>
                      </a:solidFill>
                      <a:latin typeface="Century"/>
                      <a:ea typeface="Century"/>
                      <a:cs typeface="Century"/>
                      <a:sym typeface="Century"/>
                    </a:rPr>
                    <a:t>Claim Edge</a:t>
                  </a:r>
                  <a:endParaRPr sz="1400" b="0" i="0" u="none" strike="noStrike" cap="none">
                    <a:solidFill>
                      <a:srgbClr val="000000"/>
                    </a:solidFill>
                    <a:latin typeface="Arial"/>
                    <a:ea typeface="Arial"/>
                    <a:cs typeface="Arial"/>
                    <a:sym typeface="Arial"/>
                  </a:endParaRPr>
                </a:p>
              </p:txBody>
            </p:sp>
          </p:grpSp>
          <p:grpSp>
            <p:nvGrpSpPr>
              <p:cNvPr id="283" name="Google Shape;283;p21"/>
              <p:cNvGrpSpPr/>
              <p:nvPr/>
            </p:nvGrpSpPr>
            <p:grpSpPr>
              <a:xfrm>
                <a:off x="7089530" y="2030011"/>
                <a:ext cx="1637662" cy="1304261"/>
                <a:chOff x="6763574" y="2092363"/>
                <a:chExt cx="1637662" cy="1304261"/>
              </a:xfrm>
            </p:grpSpPr>
            <p:sp>
              <p:nvSpPr>
                <p:cNvPr id="284" name="Google Shape;284;p21"/>
                <p:cNvSpPr/>
                <p:nvPr/>
              </p:nvSpPr>
              <p:spPr>
                <a:xfrm>
                  <a:off x="6763574" y="2092363"/>
                  <a:ext cx="1637662" cy="1304261"/>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285" name="Google Shape;285;p21"/>
                <p:cNvGrpSpPr/>
                <p:nvPr/>
              </p:nvGrpSpPr>
              <p:grpSpPr>
                <a:xfrm>
                  <a:off x="6962963" y="2166119"/>
                  <a:ext cx="1358786" cy="1144151"/>
                  <a:chOff x="6962963" y="2166119"/>
                  <a:chExt cx="1358786" cy="1144151"/>
                </a:xfrm>
              </p:grpSpPr>
              <p:grpSp>
                <p:nvGrpSpPr>
                  <p:cNvPr id="286" name="Google Shape;286;p21"/>
                  <p:cNvGrpSpPr/>
                  <p:nvPr/>
                </p:nvGrpSpPr>
                <p:grpSpPr>
                  <a:xfrm>
                    <a:off x="7768876" y="2166119"/>
                    <a:ext cx="552873" cy="1144151"/>
                    <a:chOff x="7768876" y="2166119"/>
                    <a:chExt cx="556771" cy="1383454"/>
                  </a:xfrm>
                </p:grpSpPr>
                <p:sp>
                  <p:nvSpPr>
                    <p:cNvPr id="287" name="Google Shape;287;p21"/>
                    <p:cNvSpPr/>
                    <p:nvPr/>
                  </p:nvSpPr>
                  <p:spPr>
                    <a:xfrm>
                      <a:off x="7768876" y="2166119"/>
                      <a:ext cx="556771" cy="408726"/>
                    </a:xfrm>
                    <a:prstGeom prst="rect">
                      <a:avLst/>
                    </a:prstGeom>
                    <a:noFill/>
                    <a:ln w="25400" cap="flat" cmpd="sng">
                      <a:solidFill>
                        <a:srgbClr val="3B926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 sz="1050" b="0" i="0" u="none" strike="noStrike" cap="none">
                          <a:solidFill>
                            <a:schemeClr val="dk1"/>
                          </a:solidFill>
                          <a:latin typeface="Arial"/>
                          <a:ea typeface="Arial"/>
                          <a:cs typeface="Arial"/>
                          <a:sym typeface="Arial"/>
                        </a:rPr>
                        <a:t>R1</a:t>
                      </a:r>
                      <a:endParaRPr sz="1400" b="0" i="0" u="none" strike="noStrike" cap="none">
                        <a:solidFill>
                          <a:srgbClr val="000000"/>
                        </a:solidFill>
                        <a:latin typeface="Arial"/>
                        <a:ea typeface="Arial"/>
                        <a:cs typeface="Arial"/>
                        <a:sym typeface="Arial"/>
                      </a:endParaRPr>
                    </a:p>
                  </p:txBody>
                </p:sp>
                <p:cxnSp>
                  <p:nvCxnSpPr>
                    <p:cNvPr id="288" name="Google Shape;288;p21"/>
                    <p:cNvCxnSpPr>
                      <a:stCxn id="289" idx="0"/>
                    </p:cNvCxnSpPr>
                    <p:nvPr/>
                  </p:nvCxnSpPr>
                  <p:spPr>
                    <a:xfrm rot="10800000">
                      <a:off x="8047261" y="2574832"/>
                      <a:ext cx="0" cy="510900"/>
                    </a:xfrm>
                    <a:prstGeom prst="straightConnector1">
                      <a:avLst/>
                    </a:prstGeom>
                    <a:noFill/>
                    <a:ln w="38100" cap="flat" cmpd="sng">
                      <a:solidFill>
                        <a:schemeClr val="dk1"/>
                      </a:solidFill>
                      <a:prstDash val="solid"/>
                      <a:round/>
                      <a:headEnd type="none" w="sm" len="sm"/>
                      <a:tailEnd type="stealth" w="med" len="med"/>
                    </a:ln>
                  </p:spPr>
                </p:cxnSp>
                <p:sp>
                  <p:nvSpPr>
                    <p:cNvPr id="289" name="Google Shape;289;p21"/>
                    <p:cNvSpPr/>
                    <p:nvPr/>
                  </p:nvSpPr>
                  <p:spPr>
                    <a:xfrm>
                      <a:off x="7799245" y="3085732"/>
                      <a:ext cx="496032" cy="463841"/>
                    </a:xfrm>
                    <a:prstGeom prst="ellipse">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 sz="1050" b="0" i="0" u="none" strike="noStrike" cap="none">
                          <a:solidFill>
                            <a:schemeClr val="dk1"/>
                          </a:solidFill>
                          <a:latin typeface="Arial"/>
                          <a:ea typeface="Arial"/>
                          <a:cs typeface="Arial"/>
                          <a:sym typeface="Arial"/>
                        </a:rPr>
                        <a:t>P1</a:t>
                      </a:r>
                      <a:endParaRPr sz="1400" b="0" i="0" u="none" strike="noStrike" cap="none">
                        <a:solidFill>
                          <a:srgbClr val="000000"/>
                        </a:solidFill>
                        <a:latin typeface="Arial"/>
                        <a:ea typeface="Arial"/>
                        <a:cs typeface="Arial"/>
                        <a:sym typeface="Arial"/>
                      </a:endParaRPr>
                    </a:p>
                  </p:txBody>
                </p:sp>
              </p:grpSp>
              <p:sp>
                <p:nvSpPr>
                  <p:cNvPr id="290" name="Google Shape;290;p21"/>
                  <p:cNvSpPr txBox="1"/>
                  <p:nvPr/>
                </p:nvSpPr>
                <p:spPr>
                  <a:xfrm>
                    <a:off x="6962963" y="2540506"/>
                    <a:ext cx="1082348"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accent2"/>
                        </a:solidFill>
                        <a:latin typeface="Century"/>
                        <a:ea typeface="Century"/>
                        <a:cs typeface="Century"/>
                        <a:sym typeface="Century"/>
                      </a:rPr>
                      <a:t>Request Edge</a:t>
                    </a:r>
                    <a:endParaRPr sz="1400" b="0" i="0" u="none" strike="noStrike" cap="none">
                      <a:solidFill>
                        <a:srgbClr val="000000"/>
                      </a:solidFill>
                      <a:latin typeface="Arial"/>
                      <a:ea typeface="Arial"/>
                      <a:cs typeface="Arial"/>
                      <a:sym typeface="Arial"/>
                    </a:endParaRPr>
                  </a:p>
                </p:txBody>
              </p:sp>
            </p:grpSp>
          </p:grpSp>
          <p:grpSp>
            <p:nvGrpSpPr>
              <p:cNvPr id="291" name="Google Shape;291;p21"/>
              <p:cNvGrpSpPr/>
              <p:nvPr/>
            </p:nvGrpSpPr>
            <p:grpSpPr>
              <a:xfrm>
                <a:off x="6405185" y="3575003"/>
                <a:ext cx="1637662" cy="1304261"/>
                <a:chOff x="6279430" y="3529498"/>
                <a:chExt cx="1637662" cy="1304261"/>
              </a:xfrm>
            </p:grpSpPr>
            <p:sp>
              <p:nvSpPr>
                <p:cNvPr id="292" name="Google Shape;292;p21"/>
                <p:cNvSpPr/>
                <p:nvPr/>
              </p:nvSpPr>
              <p:spPr>
                <a:xfrm>
                  <a:off x="6279430" y="3529498"/>
                  <a:ext cx="1637662" cy="1304261"/>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293" name="Google Shape;293;p21"/>
                <p:cNvGrpSpPr/>
                <p:nvPr/>
              </p:nvGrpSpPr>
              <p:grpSpPr>
                <a:xfrm>
                  <a:off x="6370129" y="3607882"/>
                  <a:ext cx="552873" cy="1144151"/>
                  <a:chOff x="7768876" y="2166119"/>
                  <a:chExt cx="556771" cy="1383454"/>
                </a:xfrm>
              </p:grpSpPr>
              <p:sp>
                <p:nvSpPr>
                  <p:cNvPr id="294" name="Google Shape;294;p21"/>
                  <p:cNvSpPr/>
                  <p:nvPr/>
                </p:nvSpPr>
                <p:spPr>
                  <a:xfrm>
                    <a:off x="7768876" y="2166119"/>
                    <a:ext cx="556771" cy="408726"/>
                  </a:xfrm>
                  <a:prstGeom prst="rect">
                    <a:avLst/>
                  </a:prstGeom>
                  <a:noFill/>
                  <a:ln w="25400" cap="flat" cmpd="sng">
                    <a:solidFill>
                      <a:srgbClr val="3B926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 sz="1050" b="0" i="0" u="none" strike="noStrike" cap="none">
                        <a:solidFill>
                          <a:schemeClr val="dk1"/>
                        </a:solidFill>
                        <a:latin typeface="Arial"/>
                        <a:ea typeface="Arial"/>
                        <a:cs typeface="Arial"/>
                        <a:sym typeface="Arial"/>
                      </a:rPr>
                      <a:t>R1</a:t>
                    </a:r>
                    <a:endParaRPr sz="1400" b="0" i="0" u="none" strike="noStrike" cap="none">
                      <a:solidFill>
                        <a:srgbClr val="000000"/>
                      </a:solidFill>
                      <a:latin typeface="Arial"/>
                      <a:ea typeface="Arial"/>
                      <a:cs typeface="Arial"/>
                      <a:sym typeface="Arial"/>
                    </a:endParaRPr>
                  </a:p>
                </p:txBody>
              </p:sp>
              <p:cxnSp>
                <p:nvCxnSpPr>
                  <p:cNvPr id="295" name="Google Shape;295;p21"/>
                  <p:cNvCxnSpPr>
                    <a:stCxn id="294" idx="2"/>
                    <a:endCxn id="296" idx="0"/>
                  </p:cNvCxnSpPr>
                  <p:nvPr/>
                </p:nvCxnSpPr>
                <p:spPr>
                  <a:xfrm>
                    <a:off x="8047262" y="2574845"/>
                    <a:ext cx="0" cy="510900"/>
                  </a:xfrm>
                  <a:prstGeom prst="straightConnector1">
                    <a:avLst/>
                  </a:prstGeom>
                  <a:noFill/>
                  <a:ln w="38100" cap="flat" cmpd="sng">
                    <a:solidFill>
                      <a:schemeClr val="dk1"/>
                    </a:solidFill>
                    <a:prstDash val="solid"/>
                    <a:round/>
                    <a:headEnd type="none" w="sm" len="sm"/>
                    <a:tailEnd type="stealth" w="med" len="med"/>
                  </a:ln>
                </p:spPr>
              </p:cxnSp>
              <p:sp>
                <p:nvSpPr>
                  <p:cNvPr id="296" name="Google Shape;296;p21"/>
                  <p:cNvSpPr/>
                  <p:nvPr/>
                </p:nvSpPr>
                <p:spPr>
                  <a:xfrm>
                    <a:off x="7799245" y="3085732"/>
                    <a:ext cx="496032" cy="463841"/>
                  </a:xfrm>
                  <a:prstGeom prst="ellipse">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 sz="1050" b="0" i="0" u="none" strike="noStrike" cap="none">
                        <a:solidFill>
                          <a:schemeClr val="dk1"/>
                        </a:solidFill>
                        <a:latin typeface="Arial"/>
                        <a:ea typeface="Arial"/>
                        <a:cs typeface="Arial"/>
                        <a:sym typeface="Arial"/>
                      </a:rPr>
                      <a:t>P1</a:t>
                    </a:r>
                    <a:endParaRPr sz="1400" b="0" i="0" u="none" strike="noStrike" cap="none">
                      <a:solidFill>
                        <a:srgbClr val="000000"/>
                      </a:solidFill>
                      <a:latin typeface="Arial"/>
                      <a:ea typeface="Arial"/>
                      <a:cs typeface="Arial"/>
                      <a:sym typeface="Arial"/>
                    </a:endParaRPr>
                  </a:p>
                </p:txBody>
              </p:sp>
            </p:grpSp>
            <p:sp>
              <p:nvSpPr>
                <p:cNvPr id="297" name="Google Shape;297;p21"/>
                <p:cNvSpPr txBox="1"/>
                <p:nvPr/>
              </p:nvSpPr>
              <p:spPr>
                <a:xfrm>
                  <a:off x="6721283" y="3982787"/>
                  <a:ext cx="1000595"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accent2"/>
                      </a:solidFill>
                      <a:latin typeface="Century"/>
                      <a:ea typeface="Century"/>
                      <a:cs typeface="Century"/>
                      <a:sym typeface="Century"/>
                    </a:rPr>
                    <a:t>Assignment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accent2"/>
                      </a:solidFill>
                      <a:latin typeface="Century"/>
                      <a:ea typeface="Century"/>
                      <a:cs typeface="Century"/>
                      <a:sym typeface="Century"/>
                    </a:rPr>
                    <a:t>Edge</a:t>
                  </a:r>
                  <a:endParaRPr sz="1400" b="0" i="0" u="none" strike="noStrike" cap="none">
                    <a:solidFill>
                      <a:srgbClr val="000000"/>
                    </a:solidFill>
                    <a:latin typeface="Arial"/>
                    <a:ea typeface="Arial"/>
                    <a:cs typeface="Arial"/>
                    <a:sym typeface="Arial"/>
                  </a:endParaRPr>
                </a:p>
              </p:txBody>
            </p:sp>
          </p:grpSp>
          <p:cxnSp>
            <p:nvCxnSpPr>
              <p:cNvPr id="298" name="Google Shape;298;p21"/>
              <p:cNvCxnSpPr>
                <a:stCxn id="277" idx="3"/>
                <a:endCxn id="284" idx="3"/>
              </p:cNvCxnSpPr>
              <p:nvPr/>
            </p:nvCxnSpPr>
            <p:spPr>
              <a:xfrm>
                <a:off x="7799032" y="1142515"/>
                <a:ext cx="928200" cy="1539600"/>
              </a:xfrm>
              <a:prstGeom prst="curvedConnector3">
                <a:avLst>
                  <a:gd name="adj1" fmla="val 127137"/>
                </a:avLst>
              </a:prstGeom>
              <a:noFill/>
              <a:ln w="19050" cap="flat" cmpd="sng">
                <a:solidFill>
                  <a:srgbClr val="5A3D34"/>
                </a:solidFill>
                <a:prstDash val="solid"/>
                <a:round/>
                <a:headEnd type="none" w="sm" len="sm"/>
                <a:tailEnd type="triangle" w="med" len="med"/>
              </a:ln>
            </p:spPr>
          </p:cxnSp>
          <p:cxnSp>
            <p:nvCxnSpPr>
              <p:cNvPr id="299" name="Google Shape;299;p21"/>
              <p:cNvCxnSpPr>
                <a:stCxn id="284" idx="2"/>
                <a:endCxn id="292" idx="3"/>
              </p:cNvCxnSpPr>
              <p:nvPr/>
            </p:nvCxnSpPr>
            <p:spPr>
              <a:xfrm rot="-5400000" flipH="1">
                <a:off x="7529161" y="3713472"/>
                <a:ext cx="892800" cy="134400"/>
              </a:xfrm>
              <a:prstGeom prst="curvedConnector4">
                <a:avLst>
                  <a:gd name="adj1" fmla="val 23009"/>
                  <a:gd name="adj2" fmla="val 796149"/>
                </a:avLst>
              </a:prstGeom>
              <a:noFill/>
              <a:ln w="19050" cap="flat" cmpd="sng">
                <a:solidFill>
                  <a:srgbClr val="5A3D34"/>
                </a:solidFill>
                <a:prstDash val="solid"/>
                <a:round/>
                <a:headEnd type="none" w="sm" len="sm"/>
                <a:tailEnd type="triangle" w="med" len="med"/>
              </a:ln>
            </p:spPr>
          </p:cxnSp>
          <p:cxnSp>
            <p:nvCxnSpPr>
              <p:cNvPr id="300" name="Google Shape;300;p21"/>
              <p:cNvCxnSpPr>
                <a:stCxn id="292" idx="1"/>
                <a:endCxn id="277" idx="2"/>
              </p:cNvCxnSpPr>
              <p:nvPr/>
            </p:nvCxnSpPr>
            <p:spPr>
              <a:xfrm rot="10800000" flipH="1">
                <a:off x="6405185" y="1794734"/>
                <a:ext cx="575100" cy="2432400"/>
              </a:xfrm>
              <a:prstGeom prst="curvedConnector4">
                <a:avLst>
                  <a:gd name="adj1" fmla="val -35710"/>
                  <a:gd name="adj2" fmla="val 59909"/>
                </a:avLst>
              </a:prstGeom>
              <a:noFill/>
              <a:ln w="19050" cap="flat" cmpd="sng">
                <a:solidFill>
                  <a:srgbClr val="5A3D34"/>
                </a:solidFill>
                <a:prstDash val="solid"/>
                <a:round/>
                <a:headEnd type="none" w="sm" len="sm"/>
                <a:tailEnd type="triangle" w="med" len="med"/>
              </a:ln>
            </p:spPr>
          </p:cxnSp>
          <p:sp>
            <p:nvSpPr>
              <p:cNvPr id="301" name="Google Shape;301;p21"/>
              <p:cNvSpPr txBox="1"/>
              <p:nvPr/>
            </p:nvSpPr>
            <p:spPr>
              <a:xfrm>
                <a:off x="7783715" y="1539030"/>
                <a:ext cx="1147253"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entury"/>
                    <a:ea typeface="Century"/>
                    <a:cs typeface="Century"/>
                    <a:sym typeface="Century"/>
                  </a:rPr>
                  <a:t>Requesting for a resource</a:t>
                </a:r>
                <a:endParaRPr sz="1400" b="0" i="0" u="none" strike="noStrike" cap="none">
                  <a:solidFill>
                    <a:srgbClr val="000000"/>
                  </a:solidFill>
                  <a:latin typeface="Arial"/>
                  <a:ea typeface="Arial"/>
                  <a:cs typeface="Arial"/>
                  <a:sym typeface="Arial"/>
                </a:endParaRPr>
              </a:p>
            </p:txBody>
          </p:sp>
          <p:sp>
            <p:nvSpPr>
              <p:cNvPr id="302" name="Google Shape;302;p21"/>
              <p:cNvSpPr txBox="1"/>
              <p:nvPr/>
            </p:nvSpPr>
            <p:spPr>
              <a:xfrm>
                <a:off x="6024755" y="2096336"/>
                <a:ext cx="1147253"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entury"/>
                    <a:ea typeface="Century"/>
                    <a:cs typeface="Century"/>
                    <a:sym typeface="Century"/>
                  </a:rPr>
                  <a:t>Resource is Released</a:t>
                </a: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2"/>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en"/>
              <a:t>Resource-Allocation-Graph Algorithm</a:t>
            </a:r>
            <a:endParaRPr/>
          </a:p>
          <a:p>
            <a:pPr marL="0" lvl="0" indent="0" algn="l" rtl="0">
              <a:lnSpc>
                <a:spcPct val="100000"/>
              </a:lnSpc>
              <a:spcBef>
                <a:spcPts val="0"/>
              </a:spcBef>
              <a:spcAft>
                <a:spcPts val="0"/>
              </a:spcAft>
              <a:buSzPct val="194444"/>
              <a:buNone/>
            </a:pPr>
            <a:r>
              <a:rPr lang="en" sz="2400" b="0"/>
              <a:t>(Deadlock Avoidance Algorithm)</a:t>
            </a:r>
            <a:endParaRPr sz="2400" b="0"/>
          </a:p>
        </p:txBody>
      </p:sp>
      <p:pic>
        <p:nvPicPr>
          <p:cNvPr id="308" name="Google Shape;308;p22"/>
          <p:cNvPicPr preferRelativeResize="0"/>
          <p:nvPr/>
        </p:nvPicPr>
        <p:blipFill rotWithShape="1">
          <a:blip r:embed="rId3">
            <a:alphaModFix/>
          </a:blip>
          <a:srcRect/>
          <a:stretch/>
        </p:blipFill>
        <p:spPr>
          <a:xfrm>
            <a:off x="1582369" y="1388884"/>
            <a:ext cx="2198175" cy="2221400"/>
          </a:xfrm>
          <a:prstGeom prst="rect">
            <a:avLst/>
          </a:prstGeom>
          <a:noFill/>
          <a:ln>
            <a:noFill/>
          </a:ln>
        </p:spPr>
      </p:pic>
      <p:pic>
        <p:nvPicPr>
          <p:cNvPr id="309" name="Google Shape;309;p22"/>
          <p:cNvPicPr preferRelativeResize="0"/>
          <p:nvPr/>
        </p:nvPicPr>
        <p:blipFill rotWithShape="1">
          <a:blip r:embed="rId4">
            <a:alphaModFix/>
          </a:blip>
          <a:srcRect/>
          <a:stretch/>
        </p:blipFill>
        <p:spPr>
          <a:xfrm>
            <a:off x="5036526" y="1388882"/>
            <a:ext cx="2353915" cy="2319300"/>
          </a:xfrm>
          <a:prstGeom prst="rect">
            <a:avLst/>
          </a:prstGeom>
          <a:noFill/>
          <a:ln>
            <a:noFill/>
          </a:ln>
        </p:spPr>
      </p:pic>
      <p:sp>
        <p:nvSpPr>
          <p:cNvPr id="310" name="Google Shape;310;p22"/>
          <p:cNvSpPr txBox="1"/>
          <p:nvPr/>
        </p:nvSpPr>
        <p:spPr>
          <a:xfrm>
            <a:off x="1308244" y="3747473"/>
            <a:ext cx="2472300" cy="601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Nunito"/>
                <a:ea typeface="Nunito"/>
                <a:cs typeface="Nunito"/>
                <a:sym typeface="Nunito"/>
              </a:rPr>
              <a:t>Resource-allocation graph for deadlock avoidance</a:t>
            </a:r>
            <a:endParaRPr sz="1400" b="0" i="0" u="none" strike="noStrike" cap="none">
              <a:solidFill>
                <a:srgbClr val="000000"/>
              </a:solidFill>
              <a:latin typeface="Nunito"/>
              <a:ea typeface="Nunito"/>
              <a:cs typeface="Nunito"/>
              <a:sym typeface="Nunito"/>
            </a:endParaRPr>
          </a:p>
        </p:txBody>
      </p:sp>
      <p:sp>
        <p:nvSpPr>
          <p:cNvPr id="311" name="Google Shape;311;p22"/>
          <p:cNvSpPr txBox="1"/>
          <p:nvPr/>
        </p:nvSpPr>
        <p:spPr>
          <a:xfrm>
            <a:off x="5133273" y="3773729"/>
            <a:ext cx="2472300" cy="601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Nunito"/>
                <a:ea typeface="Nunito"/>
                <a:cs typeface="Nunito"/>
                <a:sym typeface="Nunito"/>
              </a:rPr>
              <a:t>An unsafe state in a resource-allocation graph</a:t>
            </a:r>
            <a:endParaRPr sz="1400" b="0" i="0" u="none" strike="noStrike" cap="none">
              <a:solidFill>
                <a:srgbClr val="000000"/>
              </a:solidFill>
              <a:latin typeface="Nunito"/>
              <a:ea typeface="Nunito"/>
              <a:cs typeface="Nunito"/>
              <a:sym typeface="Nunito"/>
            </a:endParaRPr>
          </a:p>
        </p:txBody>
      </p:sp>
      <p:sp>
        <p:nvSpPr>
          <p:cNvPr id="312" name="Google Shape;312;p22"/>
          <p:cNvSpPr txBox="1"/>
          <p:nvPr/>
        </p:nvSpPr>
        <p:spPr>
          <a:xfrm>
            <a:off x="6758041" y="2986281"/>
            <a:ext cx="1271400" cy="346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FF0000"/>
                </a:solidFill>
                <a:latin typeface="Nunito"/>
                <a:ea typeface="Nunito"/>
                <a:cs typeface="Nunito"/>
                <a:sym typeface="Nunito"/>
              </a:rPr>
              <a:t>Cycle Detected !!! </a:t>
            </a:r>
            <a:endParaRPr sz="1400" b="1" i="0" u="none" strike="noStrike" cap="none">
              <a:solidFill>
                <a:srgbClr val="FF0000"/>
              </a:solidFill>
              <a:latin typeface="Nunito"/>
              <a:ea typeface="Nunito"/>
              <a:cs typeface="Nunito"/>
              <a:sym typeface="Nunito"/>
            </a:endParaRPr>
          </a:p>
        </p:txBody>
      </p:sp>
      <p:cxnSp>
        <p:nvCxnSpPr>
          <p:cNvPr id="313" name="Google Shape;313;p22"/>
          <p:cNvCxnSpPr/>
          <p:nvPr/>
        </p:nvCxnSpPr>
        <p:spPr>
          <a:xfrm rot="10800000" flipH="1">
            <a:off x="3177241" y="2864656"/>
            <a:ext cx="3481800" cy="35100"/>
          </a:xfrm>
          <a:prstGeom prst="straightConnector1">
            <a:avLst/>
          </a:prstGeom>
          <a:noFill/>
          <a:ln w="19050" cap="flat" cmpd="sng">
            <a:solidFill>
              <a:srgbClr val="FF00FF"/>
            </a:solidFill>
            <a:prstDash val="solid"/>
            <a:round/>
            <a:headEnd type="none" w="sm" len="sm"/>
            <a:tailEnd type="stealth" w="med" len="med"/>
          </a:ln>
        </p:spPr>
      </p:cxnSp>
      <p:sp>
        <p:nvSpPr>
          <p:cNvPr id="314" name="Google Shape;314;p22"/>
          <p:cNvSpPr txBox="1"/>
          <p:nvPr/>
        </p:nvSpPr>
        <p:spPr>
          <a:xfrm>
            <a:off x="3638766" y="2376681"/>
            <a:ext cx="1736700" cy="839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Nunito"/>
                <a:ea typeface="Nunito"/>
                <a:cs typeface="Nunito"/>
                <a:sym typeface="Nunito"/>
              </a:rPr>
              <a:t>Assigning the resource to the requesting process</a:t>
            </a:r>
            <a:endParaRPr sz="1400" b="0" i="1" u="none" strike="noStrike" cap="none">
              <a:solidFill>
                <a:srgbClr val="000000"/>
              </a:solidFill>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3"/>
          <p:cNvSpPr txBox="1">
            <a:spLocks noGrp="1"/>
          </p:cNvSpPr>
          <p:nvPr>
            <p:ph type="ctrTitle"/>
          </p:nvPr>
        </p:nvSpPr>
        <p:spPr>
          <a:xfrm>
            <a:off x="3065326" y="2049272"/>
            <a:ext cx="3054600" cy="15372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200"/>
              <a:buNone/>
            </a:pPr>
            <a:r>
              <a:rPr lang="en" b="1">
                <a:solidFill>
                  <a:srgbClr val="3B9267"/>
                </a:solidFill>
              </a:rPr>
              <a:t>Bankers Algorithm</a:t>
            </a:r>
            <a:endParaRPr b="1">
              <a:solidFill>
                <a:srgbClr val="3B9267"/>
              </a:solidFill>
            </a:endParaRPr>
          </a:p>
        </p:txBody>
      </p:sp>
      <p:sp>
        <p:nvSpPr>
          <p:cNvPr id="320" name="Google Shape;320;p23"/>
          <p:cNvSpPr txBox="1">
            <a:spLocks noGrp="1"/>
          </p:cNvSpPr>
          <p:nvPr>
            <p:ph type="subTitle" idx="1"/>
          </p:nvPr>
        </p:nvSpPr>
        <p:spPr>
          <a:xfrm>
            <a:off x="3065325" y="1597164"/>
            <a:ext cx="3054600" cy="7014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100"/>
              <a:buNone/>
            </a:pPr>
            <a:r>
              <a:rPr lang="en" sz="2400" b="1"/>
              <a:t>Operating Systems</a:t>
            </a:r>
            <a:endParaRPr sz="2400"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4"/>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3600" b="1"/>
              <a:t>Banker’s Algorithm </a:t>
            </a:r>
            <a:r>
              <a:rPr lang="en" sz="2400" b="0"/>
              <a:t>(Deadlock Avoidance Algorithm)</a:t>
            </a:r>
            <a:endParaRPr sz="2400" b="0"/>
          </a:p>
        </p:txBody>
      </p:sp>
      <p:sp>
        <p:nvSpPr>
          <p:cNvPr id="326" name="Google Shape;326;p24"/>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p>
            <a:pPr marL="139700" lvl="0" indent="0" algn="l" rtl="0">
              <a:lnSpc>
                <a:spcPct val="115000"/>
              </a:lnSpc>
              <a:spcBef>
                <a:spcPts val="0"/>
              </a:spcBef>
              <a:spcAft>
                <a:spcPts val="0"/>
              </a:spcAft>
              <a:buSzPts val="1400"/>
              <a:buNone/>
            </a:pPr>
            <a:endParaRPr sz="1400"/>
          </a:p>
          <a:p>
            <a:pPr marL="457200" lvl="0" indent="-317500" algn="l" rtl="0">
              <a:lnSpc>
                <a:spcPct val="115000"/>
              </a:lnSpc>
              <a:spcBef>
                <a:spcPts val="0"/>
              </a:spcBef>
              <a:spcAft>
                <a:spcPts val="0"/>
              </a:spcAft>
              <a:buSzPts val="1400"/>
              <a:buChar char="●"/>
            </a:pPr>
            <a:r>
              <a:rPr lang="en" sz="1400"/>
              <a:t>Multiple instances of each resource type.</a:t>
            </a:r>
            <a:br>
              <a:rPr lang="en" sz="1400"/>
            </a:br>
            <a:endParaRPr sz="1400"/>
          </a:p>
          <a:p>
            <a:pPr marL="457200" lvl="0" indent="-317500" algn="l" rtl="0">
              <a:lnSpc>
                <a:spcPct val="115000"/>
              </a:lnSpc>
              <a:spcBef>
                <a:spcPts val="0"/>
              </a:spcBef>
              <a:spcAft>
                <a:spcPts val="0"/>
              </a:spcAft>
              <a:buSzPts val="1400"/>
              <a:buChar char="●"/>
            </a:pPr>
            <a:r>
              <a:rPr lang="en" sz="1400"/>
              <a:t>Each process must a priori claim maximum use.</a:t>
            </a:r>
            <a:br>
              <a:rPr lang="en" sz="1400"/>
            </a:br>
            <a:endParaRPr sz="1400"/>
          </a:p>
          <a:p>
            <a:pPr marL="457200" lvl="0" indent="-317500" algn="l" rtl="0">
              <a:lnSpc>
                <a:spcPct val="115000"/>
              </a:lnSpc>
              <a:spcBef>
                <a:spcPts val="0"/>
              </a:spcBef>
              <a:spcAft>
                <a:spcPts val="0"/>
              </a:spcAft>
              <a:buSzPts val="1400"/>
              <a:buChar char="●"/>
            </a:pPr>
            <a:r>
              <a:rPr lang="en" sz="1400"/>
              <a:t>When a process requests a resource it may have to wait.  </a:t>
            </a:r>
            <a:br>
              <a:rPr lang="en" sz="1400"/>
            </a:br>
            <a:endParaRPr sz="1400"/>
          </a:p>
          <a:p>
            <a:pPr marL="457200" lvl="0" indent="-317500" algn="l" rtl="0">
              <a:lnSpc>
                <a:spcPct val="115000"/>
              </a:lnSpc>
              <a:spcBef>
                <a:spcPts val="0"/>
              </a:spcBef>
              <a:spcAft>
                <a:spcPts val="0"/>
              </a:spcAft>
              <a:buSzPts val="1400"/>
              <a:buChar char="●"/>
            </a:pPr>
            <a:r>
              <a:rPr lang="en" sz="1400"/>
              <a:t>When a process gets all its resources it must return them in a finite amount of time.</a:t>
            </a:r>
            <a:endParaRPr sz="1400"/>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a:t>Data Structures for the Banker’s Algorithm</a:t>
            </a:r>
            <a:endParaRPr/>
          </a:p>
        </p:txBody>
      </p:sp>
      <p:sp>
        <p:nvSpPr>
          <p:cNvPr id="332" name="Google Shape;332;p25"/>
          <p:cNvSpPr txBox="1">
            <a:spLocks noGrp="1"/>
          </p:cNvSpPr>
          <p:nvPr>
            <p:ph type="body" idx="1"/>
          </p:nvPr>
        </p:nvSpPr>
        <p:spPr>
          <a:xfrm>
            <a:off x="396488" y="1314883"/>
            <a:ext cx="8435812" cy="3150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400">
                <a:latin typeface="Century"/>
                <a:ea typeface="Century"/>
                <a:cs typeface="Century"/>
                <a:sym typeface="Century"/>
              </a:rPr>
              <a:t>Need the following data structures, where </a:t>
            </a:r>
            <a:r>
              <a:rPr lang="en" sz="1400" b="1">
                <a:latin typeface="Century"/>
                <a:ea typeface="Century"/>
                <a:cs typeface="Century"/>
                <a:sym typeface="Century"/>
              </a:rPr>
              <a:t>n</a:t>
            </a:r>
            <a:r>
              <a:rPr lang="en" sz="1400">
                <a:latin typeface="Century"/>
                <a:ea typeface="Century"/>
                <a:cs typeface="Century"/>
                <a:sym typeface="Century"/>
              </a:rPr>
              <a:t> is the number of processes in the system and </a:t>
            </a:r>
            <a:r>
              <a:rPr lang="en" sz="1400" b="1">
                <a:latin typeface="Century"/>
                <a:ea typeface="Century"/>
                <a:cs typeface="Century"/>
                <a:sym typeface="Century"/>
              </a:rPr>
              <a:t>m</a:t>
            </a:r>
            <a:r>
              <a:rPr lang="en" sz="1400">
                <a:latin typeface="Century"/>
                <a:ea typeface="Century"/>
                <a:cs typeface="Century"/>
                <a:sym typeface="Century"/>
              </a:rPr>
              <a:t> is the number of resource types.</a:t>
            </a:r>
            <a:endParaRPr sz="1400">
              <a:latin typeface="Century"/>
              <a:ea typeface="Century"/>
              <a:cs typeface="Century"/>
              <a:sym typeface="Century"/>
            </a:endParaRPr>
          </a:p>
          <a:p>
            <a:pPr marL="457200" lvl="0" indent="-317500" algn="l" rtl="0">
              <a:lnSpc>
                <a:spcPct val="115000"/>
              </a:lnSpc>
              <a:spcBef>
                <a:spcPts val="1200"/>
              </a:spcBef>
              <a:spcAft>
                <a:spcPts val="0"/>
              </a:spcAft>
              <a:buSzPts val="1400"/>
              <a:buChar char="❏"/>
            </a:pPr>
            <a:r>
              <a:rPr lang="en" sz="1400" b="1">
                <a:solidFill>
                  <a:srgbClr val="0070C0"/>
                </a:solidFill>
                <a:latin typeface="Consolas"/>
                <a:ea typeface="Consolas"/>
                <a:cs typeface="Consolas"/>
                <a:sym typeface="Consolas"/>
              </a:rPr>
              <a:t>Available</a:t>
            </a:r>
            <a:r>
              <a:rPr lang="en" sz="1400">
                <a:solidFill>
                  <a:srgbClr val="0070C0"/>
                </a:solidFill>
                <a:latin typeface="Consolas"/>
                <a:ea typeface="Consolas"/>
                <a:cs typeface="Consolas"/>
                <a:sym typeface="Consolas"/>
              </a:rPr>
              <a:t>: </a:t>
            </a:r>
            <a:r>
              <a:rPr lang="en" sz="1400">
                <a:latin typeface="Century"/>
                <a:ea typeface="Century"/>
                <a:cs typeface="Century"/>
                <a:sym typeface="Century"/>
              </a:rPr>
              <a:t>Array of length </a:t>
            </a:r>
            <a:r>
              <a:rPr lang="en" sz="1400" b="1">
                <a:latin typeface="Century"/>
                <a:ea typeface="Century"/>
                <a:cs typeface="Century"/>
                <a:sym typeface="Century"/>
              </a:rPr>
              <a:t>m,</a:t>
            </a:r>
            <a:r>
              <a:rPr lang="en" sz="1400">
                <a:latin typeface="Century"/>
                <a:ea typeface="Century"/>
                <a:cs typeface="Century"/>
                <a:sym typeface="Century"/>
              </a:rPr>
              <a:t> indicates the number of available resources of each type. </a:t>
            </a:r>
            <a:endParaRPr sz="1400">
              <a:latin typeface="Century"/>
              <a:ea typeface="Century"/>
              <a:cs typeface="Century"/>
              <a:sym typeface="Century"/>
            </a:endParaRPr>
          </a:p>
          <a:p>
            <a:pPr marL="457200" lvl="0" indent="-317500" algn="l" rtl="0">
              <a:lnSpc>
                <a:spcPct val="115000"/>
              </a:lnSpc>
              <a:spcBef>
                <a:spcPts val="0"/>
              </a:spcBef>
              <a:spcAft>
                <a:spcPts val="0"/>
              </a:spcAft>
              <a:buSzPts val="1400"/>
              <a:buChar char="❏"/>
            </a:pPr>
            <a:r>
              <a:rPr lang="en" sz="1400" b="1">
                <a:solidFill>
                  <a:srgbClr val="0070C0"/>
                </a:solidFill>
                <a:latin typeface="Consolas"/>
                <a:ea typeface="Consolas"/>
                <a:cs typeface="Consolas"/>
                <a:sym typeface="Consolas"/>
              </a:rPr>
              <a:t>Max</a:t>
            </a:r>
            <a:r>
              <a:rPr lang="en" sz="1400">
                <a:solidFill>
                  <a:srgbClr val="0070C0"/>
                </a:solidFill>
                <a:latin typeface="Consolas"/>
                <a:ea typeface="Consolas"/>
                <a:cs typeface="Consolas"/>
                <a:sym typeface="Consolas"/>
              </a:rPr>
              <a:t>: </a:t>
            </a:r>
            <a:r>
              <a:rPr lang="en" sz="1400" b="1">
                <a:latin typeface="Century"/>
                <a:ea typeface="Century"/>
                <a:cs typeface="Century"/>
                <a:sym typeface="Century"/>
              </a:rPr>
              <a:t>n</a:t>
            </a:r>
            <a:r>
              <a:rPr lang="en" sz="1400">
                <a:latin typeface="Century"/>
                <a:ea typeface="Century"/>
                <a:cs typeface="Century"/>
                <a:sym typeface="Century"/>
              </a:rPr>
              <a:t> by </a:t>
            </a:r>
            <a:r>
              <a:rPr lang="en" sz="1400" b="1">
                <a:latin typeface="Century"/>
                <a:ea typeface="Century"/>
                <a:cs typeface="Century"/>
                <a:sym typeface="Century"/>
              </a:rPr>
              <a:t>m</a:t>
            </a:r>
            <a:r>
              <a:rPr lang="en" sz="1400">
                <a:latin typeface="Century"/>
                <a:ea typeface="Century"/>
                <a:cs typeface="Century"/>
                <a:sym typeface="Century"/>
              </a:rPr>
              <a:t> matrix, defines maximum demand of each process for each type.</a:t>
            </a:r>
            <a:endParaRPr sz="1400">
              <a:latin typeface="Century"/>
              <a:ea typeface="Century"/>
              <a:cs typeface="Century"/>
              <a:sym typeface="Century"/>
            </a:endParaRPr>
          </a:p>
          <a:p>
            <a:pPr marL="457200" lvl="0" indent="-317500" algn="l" rtl="0">
              <a:lnSpc>
                <a:spcPct val="115000"/>
              </a:lnSpc>
              <a:spcBef>
                <a:spcPts val="0"/>
              </a:spcBef>
              <a:spcAft>
                <a:spcPts val="0"/>
              </a:spcAft>
              <a:buSzPts val="1400"/>
              <a:buChar char="❏"/>
            </a:pPr>
            <a:r>
              <a:rPr lang="en" sz="1400" b="1">
                <a:solidFill>
                  <a:srgbClr val="0070C0"/>
                </a:solidFill>
                <a:latin typeface="Consolas"/>
                <a:ea typeface="Consolas"/>
                <a:cs typeface="Consolas"/>
                <a:sym typeface="Consolas"/>
              </a:rPr>
              <a:t>Allocation</a:t>
            </a:r>
            <a:r>
              <a:rPr lang="en" sz="1400">
                <a:solidFill>
                  <a:srgbClr val="0070C0"/>
                </a:solidFill>
                <a:latin typeface="Century"/>
                <a:ea typeface="Century"/>
                <a:cs typeface="Century"/>
                <a:sym typeface="Century"/>
              </a:rPr>
              <a:t>: </a:t>
            </a:r>
            <a:r>
              <a:rPr lang="en" sz="1400" b="1">
                <a:latin typeface="Century"/>
                <a:ea typeface="Century"/>
                <a:cs typeface="Century"/>
                <a:sym typeface="Century"/>
              </a:rPr>
              <a:t>n</a:t>
            </a:r>
            <a:r>
              <a:rPr lang="en" sz="1400">
                <a:latin typeface="Century"/>
                <a:ea typeface="Century"/>
                <a:cs typeface="Century"/>
                <a:sym typeface="Century"/>
              </a:rPr>
              <a:t> by </a:t>
            </a:r>
            <a:r>
              <a:rPr lang="en" sz="1400" b="1">
                <a:latin typeface="Century"/>
                <a:ea typeface="Century"/>
                <a:cs typeface="Century"/>
                <a:sym typeface="Century"/>
              </a:rPr>
              <a:t>m</a:t>
            </a:r>
            <a:r>
              <a:rPr lang="en" sz="1400">
                <a:latin typeface="Century"/>
                <a:ea typeface="Century"/>
                <a:cs typeface="Century"/>
                <a:sym typeface="Century"/>
              </a:rPr>
              <a:t> matrix, defines number of assigned resources to each process for each type.</a:t>
            </a:r>
            <a:endParaRPr sz="1400">
              <a:latin typeface="Century"/>
              <a:ea typeface="Century"/>
              <a:cs typeface="Century"/>
              <a:sym typeface="Century"/>
            </a:endParaRPr>
          </a:p>
          <a:p>
            <a:pPr marL="457200" lvl="0" indent="-317500" algn="l" rtl="0">
              <a:lnSpc>
                <a:spcPct val="115000"/>
              </a:lnSpc>
              <a:spcBef>
                <a:spcPts val="0"/>
              </a:spcBef>
              <a:spcAft>
                <a:spcPts val="0"/>
              </a:spcAft>
              <a:buSzPts val="1400"/>
              <a:buChar char="❏"/>
            </a:pPr>
            <a:r>
              <a:rPr lang="en" sz="1400" b="1">
                <a:solidFill>
                  <a:srgbClr val="0070C0"/>
                </a:solidFill>
                <a:latin typeface="Consolas"/>
                <a:ea typeface="Consolas"/>
                <a:cs typeface="Consolas"/>
                <a:sym typeface="Consolas"/>
              </a:rPr>
              <a:t>Need</a:t>
            </a:r>
            <a:r>
              <a:rPr lang="en" sz="1400">
                <a:solidFill>
                  <a:srgbClr val="0070C0"/>
                </a:solidFill>
                <a:latin typeface="Consolas"/>
                <a:ea typeface="Consolas"/>
                <a:cs typeface="Consolas"/>
                <a:sym typeface="Consolas"/>
              </a:rPr>
              <a:t>: </a:t>
            </a:r>
            <a:r>
              <a:rPr lang="en" sz="1400" b="1">
                <a:latin typeface="Century"/>
                <a:ea typeface="Century"/>
                <a:cs typeface="Century"/>
                <a:sym typeface="Century"/>
              </a:rPr>
              <a:t>n</a:t>
            </a:r>
            <a:r>
              <a:rPr lang="en" sz="1400">
                <a:latin typeface="Century"/>
                <a:ea typeface="Century"/>
                <a:cs typeface="Century"/>
                <a:sym typeface="Century"/>
              </a:rPr>
              <a:t> by </a:t>
            </a:r>
            <a:r>
              <a:rPr lang="en" sz="1400" b="1">
                <a:latin typeface="Century"/>
                <a:ea typeface="Century"/>
                <a:cs typeface="Century"/>
                <a:sym typeface="Century"/>
              </a:rPr>
              <a:t>m</a:t>
            </a:r>
            <a:r>
              <a:rPr lang="en" sz="1400">
                <a:latin typeface="Century"/>
                <a:ea typeface="Century"/>
                <a:cs typeface="Century"/>
                <a:sym typeface="Century"/>
              </a:rPr>
              <a:t> matrix, defines number of remaining resources of each type needed by each process.</a:t>
            </a:r>
            <a:endParaRPr sz="1400">
              <a:latin typeface="Century"/>
              <a:ea typeface="Century"/>
              <a:cs typeface="Century"/>
              <a:sym typeface="Century"/>
            </a:endParaRPr>
          </a:p>
          <a:p>
            <a:pPr marL="457200" lvl="0" indent="0" algn="ctr" rtl="0">
              <a:lnSpc>
                <a:spcPct val="115000"/>
              </a:lnSpc>
              <a:spcBef>
                <a:spcPts val="1200"/>
              </a:spcBef>
              <a:spcAft>
                <a:spcPts val="1200"/>
              </a:spcAft>
              <a:buSzPts val="1800"/>
              <a:buNone/>
            </a:pPr>
            <a:r>
              <a:rPr lang="en" sz="1400">
                <a:solidFill>
                  <a:srgbClr val="0070C0"/>
                </a:solidFill>
                <a:latin typeface="Consolas"/>
                <a:ea typeface="Consolas"/>
                <a:cs typeface="Consolas"/>
                <a:sym typeface="Consolas"/>
              </a:rPr>
              <a:t>Need [i,j] = Max[i,j] – Allocation [i,j]</a:t>
            </a:r>
            <a:endParaRPr sz="1400">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6"/>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a:t>Banker’s Safety Algorithm</a:t>
            </a:r>
            <a:endParaRPr/>
          </a:p>
        </p:txBody>
      </p:sp>
      <p:sp>
        <p:nvSpPr>
          <p:cNvPr id="338" name="Google Shape;338;p26"/>
          <p:cNvSpPr txBox="1">
            <a:spLocks noGrp="1"/>
          </p:cNvSpPr>
          <p:nvPr>
            <p:ph type="body" idx="1"/>
          </p:nvPr>
        </p:nvSpPr>
        <p:spPr>
          <a:xfrm>
            <a:off x="311699" y="1147224"/>
            <a:ext cx="8520599" cy="3155418"/>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SzPct val="129729"/>
              <a:buNone/>
            </a:pPr>
            <a:r>
              <a:rPr lang="en" sz="1500">
                <a:latin typeface="Century"/>
                <a:ea typeface="Century"/>
                <a:cs typeface="Century"/>
                <a:sym typeface="Century"/>
              </a:rPr>
              <a:t>Algorithm for finding out whether or not a system is in a safe state</a:t>
            </a:r>
            <a:endParaRPr sz="1500">
              <a:latin typeface="Century"/>
              <a:ea typeface="Century"/>
              <a:cs typeface="Century"/>
              <a:sym typeface="Century"/>
            </a:endParaRPr>
          </a:p>
          <a:p>
            <a:pPr marL="457200" lvl="0" indent="-323952" algn="l" rtl="0">
              <a:lnSpc>
                <a:spcPct val="115000"/>
              </a:lnSpc>
              <a:spcBef>
                <a:spcPts val="1200"/>
              </a:spcBef>
              <a:spcAft>
                <a:spcPts val="0"/>
              </a:spcAft>
              <a:buSzPct val="108106"/>
              <a:buAutoNum type="arabicPeriod"/>
            </a:pPr>
            <a:r>
              <a:rPr lang="en" sz="1500">
                <a:latin typeface="Century"/>
                <a:ea typeface="Century"/>
                <a:cs typeface="Century"/>
                <a:sym typeface="Century"/>
              </a:rPr>
              <a:t>Let </a:t>
            </a:r>
            <a:r>
              <a:rPr lang="en" sz="1500" b="1">
                <a:latin typeface="Century"/>
                <a:ea typeface="Century"/>
                <a:cs typeface="Century"/>
                <a:sym typeface="Century"/>
              </a:rPr>
              <a:t>Work</a:t>
            </a:r>
            <a:r>
              <a:rPr lang="en" sz="1500" b="1" i="1">
                <a:latin typeface="Century"/>
                <a:ea typeface="Century"/>
                <a:cs typeface="Century"/>
                <a:sym typeface="Century"/>
              </a:rPr>
              <a:t> </a:t>
            </a:r>
            <a:r>
              <a:rPr lang="en" sz="1500">
                <a:latin typeface="Century"/>
                <a:ea typeface="Century"/>
                <a:cs typeface="Century"/>
                <a:sym typeface="Century"/>
              </a:rPr>
              <a:t>and </a:t>
            </a:r>
            <a:r>
              <a:rPr lang="en" sz="1500" b="1">
                <a:latin typeface="Century"/>
                <a:ea typeface="Century"/>
                <a:cs typeface="Century"/>
                <a:sym typeface="Century"/>
              </a:rPr>
              <a:t>Finish</a:t>
            </a:r>
            <a:r>
              <a:rPr lang="en" sz="1500" b="1" i="1">
                <a:latin typeface="Century"/>
                <a:ea typeface="Century"/>
                <a:cs typeface="Century"/>
                <a:sym typeface="Century"/>
              </a:rPr>
              <a:t> </a:t>
            </a:r>
            <a:r>
              <a:rPr lang="en" sz="1500">
                <a:latin typeface="Century"/>
                <a:ea typeface="Century"/>
                <a:cs typeface="Century"/>
                <a:sym typeface="Century"/>
              </a:rPr>
              <a:t>be vectors of length m and n, respectively. Initialize </a:t>
            </a:r>
            <a:br>
              <a:rPr lang="en" sz="1500">
                <a:latin typeface="Century"/>
                <a:ea typeface="Century"/>
                <a:cs typeface="Century"/>
                <a:sym typeface="Century"/>
              </a:rPr>
            </a:br>
            <a:r>
              <a:rPr lang="en" sz="1500" b="1">
                <a:solidFill>
                  <a:srgbClr val="0070C0"/>
                </a:solidFill>
                <a:latin typeface="Consolas"/>
                <a:ea typeface="Consolas"/>
                <a:cs typeface="Consolas"/>
                <a:sym typeface="Consolas"/>
              </a:rPr>
              <a:t>Work </a:t>
            </a:r>
            <a:r>
              <a:rPr lang="en" sz="1500">
                <a:solidFill>
                  <a:srgbClr val="0070C0"/>
                </a:solidFill>
                <a:latin typeface="Consolas"/>
                <a:ea typeface="Consolas"/>
                <a:cs typeface="Consolas"/>
                <a:sym typeface="Consolas"/>
              </a:rPr>
              <a:t>= </a:t>
            </a:r>
            <a:r>
              <a:rPr lang="en" sz="1500" b="1">
                <a:solidFill>
                  <a:srgbClr val="0070C0"/>
                </a:solidFill>
                <a:latin typeface="Consolas"/>
                <a:ea typeface="Consolas"/>
                <a:cs typeface="Consolas"/>
                <a:sym typeface="Consolas"/>
              </a:rPr>
              <a:t>Available </a:t>
            </a:r>
            <a:r>
              <a:rPr lang="en" sz="1500">
                <a:latin typeface="Century"/>
                <a:ea typeface="Century"/>
                <a:cs typeface="Century"/>
                <a:sym typeface="Century"/>
              </a:rPr>
              <a:t>and </a:t>
            </a:r>
            <a:br>
              <a:rPr lang="en" sz="1500">
                <a:latin typeface="Century"/>
                <a:ea typeface="Century"/>
                <a:cs typeface="Century"/>
                <a:sym typeface="Century"/>
              </a:rPr>
            </a:br>
            <a:r>
              <a:rPr lang="en" sz="1500" b="1">
                <a:solidFill>
                  <a:srgbClr val="0070C0"/>
                </a:solidFill>
                <a:latin typeface="Consolas"/>
                <a:ea typeface="Consolas"/>
                <a:cs typeface="Consolas"/>
                <a:sym typeface="Consolas"/>
              </a:rPr>
              <a:t>Finish[i] = false</a:t>
            </a:r>
            <a:r>
              <a:rPr lang="en" sz="1500">
                <a:solidFill>
                  <a:srgbClr val="0070C0"/>
                </a:solidFill>
                <a:latin typeface="Consolas"/>
                <a:ea typeface="Consolas"/>
                <a:cs typeface="Consolas"/>
                <a:sym typeface="Consolas"/>
              </a:rPr>
              <a:t> </a:t>
            </a:r>
            <a:r>
              <a:rPr lang="en" sz="1500">
                <a:latin typeface="Century"/>
                <a:ea typeface="Century"/>
                <a:cs typeface="Century"/>
                <a:sym typeface="Century"/>
              </a:rPr>
              <a:t>for i = 0, 1, ..., n − 1.</a:t>
            </a:r>
            <a:endParaRPr sz="1500">
              <a:latin typeface="Century"/>
              <a:ea typeface="Century"/>
              <a:cs typeface="Century"/>
              <a:sym typeface="Century"/>
            </a:endParaRPr>
          </a:p>
          <a:p>
            <a:pPr marL="457200" lvl="0" indent="-323952" algn="l" rtl="0">
              <a:lnSpc>
                <a:spcPct val="115000"/>
              </a:lnSpc>
              <a:spcBef>
                <a:spcPts val="0"/>
              </a:spcBef>
              <a:spcAft>
                <a:spcPts val="0"/>
              </a:spcAft>
              <a:buSzPct val="108106"/>
              <a:buAutoNum type="arabicPeriod"/>
            </a:pPr>
            <a:r>
              <a:rPr lang="en" sz="1500">
                <a:latin typeface="Century"/>
                <a:ea typeface="Century"/>
                <a:cs typeface="Century"/>
                <a:sym typeface="Century"/>
              </a:rPr>
              <a:t>Find an index</a:t>
            </a:r>
            <a:r>
              <a:rPr lang="en" sz="1500" b="1" i="1">
                <a:latin typeface="Century"/>
                <a:ea typeface="Century"/>
                <a:cs typeface="Century"/>
                <a:sym typeface="Century"/>
              </a:rPr>
              <a:t> </a:t>
            </a:r>
            <a:r>
              <a:rPr lang="en" sz="1500" b="1" i="1">
                <a:solidFill>
                  <a:srgbClr val="0070C0"/>
                </a:solidFill>
                <a:latin typeface="Consolas"/>
                <a:ea typeface="Consolas"/>
                <a:cs typeface="Consolas"/>
                <a:sym typeface="Consolas"/>
              </a:rPr>
              <a:t>i </a:t>
            </a:r>
            <a:r>
              <a:rPr lang="en" sz="1500">
                <a:latin typeface="Century"/>
                <a:ea typeface="Century"/>
                <a:cs typeface="Century"/>
                <a:sym typeface="Century"/>
              </a:rPr>
              <a:t>such that both of the following meets, </a:t>
            </a:r>
            <a:br>
              <a:rPr lang="en" sz="1500">
                <a:latin typeface="Century"/>
                <a:ea typeface="Century"/>
                <a:cs typeface="Century"/>
                <a:sym typeface="Century"/>
              </a:rPr>
            </a:br>
            <a:r>
              <a:rPr lang="en" sz="1500" b="1">
                <a:solidFill>
                  <a:srgbClr val="0070C0"/>
                </a:solidFill>
                <a:latin typeface="Consolas"/>
                <a:ea typeface="Consolas"/>
                <a:cs typeface="Consolas"/>
                <a:sym typeface="Consolas"/>
              </a:rPr>
              <a:t>Finish[i] == false</a:t>
            </a:r>
            <a:br>
              <a:rPr lang="en" sz="1500" b="1">
                <a:solidFill>
                  <a:srgbClr val="0070C0"/>
                </a:solidFill>
                <a:latin typeface="Consolas"/>
                <a:ea typeface="Consolas"/>
                <a:cs typeface="Consolas"/>
                <a:sym typeface="Consolas"/>
              </a:rPr>
            </a:br>
            <a:r>
              <a:rPr lang="en" sz="1500" b="1">
                <a:solidFill>
                  <a:srgbClr val="0070C0"/>
                </a:solidFill>
                <a:latin typeface="Consolas"/>
                <a:ea typeface="Consolas"/>
                <a:cs typeface="Consolas"/>
                <a:sym typeface="Consolas"/>
              </a:rPr>
              <a:t>Need</a:t>
            </a:r>
            <a:r>
              <a:rPr lang="en" sz="1500" b="1" baseline="-25000">
                <a:solidFill>
                  <a:srgbClr val="0070C0"/>
                </a:solidFill>
                <a:latin typeface="Consolas"/>
                <a:ea typeface="Consolas"/>
                <a:cs typeface="Consolas"/>
                <a:sym typeface="Consolas"/>
              </a:rPr>
              <a:t>i</a:t>
            </a:r>
            <a:r>
              <a:rPr lang="en" sz="1500" b="1">
                <a:solidFill>
                  <a:srgbClr val="0070C0"/>
                </a:solidFill>
                <a:latin typeface="Consolas"/>
                <a:ea typeface="Consolas"/>
                <a:cs typeface="Consolas"/>
                <a:sym typeface="Consolas"/>
              </a:rPr>
              <a:t> ≤ Work</a:t>
            </a:r>
            <a:br>
              <a:rPr lang="en" sz="1500" b="1">
                <a:solidFill>
                  <a:srgbClr val="0070C0"/>
                </a:solidFill>
                <a:latin typeface="Consolas"/>
                <a:ea typeface="Consolas"/>
                <a:cs typeface="Consolas"/>
                <a:sym typeface="Consolas"/>
              </a:rPr>
            </a:br>
            <a:r>
              <a:rPr lang="en" sz="1500">
                <a:latin typeface="Century"/>
                <a:ea typeface="Century"/>
                <a:cs typeface="Century"/>
                <a:sym typeface="Century"/>
              </a:rPr>
              <a:t>if no such </a:t>
            </a:r>
            <a:r>
              <a:rPr lang="en" sz="1500" b="1" i="1">
                <a:solidFill>
                  <a:schemeClr val="dk1"/>
                </a:solidFill>
                <a:latin typeface="Consolas"/>
                <a:ea typeface="Consolas"/>
                <a:cs typeface="Consolas"/>
                <a:sym typeface="Consolas"/>
              </a:rPr>
              <a:t>i </a:t>
            </a:r>
            <a:r>
              <a:rPr lang="en" sz="1500">
                <a:latin typeface="Century"/>
                <a:ea typeface="Century"/>
                <a:cs typeface="Century"/>
                <a:sym typeface="Century"/>
              </a:rPr>
              <a:t>exists, go to step 4.</a:t>
            </a:r>
            <a:endParaRPr sz="1500" b="1">
              <a:solidFill>
                <a:srgbClr val="0070C0"/>
              </a:solidFill>
              <a:latin typeface="Consolas"/>
              <a:ea typeface="Consolas"/>
              <a:cs typeface="Consolas"/>
              <a:sym typeface="Consolas"/>
            </a:endParaRPr>
          </a:p>
          <a:p>
            <a:pPr marL="457200" lvl="0" indent="-323952" algn="l" rtl="0">
              <a:lnSpc>
                <a:spcPct val="115000"/>
              </a:lnSpc>
              <a:spcBef>
                <a:spcPts val="0"/>
              </a:spcBef>
              <a:spcAft>
                <a:spcPts val="0"/>
              </a:spcAft>
              <a:buSzPct val="108106"/>
              <a:buAutoNum type="arabicPeriod"/>
            </a:pPr>
            <a:r>
              <a:rPr lang="en" sz="1500" b="1">
                <a:solidFill>
                  <a:srgbClr val="0070C0"/>
                </a:solidFill>
                <a:latin typeface="Consolas"/>
                <a:ea typeface="Consolas"/>
                <a:cs typeface="Consolas"/>
                <a:sym typeface="Consolas"/>
              </a:rPr>
              <a:t>Work =Work + Allocation</a:t>
            </a:r>
            <a:r>
              <a:rPr lang="en" sz="1500" b="1" baseline="-25000">
                <a:solidFill>
                  <a:srgbClr val="0070C0"/>
                </a:solidFill>
                <a:latin typeface="Consolas"/>
                <a:ea typeface="Consolas"/>
                <a:cs typeface="Consolas"/>
                <a:sym typeface="Consolas"/>
              </a:rPr>
              <a:t>i</a:t>
            </a:r>
            <a:r>
              <a:rPr lang="en" sz="1500" b="1">
                <a:solidFill>
                  <a:srgbClr val="0070C0"/>
                </a:solidFill>
                <a:latin typeface="Consolas"/>
                <a:ea typeface="Consolas"/>
                <a:cs typeface="Consolas"/>
                <a:sym typeface="Consolas"/>
              </a:rPr>
              <a:t> </a:t>
            </a:r>
            <a:br>
              <a:rPr lang="en" sz="1500" b="1">
                <a:solidFill>
                  <a:srgbClr val="0070C0"/>
                </a:solidFill>
                <a:latin typeface="Consolas"/>
                <a:ea typeface="Consolas"/>
                <a:cs typeface="Consolas"/>
                <a:sym typeface="Consolas"/>
              </a:rPr>
            </a:br>
            <a:r>
              <a:rPr lang="en" sz="1500" b="1">
                <a:solidFill>
                  <a:srgbClr val="0070C0"/>
                </a:solidFill>
                <a:latin typeface="Consolas"/>
                <a:ea typeface="Consolas"/>
                <a:cs typeface="Consolas"/>
                <a:sym typeface="Consolas"/>
              </a:rPr>
              <a:t>Finish[i] = true</a:t>
            </a:r>
            <a:br>
              <a:rPr lang="en" sz="1500">
                <a:latin typeface="Consolas"/>
                <a:ea typeface="Consolas"/>
                <a:cs typeface="Consolas"/>
                <a:sym typeface="Consolas"/>
              </a:rPr>
            </a:br>
            <a:r>
              <a:rPr lang="en" sz="1500">
                <a:latin typeface="Century"/>
                <a:ea typeface="Century"/>
                <a:cs typeface="Century"/>
                <a:sym typeface="Century"/>
              </a:rPr>
              <a:t>Go to step 2.</a:t>
            </a:r>
            <a:endParaRPr sz="1500">
              <a:latin typeface="Century"/>
              <a:ea typeface="Century"/>
              <a:cs typeface="Century"/>
              <a:sym typeface="Century"/>
            </a:endParaRPr>
          </a:p>
          <a:p>
            <a:pPr marL="457200" lvl="0" indent="-323952" algn="l" rtl="0">
              <a:lnSpc>
                <a:spcPct val="115000"/>
              </a:lnSpc>
              <a:spcBef>
                <a:spcPts val="0"/>
              </a:spcBef>
              <a:spcAft>
                <a:spcPts val="0"/>
              </a:spcAft>
              <a:buSzPct val="108106"/>
              <a:buAutoNum type="arabicPeriod"/>
            </a:pPr>
            <a:r>
              <a:rPr lang="en" sz="1500">
                <a:latin typeface="Century"/>
                <a:ea typeface="Century"/>
                <a:cs typeface="Century"/>
                <a:sym typeface="Century"/>
              </a:rPr>
              <a:t>If </a:t>
            </a:r>
            <a:r>
              <a:rPr lang="en" sz="1500" b="1">
                <a:solidFill>
                  <a:srgbClr val="0070C0"/>
                </a:solidFill>
                <a:latin typeface="Consolas"/>
                <a:ea typeface="Consolas"/>
                <a:cs typeface="Consolas"/>
                <a:sym typeface="Consolas"/>
              </a:rPr>
              <a:t>Finish[i] == true</a:t>
            </a:r>
            <a:r>
              <a:rPr lang="en" sz="1500">
                <a:latin typeface="Century"/>
                <a:ea typeface="Century"/>
                <a:cs typeface="Century"/>
                <a:sym typeface="Century"/>
              </a:rPr>
              <a:t> for all </a:t>
            </a:r>
            <a:r>
              <a:rPr lang="en" sz="1500" b="1" i="1">
                <a:latin typeface="Century"/>
                <a:ea typeface="Century"/>
                <a:cs typeface="Century"/>
                <a:sym typeface="Century"/>
              </a:rPr>
              <a:t>i</a:t>
            </a:r>
            <a:r>
              <a:rPr lang="en" sz="1500">
                <a:latin typeface="Century"/>
                <a:ea typeface="Century"/>
                <a:cs typeface="Century"/>
                <a:sym typeface="Century"/>
              </a:rPr>
              <a:t>, then the system is in a safe state.</a:t>
            </a:r>
            <a:endParaRPr sz="1500">
              <a:latin typeface="Century"/>
              <a:ea typeface="Century"/>
              <a:cs typeface="Century"/>
              <a:sym typeface="Century"/>
            </a:endParaRPr>
          </a:p>
          <a:p>
            <a:pPr marL="457200" lvl="0" indent="0" algn="l" rtl="0">
              <a:lnSpc>
                <a:spcPct val="115000"/>
              </a:lnSpc>
              <a:spcBef>
                <a:spcPts val="1200"/>
              </a:spcBef>
              <a:spcAft>
                <a:spcPts val="1200"/>
              </a:spcAft>
              <a:buSzPct val="129729"/>
              <a:buNone/>
            </a:pPr>
            <a:endParaRPr sz="1500">
              <a:latin typeface="Century"/>
              <a:ea typeface="Century"/>
              <a:cs typeface="Century"/>
              <a:sym typeface="Century"/>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7"/>
          <p:cNvSpPr txBox="1">
            <a:spLocks noGrp="1"/>
          </p:cNvSpPr>
          <p:nvPr>
            <p:ph type="title"/>
          </p:nvPr>
        </p:nvSpPr>
        <p:spPr>
          <a:xfrm>
            <a:off x="382584" y="289450"/>
            <a:ext cx="8520600" cy="679392"/>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3200" b="1"/>
              <a:t>Banker’s Algorithm Example</a:t>
            </a:r>
            <a:endParaRPr sz="3200" b="1"/>
          </a:p>
        </p:txBody>
      </p:sp>
      <p:sp>
        <p:nvSpPr>
          <p:cNvPr id="344" name="Google Shape;344;p27"/>
          <p:cNvSpPr txBox="1">
            <a:spLocks noGrp="1"/>
          </p:cNvSpPr>
          <p:nvPr>
            <p:ph type="body" idx="1"/>
          </p:nvPr>
        </p:nvSpPr>
        <p:spPr>
          <a:xfrm>
            <a:off x="290894" y="968842"/>
            <a:ext cx="6582529" cy="831300"/>
          </a:xfrm>
          <a:prstGeom prst="rect">
            <a:avLst/>
          </a:prstGeom>
          <a:noFill/>
          <a:ln>
            <a:noFill/>
          </a:ln>
        </p:spPr>
        <p:txBody>
          <a:bodyPr spcFirstLastPara="1" wrap="square" lIns="91425" tIns="91425" rIns="91425" bIns="91425" anchor="t" anchorCtr="0">
            <a:noAutofit/>
          </a:bodyPr>
          <a:lstStyle/>
          <a:p>
            <a:pPr marL="457200" lvl="0" indent="-295275" algn="l" rtl="0">
              <a:lnSpc>
                <a:spcPct val="115000"/>
              </a:lnSpc>
              <a:spcBef>
                <a:spcPts val="0"/>
              </a:spcBef>
              <a:spcAft>
                <a:spcPts val="0"/>
              </a:spcAft>
              <a:buSzPts val="1400"/>
              <a:buChar char="●"/>
            </a:pPr>
            <a:r>
              <a:rPr lang="en" sz="1400" dirty="0">
                <a:latin typeface="Century"/>
                <a:ea typeface="Century"/>
                <a:cs typeface="Century"/>
                <a:sym typeface="Century"/>
              </a:rPr>
              <a:t>5 processes P0 through P4; </a:t>
            </a:r>
            <a:endParaRPr sz="1400" dirty="0">
              <a:latin typeface="Century"/>
              <a:ea typeface="Century"/>
              <a:cs typeface="Century"/>
              <a:sym typeface="Century"/>
            </a:endParaRPr>
          </a:p>
          <a:p>
            <a:pPr marL="457200" lvl="0" indent="-295275" algn="l" rtl="0">
              <a:lnSpc>
                <a:spcPct val="115000"/>
              </a:lnSpc>
              <a:spcBef>
                <a:spcPts val="0"/>
              </a:spcBef>
              <a:spcAft>
                <a:spcPts val="0"/>
              </a:spcAft>
              <a:buSzPts val="1400"/>
              <a:buChar char="●"/>
            </a:pPr>
            <a:r>
              <a:rPr lang="en" sz="1400" dirty="0">
                <a:latin typeface="Century"/>
                <a:ea typeface="Century"/>
                <a:cs typeface="Century"/>
                <a:sym typeface="Century"/>
              </a:rPr>
              <a:t>3 resource types A (10 instances), B (5 instances), and C (7 instances)</a:t>
            </a:r>
            <a:endParaRPr sz="1400" dirty="0">
              <a:latin typeface="Century"/>
              <a:ea typeface="Century"/>
              <a:cs typeface="Century"/>
              <a:sym typeface="Century"/>
            </a:endParaRPr>
          </a:p>
          <a:p>
            <a:pPr marL="457200" lvl="0" indent="-295275" algn="l" rtl="0">
              <a:lnSpc>
                <a:spcPct val="115000"/>
              </a:lnSpc>
              <a:spcBef>
                <a:spcPts val="0"/>
              </a:spcBef>
              <a:spcAft>
                <a:spcPts val="0"/>
              </a:spcAft>
              <a:buSzPts val="1400"/>
              <a:buChar char="●"/>
            </a:pPr>
            <a:r>
              <a:rPr lang="en" sz="1400" dirty="0">
                <a:latin typeface="Century"/>
                <a:ea typeface="Century"/>
                <a:cs typeface="Century"/>
                <a:sym typeface="Century"/>
              </a:rPr>
              <a:t>at time T0, the following snapshot of the system: </a:t>
            </a:r>
            <a:endParaRPr sz="1400" dirty="0">
              <a:latin typeface="Century"/>
              <a:ea typeface="Century"/>
              <a:cs typeface="Century"/>
              <a:sym typeface="Century"/>
            </a:endParaRPr>
          </a:p>
          <a:p>
            <a:pPr marL="0" lvl="0" indent="0" algn="l" rtl="0">
              <a:lnSpc>
                <a:spcPct val="115000"/>
              </a:lnSpc>
              <a:spcBef>
                <a:spcPts val="1200"/>
              </a:spcBef>
              <a:spcAft>
                <a:spcPts val="1200"/>
              </a:spcAft>
              <a:buSzPts val="1800"/>
              <a:buNone/>
            </a:pPr>
            <a:endParaRPr sz="1400" dirty="0">
              <a:latin typeface="Century"/>
              <a:ea typeface="Century"/>
              <a:cs typeface="Century"/>
              <a:sym typeface="Century"/>
            </a:endParaRPr>
          </a:p>
        </p:txBody>
      </p:sp>
      <p:pic>
        <p:nvPicPr>
          <p:cNvPr id="345" name="Google Shape;345;p27"/>
          <p:cNvPicPr preferRelativeResize="0"/>
          <p:nvPr/>
        </p:nvPicPr>
        <p:blipFill rotWithShape="1">
          <a:blip r:embed="rId3">
            <a:alphaModFix/>
          </a:blip>
          <a:srcRect/>
          <a:stretch/>
        </p:blipFill>
        <p:spPr>
          <a:xfrm>
            <a:off x="799694" y="1946326"/>
            <a:ext cx="2719863" cy="1397033"/>
          </a:xfrm>
          <a:prstGeom prst="rect">
            <a:avLst/>
          </a:prstGeom>
          <a:noFill/>
          <a:ln w="9525" cap="flat" cmpd="sng">
            <a:solidFill>
              <a:schemeClr val="dk2"/>
            </a:solidFill>
            <a:prstDash val="solid"/>
            <a:round/>
            <a:headEnd type="none" w="sm" len="sm"/>
            <a:tailEnd type="none" w="sm" len="sm"/>
          </a:ln>
        </p:spPr>
      </p:pic>
      <p:pic>
        <p:nvPicPr>
          <p:cNvPr id="346" name="Google Shape;346;p27"/>
          <p:cNvPicPr preferRelativeResize="0"/>
          <p:nvPr/>
        </p:nvPicPr>
        <p:blipFill rotWithShape="1">
          <a:blip r:embed="rId4">
            <a:alphaModFix/>
          </a:blip>
          <a:srcRect/>
          <a:stretch/>
        </p:blipFill>
        <p:spPr>
          <a:xfrm>
            <a:off x="3530417" y="1946325"/>
            <a:ext cx="1041583" cy="1397033"/>
          </a:xfrm>
          <a:prstGeom prst="rect">
            <a:avLst/>
          </a:prstGeom>
          <a:noFill/>
          <a:ln w="9525" cap="flat" cmpd="sng">
            <a:solidFill>
              <a:schemeClr val="dk2"/>
            </a:solidFill>
            <a:prstDash val="solid"/>
            <a:round/>
            <a:headEnd type="none" w="sm" len="sm"/>
            <a:tailEnd type="none" w="sm" len="sm"/>
          </a:ln>
        </p:spPr>
      </p:pic>
      <p:graphicFrame>
        <p:nvGraphicFramePr>
          <p:cNvPr id="348" name="Google Shape;348;p27"/>
          <p:cNvGraphicFramePr/>
          <p:nvPr>
            <p:extLst>
              <p:ext uri="{D42A27DB-BD31-4B8C-83A1-F6EECF244321}">
                <p14:modId xmlns:p14="http://schemas.microsoft.com/office/powerpoint/2010/main" val="4172599971"/>
              </p:ext>
            </p:extLst>
          </p:nvPr>
        </p:nvGraphicFramePr>
        <p:xfrm>
          <a:off x="6287574" y="1872476"/>
          <a:ext cx="2309250" cy="306000"/>
        </p:xfrm>
        <a:graphic>
          <a:graphicData uri="http://schemas.openxmlformats.org/drawingml/2006/table">
            <a:tbl>
              <a:tblPr firstRow="1" bandRow="1">
                <a:noFill/>
                <a:tableStyleId>{DB49B62E-AF03-41B1-9C7B-D031EBE27481}</a:tableStyleId>
              </a:tblPr>
              <a:tblGrid>
                <a:gridCol w="461850">
                  <a:extLst>
                    <a:ext uri="{9D8B030D-6E8A-4147-A177-3AD203B41FA5}">
                      <a16:colId xmlns:a16="http://schemas.microsoft.com/office/drawing/2014/main" val="20000"/>
                    </a:ext>
                  </a:extLst>
                </a:gridCol>
                <a:gridCol w="461850">
                  <a:extLst>
                    <a:ext uri="{9D8B030D-6E8A-4147-A177-3AD203B41FA5}">
                      <a16:colId xmlns:a16="http://schemas.microsoft.com/office/drawing/2014/main" val="20001"/>
                    </a:ext>
                  </a:extLst>
                </a:gridCol>
                <a:gridCol w="461850">
                  <a:extLst>
                    <a:ext uri="{9D8B030D-6E8A-4147-A177-3AD203B41FA5}">
                      <a16:colId xmlns:a16="http://schemas.microsoft.com/office/drawing/2014/main" val="20002"/>
                    </a:ext>
                  </a:extLst>
                </a:gridCol>
                <a:gridCol w="461850">
                  <a:extLst>
                    <a:ext uri="{9D8B030D-6E8A-4147-A177-3AD203B41FA5}">
                      <a16:colId xmlns:a16="http://schemas.microsoft.com/office/drawing/2014/main" val="20003"/>
                    </a:ext>
                  </a:extLst>
                </a:gridCol>
                <a:gridCol w="461850">
                  <a:extLst>
                    <a:ext uri="{9D8B030D-6E8A-4147-A177-3AD203B41FA5}">
                      <a16:colId xmlns:a16="http://schemas.microsoft.com/office/drawing/2014/main" val="20004"/>
                    </a:ext>
                  </a:extLst>
                </a:gridCol>
              </a:tblGrid>
              <a:tr h="30600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f</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f</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f</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f</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f</a:t>
                      </a:r>
                      <a:endParaRPr sz="1400" u="none" strike="noStrike" cap="none" dirty="0"/>
                    </a:p>
                  </a:txBody>
                  <a:tcPr marL="91450" marR="91450" marT="45725" marB="45725"/>
                </a:tc>
                <a:extLst>
                  <a:ext uri="{0D108BD9-81ED-4DB2-BD59-A6C34878D82A}">
                    <a16:rowId xmlns:a16="http://schemas.microsoft.com/office/drawing/2014/main" val="10000"/>
                  </a:ext>
                </a:extLst>
              </a:tr>
            </a:tbl>
          </a:graphicData>
        </a:graphic>
      </p:graphicFrame>
      <p:sp>
        <p:nvSpPr>
          <p:cNvPr id="349" name="Google Shape;349;p27"/>
          <p:cNvSpPr txBox="1"/>
          <p:nvPr/>
        </p:nvSpPr>
        <p:spPr>
          <a:xfrm>
            <a:off x="5458047" y="1870693"/>
            <a:ext cx="88036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70C0"/>
                </a:solidFill>
                <a:latin typeface="Consolas"/>
                <a:ea typeface="Consolas"/>
                <a:cs typeface="Consolas"/>
                <a:sym typeface="Consolas"/>
              </a:rPr>
              <a:t>finish:</a:t>
            </a:r>
            <a:endParaRPr sz="1400" b="0" i="0" u="none" strike="noStrike" cap="none">
              <a:solidFill>
                <a:srgbClr val="000000"/>
              </a:solidFill>
              <a:latin typeface="Arial"/>
              <a:ea typeface="Arial"/>
              <a:cs typeface="Arial"/>
              <a:sym typeface="Arial"/>
            </a:endParaRPr>
          </a:p>
        </p:txBody>
      </p:sp>
      <p:sp>
        <p:nvSpPr>
          <p:cNvPr id="350" name="Google Shape;350;p27"/>
          <p:cNvSpPr txBox="1"/>
          <p:nvPr/>
        </p:nvSpPr>
        <p:spPr>
          <a:xfrm>
            <a:off x="5605977" y="2292131"/>
            <a:ext cx="68159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70C0"/>
                </a:solidFill>
                <a:latin typeface="Consolas"/>
                <a:ea typeface="Consolas"/>
                <a:cs typeface="Consolas"/>
                <a:sym typeface="Consolas"/>
              </a:rPr>
              <a:t>work:</a:t>
            </a:r>
            <a:endParaRPr sz="1400" b="0" i="0" u="none" strike="noStrike" cap="none">
              <a:solidFill>
                <a:srgbClr val="000000"/>
              </a:solidFill>
              <a:latin typeface="Arial"/>
              <a:ea typeface="Arial"/>
              <a:cs typeface="Arial"/>
              <a:sym typeface="Arial"/>
            </a:endParaRPr>
          </a:p>
        </p:txBody>
      </p:sp>
      <p:graphicFrame>
        <p:nvGraphicFramePr>
          <p:cNvPr id="351" name="Google Shape;351;p27"/>
          <p:cNvGraphicFramePr/>
          <p:nvPr>
            <p:extLst>
              <p:ext uri="{D42A27DB-BD31-4B8C-83A1-F6EECF244321}">
                <p14:modId xmlns:p14="http://schemas.microsoft.com/office/powerpoint/2010/main" val="2327561341"/>
              </p:ext>
            </p:extLst>
          </p:nvPr>
        </p:nvGraphicFramePr>
        <p:xfrm>
          <a:off x="6285382" y="2295108"/>
          <a:ext cx="1362975" cy="304810"/>
        </p:xfrm>
        <a:graphic>
          <a:graphicData uri="http://schemas.openxmlformats.org/drawingml/2006/table">
            <a:tbl>
              <a:tblPr firstRow="1" bandRow="1">
                <a:noFill/>
                <a:tableStyleId>{DB49B62E-AF03-41B1-9C7B-D031EBE27481}</a:tableStyleId>
              </a:tblPr>
              <a:tblGrid>
                <a:gridCol w="454325">
                  <a:extLst>
                    <a:ext uri="{9D8B030D-6E8A-4147-A177-3AD203B41FA5}">
                      <a16:colId xmlns:a16="http://schemas.microsoft.com/office/drawing/2014/main" val="20000"/>
                    </a:ext>
                  </a:extLst>
                </a:gridCol>
                <a:gridCol w="454325">
                  <a:extLst>
                    <a:ext uri="{9D8B030D-6E8A-4147-A177-3AD203B41FA5}">
                      <a16:colId xmlns:a16="http://schemas.microsoft.com/office/drawing/2014/main" val="2891673498"/>
                    </a:ext>
                  </a:extLst>
                </a:gridCol>
                <a:gridCol w="454325">
                  <a:extLst>
                    <a:ext uri="{9D8B030D-6E8A-4147-A177-3AD203B41FA5}">
                      <a16:colId xmlns:a16="http://schemas.microsoft.com/office/drawing/2014/main" val="282957380"/>
                    </a:ext>
                  </a:extLst>
                </a:gridCol>
              </a:tblGrid>
              <a:tr h="295525">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3</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3</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2</a:t>
                      </a:r>
                      <a:endParaRPr sz="1400" u="none" strike="noStrike" cap="none" dirty="0"/>
                    </a:p>
                  </a:txBody>
                  <a:tcPr marL="91450" marR="91450" marT="45725" marB="45725"/>
                </a:tc>
                <a:extLst>
                  <a:ext uri="{0D108BD9-81ED-4DB2-BD59-A6C34878D82A}">
                    <a16:rowId xmlns:a16="http://schemas.microsoft.com/office/drawing/2014/main" val="10000"/>
                  </a:ext>
                </a:extLst>
              </a:tr>
            </a:tbl>
          </a:graphicData>
        </a:graphic>
      </p:graphicFrame>
      <p:sp>
        <p:nvSpPr>
          <p:cNvPr id="352" name="Google Shape;352;p27"/>
          <p:cNvSpPr txBox="1"/>
          <p:nvPr/>
        </p:nvSpPr>
        <p:spPr>
          <a:xfrm>
            <a:off x="1119724" y="3421408"/>
            <a:ext cx="3275256" cy="938719"/>
          </a:xfrm>
          <a:prstGeom prst="rect">
            <a:avLst/>
          </a:prstGeom>
          <a:noFill/>
          <a:ln w="9525" cap="flat" cmpd="sng">
            <a:solidFill>
              <a:srgbClr val="002060"/>
            </a:solidFill>
            <a:prstDash val="solid"/>
            <a:round/>
            <a:headEnd type="none" w="sm" len="sm"/>
            <a:tailEnd type="none" w="sm" len="sm"/>
          </a:ln>
          <a:effectLst>
            <a:outerShdw blurRad="149987" dist="250190" dir="8460000" algn="ctr">
              <a:srgbClr val="000000">
                <a:alpha val="26666"/>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000000"/>
                </a:solidFill>
                <a:latin typeface="Consolas"/>
                <a:ea typeface="Consolas"/>
                <a:cs typeface="Consolas"/>
                <a:sym typeface="Consolas"/>
              </a:rPr>
              <a:t>if</a:t>
            </a:r>
            <a:r>
              <a:rPr lang="en" sz="1100" b="1" i="0" u="none" strike="noStrike" cap="none">
                <a:solidFill>
                  <a:srgbClr val="000000"/>
                </a:solidFill>
                <a:latin typeface="Arial"/>
                <a:ea typeface="Arial"/>
                <a:cs typeface="Arial"/>
                <a:sym typeface="Arial"/>
              </a:rPr>
              <a:t> </a:t>
            </a:r>
            <a:r>
              <a:rPr lang="en" sz="1100" b="1" i="0" u="none" strike="noStrike" cap="none">
                <a:solidFill>
                  <a:srgbClr val="0070C0"/>
                </a:solidFill>
                <a:latin typeface="Consolas"/>
                <a:ea typeface="Consolas"/>
                <a:cs typeface="Consolas"/>
                <a:sym typeface="Consolas"/>
              </a:rPr>
              <a:t>finish[i] == false &amp; Need</a:t>
            </a:r>
            <a:r>
              <a:rPr lang="en" sz="1100" b="1" i="0" u="none" strike="noStrike" cap="none" baseline="-25000">
                <a:solidFill>
                  <a:srgbClr val="0070C0"/>
                </a:solidFill>
                <a:latin typeface="Consolas"/>
                <a:ea typeface="Consolas"/>
                <a:cs typeface="Consolas"/>
                <a:sym typeface="Consolas"/>
              </a:rPr>
              <a:t>i</a:t>
            </a:r>
            <a:r>
              <a:rPr lang="en" sz="1100" b="1" i="0" u="none" strike="noStrike" cap="none">
                <a:solidFill>
                  <a:srgbClr val="0070C0"/>
                </a:solidFill>
                <a:latin typeface="Consolas"/>
                <a:ea typeface="Consolas"/>
                <a:cs typeface="Consolas"/>
                <a:sym typeface="Consolas"/>
              </a:rPr>
              <a:t> ≤ Work </a:t>
            </a:r>
            <a:r>
              <a:rPr lang="en" sz="1100" b="1" i="0" u="none" strike="noStrike" cap="none">
                <a:solidFill>
                  <a:schemeClr val="dk1"/>
                </a:solidFill>
                <a:latin typeface="Consolas"/>
                <a:ea typeface="Consolas"/>
                <a:cs typeface="Consolas"/>
                <a:sym typeface="Consolas"/>
              </a:rPr>
              <a:t>then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dk1"/>
                </a:solidFill>
                <a:latin typeface="Consolas"/>
                <a:ea typeface="Consolas"/>
                <a:cs typeface="Consolas"/>
                <a:sym typeface="Consolas"/>
              </a:rPr>
              <a:t>	</a:t>
            </a:r>
            <a:r>
              <a:rPr lang="en" sz="1100" b="1" i="0" u="none" strike="noStrike" cap="none">
                <a:solidFill>
                  <a:srgbClr val="0070C0"/>
                </a:solidFill>
                <a:latin typeface="Consolas"/>
                <a:ea typeface="Consolas"/>
                <a:cs typeface="Consolas"/>
                <a:sym typeface="Consolas"/>
              </a:rPr>
              <a:t>Work = Work + Allocation</a:t>
            </a:r>
            <a:r>
              <a:rPr lang="en" sz="1100" b="1" i="0" u="none" strike="noStrike" cap="none" baseline="-25000">
                <a:solidFill>
                  <a:srgbClr val="0070C0"/>
                </a:solidFill>
                <a:latin typeface="Consolas"/>
                <a:ea typeface="Consolas"/>
                <a:cs typeface="Consolas"/>
                <a:sym typeface="Consolas"/>
              </a:rPr>
              <a:t>i</a:t>
            </a:r>
            <a:r>
              <a:rPr lang="en" sz="1100" b="1" i="0" u="none" strike="noStrike" cap="none">
                <a:solidFill>
                  <a:srgbClr val="0070C0"/>
                </a:solidFill>
                <a:latin typeface="Consolas"/>
                <a:ea typeface="Consolas"/>
                <a:cs typeface="Consolas"/>
                <a:sym typeface="Consolas"/>
              </a:rPr>
              <a:t> </a:t>
            </a:r>
            <a:br>
              <a:rPr lang="en" sz="1100" b="1" i="0" u="none" strike="noStrike" cap="none">
                <a:solidFill>
                  <a:srgbClr val="0070C0"/>
                </a:solidFill>
                <a:latin typeface="Consolas"/>
                <a:ea typeface="Consolas"/>
                <a:cs typeface="Consolas"/>
                <a:sym typeface="Consolas"/>
              </a:rPr>
            </a:br>
            <a:r>
              <a:rPr lang="en" sz="1100" b="1" i="0" u="none" strike="noStrike" cap="none">
                <a:solidFill>
                  <a:srgbClr val="0070C0"/>
                </a:solidFill>
                <a:latin typeface="Consolas"/>
                <a:ea typeface="Consolas"/>
                <a:cs typeface="Consolas"/>
                <a:sym typeface="Consolas"/>
              </a:rPr>
              <a:t>	Finish[i] = true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dk1"/>
                </a:solidFill>
                <a:latin typeface="Consolas"/>
                <a:ea typeface="Consolas"/>
                <a:cs typeface="Consolas"/>
                <a:sym typeface="Consolas"/>
              </a:rPr>
              <a:t>else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0070C0"/>
                </a:solidFill>
                <a:latin typeface="Consolas"/>
                <a:ea typeface="Consolas"/>
                <a:cs typeface="Consolas"/>
                <a:sym typeface="Consolas"/>
              </a:rPr>
              <a:t>	wait</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74E966B-E974-9E79-5658-18D79F2B2689}"/>
              </a:ext>
            </a:extLst>
          </p:cNvPr>
          <p:cNvSpPr txBox="1"/>
          <p:nvPr/>
        </p:nvSpPr>
        <p:spPr>
          <a:xfrm>
            <a:off x="6386840" y="1597594"/>
            <a:ext cx="255198" cy="246221"/>
          </a:xfrm>
          <a:prstGeom prst="rect">
            <a:avLst/>
          </a:prstGeom>
          <a:noFill/>
        </p:spPr>
        <p:txBody>
          <a:bodyPr wrap="none" rtlCol="0">
            <a:spAutoFit/>
          </a:bodyPr>
          <a:lstStyle/>
          <a:p>
            <a:r>
              <a:rPr lang="en-GB" sz="1000" dirty="0"/>
              <a:t>0</a:t>
            </a:r>
          </a:p>
        </p:txBody>
      </p:sp>
      <p:sp>
        <p:nvSpPr>
          <p:cNvPr id="4" name="TextBox 3">
            <a:extLst>
              <a:ext uri="{FF2B5EF4-FFF2-40B4-BE49-F238E27FC236}">
                <a16:creationId xmlns:a16="http://schemas.microsoft.com/office/drawing/2014/main" id="{D79324EE-56AF-DAC5-BD39-92B42D08F5EB}"/>
              </a:ext>
            </a:extLst>
          </p:cNvPr>
          <p:cNvSpPr txBox="1"/>
          <p:nvPr/>
        </p:nvSpPr>
        <p:spPr>
          <a:xfrm>
            <a:off x="6824843" y="1597593"/>
            <a:ext cx="255198" cy="246221"/>
          </a:xfrm>
          <a:prstGeom prst="rect">
            <a:avLst/>
          </a:prstGeom>
          <a:noFill/>
        </p:spPr>
        <p:txBody>
          <a:bodyPr wrap="none" rtlCol="0">
            <a:spAutoFit/>
          </a:bodyPr>
          <a:lstStyle/>
          <a:p>
            <a:r>
              <a:rPr lang="en-GB" sz="1000" dirty="0"/>
              <a:t>1</a:t>
            </a:r>
          </a:p>
        </p:txBody>
      </p:sp>
      <p:sp>
        <p:nvSpPr>
          <p:cNvPr id="5" name="TextBox 4">
            <a:extLst>
              <a:ext uri="{FF2B5EF4-FFF2-40B4-BE49-F238E27FC236}">
                <a16:creationId xmlns:a16="http://schemas.microsoft.com/office/drawing/2014/main" id="{BC65B848-90F9-2A32-5BD3-CB28C7C7E648}"/>
              </a:ext>
            </a:extLst>
          </p:cNvPr>
          <p:cNvSpPr txBox="1"/>
          <p:nvPr/>
        </p:nvSpPr>
        <p:spPr>
          <a:xfrm>
            <a:off x="7300173" y="1597592"/>
            <a:ext cx="255198" cy="246221"/>
          </a:xfrm>
          <a:prstGeom prst="rect">
            <a:avLst/>
          </a:prstGeom>
          <a:noFill/>
        </p:spPr>
        <p:txBody>
          <a:bodyPr wrap="none" rtlCol="0">
            <a:spAutoFit/>
          </a:bodyPr>
          <a:lstStyle/>
          <a:p>
            <a:r>
              <a:rPr lang="en-GB" sz="1000" dirty="0"/>
              <a:t>2</a:t>
            </a:r>
          </a:p>
        </p:txBody>
      </p:sp>
      <p:sp>
        <p:nvSpPr>
          <p:cNvPr id="6" name="TextBox 5">
            <a:extLst>
              <a:ext uri="{FF2B5EF4-FFF2-40B4-BE49-F238E27FC236}">
                <a16:creationId xmlns:a16="http://schemas.microsoft.com/office/drawing/2014/main" id="{DE4A04EA-338B-799B-AE56-DF800ECD1E90}"/>
              </a:ext>
            </a:extLst>
          </p:cNvPr>
          <p:cNvSpPr txBox="1"/>
          <p:nvPr/>
        </p:nvSpPr>
        <p:spPr>
          <a:xfrm>
            <a:off x="7768227" y="1597591"/>
            <a:ext cx="255198" cy="246221"/>
          </a:xfrm>
          <a:prstGeom prst="rect">
            <a:avLst/>
          </a:prstGeom>
          <a:noFill/>
        </p:spPr>
        <p:txBody>
          <a:bodyPr wrap="none" rtlCol="0">
            <a:spAutoFit/>
          </a:bodyPr>
          <a:lstStyle/>
          <a:p>
            <a:r>
              <a:rPr lang="en-GB" sz="1000" dirty="0"/>
              <a:t>3</a:t>
            </a:r>
          </a:p>
        </p:txBody>
      </p:sp>
      <p:sp>
        <p:nvSpPr>
          <p:cNvPr id="7" name="TextBox 6">
            <a:extLst>
              <a:ext uri="{FF2B5EF4-FFF2-40B4-BE49-F238E27FC236}">
                <a16:creationId xmlns:a16="http://schemas.microsoft.com/office/drawing/2014/main" id="{D0D8AC68-8435-7A66-9918-0CA035BBA48E}"/>
              </a:ext>
            </a:extLst>
          </p:cNvPr>
          <p:cNvSpPr txBox="1"/>
          <p:nvPr/>
        </p:nvSpPr>
        <p:spPr>
          <a:xfrm>
            <a:off x="8243557" y="1597590"/>
            <a:ext cx="255198" cy="246221"/>
          </a:xfrm>
          <a:prstGeom prst="rect">
            <a:avLst/>
          </a:prstGeom>
          <a:noFill/>
        </p:spPr>
        <p:txBody>
          <a:bodyPr wrap="none" rtlCol="0">
            <a:spAutoFit/>
          </a:bodyPr>
          <a:lstStyle/>
          <a:p>
            <a:r>
              <a:rPr lang="en-GB" sz="1000" dirty="0"/>
              <a:t>4</a:t>
            </a:r>
          </a:p>
        </p:txBody>
      </p:sp>
      <p:sp>
        <p:nvSpPr>
          <p:cNvPr id="8" name="TextBox 7">
            <a:extLst>
              <a:ext uri="{FF2B5EF4-FFF2-40B4-BE49-F238E27FC236}">
                <a16:creationId xmlns:a16="http://schemas.microsoft.com/office/drawing/2014/main" id="{C50A039A-78A5-3732-D476-C0C012CE5F45}"/>
              </a:ext>
            </a:extLst>
          </p:cNvPr>
          <p:cNvSpPr txBox="1"/>
          <p:nvPr/>
        </p:nvSpPr>
        <p:spPr>
          <a:xfrm>
            <a:off x="4717459" y="3610932"/>
            <a:ext cx="1620957" cy="316818"/>
          </a:xfrm>
          <a:prstGeom prst="rect">
            <a:avLst/>
          </a:prstGeom>
          <a:noFill/>
        </p:spPr>
        <p:txBody>
          <a:bodyPr wrap="none" rtlCol="0">
            <a:spAutoFit/>
          </a:bodyPr>
          <a:lstStyle/>
          <a:p>
            <a:pPr marL="161925" lvl="0" algn="l" rtl="0">
              <a:lnSpc>
                <a:spcPct val="115000"/>
              </a:lnSpc>
              <a:spcBef>
                <a:spcPts val="0"/>
              </a:spcBef>
              <a:spcAft>
                <a:spcPts val="0"/>
              </a:spcAft>
              <a:buSzPts val="1400"/>
            </a:pPr>
            <a:r>
              <a:rPr lang="en-GB" sz="1400" dirty="0">
                <a:latin typeface="Century"/>
                <a:ea typeface="Century"/>
                <a:cs typeface="Century"/>
                <a:sym typeface="Century"/>
              </a:rPr>
              <a:t>Start with </a:t>
            </a:r>
            <a:r>
              <a:rPr lang="en-GB" sz="1400" dirty="0" err="1">
                <a:latin typeface="Century"/>
                <a:ea typeface="Century"/>
                <a:cs typeface="Century"/>
                <a:sym typeface="Century"/>
              </a:rPr>
              <a:t>i</a:t>
            </a:r>
            <a:r>
              <a:rPr lang="en-GB" sz="1400" dirty="0">
                <a:latin typeface="Century"/>
                <a:ea typeface="Century"/>
                <a:cs typeface="Century"/>
                <a:sym typeface="Century"/>
              </a:rPr>
              <a:t> = 0</a:t>
            </a:r>
          </a:p>
        </p:txBody>
      </p:sp>
      <p:sp>
        <p:nvSpPr>
          <p:cNvPr id="9" name="Rectangle 8">
            <a:extLst>
              <a:ext uri="{FF2B5EF4-FFF2-40B4-BE49-F238E27FC236}">
                <a16:creationId xmlns:a16="http://schemas.microsoft.com/office/drawing/2014/main" id="{B73EE84F-54CD-DD88-8458-F51AAB5E1F0A}"/>
              </a:ext>
            </a:extLst>
          </p:cNvPr>
          <p:cNvSpPr/>
          <p:nvPr/>
        </p:nvSpPr>
        <p:spPr>
          <a:xfrm>
            <a:off x="6359357" y="1915430"/>
            <a:ext cx="303622" cy="222449"/>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AD718AD5-0AEA-E336-FE76-98A52D2008FE}"/>
              </a:ext>
            </a:extLst>
          </p:cNvPr>
          <p:cNvSpPr/>
          <p:nvPr/>
        </p:nvSpPr>
        <p:spPr>
          <a:xfrm>
            <a:off x="4063437" y="2365204"/>
            <a:ext cx="361979" cy="222449"/>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089CB958-942E-6F2C-8D1F-0DCA0B650F2C}"/>
              </a:ext>
            </a:extLst>
          </p:cNvPr>
          <p:cNvSpPr/>
          <p:nvPr/>
        </p:nvSpPr>
        <p:spPr>
          <a:xfrm>
            <a:off x="6352335" y="2335950"/>
            <a:ext cx="1216996" cy="222449"/>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CB2E737A-44D4-96C8-B653-1FC83F22F538}"/>
              </a:ext>
            </a:extLst>
          </p:cNvPr>
          <p:cNvSpPr txBox="1"/>
          <p:nvPr/>
        </p:nvSpPr>
        <p:spPr>
          <a:xfrm>
            <a:off x="6524609" y="1266443"/>
            <a:ext cx="697627" cy="316818"/>
          </a:xfrm>
          <a:prstGeom prst="rect">
            <a:avLst/>
          </a:prstGeom>
          <a:noFill/>
        </p:spPr>
        <p:txBody>
          <a:bodyPr wrap="square" rtlCol="0">
            <a:spAutoFit/>
          </a:bodyPr>
          <a:lstStyle/>
          <a:p>
            <a:pPr marL="161925" lvl="0" algn="l" rtl="0">
              <a:lnSpc>
                <a:spcPct val="115000"/>
              </a:lnSpc>
              <a:spcBef>
                <a:spcPts val="0"/>
              </a:spcBef>
              <a:spcAft>
                <a:spcPts val="0"/>
              </a:spcAft>
              <a:buSzPts val="1400"/>
            </a:pPr>
            <a:r>
              <a:rPr lang="en-GB" sz="1400" dirty="0">
                <a:solidFill>
                  <a:srgbClr val="FF0000"/>
                </a:solidFill>
                <a:latin typeface="Century"/>
                <a:ea typeface="Century"/>
                <a:cs typeface="Century"/>
                <a:sym typeface="Century"/>
              </a:rPr>
              <a:t>true</a:t>
            </a:r>
          </a:p>
        </p:txBody>
      </p:sp>
      <p:cxnSp>
        <p:nvCxnSpPr>
          <p:cNvPr id="14" name="Curved Connector 13">
            <a:extLst>
              <a:ext uri="{FF2B5EF4-FFF2-40B4-BE49-F238E27FC236}">
                <a16:creationId xmlns:a16="http://schemas.microsoft.com/office/drawing/2014/main" id="{311F5488-B5C7-E37B-4C23-EA1F8774AB8A}"/>
              </a:ext>
            </a:extLst>
          </p:cNvPr>
          <p:cNvCxnSpPr>
            <a:endCxn id="12" idx="2"/>
          </p:cNvCxnSpPr>
          <p:nvPr/>
        </p:nvCxnSpPr>
        <p:spPr>
          <a:xfrm flipV="1">
            <a:off x="6524609" y="1583261"/>
            <a:ext cx="348814" cy="332169"/>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73F3D1A-0A4C-E189-BBF2-76DF7ADEB899}"/>
              </a:ext>
            </a:extLst>
          </p:cNvPr>
          <p:cNvSpPr txBox="1"/>
          <p:nvPr/>
        </p:nvSpPr>
        <p:spPr>
          <a:xfrm>
            <a:off x="5451065" y="3011927"/>
            <a:ext cx="991420" cy="316818"/>
          </a:xfrm>
          <a:prstGeom prst="rect">
            <a:avLst/>
          </a:prstGeom>
          <a:noFill/>
          <a:ln>
            <a:noFill/>
          </a:ln>
        </p:spPr>
        <p:txBody>
          <a:bodyPr wrap="square" rtlCol="0">
            <a:spAutoFit/>
          </a:bodyPr>
          <a:lstStyle/>
          <a:p>
            <a:pPr marL="161925" lvl="0" algn="l" rtl="0">
              <a:lnSpc>
                <a:spcPct val="115000"/>
              </a:lnSpc>
              <a:spcBef>
                <a:spcPts val="0"/>
              </a:spcBef>
              <a:spcAft>
                <a:spcPts val="0"/>
              </a:spcAft>
              <a:buSzPts val="1400"/>
            </a:pPr>
            <a:r>
              <a:rPr lang="en-GB" sz="1400" dirty="0">
                <a:solidFill>
                  <a:srgbClr val="FF0000"/>
                </a:solidFill>
                <a:latin typeface="Century"/>
                <a:ea typeface="Century"/>
                <a:cs typeface="Century"/>
                <a:sym typeface="Century"/>
              </a:rPr>
              <a:t>false</a:t>
            </a:r>
          </a:p>
        </p:txBody>
      </p:sp>
      <p:cxnSp>
        <p:nvCxnSpPr>
          <p:cNvPr id="19" name="Elbow Connector 18">
            <a:extLst>
              <a:ext uri="{FF2B5EF4-FFF2-40B4-BE49-F238E27FC236}">
                <a16:creationId xmlns:a16="http://schemas.microsoft.com/office/drawing/2014/main" id="{9C0753D3-45FC-5A9F-3D70-77905CBF194C}"/>
              </a:ext>
            </a:extLst>
          </p:cNvPr>
          <p:cNvCxnSpPr>
            <a:stCxn id="10" idx="3"/>
            <a:endCxn id="351" idx="2"/>
          </p:cNvCxnSpPr>
          <p:nvPr/>
        </p:nvCxnSpPr>
        <p:spPr>
          <a:xfrm>
            <a:off x="4425416" y="2476429"/>
            <a:ext cx="2541453" cy="123489"/>
          </a:xfrm>
          <a:prstGeom prst="bentConnector4">
            <a:avLst>
              <a:gd name="adj1" fmla="val 31100"/>
              <a:gd name="adj2" fmla="val 20033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5" name="Curved Connector 24">
            <a:extLst>
              <a:ext uri="{FF2B5EF4-FFF2-40B4-BE49-F238E27FC236}">
                <a16:creationId xmlns:a16="http://schemas.microsoft.com/office/drawing/2014/main" id="{B1737481-3771-88AE-421F-5A6AFC875B32}"/>
              </a:ext>
            </a:extLst>
          </p:cNvPr>
          <p:cNvCxnSpPr>
            <a:stCxn id="15" idx="0"/>
          </p:cNvCxnSpPr>
          <p:nvPr/>
        </p:nvCxnSpPr>
        <p:spPr>
          <a:xfrm rot="5400000" flipH="1" flipV="1">
            <a:off x="5931369" y="2723981"/>
            <a:ext cx="303353" cy="272541"/>
          </a:xfrm>
          <a:prstGeom prst="curvedConnector3">
            <a:avLst/>
          </a:prstGeom>
          <a:ln>
            <a:headEnd type="triangl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7"/>
          <p:cNvSpPr txBox="1">
            <a:spLocks noGrp="1"/>
          </p:cNvSpPr>
          <p:nvPr>
            <p:ph type="title"/>
          </p:nvPr>
        </p:nvSpPr>
        <p:spPr>
          <a:xfrm>
            <a:off x="382584" y="289450"/>
            <a:ext cx="8520600" cy="679392"/>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3200" b="1"/>
              <a:t>Banker’s Algorithm Example</a:t>
            </a:r>
            <a:endParaRPr sz="3200" b="1"/>
          </a:p>
        </p:txBody>
      </p:sp>
      <p:sp>
        <p:nvSpPr>
          <p:cNvPr id="344" name="Google Shape;344;p27"/>
          <p:cNvSpPr txBox="1">
            <a:spLocks noGrp="1"/>
          </p:cNvSpPr>
          <p:nvPr>
            <p:ph type="body" idx="1"/>
          </p:nvPr>
        </p:nvSpPr>
        <p:spPr>
          <a:xfrm>
            <a:off x="290894" y="968842"/>
            <a:ext cx="6582529" cy="831300"/>
          </a:xfrm>
          <a:prstGeom prst="rect">
            <a:avLst/>
          </a:prstGeom>
          <a:noFill/>
          <a:ln>
            <a:noFill/>
          </a:ln>
        </p:spPr>
        <p:txBody>
          <a:bodyPr spcFirstLastPara="1" wrap="square" lIns="91425" tIns="91425" rIns="91425" bIns="91425" anchor="t" anchorCtr="0">
            <a:noAutofit/>
          </a:bodyPr>
          <a:lstStyle/>
          <a:p>
            <a:pPr marL="457200" lvl="0" indent="-295275" algn="l" rtl="0">
              <a:lnSpc>
                <a:spcPct val="115000"/>
              </a:lnSpc>
              <a:spcBef>
                <a:spcPts val="0"/>
              </a:spcBef>
              <a:spcAft>
                <a:spcPts val="0"/>
              </a:spcAft>
              <a:buSzPts val="1400"/>
              <a:buChar char="●"/>
            </a:pPr>
            <a:r>
              <a:rPr lang="en" sz="1400" dirty="0">
                <a:latin typeface="Century"/>
                <a:ea typeface="Century"/>
                <a:cs typeface="Century"/>
                <a:sym typeface="Century"/>
              </a:rPr>
              <a:t>5 processes P0 through P4; </a:t>
            </a:r>
            <a:endParaRPr sz="1400" dirty="0">
              <a:latin typeface="Century"/>
              <a:ea typeface="Century"/>
              <a:cs typeface="Century"/>
              <a:sym typeface="Century"/>
            </a:endParaRPr>
          </a:p>
          <a:p>
            <a:pPr marL="457200" lvl="0" indent="-295275" algn="l" rtl="0">
              <a:lnSpc>
                <a:spcPct val="115000"/>
              </a:lnSpc>
              <a:spcBef>
                <a:spcPts val="0"/>
              </a:spcBef>
              <a:spcAft>
                <a:spcPts val="0"/>
              </a:spcAft>
              <a:buSzPts val="1400"/>
              <a:buChar char="●"/>
            </a:pPr>
            <a:r>
              <a:rPr lang="en" sz="1400" dirty="0">
                <a:latin typeface="Century"/>
                <a:ea typeface="Century"/>
                <a:cs typeface="Century"/>
                <a:sym typeface="Century"/>
              </a:rPr>
              <a:t>3 resource types A (10 instances), B (5 instances), and C (7 instances)</a:t>
            </a:r>
            <a:endParaRPr sz="1400" dirty="0">
              <a:latin typeface="Century"/>
              <a:ea typeface="Century"/>
              <a:cs typeface="Century"/>
              <a:sym typeface="Century"/>
            </a:endParaRPr>
          </a:p>
          <a:p>
            <a:pPr marL="457200" lvl="0" indent="-295275" algn="l" rtl="0">
              <a:lnSpc>
                <a:spcPct val="115000"/>
              </a:lnSpc>
              <a:spcBef>
                <a:spcPts val="0"/>
              </a:spcBef>
              <a:spcAft>
                <a:spcPts val="0"/>
              </a:spcAft>
              <a:buSzPts val="1400"/>
              <a:buChar char="●"/>
            </a:pPr>
            <a:r>
              <a:rPr lang="en" sz="1400" dirty="0">
                <a:latin typeface="Century"/>
                <a:ea typeface="Century"/>
                <a:cs typeface="Century"/>
                <a:sym typeface="Century"/>
              </a:rPr>
              <a:t>at time T0, the following snapshot of the system: </a:t>
            </a:r>
            <a:endParaRPr sz="1400" dirty="0">
              <a:latin typeface="Century"/>
              <a:ea typeface="Century"/>
              <a:cs typeface="Century"/>
              <a:sym typeface="Century"/>
            </a:endParaRPr>
          </a:p>
          <a:p>
            <a:pPr marL="0" lvl="0" indent="0" algn="l" rtl="0">
              <a:lnSpc>
                <a:spcPct val="115000"/>
              </a:lnSpc>
              <a:spcBef>
                <a:spcPts val="1200"/>
              </a:spcBef>
              <a:spcAft>
                <a:spcPts val="1200"/>
              </a:spcAft>
              <a:buSzPts val="1800"/>
              <a:buNone/>
            </a:pPr>
            <a:endParaRPr sz="1400" dirty="0">
              <a:latin typeface="Century"/>
              <a:ea typeface="Century"/>
              <a:cs typeface="Century"/>
              <a:sym typeface="Century"/>
            </a:endParaRPr>
          </a:p>
        </p:txBody>
      </p:sp>
      <p:pic>
        <p:nvPicPr>
          <p:cNvPr id="345" name="Google Shape;345;p27"/>
          <p:cNvPicPr preferRelativeResize="0"/>
          <p:nvPr/>
        </p:nvPicPr>
        <p:blipFill rotWithShape="1">
          <a:blip r:embed="rId3">
            <a:alphaModFix/>
          </a:blip>
          <a:srcRect/>
          <a:stretch/>
        </p:blipFill>
        <p:spPr>
          <a:xfrm>
            <a:off x="799694" y="1946326"/>
            <a:ext cx="2719863" cy="1397033"/>
          </a:xfrm>
          <a:prstGeom prst="rect">
            <a:avLst/>
          </a:prstGeom>
          <a:noFill/>
          <a:ln w="9525" cap="flat" cmpd="sng">
            <a:solidFill>
              <a:schemeClr val="dk2"/>
            </a:solidFill>
            <a:prstDash val="solid"/>
            <a:round/>
            <a:headEnd type="none" w="sm" len="sm"/>
            <a:tailEnd type="none" w="sm" len="sm"/>
          </a:ln>
        </p:spPr>
      </p:pic>
      <p:pic>
        <p:nvPicPr>
          <p:cNvPr id="346" name="Google Shape;346;p27"/>
          <p:cNvPicPr preferRelativeResize="0"/>
          <p:nvPr/>
        </p:nvPicPr>
        <p:blipFill rotWithShape="1">
          <a:blip r:embed="rId4">
            <a:alphaModFix/>
          </a:blip>
          <a:srcRect/>
          <a:stretch/>
        </p:blipFill>
        <p:spPr>
          <a:xfrm>
            <a:off x="3530417" y="1946325"/>
            <a:ext cx="1041583" cy="1397033"/>
          </a:xfrm>
          <a:prstGeom prst="rect">
            <a:avLst/>
          </a:prstGeom>
          <a:noFill/>
          <a:ln w="9525" cap="flat" cmpd="sng">
            <a:solidFill>
              <a:schemeClr val="dk2"/>
            </a:solidFill>
            <a:prstDash val="solid"/>
            <a:round/>
            <a:headEnd type="none" w="sm" len="sm"/>
            <a:tailEnd type="none" w="sm" len="sm"/>
          </a:ln>
        </p:spPr>
      </p:pic>
      <p:graphicFrame>
        <p:nvGraphicFramePr>
          <p:cNvPr id="348" name="Google Shape;348;p27"/>
          <p:cNvGraphicFramePr/>
          <p:nvPr/>
        </p:nvGraphicFramePr>
        <p:xfrm>
          <a:off x="6287574" y="1872476"/>
          <a:ext cx="2309250" cy="306000"/>
        </p:xfrm>
        <a:graphic>
          <a:graphicData uri="http://schemas.openxmlformats.org/drawingml/2006/table">
            <a:tbl>
              <a:tblPr firstRow="1" bandRow="1">
                <a:noFill/>
                <a:tableStyleId>{DB49B62E-AF03-41B1-9C7B-D031EBE27481}</a:tableStyleId>
              </a:tblPr>
              <a:tblGrid>
                <a:gridCol w="461850">
                  <a:extLst>
                    <a:ext uri="{9D8B030D-6E8A-4147-A177-3AD203B41FA5}">
                      <a16:colId xmlns:a16="http://schemas.microsoft.com/office/drawing/2014/main" val="20000"/>
                    </a:ext>
                  </a:extLst>
                </a:gridCol>
                <a:gridCol w="461850">
                  <a:extLst>
                    <a:ext uri="{9D8B030D-6E8A-4147-A177-3AD203B41FA5}">
                      <a16:colId xmlns:a16="http://schemas.microsoft.com/office/drawing/2014/main" val="20001"/>
                    </a:ext>
                  </a:extLst>
                </a:gridCol>
                <a:gridCol w="461850">
                  <a:extLst>
                    <a:ext uri="{9D8B030D-6E8A-4147-A177-3AD203B41FA5}">
                      <a16:colId xmlns:a16="http://schemas.microsoft.com/office/drawing/2014/main" val="20002"/>
                    </a:ext>
                  </a:extLst>
                </a:gridCol>
                <a:gridCol w="461850">
                  <a:extLst>
                    <a:ext uri="{9D8B030D-6E8A-4147-A177-3AD203B41FA5}">
                      <a16:colId xmlns:a16="http://schemas.microsoft.com/office/drawing/2014/main" val="20003"/>
                    </a:ext>
                  </a:extLst>
                </a:gridCol>
                <a:gridCol w="461850">
                  <a:extLst>
                    <a:ext uri="{9D8B030D-6E8A-4147-A177-3AD203B41FA5}">
                      <a16:colId xmlns:a16="http://schemas.microsoft.com/office/drawing/2014/main" val="20004"/>
                    </a:ext>
                  </a:extLst>
                </a:gridCol>
              </a:tblGrid>
              <a:tr h="30600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f</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f</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f</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f</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f</a:t>
                      </a:r>
                      <a:endParaRPr sz="1400" u="none" strike="noStrike" cap="none" dirty="0"/>
                    </a:p>
                  </a:txBody>
                  <a:tcPr marL="91450" marR="91450" marT="45725" marB="45725"/>
                </a:tc>
                <a:extLst>
                  <a:ext uri="{0D108BD9-81ED-4DB2-BD59-A6C34878D82A}">
                    <a16:rowId xmlns:a16="http://schemas.microsoft.com/office/drawing/2014/main" val="10000"/>
                  </a:ext>
                </a:extLst>
              </a:tr>
            </a:tbl>
          </a:graphicData>
        </a:graphic>
      </p:graphicFrame>
      <p:sp>
        <p:nvSpPr>
          <p:cNvPr id="349" name="Google Shape;349;p27"/>
          <p:cNvSpPr txBox="1"/>
          <p:nvPr/>
        </p:nvSpPr>
        <p:spPr>
          <a:xfrm>
            <a:off x="5458047" y="1870693"/>
            <a:ext cx="88036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70C0"/>
                </a:solidFill>
                <a:latin typeface="Consolas"/>
                <a:ea typeface="Consolas"/>
                <a:cs typeface="Consolas"/>
                <a:sym typeface="Consolas"/>
              </a:rPr>
              <a:t>finish:</a:t>
            </a:r>
            <a:endParaRPr sz="1400" b="0" i="0" u="none" strike="noStrike" cap="none">
              <a:solidFill>
                <a:srgbClr val="000000"/>
              </a:solidFill>
              <a:latin typeface="Arial"/>
              <a:ea typeface="Arial"/>
              <a:cs typeface="Arial"/>
              <a:sym typeface="Arial"/>
            </a:endParaRPr>
          </a:p>
        </p:txBody>
      </p:sp>
      <p:sp>
        <p:nvSpPr>
          <p:cNvPr id="350" name="Google Shape;350;p27"/>
          <p:cNvSpPr txBox="1"/>
          <p:nvPr/>
        </p:nvSpPr>
        <p:spPr>
          <a:xfrm>
            <a:off x="5605977" y="2292131"/>
            <a:ext cx="68159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70C0"/>
                </a:solidFill>
                <a:latin typeface="Consolas"/>
                <a:ea typeface="Consolas"/>
                <a:cs typeface="Consolas"/>
                <a:sym typeface="Consolas"/>
              </a:rPr>
              <a:t>work:</a:t>
            </a:r>
            <a:endParaRPr sz="1400" b="0" i="0" u="none" strike="noStrike" cap="none">
              <a:solidFill>
                <a:srgbClr val="000000"/>
              </a:solidFill>
              <a:latin typeface="Arial"/>
              <a:ea typeface="Arial"/>
              <a:cs typeface="Arial"/>
              <a:sym typeface="Arial"/>
            </a:endParaRPr>
          </a:p>
        </p:txBody>
      </p:sp>
      <p:graphicFrame>
        <p:nvGraphicFramePr>
          <p:cNvPr id="351" name="Google Shape;351;p27"/>
          <p:cNvGraphicFramePr/>
          <p:nvPr>
            <p:extLst>
              <p:ext uri="{D42A27DB-BD31-4B8C-83A1-F6EECF244321}">
                <p14:modId xmlns:p14="http://schemas.microsoft.com/office/powerpoint/2010/main" val="776115236"/>
              </p:ext>
            </p:extLst>
          </p:nvPr>
        </p:nvGraphicFramePr>
        <p:xfrm>
          <a:off x="6285382" y="2295108"/>
          <a:ext cx="1362975" cy="304810"/>
        </p:xfrm>
        <a:graphic>
          <a:graphicData uri="http://schemas.openxmlformats.org/drawingml/2006/table">
            <a:tbl>
              <a:tblPr firstRow="1" bandRow="1">
                <a:noFill/>
                <a:tableStyleId>{DB49B62E-AF03-41B1-9C7B-D031EBE27481}</a:tableStyleId>
              </a:tblPr>
              <a:tblGrid>
                <a:gridCol w="454325">
                  <a:extLst>
                    <a:ext uri="{9D8B030D-6E8A-4147-A177-3AD203B41FA5}">
                      <a16:colId xmlns:a16="http://schemas.microsoft.com/office/drawing/2014/main" val="20000"/>
                    </a:ext>
                  </a:extLst>
                </a:gridCol>
                <a:gridCol w="454325">
                  <a:extLst>
                    <a:ext uri="{9D8B030D-6E8A-4147-A177-3AD203B41FA5}">
                      <a16:colId xmlns:a16="http://schemas.microsoft.com/office/drawing/2014/main" val="2891673498"/>
                    </a:ext>
                  </a:extLst>
                </a:gridCol>
                <a:gridCol w="454325">
                  <a:extLst>
                    <a:ext uri="{9D8B030D-6E8A-4147-A177-3AD203B41FA5}">
                      <a16:colId xmlns:a16="http://schemas.microsoft.com/office/drawing/2014/main" val="282957380"/>
                    </a:ext>
                  </a:extLst>
                </a:gridCol>
              </a:tblGrid>
              <a:tr h="295525">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3</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3</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2</a:t>
                      </a:r>
                      <a:endParaRPr sz="1400" u="none" strike="noStrike" cap="none" dirty="0"/>
                    </a:p>
                  </a:txBody>
                  <a:tcPr marL="91450" marR="91450" marT="45725" marB="45725"/>
                </a:tc>
                <a:extLst>
                  <a:ext uri="{0D108BD9-81ED-4DB2-BD59-A6C34878D82A}">
                    <a16:rowId xmlns:a16="http://schemas.microsoft.com/office/drawing/2014/main" val="10000"/>
                  </a:ext>
                </a:extLst>
              </a:tr>
            </a:tbl>
          </a:graphicData>
        </a:graphic>
      </p:graphicFrame>
      <p:sp>
        <p:nvSpPr>
          <p:cNvPr id="352" name="Google Shape;352;p27"/>
          <p:cNvSpPr txBox="1"/>
          <p:nvPr/>
        </p:nvSpPr>
        <p:spPr>
          <a:xfrm>
            <a:off x="1119724" y="3421408"/>
            <a:ext cx="3275256" cy="938719"/>
          </a:xfrm>
          <a:prstGeom prst="rect">
            <a:avLst/>
          </a:prstGeom>
          <a:noFill/>
          <a:ln w="9525" cap="flat" cmpd="sng">
            <a:solidFill>
              <a:srgbClr val="002060"/>
            </a:solidFill>
            <a:prstDash val="solid"/>
            <a:round/>
            <a:headEnd type="none" w="sm" len="sm"/>
            <a:tailEnd type="none" w="sm" len="sm"/>
          </a:ln>
          <a:effectLst>
            <a:outerShdw blurRad="149987" dist="250190" dir="8460000" algn="ctr">
              <a:srgbClr val="000000">
                <a:alpha val="26666"/>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000000"/>
                </a:solidFill>
                <a:latin typeface="Consolas"/>
                <a:ea typeface="Consolas"/>
                <a:cs typeface="Consolas"/>
                <a:sym typeface="Consolas"/>
              </a:rPr>
              <a:t>if</a:t>
            </a:r>
            <a:r>
              <a:rPr lang="en" sz="1100" b="1" i="0" u="none" strike="noStrike" cap="none">
                <a:solidFill>
                  <a:srgbClr val="000000"/>
                </a:solidFill>
                <a:latin typeface="Arial"/>
                <a:ea typeface="Arial"/>
                <a:cs typeface="Arial"/>
                <a:sym typeface="Arial"/>
              </a:rPr>
              <a:t> </a:t>
            </a:r>
            <a:r>
              <a:rPr lang="en" sz="1100" b="1" i="0" u="none" strike="noStrike" cap="none">
                <a:solidFill>
                  <a:srgbClr val="0070C0"/>
                </a:solidFill>
                <a:latin typeface="Consolas"/>
                <a:ea typeface="Consolas"/>
                <a:cs typeface="Consolas"/>
                <a:sym typeface="Consolas"/>
              </a:rPr>
              <a:t>finish[i] == false &amp; Need</a:t>
            </a:r>
            <a:r>
              <a:rPr lang="en" sz="1100" b="1" i="0" u="none" strike="noStrike" cap="none" baseline="-25000">
                <a:solidFill>
                  <a:srgbClr val="0070C0"/>
                </a:solidFill>
                <a:latin typeface="Consolas"/>
                <a:ea typeface="Consolas"/>
                <a:cs typeface="Consolas"/>
                <a:sym typeface="Consolas"/>
              </a:rPr>
              <a:t>i</a:t>
            </a:r>
            <a:r>
              <a:rPr lang="en" sz="1100" b="1" i="0" u="none" strike="noStrike" cap="none">
                <a:solidFill>
                  <a:srgbClr val="0070C0"/>
                </a:solidFill>
                <a:latin typeface="Consolas"/>
                <a:ea typeface="Consolas"/>
                <a:cs typeface="Consolas"/>
                <a:sym typeface="Consolas"/>
              </a:rPr>
              <a:t> ≤ Work </a:t>
            </a:r>
            <a:r>
              <a:rPr lang="en" sz="1100" b="1" i="0" u="none" strike="noStrike" cap="none">
                <a:solidFill>
                  <a:schemeClr val="dk1"/>
                </a:solidFill>
                <a:latin typeface="Consolas"/>
                <a:ea typeface="Consolas"/>
                <a:cs typeface="Consolas"/>
                <a:sym typeface="Consolas"/>
              </a:rPr>
              <a:t>then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dk1"/>
                </a:solidFill>
                <a:latin typeface="Consolas"/>
                <a:ea typeface="Consolas"/>
                <a:cs typeface="Consolas"/>
                <a:sym typeface="Consolas"/>
              </a:rPr>
              <a:t>	</a:t>
            </a:r>
            <a:r>
              <a:rPr lang="en" sz="1100" b="1" i="0" u="none" strike="noStrike" cap="none">
                <a:solidFill>
                  <a:srgbClr val="0070C0"/>
                </a:solidFill>
                <a:latin typeface="Consolas"/>
                <a:ea typeface="Consolas"/>
                <a:cs typeface="Consolas"/>
                <a:sym typeface="Consolas"/>
              </a:rPr>
              <a:t>Work = Work + Allocation</a:t>
            </a:r>
            <a:r>
              <a:rPr lang="en" sz="1100" b="1" i="0" u="none" strike="noStrike" cap="none" baseline="-25000">
                <a:solidFill>
                  <a:srgbClr val="0070C0"/>
                </a:solidFill>
                <a:latin typeface="Consolas"/>
                <a:ea typeface="Consolas"/>
                <a:cs typeface="Consolas"/>
                <a:sym typeface="Consolas"/>
              </a:rPr>
              <a:t>i</a:t>
            </a:r>
            <a:r>
              <a:rPr lang="en" sz="1100" b="1" i="0" u="none" strike="noStrike" cap="none">
                <a:solidFill>
                  <a:srgbClr val="0070C0"/>
                </a:solidFill>
                <a:latin typeface="Consolas"/>
                <a:ea typeface="Consolas"/>
                <a:cs typeface="Consolas"/>
                <a:sym typeface="Consolas"/>
              </a:rPr>
              <a:t> </a:t>
            </a:r>
            <a:br>
              <a:rPr lang="en" sz="1100" b="1" i="0" u="none" strike="noStrike" cap="none">
                <a:solidFill>
                  <a:srgbClr val="0070C0"/>
                </a:solidFill>
                <a:latin typeface="Consolas"/>
                <a:ea typeface="Consolas"/>
                <a:cs typeface="Consolas"/>
                <a:sym typeface="Consolas"/>
              </a:rPr>
            </a:br>
            <a:r>
              <a:rPr lang="en" sz="1100" b="1" i="0" u="none" strike="noStrike" cap="none">
                <a:solidFill>
                  <a:srgbClr val="0070C0"/>
                </a:solidFill>
                <a:latin typeface="Consolas"/>
                <a:ea typeface="Consolas"/>
                <a:cs typeface="Consolas"/>
                <a:sym typeface="Consolas"/>
              </a:rPr>
              <a:t>	Finish[i] = true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dk1"/>
                </a:solidFill>
                <a:latin typeface="Consolas"/>
                <a:ea typeface="Consolas"/>
                <a:cs typeface="Consolas"/>
                <a:sym typeface="Consolas"/>
              </a:rPr>
              <a:t>else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0070C0"/>
                </a:solidFill>
                <a:latin typeface="Consolas"/>
                <a:ea typeface="Consolas"/>
                <a:cs typeface="Consolas"/>
                <a:sym typeface="Consolas"/>
              </a:rPr>
              <a:t>	wait</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74E966B-E974-9E79-5658-18D79F2B2689}"/>
              </a:ext>
            </a:extLst>
          </p:cNvPr>
          <p:cNvSpPr txBox="1"/>
          <p:nvPr/>
        </p:nvSpPr>
        <p:spPr>
          <a:xfrm>
            <a:off x="6386840" y="1597594"/>
            <a:ext cx="255198" cy="246221"/>
          </a:xfrm>
          <a:prstGeom prst="rect">
            <a:avLst/>
          </a:prstGeom>
          <a:noFill/>
        </p:spPr>
        <p:txBody>
          <a:bodyPr wrap="none" rtlCol="0">
            <a:spAutoFit/>
          </a:bodyPr>
          <a:lstStyle/>
          <a:p>
            <a:r>
              <a:rPr lang="en-GB" sz="1000" dirty="0"/>
              <a:t>0</a:t>
            </a:r>
          </a:p>
        </p:txBody>
      </p:sp>
      <p:sp>
        <p:nvSpPr>
          <p:cNvPr id="4" name="TextBox 3">
            <a:extLst>
              <a:ext uri="{FF2B5EF4-FFF2-40B4-BE49-F238E27FC236}">
                <a16:creationId xmlns:a16="http://schemas.microsoft.com/office/drawing/2014/main" id="{D79324EE-56AF-DAC5-BD39-92B42D08F5EB}"/>
              </a:ext>
            </a:extLst>
          </p:cNvPr>
          <p:cNvSpPr txBox="1"/>
          <p:nvPr/>
        </p:nvSpPr>
        <p:spPr>
          <a:xfrm>
            <a:off x="6824843" y="1597593"/>
            <a:ext cx="255198" cy="246221"/>
          </a:xfrm>
          <a:prstGeom prst="rect">
            <a:avLst/>
          </a:prstGeom>
          <a:noFill/>
        </p:spPr>
        <p:txBody>
          <a:bodyPr wrap="none" rtlCol="0">
            <a:spAutoFit/>
          </a:bodyPr>
          <a:lstStyle/>
          <a:p>
            <a:r>
              <a:rPr lang="en-GB" sz="1000" dirty="0"/>
              <a:t>1</a:t>
            </a:r>
          </a:p>
        </p:txBody>
      </p:sp>
      <p:sp>
        <p:nvSpPr>
          <p:cNvPr id="5" name="TextBox 4">
            <a:extLst>
              <a:ext uri="{FF2B5EF4-FFF2-40B4-BE49-F238E27FC236}">
                <a16:creationId xmlns:a16="http://schemas.microsoft.com/office/drawing/2014/main" id="{BC65B848-90F9-2A32-5BD3-CB28C7C7E648}"/>
              </a:ext>
            </a:extLst>
          </p:cNvPr>
          <p:cNvSpPr txBox="1"/>
          <p:nvPr/>
        </p:nvSpPr>
        <p:spPr>
          <a:xfrm>
            <a:off x="7300173" y="1597592"/>
            <a:ext cx="255198" cy="246221"/>
          </a:xfrm>
          <a:prstGeom prst="rect">
            <a:avLst/>
          </a:prstGeom>
          <a:noFill/>
        </p:spPr>
        <p:txBody>
          <a:bodyPr wrap="none" rtlCol="0">
            <a:spAutoFit/>
          </a:bodyPr>
          <a:lstStyle/>
          <a:p>
            <a:r>
              <a:rPr lang="en-GB" sz="1000" dirty="0"/>
              <a:t>2</a:t>
            </a:r>
          </a:p>
        </p:txBody>
      </p:sp>
      <p:sp>
        <p:nvSpPr>
          <p:cNvPr id="6" name="TextBox 5">
            <a:extLst>
              <a:ext uri="{FF2B5EF4-FFF2-40B4-BE49-F238E27FC236}">
                <a16:creationId xmlns:a16="http://schemas.microsoft.com/office/drawing/2014/main" id="{DE4A04EA-338B-799B-AE56-DF800ECD1E90}"/>
              </a:ext>
            </a:extLst>
          </p:cNvPr>
          <p:cNvSpPr txBox="1"/>
          <p:nvPr/>
        </p:nvSpPr>
        <p:spPr>
          <a:xfrm>
            <a:off x="7768227" y="1597591"/>
            <a:ext cx="255198" cy="246221"/>
          </a:xfrm>
          <a:prstGeom prst="rect">
            <a:avLst/>
          </a:prstGeom>
          <a:noFill/>
        </p:spPr>
        <p:txBody>
          <a:bodyPr wrap="none" rtlCol="0">
            <a:spAutoFit/>
          </a:bodyPr>
          <a:lstStyle/>
          <a:p>
            <a:r>
              <a:rPr lang="en-GB" sz="1000" dirty="0"/>
              <a:t>3</a:t>
            </a:r>
          </a:p>
        </p:txBody>
      </p:sp>
      <p:sp>
        <p:nvSpPr>
          <p:cNvPr id="7" name="TextBox 6">
            <a:extLst>
              <a:ext uri="{FF2B5EF4-FFF2-40B4-BE49-F238E27FC236}">
                <a16:creationId xmlns:a16="http://schemas.microsoft.com/office/drawing/2014/main" id="{D0D8AC68-8435-7A66-9918-0CA035BBA48E}"/>
              </a:ext>
            </a:extLst>
          </p:cNvPr>
          <p:cNvSpPr txBox="1"/>
          <p:nvPr/>
        </p:nvSpPr>
        <p:spPr>
          <a:xfrm>
            <a:off x="8243557" y="1597590"/>
            <a:ext cx="255198" cy="246221"/>
          </a:xfrm>
          <a:prstGeom prst="rect">
            <a:avLst/>
          </a:prstGeom>
          <a:noFill/>
        </p:spPr>
        <p:txBody>
          <a:bodyPr wrap="none" rtlCol="0">
            <a:spAutoFit/>
          </a:bodyPr>
          <a:lstStyle/>
          <a:p>
            <a:r>
              <a:rPr lang="en-GB" sz="1000" dirty="0"/>
              <a:t>4</a:t>
            </a:r>
          </a:p>
        </p:txBody>
      </p:sp>
      <p:sp>
        <p:nvSpPr>
          <p:cNvPr id="8" name="TextBox 7">
            <a:extLst>
              <a:ext uri="{FF2B5EF4-FFF2-40B4-BE49-F238E27FC236}">
                <a16:creationId xmlns:a16="http://schemas.microsoft.com/office/drawing/2014/main" id="{C50A039A-78A5-3732-D476-C0C012CE5F45}"/>
              </a:ext>
            </a:extLst>
          </p:cNvPr>
          <p:cNvSpPr txBox="1"/>
          <p:nvPr/>
        </p:nvSpPr>
        <p:spPr>
          <a:xfrm>
            <a:off x="4717459" y="3610932"/>
            <a:ext cx="712054" cy="316818"/>
          </a:xfrm>
          <a:prstGeom prst="rect">
            <a:avLst/>
          </a:prstGeom>
          <a:noFill/>
        </p:spPr>
        <p:txBody>
          <a:bodyPr wrap="none" rtlCol="0">
            <a:spAutoFit/>
          </a:bodyPr>
          <a:lstStyle/>
          <a:p>
            <a:pPr marL="161925" lvl="0" algn="l" rtl="0">
              <a:lnSpc>
                <a:spcPct val="115000"/>
              </a:lnSpc>
              <a:spcBef>
                <a:spcPts val="0"/>
              </a:spcBef>
              <a:spcAft>
                <a:spcPts val="0"/>
              </a:spcAft>
              <a:buSzPts val="1400"/>
            </a:pPr>
            <a:r>
              <a:rPr lang="en-GB" sz="1400" dirty="0" err="1">
                <a:latin typeface="Century"/>
                <a:ea typeface="Century"/>
                <a:cs typeface="Century"/>
                <a:sym typeface="Century"/>
              </a:rPr>
              <a:t>i</a:t>
            </a:r>
            <a:r>
              <a:rPr lang="en-GB" sz="1400" dirty="0">
                <a:latin typeface="Century"/>
                <a:ea typeface="Century"/>
                <a:cs typeface="Century"/>
                <a:sym typeface="Century"/>
              </a:rPr>
              <a:t> = 1</a:t>
            </a:r>
          </a:p>
        </p:txBody>
      </p:sp>
      <p:sp>
        <p:nvSpPr>
          <p:cNvPr id="9" name="Rectangle 8">
            <a:extLst>
              <a:ext uri="{FF2B5EF4-FFF2-40B4-BE49-F238E27FC236}">
                <a16:creationId xmlns:a16="http://schemas.microsoft.com/office/drawing/2014/main" id="{B73EE84F-54CD-DD88-8458-F51AAB5E1F0A}"/>
              </a:ext>
            </a:extLst>
          </p:cNvPr>
          <p:cNvSpPr/>
          <p:nvPr/>
        </p:nvSpPr>
        <p:spPr>
          <a:xfrm>
            <a:off x="6820044" y="1915430"/>
            <a:ext cx="303622" cy="222449"/>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AD718AD5-0AEA-E336-FE76-98A52D2008FE}"/>
              </a:ext>
            </a:extLst>
          </p:cNvPr>
          <p:cNvSpPr/>
          <p:nvPr/>
        </p:nvSpPr>
        <p:spPr>
          <a:xfrm>
            <a:off x="4063437" y="2539704"/>
            <a:ext cx="361979" cy="222449"/>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089CB958-942E-6F2C-8D1F-0DCA0B650F2C}"/>
              </a:ext>
            </a:extLst>
          </p:cNvPr>
          <p:cNvSpPr/>
          <p:nvPr/>
        </p:nvSpPr>
        <p:spPr>
          <a:xfrm>
            <a:off x="6352335" y="2335950"/>
            <a:ext cx="1216996" cy="222449"/>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CB2E737A-44D4-96C8-B653-1FC83F22F538}"/>
              </a:ext>
            </a:extLst>
          </p:cNvPr>
          <p:cNvSpPr txBox="1"/>
          <p:nvPr/>
        </p:nvSpPr>
        <p:spPr>
          <a:xfrm>
            <a:off x="6524609" y="1266443"/>
            <a:ext cx="697627" cy="316818"/>
          </a:xfrm>
          <a:prstGeom prst="rect">
            <a:avLst/>
          </a:prstGeom>
          <a:noFill/>
        </p:spPr>
        <p:txBody>
          <a:bodyPr wrap="square" rtlCol="0">
            <a:spAutoFit/>
          </a:bodyPr>
          <a:lstStyle/>
          <a:p>
            <a:pPr marL="161925" lvl="0" algn="l" rtl="0">
              <a:lnSpc>
                <a:spcPct val="115000"/>
              </a:lnSpc>
              <a:spcBef>
                <a:spcPts val="0"/>
              </a:spcBef>
              <a:spcAft>
                <a:spcPts val="0"/>
              </a:spcAft>
              <a:buSzPts val="1400"/>
            </a:pPr>
            <a:r>
              <a:rPr lang="en-GB" sz="1400" dirty="0">
                <a:solidFill>
                  <a:srgbClr val="FF0000"/>
                </a:solidFill>
                <a:latin typeface="Century"/>
                <a:ea typeface="Century"/>
                <a:cs typeface="Century"/>
                <a:sym typeface="Century"/>
              </a:rPr>
              <a:t>true</a:t>
            </a:r>
          </a:p>
        </p:txBody>
      </p:sp>
      <p:cxnSp>
        <p:nvCxnSpPr>
          <p:cNvPr id="14" name="Curved Connector 13">
            <a:extLst>
              <a:ext uri="{FF2B5EF4-FFF2-40B4-BE49-F238E27FC236}">
                <a16:creationId xmlns:a16="http://schemas.microsoft.com/office/drawing/2014/main" id="{311F5488-B5C7-E37B-4C23-EA1F8774AB8A}"/>
              </a:ext>
            </a:extLst>
          </p:cNvPr>
          <p:cNvCxnSpPr>
            <a:cxnSpLocks/>
            <a:endCxn id="12" idx="2"/>
          </p:cNvCxnSpPr>
          <p:nvPr/>
        </p:nvCxnSpPr>
        <p:spPr>
          <a:xfrm rot="16200000" flipV="1">
            <a:off x="6738614" y="1718070"/>
            <a:ext cx="363064" cy="93446"/>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73F3D1A-0A4C-E189-BBF2-76DF7ADEB899}"/>
              </a:ext>
            </a:extLst>
          </p:cNvPr>
          <p:cNvSpPr txBox="1"/>
          <p:nvPr/>
        </p:nvSpPr>
        <p:spPr>
          <a:xfrm>
            <a:off x="5451065" y="3011927"/>
            <a:ext cx="991420" cy="316818"/>
          </a:xfrm>
          <a:prstGeom prst="rect">
            <a:avLst/>
          </a:prstGeom>
          <a:noFill/>
          <a:ln>
            <a:noFill/>
          </a:ln>
        </p:spPr>
        <p:txBody>
          <a:bodyPr wrap="square" rtlCol="0">
            <a:spAutoFit/>
          </a:bodyPr>
          <a:lstStyle/>
          <a:p>
            <a:pPr marL="161925" lvl="0" algn="l" rtl="0">
              <a:lnSpc>
                <a:spcPct val="115000"/>
              </a:lnSpc>
              <a:spcBef>
                <a:spcPts val="0"/>
              </a:spcBef>
              <a:spcAft>
                <a:spcPts val="0"/>
              </a:spcAft>
              <a:buSzPts val="1400"/>
            </a:pPr>
            <a:r>
              <a:rPr lang="en-GB" sz="1400" dirty="0">
                <a:solidFill>
                  <a:srgbClr val="FF0000"/>
                </a:solidFill>
                <a:latin typeface="Century"/>
                <a:ea typeface="Century"/>
                <a:cs typeface="Century"/>
                <a:sym typeface="Century"/>
              </a:rPr>
              <a:t>true</a:t>
            </a:r>
          </a:p>
        </p:txBody>
      </p:sp>
      <p:cxnSp>
        <p:nvCxnSpPr>
          <p:cNvPr id="25" name="Curved Connector 24">
            <a:extLst>
              <a:ext uri="{FF2B5EF4-FFF2-40B4-BE49-F238E27FC236}">
                <a16:creationId xmlns:a16="http://schemas.microsoft.com/office/drawing/2014/main" id="{B1737481-3771-88AE-421F-5A6AFC875B32}"/>
              </a:ext>
            </a:extLst>
          </p:cNvPr>
          <p:cNvCxnSpPr>
            <a:cxnSpLocks/>
            <a:stCxn id="15" idx="0"/>
          </p:cNvCxnSpPr>
          <p:nvPr/>
        </p:nvCxnSpPr>
        <p:spPr>
          <a:xfrm rot="16200000" flipV="1">
            <a:off x="5724553" y="2789704"/>
            <a:ext cx="360998" cy="83447"/>
          </a:xfrm>
          <a:prstGeom prst="curvedConnector3">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8B4DFC8D-57A3-341A-146A-99014617E277}"/>
              </a:ext>
            </a:extLst>
          </p:cNvPr>
          <p:cNvCxnSpPr>
            <a:cxnSpLocks/>
            <a:stCxn id="10" idx="3"/>
            <a:endCxn id="351" idx="2"/>
          </p:cNvCxnSpPr>
          <p:nvPr/>
        </p:nvCxnSpPr>
        <p:spPr>
          <a:xfrm flipV="1">
            <a:off x="4425416" y="2599918"/>
            <a:ext cx="2541453" cy="51011"/>
          </a:xfrm>
          <a:prstGeom prst="bentConnector2">
            <a:avLst/>
          </a:prstGeom>
          <a:ln>
            <a:tailEnd type="non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CBA9A18-A1B1-CD4A-017D-734F226B6540}"/>
              </a:ext>
            </a:extLst>
          </p:cNvPr>
          <p:cNvSpPr txBox="1"/>
          <p:nvPr/>
        </p:nvSpPr>
        <p:spPr>
          <a:xfrm>
            <a:off x="4587422" y="4206238"/>
            <a:ext cx="4572000" cy="307777"/>
          </a:xfrm>
          <a:prstGeom prst="rect">
            <a:avLst/>
          </a:prstGeom>
          <a:noFill/>
        </p:spPr>
        <p:txBody>
          <a:bodyPr wrap="square">
            <a:spAutoFit/>
          </a:bodyPr>
          <a:lstStyle/>
          <a:p>
            <a:r>
              <a:rPr lang="en" sz="1400" b="0" i="0" u="none" strike="noStrike" cap="none" dirty="0">
                <a:solidFill>
                  <a:srgbClr val="000000"/>
                </a:solidFill>
                <a:latin typeface="Nunito"/>
                <a:ea typeface="Nunito"/>
                <a:cs typeface="Nunito"/>
                <a:sym typeface="Nunito"/>
              </a:rPr>
              <a:t>&lt;</a:t>
            </a:r>
            <a:r>
              <a:rPr lang="en" sz="1400" b="1" i="0" u="none" strike="noStrike" cap="none" dirty="0">
                <a:solidFill>
                  <a:srgbClr val="000000"/>
                </a:solidFill>
                <a:latin typeface="Nunito"/>
                <a:ea typeface="Nunito"/>
                <a:cs typeface="Nunito"/>
                <a:sym typeface="Nunito"/>
              </a:rPr>
              <a:t> P</a:t>
            </a:r>
            <a:r>
              <a:rPr lang="en" sz="1400" b="1" i="0" u="none" strike="noStrike" cap="none" baseline="-25000" dirty="0">
                <a:solidFill>
                  <a:srgbClr val="000000"/>
                </a:solidFill>
                <a:latin typeface="Nunito"/>
                <a:ea typeface="Nunito"/>
                <a:cs typeface="Nunito"/>
                <a:sym typeface="Nunito"/>
              </a:rPr>
              <a:t>1</a:t>
            </a:r>
            <a:r>
              <a:rPr lang="en" sz="1400" b="0" i="0" u="none" strike="noStrike" cap="none" dirty="0">
                <a:solidFill>
                  <a:srgbClr val="000000"/>
                </a:solidFill>
                <a:latin typeface="Nunito"/>
                <a:ea typeface="Nunito"/>
                <a:cs typeface="Nunito"/>
                <a:sym typeface="Nunito"/>
              </a:rPr>
              <a:t>&gt; </a:t>
            </a:r>
            <a:endParaRPr lang="en-GB" dirty="0"/>
          </a:p>
        </p:txBody>
      </p:sp>
    </p:spTree>
    <p:extLst>
      <p:ext uri="{BB962C8B-B14F-4D97-AF65-F5344CB8AC3E}">
        <p14:creationId xmlns:p14="http://schemas.microsoft.com/office/powerpoint/2010/main" val="3996292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7"/>
          <p:cNvSpPr txBox="1">
            <a:spLocks noGrp="1"/>
          </p:cNvSpPr>
          <p:nvPr>
            <p:ph type="title"/>
          </p:nvPr>
        </p:nvSpPr>
        <p:spPr>
          <a:xfrm>
            <a:off x="382584" y="289450"/>
            <a:ext cx="8520600" cy="679392"/>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3200" b="1"/>
              <a:t>Banker’s Algorithm Example</a:t>
            </a:r>
            <a:endParaRPr sz="3200" b="1"/>
          </a:p>
        </p:txBody>
      </p:sp>
      <p:sp>
        <p:nvSpPr>
          <p:cNvPr id="344" name="Google Shape;344;p27"/>
          <p:cNvSpPr txBox="1">
            <a:spLocks noGrp="1"/>
          </p:cNvSpPr>
          <p:nvPr>
            <p:ph type="body" idx="1"/>
          </p:nvPr>
        </p:nvSpPr>
        <p:spPr>
          <a:xfrm>
            <a:off x="290894" y="968842"/>
            <a:ext cx="6582529" cy="831300"/>
          </a:xfrm>
          <a:prstGeom prst="rect">
            <a:avLst/>
          </a:prstGeom>
          <a:noFill/>
          <a:ln>
            <a:noFill/>
          </a:ln>
        </p:spPr>
        <p:txBody>
          <a:bodyPr spcFirstLastPara="1" wrap="square" lIns="91425" tIns="91425" rIns="91425" bIns="91425" anchor="t" anchorCtr="0">
            <a:noAutofit/>
          </a:bodyPr>
          <a:lstStyle/>
          <a:p>
            <a:pPr marL="457200" lvl="0" indent="-295275" algn="l" rtl="0">
              <a:lnSpc>
                <a:spcPct val="115000"/>
              </a:lnSpc>
              <a:spcBef>
                <a:spcPts val="0"/>
              </a:spcBef>
              <a:spcAft>
                <a:spcPts val="0"/>
              </a:spcAft>
              <a:buSzPts val="1400"/>
              <a:buChar char="●"/>
            </a:pPr>
            <a:r>
              <a:rPr lang="en" sz="1400" dirty="0">
                <a:latin typeface="Century"/>
                <a:ea typeface="Century"/>
                <a:cs typeface="Century"/>
                <a:sym typeface="Century"/>
              </a:rPr>
              <a:t>5 processes P0 through P4; </a:t>
            </a:r>
            <a:endParaRPr sz="1400" dirty="0">
              <a:latin typeface="Century"/>
              <a:ea typeface="Century"/>
              <a:cs typeface="Century"/>
              <a:sym typeface="Century"/>
            </a:endParaRPr>
          </a:p>
          <a:p>
            <a:pPr marL="457200" lvl="0" indent="-295275" algn="l" rtl="0">
              <a:lnSpc>
                <a:spcPct val="115000"/>
              </a:lnSpc>
              <a:spcBef>
                <a:spcPts val="0"/>
              </a:spcBef>
              <a:spcAft>
                <a:spcPts val="0"/>
              </a:spcAft>
              <a:buSzPts val="1400"/>
              <a:buChar char="●"/>
            </a:pPr>
            <a:r>
              <a:rPr lang="en" sz="1400" dirty="0">
                <a:latin typeface="Century"/>
                <a:ea typeface="Century"/>
                <a:cs typeface="Century"/>
                <a:sym typeface="Century"/>
              </a:rPr>
              <a:t>3 resource types A (10 instances), B (5 instances), and C (7 instances)</a:t>
            </a:r>
            <a:endParaRPr sz="1400" dirty="0">
              <a:latin typeface="Century"/>
              <a:ea typeface="Century"/>
              <a:cs typeface="Century"/>
              <a:sym typeface="Century"/>
            </a:endParaRPr>
          </a:p>
          <a:p>
            <a:pPr marL="457200" lvl="0" indent="-295275" algn="l" rtl="0">
              <a:lnSpc>
                <a:spcPct val="115000"/>
              </a:lnSpc>
              <a:spcBef>
                <a:spcPts val="0"/>
              </a:spcBef>
              <a:spcAft>
                <a:spcPts val="0"/>
              </a:spcAft>
              <a:buSzPts val="1400"/>
              <a:buChar char="●"/>
            </a:pPr>
            <a:r>
              <a:rPr lang="en" sz="1400" dirty="0">
                <a:latin typeface="Century"/>
                <a:ea typeface="Century"/>
                <a:cs typeface="Century"/>
                <a:sym typeface="Century"/>
              </a:rPr>
              <a:t>at time T0, the following snapshot of the system: </a:t>
            </a:r>
            <a:endParaRPr sz="1400" dirty="0">
              <a:latin typeface="Century"/>
              <a:ea typeface="Century"/>
              <a:cs typeface="Century"/>
              <a:sym typeface="Century"/>
            </a:endParaRPr>
          </a:p>
          <a:p>
            <a:pPr marL="0" lvl="0" indent="0" algn="l" rtl="0">
              <a:lnSpc>
                <a:spcPct val="115000"/>
              </a:lnSpc>
              <a:spcBef>
                <a:spcPts val="1200"/>
              </a:spcBef>
              <a:spcAft>
                <a:spcPts val="1200"/>
              </a:spcAft>
              <a:buSzPts val="1800"/>
              <a:buNone/>
            </a:pPr>
            <a:endParaRPr sz="1400" dirty="0">
              <a:latin typeface="Century"/>
              <a:ea typeface="Century"/>
              <a:cs typeface="Century"/>
              <a:sym typeface="Century"/>
            </a:endParaRPr>
          </a:p>
        </p:txBody>
      </p:sp>
      <p:pic>
        <p:nvPicPr>
          <p:cNvPr id="345" name="Google Shape;345;p27"/>
          <p:cNvPicPr preferRelativeResize="0"/>
          <p:nvPr/>
        </p:nvPicPr>
        <p:blipFill rotWithShape="1">
          <a:blip r:embed="rId3">
            <a:alphaModFix/>
          </a:blip>
          <a:srcRect/>
          <a:stretch/>
        </p:blipFill>
        <p:spPr>
          <a:xfrm>
            <a:off x="799694" y="1946326"/>
            <a:ext cx="2719863" cy="1397033"/>
          </a:xfrm>
          <a:prstGeom prst="rect">
            <a:avLst/>
          </a:prstGeom>
          <a:noFill/>
          <a:ln w="9525" cap="flat" cmpd="sng">
            <a:solidFill>
              <a:schemeClr val="dk2"/>
            </a:solidFill>
            <a:prstDash val="solid"/>
            <a:round/>
            <a:headEnd type="none" w="sm" len="sm"/>
            <a:tailEnd type="none" w="sm" len="sm"/>
          </a:ln>
        </p:spPr>
      </p:pic>
      <p:pic>
        <p:nvPicPr>
          <p:cNvPr id="346" name="Google Shape;346;p27"/>
          <p:cNvPicPr preferRelativeResize="0"/>
          <p:nvPr/>
        </p:nvPicPr>
        <p:blipFill rotWithShape="1">
          <a:blip r:embed="rId4">
            <a:alphaModFix/>
          </a:blip>
          <a:srcRect/>
          <a:stretch/>
        </p:blipFill>
        <p:spPr>
          <a:xfrm>
            <a:off x="3530417" y="1946325"/>
            <a:ext cx="1041583" cy="1397033"/>
          </a:xfrm>
          <a:prstGeom prst="rect">
            <a:avLst/>
          </a:prstGeom>
          <a:noFill/>
          <a:ln w="9525" cap="flat" cmpd="sng">
            <a:solidFill>
              <a:schemeClr val="dk2"/>
            </a:solidFill>
            <a:prstDash val="solid"/>
            <a:round/>
            <a:headEnd type="none" w="sm" len="sm"/>
            <a:tailEnd type="none" w="sm" len="sm"/>
          </a:ln>
        </p:spPr>
      </p:pic>
      <p:graphicFrame>
        <p:nvGraphicFramePr>
          <p:cNvPr id="348" name="Google Shape;348;p27"/>
          <p:cNvGraphicFramePr/>
          <p:nvPr>
            <p:extLst>
              <p:ext uri="{D42A27DB-BD31-4B8C-83A1-F6EECF244321}">
                <p14:modId xmlns:p14="http://schemas.microsoft.com/office/powerpoint/2010/main" val="207810270"/>
              </p:ext>
            </p:extLst>
          </p:nvPr>
        </p:nvGraphicFramePr>
        <p:xfrm>
          <a:off x="6287574" y="1872476"/>
          <a:ext cx="2309250" cy="306000"/>
        </p:xfrm>
        <a:graphic>
          <a:graphicData uri="http://schemas.openxmlformats.org/drawingml/2006/table">
            <a:tbl>
              <a:tblPr firstRow="1" bandRow="1">
                <a:noFill/>
                <a:tableStyleId>{DB49B62E-AF03-41B1-9C7B-D031EBE27481}</a:tableStyleId>
              </a:tblPr>
              <a:tblGrid>
                <a:gridCol w="461850">
                  <a:extLst>
                    <a:ext uri="{9D8B030D-6E8A-4147-A177-3AD203B41FA5}">
                      <a16:colId xmlns:a16="http://schemas.microsoft.com/office/drawing/2014/main" val="20000"/>
                    </a:ext>
                  </a:extLst>
                </a:gridCol>
                <a:gridCol w="461850">
                  <a:extLst>
                    <a:ext uri="{9D8B030D-6E8A-4147-A177-3AD203B41FA5}">
                      <a16:colId xmlns:a16="http://schemas.microsoft.com/office/drawing/2014/main" val="20001"/>
                    </a:ext>
                  </a:extLst>
                </a:gridCol>
                <a:gridCol w="461850">
                  <a:extLst>
                    <a:ext uri="{9D8B030D-6E8A-4147-A177-3AD203B41FA5}">
                      <a16:colId xmlns:a16="http://schemas.microsoft.com/office/drawing/2014/main" val="20002"/>
                    </a:ext>
                  </a:extLst>
                </a:gridCol>
                <a:gridCol w="461850">
                  <a:extLst>
                    <a:ext uri="{9D8B030D-6E8A-4147-A177-3AD203B41FA5}">
                      <a16:colId xmlns:a16="http://schemas.microsoft.com/office/drawing/2014/main" val="20003"/>
                    </a:ext>
                  </a:extLst>
                </a:gridCol>
                <a:gridCol w="461850">
                  <a:extLst>
                    <a:ext uri="{9D8B030D-6E8A-4147-A177-3AD203B41FA5}">
                      <a16:colId xmlns:a16="http://schemas.microsoft.com/office/drawing/2014/main" val="20004"/>
                    </a:ext>
                  </a:extLst>
                </a:gridCol>
              </a:tblGrid>
              <a:tr h="30600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f</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t</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f</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f</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f</a:t>
                      </a:r>
                      <a:endParaRPr sz="1400" u="none" strike="noStrike" cap="none" dirty="0"/>
                    </a:p>
                  </a:txBody>
                  <a:tcPr marL="91450" marR="91450" marT="45725" marB="45725"/>
                </a:tc>
                <a:extLst>
                  <a:ext uri="{0D108BD9-81ED-4DB2-BD59-A6C34878D82A}">
                    <a16:rowId xmlns:a16="http://schemas.microsoft.com/office/drawing/2014/main" val="10000"/>
                  </a:ext>
                </a:extLst>
              </a:tr>
            </a:tbl>
          </a:graphicData>
        </a:graphic>
      </p:graphicFrame>
      <p:sp>
        <p:nvSpPr>
          <p:cNvPr id="349" name="Google Shape;349;p27"/>
          <p:cNvSpPr txBox="1"/>
          <p:nvPr/>
        </p:nvSpPr>
        <p:spPr>
          <a:xfrm>
            <a:off x="5458047" y="1870693"/>
            <a:ext cx="88036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70C0"/>
                </a:solidFill>
                <a:latin typeface="Consolas"/>
                <a:ea typeface="Consolas"/>
                <a:cs typeface="Consolas"/>
                <a:sym typeface="Consolas"/>
              </a:rPr>
              <a:t>finish:</a:t>
            </a:r>
            <a:endParaRPr sz="1400" b="0" i="0" u="none" strike="noStrike" cap="none">
              <a:solidFill>
                <a:srgbClr val="000000"/>
              </a:solidFill>
              <a:latin typeface="Arial"/>
              <a:ea typeface="Arial"/>
              <a:cs typeface="Arial"/>
              <a:sym typeface="Arial"/>
            </a:endParaRPr>
          </a:p>
        </p:txBody>
      </p:sp>
      <p:sp>
        <p:nvSpPr>
          <p:cNvPr id="350" name="Google Shape;350;p27"/>
          <p:cNvSpPr txBox="1"/>
          <p:nvPr/>
        </p:nvSpPr>
        <p:spPr>
          <a:xfrm>
            <a:off x="5605977" y="2292131"/>
            <a:ext cx="68159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70C0"/>
                </a:solidFill>
                <a:latin typeface="Consolas"/>
                <a:ea typeface="Consolas"/>
                <a:cs typeface="Consolas"/>
                <a:sym typeface="Consolas"/>
              </a:rPr>
              <a:t>work:</a:t>
            </a:r>
            <a:endParaRPr sz="1400" b="0" i="0" u="none" strike="noStrike" cap="none">
              <a:solidFill>
                <a:srgbClr val="000000"/>
              </a:solidFill>
              <a:latin typeface="Arial"/>
              <a:ea typeface="Arial"/>
              <a:cs typeface="Arial"/>
              <a:sym typeface="Arial"/>
            </a:endParaRPr>
          </a:p>
        </p:txBody>
      </p:sp>
      <p:graphicFrame>
        <p:nvGraphicFramePr>
          <p:cNvPr id="351" name="Google Shape;351;p27"/>
          <p:cNvGraphicFramePr/>
          <p:nvPr>
            <p:extLst>
              <p:ext uri="{D42A27DB-BD31-4B8C-83A1-F6EECF244321}">
                <p14:modId xmlns:p14="http://schemas.microsoft.com/office/powerpoint/2010/main" val="3479659516"/>
              </p:ext>
            </p:extLst>
          </p:nvPr>
        </p:nvGraphicFramePr>
        <p:xfrm>
          <a:off x="6285382" y="2295108"/>
          <a:ext cx="1362975" cy="304810"/>
        </p:xfrm>
        <a:graphic>
          <a:graphicData uri="http://schemas.openxmlformats.org/drawingml/2006/table">
            <a:tbl>
              <a:tblPr firstRow="1" bandRow="1">
                <a:noFill/>
                <a:tableStyleId>{DB49B62E-AF03-41B1-9C7B-D031EBE27481}</a:tableStyleId>
              </a:tblPr>
              <a:tblGrid>
                <a:gridCol w="454325">
                  <a:extLst>
                    <a:ext uri="{9D8B030D-6E8A-4147-A177-3AD203B41FA5}">
                      <a16:colId xmlns:a16="http://schemas.microsoft.com/office/drawing/2014/main" val="20000"/>
                    </a:ext>
                  </a:extLst>
                </a:gridCol>
                <a:gridCol w="454325">
                  <a:extLst>
                    <a:ext uri="{9D8B030D-6E8A-4147-A177-3AD203B41FA5}">
                      <a16:colId xmlns:a16="http://schemas.microsoft.com/office/drawing/2014/main" val="2891673498"/>
                    </a:ext>
                  </a:extLst>
                </a:gridCol>
                <a:gridCol w="454325">
                  <a:extLst>
                    <a:ext uri="{9D8B030D-6E8A-4147-A177-3AD203B41FA5}">
                      <a16:colId xmlns:a16="http://schemas.microsoft.com/office/drawing/2014/main" val="282957380"/>
                    </a:ext>
                  </a:extLst>
                </a:gridCol>
              </a:tblGrid>
              <a:tr h="295525">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5</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3</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2</a:t>
                      </a:r>
                      <a:endParaRPr sz="1400" u="none" strike="noStrike" cap="none" dirty="0"/>
                    </a:p>
                  </a:txBody>
                  <a:tcPr marL="91450" marR="91450" marT="45725" marB="45725"/>
                </a:tc>
                <a:extLst>
                  <a:ext uri="{0D108BD9-81ED-4DB2-BD59-A6C34878D82A}">
                    <a16:rowId xmlns:a16="http://schemas.microsoft.com/office/drawing/2014/main" val="10000"/>
                  </a:ext>
                </a:extLst>
              </a:tr>
            </a:tbl>
          </a:graphicData>
        </a:graphic>
      </p:graphicFrame>
      <p:sp>
        <p:nvSpPr>
          <p:cNvPr id="352" name="Google Shape;352;p27"/>
          <p:cNvSpPr txBox="1"/>
          <p:nvPr/>
        </p:nvSpPr>
        <p:spPr>
          <a:xfrm>
            <a:off x="1119724" y="3421408"/>
            <a:ext cx="3275256" cy="938719"/>
          </a:xfrm>
          <a:prstGeom prst="rect">
            <a:avLst/>
          </a:prstGeom>
          <a:noFill/>
          <a:ln w="9525" cap="flat" cmpd="sng">
            <a:solidFill>
              <a:srgbClr val="002060"/>
            </a:solidFill>
            <a:prstDash val="solid"/>
            <a:round/>
            <a:headEnd type="none" w="sm" len="sm"/>
            <a:tailEnd type="none" w="sm" len="sm"/>
          </a:ln>
          <a:effectLst>
            <a:outerShdw blurRad="149987" dist="250190" dir="8460000" algn="ctr">
              <a:srgbClr val="000000">
                <a:alpha val="26666"/>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000000"/>
                </a:solidFill>
                <a:latin typeface="Consolas"/>
                <a:ea typeface="Consolas"/>
                <a:cs typeface="Consolas"/>
                <a:sym typeface="Consolas"/>
              </a:rPr>
              <a:t>if</a:t>
            </a:r>
            <a:r>
              <a:rPr lang="en" sz="1100" b="1" i="0" u="none" strike="noStrike" cap="none">
                <a:solidFill>
                  <a:srgbClr val="000000"/>
                </a:solidFill>
                <a:latin typeface="Arial"/>
                <a:ea typeface="Arial"/>
                <a:cs typeface="Arial"/>
                <a:sym typeface="Arial"/>
              </a:rPr>
              <a:t> </a:t>
            </a:r>
            <a:r>
              <a:rPr lang="en" sz="1100" b="1" i="0" u="none" strike="noStrike" cap="none">
                <a:solidFill>
                  <a:srgbClr val="0070C0"/>
                </a:solidFill>
                <a:latin typeface="Consolas"/>
                <a:ea typeface="Consolas"/>
                <a:cs typeface="Consolas"/>
                <a:sym typeface="Consolas"/>
              </a:rPr>
              <a:t>finish[i] == false &amp; Need</a:t>
            </a:r>
            <a:r>
              <a:rPr lang="en" sz="1100" b="1" i="0" u="none" strike="noStrike" cap="none" baseline="-25000">
                <a:solidFill>
                  <a:srgbClr val="0070C0"/>
                </a:solidFill>
                <a:latin typeface="Consolas"/>
                <a:ea typeface="Consolas"/>
                <a:cs typeface="Consolas"/>
                <a:sym typeface="Consolas"/>
              </a:rPr>
              <a:t>i</a:t>
            </a:r>
            <a:r>
              <a:rPr lang="en" sz="1100" b="1" i="0" u="none" strike="noStrike" cap="none">
                <a:solidFill>
                  <a:srgbClr val="0070C0"/>
                </a:solidFill>
                <a:latin typeface="Consolas"/>
                <a:ea typeface="Consolas"/>
                <a:cs typeface="Consolas"/>
                <a:sym typeface="Consolas"/>
              </a:rPr>
              <a:t> ≤ Work </a:t>
            </a:r>
            <a:r>
              <a:rPr lang="en" sz="1100" b="1" i="0" u="none" strike="noStrike" cap="none">
                <a:solidFill>
                  <a:schemeClr val="dk1"/>
                </a:solidFill>
                <a:latin typeface="Consolas"/>
                <a:ea typeface="Consolas"/>
                <a:cs typeface="Consolas"/>
                <a:sym typeface="Consolas"/>
              </a:rPr>
              <a:t>then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dk1"/>
                </a:solidFill>
                <a:latin typeface="Consolas"/>
                <a:ea typeface="Consolas"/>
                <a:cs typeface="Consolas"/>
                <a:sym typeface="Consolas"/>
              </a:rPr>
              <a:t>	</a:t>
            </a:r>
            <a:r>
              <a:rPr lang="en" sz="1100" b="1" i="0" u="none" strike="noStrike" cap="none">
                <a:solidFill>
                  <a:srgbClr val="0070C0"/>
                </a:solidFill>
                <a:latin typeface="Consolas"/>
                <a:ea typeface="Consolas"/>
                <a:cs typeface="Consolas"/>
                <a:sym typeface="Consolas"/>
              </a:rPr>
              <a:t>Work = Work + Allocation</a:t>
            </a:r>
            <a:r>
              <a:rPr lang="en" sz="1100" b="1" i="0" u="none" strike="noStrike" cap="none" baseline="-25000">
                <a:solidFill>
                  <a:srgbClr val="0070C0"/>
                </a:solidFill>
                <a:latin typeface="Consolas"/>
                <a:ea typeface="Consolas"/>
                <a:cs typeface="Consolas"/>
                <a:sym typeface="Consolas"/>
              </a:rPr>
              <a:t>i</a:t>
            </a:r>
            <a:r>
              <a:rPr lang="en" sz="1100" b="1" i="0" u="none" strike="noStrike" cap="none">
                <a:solidFill>
                  <a:srgbClr val="0070C0"/>
                </a:solidFill>
                <a:latin typeface="Consolas"/>
                <a:ea typeface="Consolas"/>
                <a:cs typeface="Consolas"/>
                <a:sym typeface="Consolas"/>
              </a:rPr>
              <a:t> </a:t>
            </a:r>
            <a:br>
              <a:rPr lang="en" sz="1100" b="1" i="0" u="none" strike="noStrike" cap="none">
                <a:solidFill>
                  <a:srgbClr val="0070C0"/>
                </a:solidFill>
                <a:latin typeface="Consolas"/>
                <a:ea typeface="Consolas"/>
                <a:cs typeface="Consolas"/>
                <a:sym typeface="Consolas"/>
              </a:rPr>
            </a:br>
            <a:r>
              <a:rPr lang="en" sz="1100" b="1" i="0" u="none" strike="noStrike" cap="none">
                <a:solidFill>
                  <a:srgbClr val="0070C0"/>
                </a:solidFill>
                <a:latin typeface="Consolas"/>
                <a:ea typeface="Consolas"/>
                <a:cs typeface="Consolas"/>
                <a:sym typeface="Consolas"/>
              </a:rPr>
              <a:t>	Finish[i] = true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dk1"/>
                </a:solidFill>
                <a:latin typeface="Consolas"/>
                <a:ea typeface="Consolas"/>
                <a:cs typeface="Consolas"/>
                <a:sym typeface="Consolas"/>
              </a:rPr>
              <a:t>else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0070C0"/>
                </a:solidFill>
                <a:latin typeface="Consolas"/>
                <a:ea typeface="Consolas"/>
                <a:cs typeface="Consolas"/>
                <a:sym typeface="Consolas"/>
              </a:rPr>
              <a:t>	wait</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74E966B-E974-9E79-5658-18D79F2B2689}"/>
              </a:ext>
            </a:extLst>
          </p:cNvPr>
          <p:cNvSpPr txBox="1"/>
          <p:nvPr/>
        </p:nvSpPr>
        <p:spPr>
          <a:xfrm>
            <a:off x="6386840" y="1597594"/>
            <a:ext cx="255198" cy="246221"/>
          </a:xfrm>
          <a:prstGeom prst="rect">
            <a:avLst/>
          </a:prstGeom>
          <a:noFill/>
        </p:spPr>
        <p:txBody>
          <a:bodyPr wrap="none" rtlCol="0">
            <a:spAutoFit/>
          </a:bodyPr>
          <a:lstStyle/>
          <a:p>
            <a:r>
              <a:rPr lang="en-GB" sz="1000" dirty="0"/>
              <a:t>0</a:t>
            </a:r>
          </a:p>
        </p:txBody>
      </p:sp>
      <p:sp>
        <p:nvSpPr>
          <p:cNvPr id="4" name="TextBox 3">
            <a:extLst>
              <a:ext uri="{FF2B5EF4-FFF2-40B4-BE49-F238E27FC236}">
                <a16:creationId xmlns:a16="http://schemas.microsoft.com/office/drawing/2014/main" id="{D79324EE-56AF-DAC5-BD39-92B42D08F5EB}"/>
              </a:ext>
            </a:extLst>
          </p:cNvPr>
          <p:cNvSpPr txBox="1"/>
          <p:nvPr/>
        </p:nvSpPr>
        <p:spPr>
          <a:xfrm>
            <a:off x="6824843" y="1597593"/>
            <a:ext cx="255198" cy="246221"/>
          </a:xfrm>
          <a:prstGeom prst="rect">
            <a:avLst/>
          </a:prstGeom>
          <a:noFill/>
        </p:spPr>
        <p:txBody>
          <a:bodyPr wrap="none" rtlCol="0">
            <a:spAutoFit/>
          </a:bodyPr>
          <a:lstStyle/>
          <a:p>
            <a:r>
              <a:rPr lang="en-GB" sz="1000" dirty="0"/>
              <a:t>1</a:t>
            </a:r>
          </a:p>
        </p:txBody>
      </p:sp>
      <p:sp>
        <p:nvSpPr>
          <p:cNvPr id="5" name="TextBox 4">
            <a:extLst>
              <a:ext uri="{FF2B5EF4-FFF2-40B4-BE49-F238E27FC236}">
                <a16:creationId xmlns:a16="http://schemas.microsoft.com/office/drawing/2014/main" id="{BC65B848-90F9-2A32-5BD3-CB28C7C7E648}"/>
              </a:ext>
            </a:extLst>
          </p:cNvPr>
          <p:cNvSpPr txBox="1"/>
          <p:nvPr/>
        </p:nvSpPr>
        <p:spPr>
          <a:xfrm>
            <a:off x="7300173" y="1597592"/>
            <a:ext cx="255198" cy="246221"/>
          </a:xfrm>
          <a:prstGeom prst="rect">
            <a:avLst/>
          </a:prstGeom>
          <a:noFill/>
        </p:spPr>
        <p:txBody>
          <a:bodyPr wrap="none" rtlCol="0">
            <a:spAutoFit/>
          </a:bodyPr>
          <a:lstStyle/>
          <a:p>
            <a:r>
              <a:rPr lang="en-GB" sz="1000" dirty="0"/>
              <a:t>2</a:t>
            </a:r>
          </a:p>
        </p:txBody>
      </p:sp>
      <p:sp>
        <p:nvSpPr>
          <p:cNvPr id="6" name="TextBox 5">
            <a:extLst>
              <a:ext uri="{FF2B5EF4-FFF2-40B4-BE49-F238E27FC236}">
                <a16:creationId xmlns:a16="http://schemas.microsoft.com/office/drawing/2014/main" id="{DE4A04EA-338B-799B-AE56-DF800ECD1E90}"/>
              </a:ext>
            </a:extLst>
          </p:cNvPr>
          <p:cNvSpPr txBox="1"/>
          <p:nvPr/>
        </p:nvSpPr>
        <p:spPr>
          <a:xfrm>
            <a:off x="7768227" y="1597591"/>
            <a:ext cx="255198" cy="246221"/>
          </a:xfrm>
          <a:prstGeom prst="rect">
            <a:avLst/>
          </a:prstGeom>
          <a:noFill/>
        </p:spPr>
        <p:txBody>
          <a:bodyPr wrap="none" rtlCol="0">
            <a:spAutoFit/>
          </a:bodyPr>
          <a:lstStyle/>
          <a:p>
            <a:r>
              <a:rPr lang="en-GB" sz="1000" dirty="0"/>
              <a:t>3</a:t>
            </a:r>
          </a:p>
        </p:txBody>
      </p:sp>
      <p:sp>
        <p:nvSpPr>
          <p:cNvPr id="7" name="TextBox 6">
            <a:extLst>
              <a:ext uri="{FF2B5EF4-FFF2-40B4-BE49-F238E27FC236}">
                <a16:creationId xmlns:a16="http://schemas.microsoft.com/office/drawing/2014/main" id="{D0D8AC68-8435-7A66-9918-0CA035BBA48E}"/>
              </a:ext>
            </a:extLst>
          </p:cNvPr>
          <p:cNvSpPr txBox="1"/>
          <p:nvPr/>
        </p:nvSpPr>
        <p:spPr>
          <a:xfrm>
            <a:off x="8243557" y="1597590"/>
            <a:ext cx="255198" cy="246221"/>
          </a:xfrm>
          <a:prstGeom prst="rect">
            <a:avLst/>
          </a:prstGeom>
          <a:noFill/>
        </p:spPr>
        <p:txBody>
          <a:bodyPr wrap="none" rtlCol="0">
            <a:spAutoFit/>
          </a:bodyPr>
          <a:lstStyle/>
          <a:p>
            <a:r>
              <a:rPr lang="en-GB" sz="1000" dirty="0"/>
              <a:t>4</a:t>
            </a:r>
          </a:p>
        </p:txBody>
      </p:sp>
      <p:sp>
        <p:nvSpPr>
          <p:cNvPr id="8" name="TextBox 7">
            <a:extLst>
              <a:ext uri="{FF2B5EF4-FFF2-40B4-BE49-F238E27FC236}">
                <a16:creationId xmlns:a16="http://schemas.microsoft.com/office/drawing/2014/main" id="{C50A039A-78A5-3732-D476-C0C012CE5F45}"/>
              </a:ext>
            </a:extLst>
          </p:cNvPr>
          <p:cNvSpPr txBox="1"/>
          <p:nvPr/>
        </p:nvSpPr>
        <p:spPr>
          <a:xfrm>
            <a:off x="4717459" y="3610932"/>
            <a:ext cx="712054" cy="316818"/>
          </a:xfrm>
          <a:prstGeom prst="rect">
            <a:avLst/>
          </a:prstGeom>
          <a:noFill/>
        </p:spPr>
        <p:txBody>
          <a:bodyPr wrap="none" rtlCol="0">
            <a:spAutoFit/>
          </a:bodyPr>
          <a:lstStyle/>
          <a:p>
            <a:pPr marL="161925" lvl="0" algn="l" rtl="0">
              <a:lnSpc>
                <a:spcPct val="115000"/>
              </a:lnSpc>
              <a:spcBef>
                <a:spcPts val="0"/>
              </a:spcBef>
              <a:spcAft>
                <a:spcPts val="0"/>
              </a:spcAft>
              <a:buSzPts val="1400"/>
            </a:pPr>
            <a:r>
              <a:rPr lang="en-GB" sz="1400" dirty="0" err="1">
                <a:latin typeface="Century"/>
                <a:ea typeface="Century"/>
                <a:cs typeface="Century"/>
                <a:sym typeface="Century"/>
              </a:rPr>
              <a:t>i</a:t>
            </a:r>
            <a:r>
              <a:rPr lang="en-GB" sz="1400" dirty="0">
                <a:latin typeface="Century"/>
                <a:ea typeface="Century"/>
                <a:cs typeface="Century"/>
                <a:sym typeface="Century"/>
              </a:rPr>
              <a:t> = 2</a:t>
            </a:r>
          </a:p>
        </p:txBody>
      </p:sp>
      <p:sp>
        <p:nvSpPr>
          <p:cNvPr id="9" name="Rectangle 8">
            <a:extLst>
              <a:ext uri="{FF2B5EF4-FFF2-40B4-BE49-F238E27FC236}">
                <a16:creationId xmlns:a16="http://schemas.microsoft.com/office/drawing/2014/main" id="{B73EE84F-54CD-DD88-8458-F51AAB5E1F0A}"/>
              </a:ext>
            </a:extLst>
          </p:cNvPr>
          <p:cNvSpPr/>
          <p:nvPr/>
        </p:nvSpPr>
        <p:spPr>
          <a:xfrm>
            <a:off x="7290388" y="1916147"/>
            <a:ext cx="303622" cy="222449"/>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AD718AD5-0AEA-E336-FE76-98A52D2008FE}"/>
              </a:ext>
            </a:extLst>
          </p:cNvPr>
          <p:cNvSpPr/>
          <p:nvPr/>
        </p:nvSpPr>
        <p:spPr>
          <a:xfrm>
            <a:off x="4063437" y="2700246"/>
            <a:ext cx="361979" cy="222449"/>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089CB958-942E-6F2C-8D1F-0DCA0B650F2C}"/>
              </a:ext>
            </a:extLst>
          </p:cNvPr>
          <p:cNvSpPr/>
          <p:nvPr/>
        </p:nvSpPr>
        <p:spPr>
          <a:xfrm>
            <a:off x="6352335" y="2335950"/>
            <a:ext cx="1216996" cy="222449"/>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CB2E737A-44D4-96C8-B653-1FC83F22F538}"/>
              </a:ext>
            </a:extLst>
          </p:cNvPr>
          <p:cNvSpPr txBox="1"/>
          <p:nvPr/>
        </p:nvSpPr>
        <p:spPr>
          <a:xfrm>
            <a:off x="6524609" y="1266443"/>
            <a:ext cx="697627" cy="316818"/>
          </a:xfrm>
          <a:prstGeom prst="rect">
            <a:avLst/>
          </a:prstGeom>
          <a:noFill/>
        </p:spPr>
        <p:txBody>
          <a:bodyPr wrap="square" rtlCol="0">
            <a:spAutoFit/>
          </a:bodyPr>
          <a:lstStyle/>
          <a:p>
            <a:pPr marL="161925" lvl="0" algn="l" rtl="0">
              <a:lnSpc>
                <a:spcPct val="115000"/>
              </a:lnSpc>
              <a:spcBef>
                <a:spcPts val="0"/>
              </a:spcBef>
              <a:spcAft>
                <a:spcPts val="0"/>
              </a:spcAft>
              <a:buSzPts val="1400"/>
            </a:pPr>
            <a:r>
              <a:rPr lang="en-GB" sz="1400" dirty="0">
                <a:solidFill>
                  <a:srgbClr val="FF0000"/>
                </a:solidFill>
                <a:latin typeface="Century"/>
                <a:ea typeface="Century"/>
                <a:cs typeface="Century"/>
                <a:sym typeface="Century"/>
              </a:rPr>
              <a:t>true</a:t>
            </a:r>
          </a:p>
        </p:txBody>
      </p:sp>
      <p:cxnSp>
        <p:nvCxnSpPr>
          <p:cNvPr id="14" name="Curved Connector 13">
            <a:extLst>
              <a:ext uri="{FF2B5EF4-FFF2-40B4-BE49-F238E27FC236}">
                <a16:creationId xmlns:a16="http://schemas.microsoft.com/office/drawing/2014/main" id="{311F5488-B5C7-E37B-4C23-EA1F8774AB8A}"/>
              </a:ext>
            </a:extLst>
          </p:cNvPr>
          <p:cNvCxnSpPr>
            <a:cxnSpLocks/>
            <a:stCxn id="9" idx="0"/>
            <a:endCxn id="12" idx="2"/>
          </p:cNvCxnSpPr>
          <p:nvPr/>
        </p:nvCxnSpPr>
        <p:spPr>
          <a:xfrm rot="16200000" flipV="1">
            <a:off x="6991368" y="1465316"/>
            <a:ext cx="332886" cy="568776"/>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73F3D1A-0A4C-E189-BBF2-76DF7ADEB899}"/>
              </a:ext>
            </a:extLst>
          </p:cNvPr>
          <p:cNvSpPr txBox="1"/>
          <p:nvPr/>
        </p:nvSpPr>
        <p:spPr>
          <a:xfrm>
            <a:off x="5451065" y="3011927"/>
            <a:ext cx="991420" cy="316818"/>
          </a:xfrm>
          <a:prstGeom prst="rect">
            <a:avLst/>
          </a:prstGeom>
          <a:noFill/>
          <a:ln>
            <a:noFill/>
          </a:ln>
        </p:spPr>
        <p:txBody>
          <a:bodyPr wrap="square" rtlCol="0">
            <a:spAutoFit/>
          </a:bodyPr>
          <a:lstStyle/>
          <a:p>
            <a:pPr marL="161925" lvl="0" algn="l" rtl="0">
              <a:lnSpc>
                <a:spcPct val="115000"/>
              </a:lnSpc>
              <a:spcBef>
                <a:spcPts val="0"/>
              </a:spcBef>
              <a:spcAft>
                <a:spcPts val="0"/>
              </a:spcAft>
              <a:buSzPts val="1400"/>
            </a:pPr>
            <a:r>
              <a:rPr lang="en-GB" sz="1400" dirty="0">
                <a:solidFill>
                  <a:srgbClr val="FF0000"/>
                </a:solidFill>
                <a:latin typeface="Century"/>
                <a:ea typeface="Century"/>
                <a:cs typeface="Century"/>
                <a:sym typeface="Century"/>
              </a:rPr>
              <a:t>false</a:t>
            </a:r>
          </a:p>
        </p:txBody>
      </p:sp>
      <p:cxnSp>
        <p:nvCxnSpPr>
          <p:cNvPr id="25" name="Curved Connector 24">
            <a:extLst>
              <a:ext uri="{FF2B5EF4-FFF2-40B4-BE49-F238E27FC236}">
                <a16:creationId xmlns:a16="http://schemas.microsoft.com/office/drawing/2014/main" id="{B1737481-3771-88AE-421F-5A6AFC875B32}"/>
              </a:ext>
            </a:extLst>
          </p:cNvPr>
          <p:cNvCxnSpPr>
            <a:cxnSpLocks/>
          </p:cNvCxnSpPr>
          <p:nvPr/>
        </p:nvCxnSpPr>
        <p:spPr>
          <a:xfrm rot="5400000" flipH="1" flipV="1">
            <a:off x="5736153" y="2973549"/>
            <a:ext cx="324156" cy="1"/>
          </a:xfrm>
          <a:prstGeom prst="curvedConnector3">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8B4DFC8D-57A3-341A-146A-99014617E277}"/>
              </a:ext>
            </a:extLst>
          </p:cNvPr>
          <p:cNvCxnSpPr>
            <a:cxnSpLocks/>
            <a:stCxn id="10" idx="3"/>
            <a:endCxn id="351" idx="2"/>
          </p:cNvCxnSpPr>
          <p:nvPr/>
        </p:nvCxnSpPr>
        <p:spPr>
          <a:xfrm flipV="1">
            <a:off x="4425416" y="2599918"/>
            <a:ext cx="2541453" cy="211553"/>
          </a:xfrm>
          <a:prstGeom prst="bentConnector2">
            <a:avLst/>
          </a:prstGeom>
          <a:ln>
            <a:tailEnd type="non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D826FB2-73B5-621D-302E-BDC7D33B56BD}"/>
              </a:ext>
            </a:extLst>
          </p:cNvPr>
          <p:cNvSpPr txBox="1"/>
          <p:nvPr/>
        </p:nvSpPr>
        <p:spPr>
          <a:xfrm>
            <a:off x="4587422" y="4206238"/>
            <a:ext cx="4572000" cy="307777"/>
          </a:xfrm>
          <a:prstGeom prst="rect">
            <a:avLst/>
          </a:prstGeom>
          <a:noFill/>
        </p:spPr>
        <p:txBody>
          <a:bodyPr wrap="square">
            <a:spAutoFit/>
          </a:bodyPr>
          <a:lstStyle/>
          <a:p>
            <a:r>
              <a:rPr lang="en" sz="1400" b="0" i="0" u="none" strike="noStrike" cap="none" dirty="0">
                <a:solidFill>
                  <a:srgbClr val="000000"/>
                </a:solidFill>
                <a:latin typeface="Nunito"/>
                <a:ea typeface="Nunito"/>
                <a:cs typeface="Nunito"/>
                <a:sym typeface="Nunito"/>
              </a:rPr>
              <a:t>&lt;</a:t>
            </a:r>
            <a:r>
              <a:rPr lang="en" sz="1400" b="1" i="0" u="none" strike="noStrike" cap="none" dirty="0">
                <a:solidFill>
                  <a:srgbClr val="000000"/>
                </a:solidFill>
                <a:latin typeface="Nunito"/>
                <a:ea typeface="Nunito"/>
                <a:cs typeface="Nunito"/>
                <a:sym typeface="Nunito"/>
              </a:rPr>
              <a:t> P</a:t>
            </a:r>
            <a:r>
              <a:rPr lang="en" sz="1400" b="1" i="0" u="none" strike="noStrike" cap="none" baseline="-25000" dirty="0">
                <a:solidFill>
                  <a:srgbClr val="000000"/>
                </a:solidFill>
                <a:latin typeface="Nunito"/>
                <a:ea typeface="Nunito"/>
                <a:cs typeface="Nunito"/>
                <a:sym typeface="Nunito"/>
              </a:rPr>
              <a:t>1</a:t>
            </a:r>
            <a:r>
              <a:rPr lang="en" sz="1400" b="0" i="0" u="none" strike="noStrike" cap="none" dirty="0">
                <a:solidFill>
                  <a:srgbClr val="000000"/>
                </a:solidFill>
                <a:latin typeface="Nunito"/>
                <a:ea typeface="Nunito"/>
                <a:cs typeface="Nunito"/>
                <a:sym typeface="Nunito"/>
              </a:rPr>
              <a:t>&gt; </a:t>
            </a:r>
            <a:endParaRPr lang="en-GB" dirty="0"/>
          </a:p>
        </p:txBody>
      </p:sp>
    </p:spTree>
    <p:extLst>
      <p:ext uri="{BB962C8B-B14F-4D97-AF65-F5344CB8AC3E}">
        <p14:creationId xmlns:p14="http://schemas.microsoft.com/office/powerpoint/2010/main" val="3235603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a:t>System Model</a:t>
            </a:r>
            <a:endParaRPr/>
          </a:p>
        </p:txBody>
      </p:sp>
      <p:sp>
        <p:nvSpPr>
          <p:cNvPr id="89" name="Google Shape;89;p3"/>
          <p:cNvSpPr txBox="1">
            <a:spLocks noGrp="1"/>
          </p:cNvSpPr>
          <p:nvPr>
            <p:ph type="body" idx="1"/>
          </p:nvPr>
        </p:nvSpPr>
        <p:spPr>
          <a:xfrm>
            <a:off x="311700" y="1147225"/>
            <a:ext cx="7606012" cy="25416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sz="1400">
                <a:latin typeface="Century"/>
                <a:ea typeface="Century"/>
                <a:cs typeface="Century"/>
                <a:sym typeface="Century"/>
              </a:rPr>
              <a:t>A system contains finite number of resources</a:t>
            </a:r>
            <a:endParaRPr sz="1400">
              <a:latin typeface="Century"/>
              <a:ea typeface="Century"/>
              <a:cs typeface="Century"/>
              <a:sym typeface="Century"/>
            </a:endParaRPr>
          </a:p>
          <a:p>
            <a:pPr marL="914400" lvl="1" indent="-317500" algn="l" rtl="0">
              <a:lnSpc>
                <a:spcPct val="115000"/>
              </a:lnSpc>
              <a:spcBef>
                <a:spcPts val="0"/>
              </a:spcBef>
              <a:spcAft>
                <a:spcPts val="0"/>
              </a:spcAft>
              <a:buSzPts val="1400"/>
              <a:buChar char="○"/>
            </a:pPr>
            <a:r>
              <a:rPr lang="en">
                <a:latin typeface="Century"/>
                <a:ea typeface="Century"/>
                <a:cs typeface="Century"/>
                <a:sym typeface="Century"/>
              </a:rPr>
              <a:t>These resources are distributed among competing processes</a:t>
            </a:r>
            <a:endParaRPr>
              <a:latin typeface="Century"/>
              <a:ea typeface="Century"/>
              <a:cs typeface="Century"/>
              <a:sym typeface="Century"/>
            </a:endParaRPr>
          </a:p>
          <a:p>
            <a:pPr marL="914400" lvl="1" indent="-317500" algn="l" rtl="0">
              <a:lnSpc>
                <a:spcPct val="115000"/>
              </a:lnSpc>
              <a:spcBef>
                <a:spcPts val="0"/>
              </a:spcBef>
              <a:spcAft>
                <a:spcPts val="0"/>
              </a:spcAft>
              <a:buSzPts val="1400"/>
              <a:buChar char="○"/>
            </a:pPr>
            <a:r>
              <a:rPr lang="en">
                <a:latin typeface="Century"/>
                <a:ea typeface="Century"/>
                <a:cs typeface="Century"/>
                <a:sym typeface="Century"/>
              </a:rPr>
              <a:t>Examples: CPU cycle, File, I/O devices ( printer, DVD drive) etc. </a:t>
            </a:r>
            <a:endParaRPr>
              <a:latin typeface="Century"/>
              <a:ea typeface="Century"/>
              <a:cs typeface="Century"/>
              <a:sym typeface="Century"/>
            </a:endParaRPr>
          </a:p>
          <a:p>
            <a:pPr marL="457200" lvl="0" indent="-317500" algn="l" rtl="0">
              <a:lnSpc>
                <a:spcPct val="115000"/>
              </a:lnSpc>
              <a:spcBef>
                <a:spcPts val="0"/>
              </a:spcBef>
              <a:spcAft>
                <a:spcPts val="0"/>
              </a:spcAft>
              <a:buSzPts val="1400"/>
              <a:buChar char="●"/>
            </a:pPr>
            <a:r>
              <a:rPr lang="en" sz="1400">
                <a:latin typeface="Century"/>
                <a:ea typeface="Century"/>
                <a:cs typeface="Century"/>
                <a:sym typeface="Century"/>
              </a:rPr>
              <a:t>Each resource type may have identical number of instances</a:t>
            </a:r>
            <a:endParaRPr sz="1400">
              <a:latin typeface="Century"/>
              <a:ea typeface="Century"/>
              <a:cs typeface="Century"/>
              <a:sym typeface="Century"/>
            </a:endParaRPr>
          </a:p>
          <a:p>
            <a:pPr marL="457200" lvl="0" indent="-317500" algn="l" rtl="0">
              <a:lnSpc>
                <a:spcPct val="115000"/>
              </a:lnSpc>
              <a:spcBef>
                <a:spcPts val="0"/>
              </a:spcBef>
              <a:spcAft>
                <a:spcPts val="0"/>
              </a:spcAft>
              <a:buSzPts val="1400"/>
              <a:buChar char="●"/>
            </a:pPr>
            <a:r>
              <a:rPr lang="en" sz="1400">
                <a:latin typeface="Century"/>
                <a:ea typeface="Century"/>
                <a:cs typeface="Century"/>
                <a:sym typeface="Century"/>
              </a:rPr>
              <a:t>A process may request as many resource as it requires.</a:t>
            </a:r>
            <a:endParaRPr sz="1400">
              <a:latin typeface="Century"/>
              <a:ea typeface="Century"/>
              <a:cs typeface="Century"/>
              <a:sym typeface="Century"/>
            </a:endParaRPr>
          </a:p>
          <a:p>
            <a:pPr marL="914400" lvl="1" indent="-317500" algn="l" rtl="0">
              <a:lnSpc>
                <a:spcPct val="115000"/>
              </a:lnSpc>
              <a:spcBef>
                <a:spcPts val="0"/>
              </a:spcBef>
              <a:spcAft>
                <a:spcPts val="0"/>
              </a:spcAft>
              <a:buSzPts val="1400"/>
              <a:buChar char="○"/>
            </a:pPr>
            <a:r>
              <a:rPr lang="en">
                <a:latin typeface="Century"/>
                <a:ea typeface="Century"/>
                <a:cs typeface="Century"/>
                <a:sym typeface="Century"/>
              </a:rPr>
              <a:t>But, it should not exceed the total number of available resources of the system</a:t>
            </a:r>
            <a:endParaRPr>
              <a:latin typeface="Century"/>
              <a:ea typeface="Century"/>
              <a:cs typeface="Century"/>
              <a:sym typeface="Century"/>
            </a:endParaRPr>
          </a:p>
          <a:p>
            <a:pPr marL="457200" lvl="0" indent="-317500" algn="l" rtl="0">
              <a:lnSpc>
                <a:spcPct val="115000"/>
              </a:lnSpc>
              <a:spcBef>
                <a:spcPts val="0"/>
              </a:spcBef>
              <a:spcAft>
                <a:spcPts val="0"/>
              </a:spcAft>
              <a:buSzPts val="1400"/>
              <a:buChar char="●"/>
            </a:pPr>
            <a:r>
              <a:rPr lang="en" sz="1400">
                <a:latin typeface="Century"/>
                <a:ea typeface="Century"/>
                <a:cs typeface="Century"/>
                <a:sym typeface="Century"/>
              </a:rPr>
              <a:t>A process may utilize a resource only in the following sequence</a:t>
            </a:r>
            <a:endParaRPr sz="1400">
              <a:latin typeface="Century"/>
              <a:ea typeface="Century"/>
              <a:cs typeface="Century"/>
              <a:sym typeface="Century"/>
            </a:endParaRPr>
          </a:p>
          <a:p>
            <a:pPr marL="1371600" lvl="0" indent="-317500" algn="l" rtl="0">
              <a:lnSpc>
                <a:spcPct val="115000"/>
              </a:lnSpc>
              <a:spcBef>
                <a:spcPts val="0"/>
              </a:spcBef>
              <a:spcAft>
                <a:spcPts val="0"/>
              </a:spcAft>
              <a:buSzPts val="1400"/>
              <a:buAutoNum type="arabicPeriod"/>
            </a:pPr>
            <a:r>
              <a:rPr lang="en" sz="1400" b="1">
                <a:latin typeface="Century"/>
                <a:ea typeface="Century"/>
                <a:cs typeface="Century"/>
                <a:sym typeface="Century"/>
              </a:rPr>
              <a:t>Request</a:t>
            </a:r>
            <a:r>
              <a:rPr lang="en" sz="1400">
                <a:latin typeface="Century"/>
                <a:ea typeface="Century"/>
                <a:cs typeface="Century"/>
                <a:sym typeface="Century"/>
              </a:rPr>
              <a:t>: requests the resource</a:t>
            </a:r>
            <a:endParaRPr sz="1400">
              <a:latin typeface="Century"/>
              <a:ea typeface="Century"/>
              <a:cs typeface="Century"/>
              <a:sym typeface="Century"/>
            </a:endParaRPr>
          </a:p>
          <a:p>
            <a:pPr marL="1371600" lvl="0" indent="-317500" algn="l" rtl="0">
              <a:lnSpc>
                <a:spcPct val="115000"/>
              </a:lnSpc>
              <a:spcBef>
                <a:spcPts val="0"/>
              </a:spcBef>
              <a:spcAft>
                <a:spcPts val="0"/>
              </a:spcAft>
              <a:buSzPts val="1400"/>
              <a:buAutoNum type="arabicPeriod"/>
            </a:pPr>
            <a:r>
              <a:rPr lang="en" sz="1400" b="1">
                <a:latin typeface="Century"/>
                <a:ea typeface="Century"/>
                <a:cs typeface="Century"/>
                <a:sym typeface="Century"/>
              </a:rPr>
              <a:t>Use</a:t>
            </a:r>
            <a:r>
              <a:rPr lang="en" sz="1400">
                <a:latin typeface="Century"/>
                <a:ea typeface="Century"/>
                <a:cs typeface="Century"/>
                <a:sym typeface="Century"/>
              </a:rPr>
              <a:t>: operate on the resource</a:t>
            </a:r>
            <a:endParaRPr sz="1400">
              <a:latin typeface="Century"/>
              <a:ea typeface="Century"/>
              <a:cs typeface="Century"/>
              <a:sym typeface="Century"/>
            </a:endParaRPr>
          </a:p>
          <a:p>
            <a:pPr marL="1371600" lvl="0" indent="-317500" algn="l" rtl="0">
              <a:lnSpc>
                <a:spcPct val="115000"/>
              </a:lnSpc>
              <a:spcBef>
                <a:spcPts val="0"/>
              </a:spcBef>
              <a:spcAft>
                <a:spcPts val="0"/>
              </a:spcAft>
              <a:buSzPts val="1400"/>
              <a:buAutoNum type="arabicPeriod"/>
            </a:pPr>
            <a:r>
              <a:rPr lang="en" sz="1400" b="1">
                <a:latin typeface="Century"/>
                <a:ea typeface="Century"/>
                <a:cs typeface="Century"/>
                <a:sym typeface="Century"/>
              </a:rPr>
              <a:t>Release</a:t>
            </a:r>
            <a:r>
              <a:rPr lang="en" sz="1400">
                <a:latin typeface="Century"/>
                <a:ea typeface="Century"/>
                <a:cs typeface="Century"/>
                <a:sym typeface="Century"/>
              </a:rPr>
              <a:t>: releases the resource</a:t>
            </a:r>
            <a:endParaRPr sz="1400">
              <a:latin typeface="Century"/>
              <a:ea typeface="Century"/>
              <a:cs typeface="Century"/>
              <a:sym typeface="Century"/>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7"/>
          <p:cNvSpPr txBox="1">
            <a:spLocks noGrp="1"/>
          </p:cNvSpPr>
          <p:nvPr>
            <p:ph type="title"/>
          </p:nvPr>
        </p:nvSpPr>
        <p:spPr>
          <a:xfrm>
            <a:off x="382584" y="289450"/>
            <a:ext cx="8520600" cy="679392"/>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3200" b="1"/>
              <a:t>Banker’s Algorithm Example</a:t>
            </a:r>
            <a:endParaRPr sz="3200" b="1"/>
          </a:p>
        </p:txBody>
      </p:sp>
      <p:sp>
        <p:nvSpPr>
          <p:cNvPr id="344" name="Google Shape;344;p27"/>
          <p:cNvSpPr txBox="1">
            <a:spLocks noGrp="1"/>
          </p:cNvSpPr>
          <p:nvPr>
            <p:ph type="body" idx="1"/>
          </p:nvPr>
        </p:nvSpPr>
        <p:spPr>
          <a:xfrm>
            <a:off x="290894" y="968842"/>
            <a:ext cx="6582529" cy="831300"/>
          </a:xfrm>
          <a:prstGeom prst="rect">
            <a:avLst/>
          </a:prstGeom>
          <a:noFill/>
          <a:ln>
            <a:noFill/>
          </a:ln>
        </p:spPr>
        <p:txBody>
          <a:bodyPr spcFirstLastPara="1" wrap="square" lIns="91425" tIns="91425" rIns="91425" bIns="91425" anchor="t" anchorCtr="0">
            <a:noAutofit/>
          </a:bodyPr>
          <a:lstStyle/>
          <a:p>
            <a:pPr marL="457200" lvl="0" indent="-295275" algn="l" rtl="0">
              <a:lnSpc>
                <a:spcPct val="115000"/>
              </a:lnSpc>
              <a:spcBef>
                <a:spcPts val="0"/>
              </a:spcBef>
              <a:spcAft>
                <a:spcPts val="0"/>
              </a:spcAft>
              <a:buSzPts val="1400"/>
              <a:buChar char="●"/>
            </a:pPr>
            <a:r>
              <a:rPr lang="en" sz="1400" dirty="0">
                <a:latin typeface="Century"/>
                <a:ea typeface="Century"/>
                <a:cs typeface="Century"/>
                <a:sym typeface="Century"/>
              </a:rPr>
              <a:t>5 processes P0 through P4; </a:t>
            </a:r>
            <a:endParaRPr sz="1400" dirty="0">
              <a:latin typeface="Century"/>
              <a:ea typeface="Century"/>
              <a:cs typeface="Century"/>
              <a:sym typeface="Century"/>
            </a:endParaRPr>
          </a:p>
          <a:p>
            <a:pPr marL="457200" lvl="0" indent="-295275" algn="l" rtl="0">
              <a:lnSpc>
                <a:spcPct val="115000"/>
              </a:lnSpc>
              <a:spcBef>
                <a:spcPts val="0"/>
              </a:spcBef>
              <a:spcAft>
                <a:spcPts val="0"/>
              </a:spcAft>
              <a:buSzPts val="1400"/>
              <a:buChar char="●"/>
            </a:pPr>
            <a:r>
              <a:rPr lang="en" sz="1400" dirty="0">
                <a:latin typeface="Century"/>
                <a:ea typeface="Century"/>
                <a:cs typeface="Century"/>
                <a:sym typeface="Century"/>
              </a:rPr>
              <a:t>3 resource types A (10 instances), B (5 instances), and C (7 instances)</a:t>
            </a:r>
            <a:endParaRPr sz="1400" dirty="0">
              <a:latin typeface="Century"/>
              <a:ea typeface="Century"/>
              <a:cs typeface="Century"/>
              <a:sym typeface="Century"/>
            </a:endParaRPr>
          </a:p>
          <a:p>
            <a:pPr marL="457200" lvl="0" indent="-295275" algn="l" rtl="0">
              <a:lnSpc>
                <a:spcPct val="115000"/>
              </a:lnSpc>
              <a:spcBef>
                <a:spcPts val="0"/>
              </a:spcBef>
              <a:spcAft>
                <a:spcPts val="0"/>
              </a:spcAft>
              <a:buSzPts val="1400"/>
              <a:buChar char="●"/>
            </a:pPr>
            <a:r>
              <a:rPr lang="en" sz="1400" dirty="0">
                <a:latin typeface="Century"/>
                <a:ea typeface="Century"/>
                <a:cs typeface="Century"/>
                <a:sym typeface="Century"/>
              </a:rPr>
              <a:t>at time T0, the following snapshot of the system: </a:t>
            </a:r>
            <a:endParaRPr sz="1400" dirty="0">
              <a:latin typeface="Century"/>
              <a:ea typeface="Century"/>
              <a:cs typeface="Century"/>
              <a:sym typeface="Century"/>
            </a:endParaRPr>
          </a:p>
          <a:p>
            <a:pPr marL="0" lvl="0" indent="0" algn="l" rtl="0">
              <a:lnSpc>
                <a:spcPct val="115000"/>
              </a:lnSpc>
              <a:spcBef>
                <a:spcPts val="1200"/>
              </a:spcBef>
              <a:spcAft>
                <a:spcPts val="1200"/>
              </a:spcAft>
              <a:buSzPts val="1800"/>
              <a:buNone/>
            </a:pPr>
            <a:endParaRPr sz="1400" dirty="0">
              <a:latin typeface="Century"/>
              <a:ea typeface="Century"/>
              <a:cs typeface="Century"/>
              <a:sym typeface="Century"/>
            </a:endParaRPr>
          </a:p>
        </p:txBody>
      </p:sp>
      <p:pic>
        <p:nvPicPr>
          <p:cNvPr id="345" name="Google Shape;345;p27"/>
          <p:cNvPicPr preferRelativeResize="0"/>
          <p:nvPr/>
        </p:nvPicPr>
        <p:blipFill rotWithShape="1">
          <a:blip r:embed="rId3">
            <a:alphaModFix/>
          </a:blip>
          <a:srcRect/>
          <a:stretch/>
        </p:blipFill>
        <p:spPr>
          <a:xfrm>
            <a:off x="799694" y="1946326"/>
            <a:ext cx="2719863" cy="1397033"/>
          </a:xfrm>
          <a:prstGeom prst="rect">
            <a:avLst/>
          </a:prstGeom>
          <a:noFill/>
          <a:ln w="9525" cap="flat" cmpd="sng">
            <a:solidFill>
              <a:schemeClr val="dk2"/>
            </a:solidFill>
            <a:prstDash val="solid"/>
            <a:round/>
            <a:headEnd type="none" w="sm" len="sm"/>
            <a:tailEnd type="none" w="sm" len="sm"/>
          </a:ln>
        </p:spPr>
      </p:pic>
      <p:pic>
        <p:nvPicPr>
          <p:cNvPr id="346" name="Google Shape;346;p27"/>
          <p:cNvPicPr preferRelativeResize="0"/>
          <p:nvPr/>
        </p:nvPicPr>
        <p:blipFill rotWithShape="1">
          <a:blip r:embed="rId4">
            <a:alphaModFix/>
          </a:blip>
          <a:srcRect/>
          <a:stretch/>
        </p:blipFill>
        <p:spPr>
          <a:xfrm>
            <a:off x="3530417" y="1946325"/>
            <a:ext cx="1041583" cy="1397033"/>
          </a:xfrm>
          <a:prstGeom prst="rect">
            <a:avLst/>
          </a:prstGeom>
          <a:noFill/>
          <a:ln w="9525" cap="flat" cmpd="sng">
            <a:solidFill>
              <a:schemeClr val="dk2"/>
            </a:solidFill>
            <a:prstDash val="solid"/>
            <a:round/>
            <a:headEnd type="none" w="sm" len="sm"/>
            <a:tailEnd type="none" w="sm" len="sm"/>
          </a:ln>
        </p:spPr>
      </p:pic>
      <p:graphicFrame>
        <p:nvGraphicFramePr>
          <p:cNvPr id="348" name="Google Shape;348;p27"/>
          <p:cNvGraphicFramePr/>
          <p:nvPr/>
        </p:nvGraphicFramePr>
        <p:xfrm>
          <a:off x="6287574" y="1872476"/>
          <a:ext cx="2309250" cy="306000"/>
        </p:xfrm>
        <a:graphic>
          <a:graphicData uri="http://schemas.openxmlformats.org/drawingml/2006/table">
            <a:tbl>
              <a:tblPr firstRow="1" bandRow="1">
                <a:noFill/>
                <a:tableStyleId>{DB49B62E-AF03-41B1-9C7B-D031EBE27481}</a:tableStyleId>
              </a:tblPr>
              <a:tblGrid>
                <a:gridCol w="461850">
                  <a:extLst>
                    <a:ext uri="{9D8B030D-6E8A-4147-A177-3AD203B41FA5}">
                      <a16:colId xmlns:a16="http://schemas.microsoft.com/office/drawing/2014/main" val="20000"/>
                    </a:ext>
                  </a:extLst>
                </a:gridCol>
                <a:gridCol w="461850">
                  <a:extLst>
                    <a:ext uri="{9D8B030D-6E8A-4147-A177-3AD203B41FA5}">
                      <a16:colId xmlns:a16="http://schemas.microsoft.com/office/drawing/2014/main" val="20001"/>
                    </a:ext>
                  </a:extLst>
                </a:gridCol>
                <a:gridCol w="461850">
                  <a:extLst>
                    <a:ext uri="{9D8B030D-6E8A-4147-A177-3AD203B41FA5}">
                      <a16:colId xmlns:a16="http://schemas.microsoft.com/office/drawing/2014/main" val="20002"/>
                    </a:ext>
                  </a:extLst>
                </a:gridCol>
                <a:gridCol w="461850">
                  <a:extLst>
                    <a:ext uri="{9D8B030D-6E8A-4147-A177-3AD203B41FA5}">
                      <a16:colId xmlns:a16="http://schemas.microsoft.com/office/drawing/2014/main" val="20003"/>
                    </a:ext>
                  </a:extLst>
                </a:gridCol>
                <a:gridCol w="461850">
                  <a:extLst>
                    <a:ext uri="{9D8B030D-6E8A-4147-A177-3AD203B41FA5}">
                      <a16:colId xmlns:a16="http://schemas.microsoft.com/office/drawing/2014/main" val="20004"/>
                    </a:ext>
                  </a:extLst>
                </a:gridCol>
              </a:tblGrid>
              <a:tr h="30600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f</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t</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f</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f</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f</a:t>
                      </a:r>
                      <a:endParaRPr sz="1400" u="none" strike="noStrike" cap="none" dirty="0"/>
                    </a:p>
                  </a:txBody>
                  <a:tcPr marL="91450" marR="91450" marT="45725" marB="45725"/>
                </a:tc>
                <a:extLst>
                  <a:ext uri="{0D108BD9-81ED-4DB2-BD59-A6C34878D82A}">
                    <a16:rowId xmlns:a16="http://schemas.microsoft.com/office/drawing/2014/main" val="10000"/>
                  </a:ext>
                </a:extLst>
              </a:tr>
            </a:tbl>
          </a:graphicData>
        </a:graphic>
      </p:graphicFrame>
      <p:sp>
        <p:nvSpPr>
          <p:cNvPr id="349" name="Google Shape;349;p27"/>
          <p:cNvSpPr txBox="1"/>
          <p:nvPr/>
        </p:nvSpPr>
        <p:spPr>
          <a:xfrm>
            <a:off x="5458047" y="1870693"/>
            <a:ext cx="88036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70C0"/>
                </a:solidFill>
                <a:latin typeface="Consolas"/>
                <a:ea typeface="Consolas"/>
                <a:cs typeface="Consolas"/>
                <a:sym typeface="Consolas"/>
              </a:rPr>
              <a:t>finish:</a:t>
            </a:r>
            <a:endParaRPr sz="1400" b="0" i="0" u="none" strike="noStrike" cap="none">
              <a:solidFill>
                <a:srgbClr val="000000"/>
              </a:solidFill>
              <a:latin typeface="Arial"/>
              <a:ea typeface="Arial"/>
              <a:cs typeface="Arial"/>
              <a:sym typeface="Arial"/>
            </a:endParaRPr>
          </a:p>
        </p:txBody>
      </p:sp>
      <p:sp>
        <p:nvSpPr>
          <p:cNvPr id="350" name="Google Shape;350;p27"/>
          <p:cNvSpPr txBox="1"/>
          <p:nvPr/>
        </p:nvSpPr>
        <p:spPr>
          <a:xfrm>
            <a:off x="5605977" y="2292131"/>
            <a:ext cx="68159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70C0"/>
                </a:solidFill>
                <a:latin typeface="Consolas"/>
                <a:ea typeface="Consolas"/>
                <a:cs typeface="Consolas"/>
                <a:sym typeface="Consolas"/>
              </a:rPr>
              <a:t>work:</a:t>
            </a:r>
            <a:endParaRPr sz="1400" b="0" i="0" u="none" strike="noStrike" cap="none">
              <a:solidFill>
                <a:srgbClr val="000000"/>
              </a:solidFill>
              <a:latin typeface="Arial"/>
              <a:ea typeface="Arial"/>
              <a:cs typeface="Arial"/>
              <a:sym typeface="Arial"/>
            </a:endParaRPr>
          </a:p>
        </p:txBody>
      </p:sp>
      <p:graphicFrame>
        <p:nvGraphicFramePr>
          <p:cNvPr id="351" name="Google Shape;351;p27"/>
          <p:cNvGraphicFramePr/>
          <p:nvPr>
            <p:extLst>
              <p:ext uri="{D42A27DB-BD31-4B8C-83A1-F6EECF244321}">
                <p14:modId xmlns:p14="http://schemas.microsoft.com/office/powerpoint/2010/main" val="1578848635"/>
              </p:ext>
            </p:extLst>
          </p:nvPr>
        </p:nvGraphicFramePr>
        <p:xfrm>
          <a:off x="6285382" y="2295108"/>
          <a:ext cx="1362975" cy="304810"/>
        </p:xfrm>
        <a:graphic>
          <a:graphicData uri="http://schemas.openxmlformats.org/drawingml/2006/table">
            <a:tbl>
              <a:tblPr firstRow="1" bandRow="1">
                <a:noFill/>
                <a:tableStyleId>{DB49B62E-AF03-41B1-9C7B-D031EBE27481}</a:tableStyleId>
              </a:tblPr>
              <a:tblGrid>
                <a:gridCol w="454325">
                  <a:extLst>
                    <a:ext uri="{9D8B030D-6E8A-4147-A177-3AD203B41FA5}">
                      <a16:colId xmlns:a16="http://schemas.microsoft.com/office/drawing/2014/main" val="20000"/>
                    </a:ext>
                  </a:extLst>
                </a:gridCol>
                <a:gridCol w="454325">
                  <a:extLst>
                    <a:ext uri="{9D8B030D-6E8A-4147-A177-3AD203B41FA5}">
                      <a16:colId xmlns:a16="http://schemas.microsoft.com/office/drawing/2014/main" val="2891673498"/>
                    </a:ext>
                  </a:extLst>
                </a:gridCol>
                <a:gridCol w="454325">
                  <a:extLst>
                    <a:ext uri="{9D8B030D-6E8A-4147-A177-3AD203B41FA5}">
                      <a16:colId xmlns:a16="http://schemas.microsoft.com/office/drawing/2014/main" val="282957380"/>
                    </a:ext>
                  </a:extLst>
                </a:gridCol>
              </a:tblGrid>
              <a:tr h="295525">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5</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3</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2</a:t>
                      </a:r>
                      <a:endParaRPr sz="1400" u="none" strike="noStrike" cap="none" dirty="0"/>
                    </a:p>
                  </a:txBody>
                  <a:tcPr marL="91450" marR="91450" marT="45725" marB="45725"/>
                </a:tc>
                <a:extLst>
                  <a:ext uri="{0D108BD9-81ED-4DB2-BD59-A6C34878D82A}">
                    <a16:rowId xmlns:a16="http://schemas.microsoft.com/office/drawing/2014/main" val="10000"/>
                  </a:ext>
                </a:extLst>
              </a:tr>
            </a:tbl>
          </a:graphicData>
        </a:graphic>
      </p:graphicFrame>
      <p:sp>
        <p:nvSpPr>
          <p:cNvPr id="352" name="Google Shape;352;p27"/>
          <p:cNvSpPr txBox="1"/>
          <p:nvPr/>
        </p:nvSpPr>
        <p:spPr>
          <a:xfrm>
            <a:off x="1119724" y="3421408"/>
            <a:ext cx="3275256" cy="938719"/>
          </a:xfrm>
          <a:prstGeom prst="rect">
            <a:avLst/>
          </a:prstGeom>
          <a:noFill/>
          <a:ln w="9525" cap="flat" cmpd="sng">
            <a:solidFill>
              <a:srgbClr val="002060"/>
            </a:solidFill>
            <a:prstDash val="solid"/>
            <a:round/>
            <a:headEnd type="none" w="sm" len="sm"/>
            <a:tailEnd type="none" w="sm" len="sm"/>
          </a:ln>
          <a:effectLst>
            <a:outerShdw blurRad="149987" dist="250190" dir="8460000" algn="ctr">
              <a:srgbClr val="000000">
                <a:alpha val="26666"/>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000000"/>
                </a:solidFill>
                <a:latin typeface="Consolas"/>
                <a:ea typeface="Consolas"/>
                <a:cs typeface="Consolas"/>
                <a:sym typeface="Consolas"/>
              </a:rPr>
              <a:t>if</a:t>
            </a:r>
            <a:r>
              <a:rPr lang="en" sz="1100" b="1" i="0" u="none" strike="noStrike" cap="none">
                <a:solidFill>
                  <a:srgbClr val="000000"/>
                </a:solidFill>
                <a:latin typeface="Arial"/>
                <a:ea typeface="Arial"/>
                <a:cs typeface="Arial"/>
                <a:sym typeface="Arial"/>
              </a:rPr>
              <a:t> </a:t>
            </a:r>
            <a:r>
              <a:rPr lang="en" sz="1100" b="1" i="0" u="none" strike="noStrike" cap="none">
                <a:solidFill>
                  <a:srgbClr val="0070C0"/>
                </a:solidFill>
                <a:latin typeface="Consolas"/>
                <a:ea typeface="Consolas"/>
                <a:cs typeface="Consolas"/>
                <a:sym typeface="Consolas"/>
              </a:rPr>
              <a:t>finish[i] == false &amp; Need</a:t>
            </a:r>
            <a:r>
              <a:rPr lang="en" sz="1100" b="1" i="0" u="none" strike="noStrike" cap="none" baseline="-25000">
                <a:solidFill>
                  <a:srgbClr val="0070C0"/>
                </a:solidFill>
                <a:latin typeface="Consolas"/>
                <a:ea typeface="Consolas"/>
                <a:cs typeface="Consolas"/>
                <a:sym typeface="Consolas"/>
              </a:rPr>
              <a:t>i</a:t>
            </a:r>
            <a:r>
              <a:rPr lang="en" sz="1100" b="1" i="0" u="none" strike="noStrike" cap="none">
                <a:solidFill>
                  <a:srgbClr val="0070C0"/>
                </a:solidFill>
                <a:latin typeface="Consolas"/>
                <a:ea typeface="Consolas"/>
                <a:cs typeface="Consolas"/>
                <a:sym typeface="Consolas"/>
              </a:rPr>
              <a:t> ≤ Work </a:t>
            </a:r>
            <a:r>
              <a:rPr lang="en" sz="1100" b="1" i="0" u="none" strike="noStrike" cap="none">
                <a:solidFill>
                  <a:schemeClr val="dk1"/>
                </a:solidFill>
                <a:latin typeface="Consolas"/>
                <a:ea typeface="Consolas"/>
                <a:cs typeface="Consolas"/>
                <a:sym typeface="Consolas"/>
              </a:rPr>
              <a:t>then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dk1"/>
                </a:solidFill>
                <a:latin typeface="Consolas"/>
                <a:ea typeface="Consolas"/>
                <a:cs typeface="Consolas"/>
                <a:sym typeface="Consolas"/>
              </a:rPr>
              <a:t>	</a:t>
            </a:r>
            <a:r>
              <a:rPr lang="en" sz="1100" b="1" i="0" u="none" strike="noStrike" cap="none">
                <a:solidFill>
                  <a:srgbClr val="0070C0"/>
                </a:solidFill>
                <a:latin typeface="Consolas"/>
                <a:ea typeface="Consolas"/>
                <a:cs typeface="Consolas"/>
                <a:sym typeface="Consolas"/>
              </a:rPr>
              <a:t>Work = Work + Allocation</a:t>
            </a:r>
            <a:r>
              <a:rPr lang="en" sz="1100" b="1" i="0" u="none" strike="noStrike" cap="none" baseline="-25000">
                <a:solidFill>
                  <a:srgbClr val="0070C0"/>
                </a:solidFill>
                <a:latin typeface="Consolas"/>
                <a:ea typeface="Consolas"/>
                <a:cs typeface="Consolas"/>
                <a:sym typeface="Consolas"/>
              </a:rPr>
              <a:t>i</a:t>
            </a:r>
            <a:r>
              <a:rPr lang="en" sz="1100" b="1" i="0" u="none" strike="noStrike" cap="none">
                <a:solidFill>
                  <a:srgbClr val="0070C0"/>
                </a:solidFill>
                <a:latin typeface="Consolas"/>
                <a:ea typeface="Consolas"/>
                <a:cs typeface="Consolas"/>
                <a:sym typeface="Consolas"/>
              </a:rPr>
              <a:t> </a:t>
            </a:r>
            <a:br>
              <a:rPr lang="en" sz="1100" b="1" i="0" u="none" strike="noStrike" cap="none">
                <a:solidFill>
                  <a:srgbClr val="0070C0"/>
                </a:solidFill>
                <a:latin typeface="Consolas"/>
                <a:ea typeface="Consolas"/>
                <a:cs typeface="Consolas"/>
                <a:sym typeface="Consolas"/>
              </a:rPr>
            </a:br>
            <a:r>
              <a:rPr lang="en" sz="1100" b="1" i="0" u="none" strike="noStrike" cap="none">
                <a:solidFill>
                  <a:srgbClr val="0070C0"/>
                </a:solidFill>
                <a:latin typeface="Consolas"/>
                <a:ea typeface="Consolas"/>
                <a:cs typeface="Consolas"/>
                <a:sym typeface="Consolas"/>
              </a:rPr>
              <a:t>	Finish[i] = true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dk1"/>
                </a:solidFill>
                <a:latin typeface="Consolas"/>
                <a:ea typeface="Consolas"/>
                <a:cs typeface="Consolas"/>
                <a:sym typeface="Consolas"/>
              </a:rPr>
              <a:t>else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0070C0"/>
                </a:solidFill>
                <a:latin typeface="Consolas"/>
                <a:ea typeface="Consolas"/>
                <a:cs typeface="Consolas"/>
                <a:sym typeface="Consolas"/>
              </a:rPr>
              <a:t>	wait</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74E966B-E974-9E79-5658-18D79F2B2689}"/>
              </a:ext>
            </a:extLst>
          </p:cNvPr>
          <p:cNvSpPr txBox="1"/>
          <p:nvPr/>
        </p:nvSpPr>
        <p:spPr>
          <a:xfrm>
            <a:off x="6386840" y="1597594"/>
            <a:ext cx="255198" cy="246221"/>
          </a:xfrm>
          <a:prstGeom prst="rect">
            <a:avLst/>
          </a:prstGeom>
          <a:noFill/>
        </p:spPr>
        <p:txBody>
          <a:bodyPr wrap="none" rtlCol="0">
            <a:spAutoFit/>
          </a:bodyPr>
          <a:lstStyle/>
          <a:p>
            <a:r>
              <a:rPr lang="en-GB" sz="1000" dirty="0"/>
              <a:t>0</a:t>
            </a:r>
          </a:p>
        </p:txBody>
      </p:sp>
      <p:sp>
        <p:nvSpPr>
          <p:cNvPr id="4" name="TextBox 3">
            <a:extLst>
              <a:ext uri="{FF2B5EF4-FFF2-40B4-BE49-F238E27FC236}">
                <a16:creationId xmlns:a16="http://schemas.microsoft.com/office/drawing/2014/main" id="{D79324EE-56AF-DAC5-BD39-92B42D08F5EB}"/>
              </a:ext>
            </a:extLst>
          </p:cNvPr>
          <p:cNvSpPr txBox="1"/>
          <p:nvPr/>
        </p:nvSpPr>
        <p:spPr>
          <a:xfrm>
            <a:off x="6824843" y="1597593"/>
            <a:ext cx="255198" cy="246221"/>
          </a:xfrm>
          <a:prstGeom prst="rect">
            <a:avLst/>
          </a:prstGeom>
          <a:noFill/>
        </p:spPr>
        <p:txBody>
          <a:bodyPr wrap="none" rtlCol="0">
            <a:spAutoFit/>
          </a:bodyPr>
          <a:lstStyle/>
          <a:p>
            <a:r>
              <a:rPr lang="en-GB" sz="1000" dirty="0"/>
              <a:t>1</a:t>
            </a:r>
          </a:p>
        </p:txBody>
      </p:sp>
      <p:sp>
        <p:nvSpPr>
          <p:cNvPr id="5" name="TextBox 4">
            <a:extLst>
              <a:ext uri="{FF2B5EF4-FFF2-40B4-BE49-F238E27FC236}">
                <a16:creationId xmlns:a16="http://schemas.microsoft.com/office/drawing/2014/main" id="{BC65B848-90F9-2A32-5BD3-CB28C7C7E648}"/>
              </a:ext>
            </a:extLst>
          </p:cNvPr>
          <p:cNvSpPr txBox="1"/>
          <p:nvPr/>
        </p:nvSpPr>
        <p:spPr>
          <a:xfrm>
            <a:off x="7300173" y="1597592"/>
            <a:ext cx="255198" cy="246221"/>
          </a:xfrm>
          <a:prstGeom prst="rect">
            <a:avLst/>
          </a:prstGeom>
          <a:noFill/>
        </p:spPr>
        <p:txBody>
          <a:bodyPr wrap="none" rtlCol="0">
            <a:spAutoFit/>
          </a:bodyPr>
          <a:lstStyle/>
          <a:p>
            <a:r>
              <a:rPr lang="en-GB" sz="1000" dirty="0"/>
              <a:t>2</a:t>
            </a:r>
          </a:p>
        </p:txBody>
      </p:sp>
      <p:sp>
        <p:nvSpPr>
          <p:cNvPr id="6" name="TextBox 5">
            <a:extLst>
              <a:ext uri="{FF2B5EF4-FFF2-40B4-BE49-F238E27FC236}">
                <a16:creationId xmlns:a16="http://schemas.microsoft.com/office/drawing/2014/main" id="{DE4A04EA-338B-799B-AE56-DF800ECD1E90}"/>
              </a:ext>
            </a:extLst>
          </p:cNvPr>
          <p:cNvSpPr txBox="1"/>
          <p:nvPr/>
        </p:nvSpPr>
        <p:spPr>
          <a:xfrm>
            <a:off x="7768227" y="1597591"/>
            <a:ext cx="255198" cy="246221"/>
          </a:xfrm>
          <a:prstGeom prst="rect">
            <a:avLst/>
          </a:prstGeom>
          <a:noFill/>
        </p:spPr>
        <p:txBody>
          <a:bodyPr wrap="none" rtlCol="0">
            <a:spAutoFit/>
          </a:bodyPr>
          <a:lstStyle/>
          <a:p>
            <a:r>
              <a:rPr lang="en-GB" sz="1000" dirty="0"/>
              <a:t>3</a:t>
            </a:r>
          </a:p>
        </p:txBody>
      </p:sp>
      <p:sp>
        <p:nvSpPr>
          <p:cNvPr id="7" name="TextBox 6">
            <a:extLst>
              <a:ext uri="{FF2B5EF4-FFF2-40B4-BE49-F238E27FC236}">
                <a16:creationId xmlns:a16="http://schemas.microsoft.com/office/drawing/2014/main" id="{D0D8AC68-8435-7A66-9918-0CA035BBA48E}"/>
              </a:ext>
            </a:extLst>
          </p:cNvPr>
          <p:cNvSpPr txBox="1"/>
          <p:nvPr/>
        </p:nvSpPr>
        <p:spPr>
          <a:xfrm>
            <a:off x="8243557" y="1597590"/>
            <a:ext cx="255198" cy="246221"/>
          </a:xfrm>
          <a:prstGeom prst="rect">
            <a:avLst/>
          </a:prstGeom>
          <a:noFill/>
        </p:spPr>
        <p:txBody>
          <a:bodyPr wrap="none" rtlCol="0">
            <a:spAutoFit/>
          </a:bodyPr>
          <a:lstStyle/>
          <a:p>
            <a:r>
              <a:rPr lang="en-GB" sz="1000" dirty="0"/>
              <a:t>4</a:t>
            </a:r>
          </a:p>
        </p:txBody>
      </p:sp>
      <p:sp>
        <p:nvSpPr>
          <p:cNvPr id="8" name="TextBox 7">
            <a:extLst>
              <a:ext uri="{FF2B5EF4-FFF2-40B4-BE49-F238E27FC236}">
                <a16:creationId xmlns:a16="http://schemas.microsoft.com/office/drawing/2014/main" id="{C50A039A-78A5-3732-D476-C0C012CE5F45}"/>
              </a:ext>
            </a:extLst>
          </p:cNvPr>
          <p:cNvSpPr txBox="1"/>
          <p:nvPr/>
        </p:nvSpPr>
        <p:spPr>
          <a:xfrm>
            <a:off x="4717459" y="3610932"/>
            <a:ext cx="712054" cy="316818"/>
          </a:xfrm>
          <a:prstGeom prst="rect">
            <a:avLst/>
          </a:prstGeom>
          <a:noFill/>
        </p:spPr>
        <p:txBody>
          <a:bodyPr wrap="none" rtlCol="0">
            <a:spAutoFit/>
          </a:bodyPr>
          <a:lstStyle/>
          <a:p>
            <a:pPr marL="161925" lvl="0" algn="l" rtl="0">
              <a:lnSpc>
                <a:spcPct val="115000"/>
              </a:lnSpc>
              <a:spcBef>
                <a:spcPts val="0"/>
              </a:spcBef>
              <a:spcAft>
                <a:spcPts val="0"/>
              </a:spcAft>
              <a:buSzPts val="1400"/>
            </a:pPr>
            <a:r>
              <a:rPr lang="en-GB" sz="1400" dirty="0" err="1">
                <a:latin typeface="Century"/>
                <a:ea typeface="Century"/>
                <a:cs typeface="Century"/>
                <a:sym typeface="Century"/>
              </a:rPr>
              <a:t>i</a:t>
            </a:r>
            <a:r>
              <a:rPr lang="en-GB" sz="1400" dirty="0">
                <a:latin typeface="Century"/>
                <a:ea typeface="Century"/>
                <a:cs typeface="Century"/>
                <a:sym typeface="Century"/>
              </a:rPr>
              <a:t> = 3</a:t>
            </a:r>
          </a:p>
        </p:txBody>
      </p:sp>
      <p:sp>
        <p:nvSpPr>
          <p:cNvPr id="9" name="Rectangle 8">
            <a:extLst>
              <a:ext uri="{FF2B5EF4-FFF2-40B4-BE49-F238E27FC236}">
                <a16:creationId xmlns:a16="http://schemas.microsoft.com/office/drawing/2014/main" id="{B73EE84F-54CD-DD88-8458-F51AAB5E1F0A}"/>
              </a:ext>
            </a:extLst>
          </p:cNvPr>
          <p:cNvSpPr/>
          <p:nvPr/>
        </p:nvSpPr>
        <p:spPr>
          <a:xfrm>
            <a:off x="7744015" y="1916146"/>
            <a:ext cx="303622" cy="222449"/>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AD718AD5-0AEA-E336-FE76-98A52D2008FE}"/>
              </a:ext>
            </a:extLst>
          </p:cNvPr>
          <p:cNvSpPr/>
          <p:nvPr/>
        </p:nvSpPr>
        <p:spPr>
          <a:xfrm>
            <a:off x="4051208" y="2889284"/>
            <a:ext cx="361979" cy="222449"/>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089CB958-942E-6F2C-8D1F-0DCA0B650F2C}"/>
              </a:ext>
            </a:extLst>
          </p:cNvPr>
          <p:cNvSpPr/>
          <p:nvPr/>
        </p:nvSpPr>
        <p:spPr>
          <a:xfrm>
            <a:off x="6352335" y="2335950"/>
            <a:ext cx="1216996" cy="222449"/>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CB2E737A-44D4-96C8-B653-1FC83F22F538}"/>
              </a:ext>
            </a:extLst>
          </p:cNvPr>
          <p:cNvSpPr txBox="1"/>
          <p:nvPr/>
        </p:nvSpPr>
        <p:spPr>
          <a:xfrm>
            <a:off x="6524609" y="1266443"/>
            <a:ext cx="697627" cy="316818"/>
          </a:xfrm>
          <a:prstGeom prst="rect">
            <a:avLst/>
          </a:prstGeom>
          <a:noFill/>
        </p:spPr>
        <p:txBody>
          <a:bodyPr wrap="square" rtlCol="0">
            <a:spAutoFit/>
          </a:bodyPr>
          <a:lstStyle/>
          <a:p>
            <a:pPr marL="161925" lvl="0" algn="l" rtl="0">
              <a:lnSpc>
                <a:spcPct val="115000"/>
              </a:lnSpc>
              <a:spcBef>
                <a:spcPts val="0"/>
              </a:spcBef>
              <a:spcAft>
                <a:spcPts val="0"/>
              </a:spcAft>
              <a:buSzPts val="1400"/>
            </a:pPr>
            <a:r>
              <a:rPr lang="en-GB" sz="1400" dirty="0">
                <a:solidFill>
                  <a:srgbClr val="FF0000"/>
                </a:solidFill>
                <a:latin typeface="Century"/>
                <a:ea typeface="Century"/>
                <a:cs typeface="Century"/>
                <a:sym typeface="Century"/>
              </a:rPr>
              <a:t>true</a:t>
            </a:r>
          </a:p>
        </p:txBody>
      </p:sp>
      <p:cxnSp>
        <p:nvCxnSpPr>
          <p:cNvPr id="14" name="Curved Connector 13">
            <a:extLst>
              <a:ext uri="{FF2B5EF4-FFF2-40B4-BE49-F238E27FC236}">
                <a16:creationId xmlns:a16="http://schemas.microsoft.com/office/drawing/2014/main" id="{311F5488-B5C7-E37B-4C23-EA1F8774AB8A}"/>
              </a:ext>
            </a:extLst>
          </p:cNvPr>
          <p:cNvCxnSpPr>
            <a:cxnSpLocks/>
            <a:stCxn id="9" idx="0"/>
            <a:endCxn id="12" idx="2"/>
          </p:cNvCxnSpPr>
          <p:nvPr/>
        </p:nvCxnSpPr>
        <p:spPr>
          <a:xfrm rot="16200000" flipV="1">
            <a:off x="7218183" y="1238502"/>
            <a:ext cx="332885" cy="1022403"/>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73F3D1A-0A4C-E189-BBF2-76DF7ADEB899}"/>
              </a:ext>
            </a:extLst>
          </p:cNvPr>
          <p:cNvSpPr txBox="1"/>
          <p:nvPr/>
        </p:nvSpPr>
        <p:spPr>
          <a:xfrm>
            <a:off x="5429513" y="3253501"/>
            <a:ext cx="991420" cy="316818"/>
          </a:xfrm>
          <a:prstGeom prst="rect">
            <a:avLst/>
          </a:prstGeom>
          <a:noFill/>
          <a:ln>
            <a:noFill/>
          </a:ln>
        </p:spPr>
        <p:txBody>
          <a:bodyPr wrap="square" rtlCol="0">
            <a:spAutoFit/>
          </a:bodyPr>
          <a:lstStyle/>
          <a:p>
            <a:pPr marL="161925" lvl="0" algn="l" rtl="0">
              <a:lnSpc>
                <a:spcPct val="115000"/>
              </a:lnSpc>
              <a:spcBef>
                <a:spcPts val="0"/>
              </a:spcBef>
              <a:spcAft>
                <a:spcPts val="0"/>
              </a:spcAft>
              <a:buSzPts val="1400"/>
            </a:pPr>
            <a:r>
              <a:rPr lang="en-GB" sz="1400" dirty="0">
                <a:solidFill>
                  <a:srgbClr val="FF0000"/>
                </a:solidFill>
                <a:latin typeface="Century"/>
                <a:ea typeface="Century"/>
                <a:cs typeface="Century"/>
                <a:sym typeface="Century"/>
              </a:rPr>
              <a:t>true</a:t>
            </a:r>
          </a:p>
        </p:txBody>
      </p:sp>
      <p:cxnSp>
        <p:nvCxnSpPr>
          <p:cNvPr id="25" name="Curved Connector 24">
            <a:extLst>
              <a:ext uri="{FF2B5EF4-FFF2-40B4-BE49-F238E27FC236}">
                <a16:creationId xmlns:a16="http://schemas.microsoft.com/office/drawing/2014/main" id="{B1737481-3771-88AE-421F-5A6AFC875B32}"/>
              </a:ext>
            </a:extLst>
          </p:cNvPr>
          <p:cNvCxnSpPr>
            <a:cxnSpLocks/>
          </p:cNvCxnSpPr>
          <p:nvPr/>
        </p:nvCxnSpPr>
        <p:spPr>
          <a:xfrm rot="5400000" flipH="1" flipV="1">
            <a:off x="5736153" y="3131642"/>
            <a:ext cx="324156" cy="1"/>
          </a:xfrm>
          <a:prstGeom prst="curvedConnector3">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8B4DFC8D-57A3-341A-146A-99014617E277}"/>
              </a:ext>
            </a:extLst>
          </p:cNvPr>
          <p:cNvCxnSpPr>
            <a:cxnSpLocks/>
            <a:stCxn id="10" idx="3"/>
            <a:endCxn id="351" idx="2"/>
          </p:cNvCxnSpPr>
          <p:nvPr/>
        </p:nvCxnSpPr>
        <p:spPr>
          <a:xfrm flipV="1">
            <a:off x="4413187" y="2599918"/>
            <a:ext cx="2553682" cy="400591"/>
          </a:xfrm>
          <a:prstGeom prst="bentConnector2">
            <a:avLst/>
          </a:prstGeom>
          <a:ln>
            <a:tailEnd type="non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4AE9B84-72E0-282E-4709-F607186552ED}"/>
              </a:ext>
            </a:extLst>
          </p:cNvPr>
          <p:cNvSpPr txBox="1"/>
          <p:nvPr/>
        </p:nvSpPr>
        <p:spPr>
          <a:xfrm>
            <a:off x="4587422" y="4206238"/>
            <a:ext cx="4572000" cy="307777"/>
          </a:xfrm>
          <a:prstGeom prst="rect">
            <a:avLst/>
          </a:prstGeom>
          <a:noFill/>
        </p:spPr>
        <p:txBody>
          <a:bodyPr wrap="square">
            <a:spAutoFit/>
          </a:bodyPr>
          <a:lstStyle/>
          <a:p>
            <a:r>
              <a:rPr lang="en" sz="1400" b="0" i="0" u="none" strike="noStrike" cap="none" dirty="0">
                <a:solidFill>
                  <a:srgbClr val="000000"/>
                </a:solidFill>
                <a:latin typeface="Nunito"/>
                <a:ea typeface="Nunito"/>
                <a:cs typeface="Nunito"/>
                <a:sym typeface="Nunito"/>
              </a:rPr>
              <a:t>&lt;</a:t>
            </a:r>
            <a:r>
              <a:rPr lang="en" sz="1400" b="1" i="0" u="none" strike="noStrike" cap="none" dirty="0">
                <a:solidFill>
                  <a:srgbClr val="000000"/>
                </a:solidFill>
                <a:latin typeface="Nunito"/>
                <a:ea typeface="Nunito"/>
                <a:cs typeface="Nunito"/>
                <a:sym typeface="Nunito"/>
              </a:rPr>
              <a:t> P</a:t>
            </a:r>
            <a:r>
              <a:rPr lang="en" sz="1400" b="1" i="0" u="none" strike="noStrike" cap="none" baseline="-25000" dirty="0">
                <a:solidFill>
                  <a:srgbClr val="000000"/>
                </a:solidFill>
                <a:latin typeface="Nunito"/>
                <a:ea typeface="Nunito"/>
                <a:cs typeface="Nunito"/>
                <a:sym typeface="Nunito"/>
              </a:rPr>
              <a:t>1</a:t>
            </a:r>
            <a:r>
              <a:rPr lang="en" sz="1400" b="1" i="0" u="none" strike="noStrike" cap="none" dirty="0">
                <a:solidFill>
                  <a:srgbClr val="000000"/>
                </a:solidFill>
                <a:latin typeface="Nunito"/>
                <a:ea typeface="Nunito"/>
                <a:cs typeface="Nunito"/>
                <a:sym typeface="Nunito"/>
              </a:rPr>
              <a:t>, P</a:t>
            </a:r>
            <a:r>
              <a:rPr lang="en" sz="1400" b="1" i="0" u="none" strike="noStrike" cap="none" baseline="-25000" dirty="0">
                <a:solidFill>
                  <a:srgbClr val="000000"/>
                </a:solidFill>
                <a:latin typeface="Nunito"/>
                <a:ea typeface="Nunito"/>
                <a:cs typeface="Nunito"/>
                <a:sym typeface="Nunito"/>
              </a:rPr>
              <a:t>3</a:t>
            </a:r>
            <a:r>
              <a:rPr lang="en" sz="1400" b="0" i="0" u="none" strike="noStrike" cap="none" dirty="0">
                <a:solidFill>
                  <a:srgbClr val="000000"/>
                </a:solidFill>
                <a:latin typeface="Nunito"/>
                <a:ea typeface="Nunito"/>
                <a:cs typeface="Nunito"/>
                <a:sym typeface="Nunito"/>
              </a:rPr>
              <a:t>&gt; </a:t>
            </a:r>
            <a:endParaRPr lang="en-GB" dirty="0"/>
          </a:p>
        </p:txBody>
      </p:sp>
    </p:spTree>
    <p:extLst>
      <p:ext uri="{BB962C8B-B14F-4D97-AF65-F5344CB8AC3E}">
        <p14:creationId xmlns:p14="http://schemas.microsoft.com/office/powerpoint/2010/main" val="4236905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7"/>
          <p:cNvSpPr txBox="1">
            <a:spLocks noGrp="1"/>
          </p:cNvSpPr>
          <p:nvPr>
            <p:ph type="title"/>
          </p:nvPr>
        </p:nvSpPr>
        <p:spPr>
          <a:xfrm>
            <a:off x="382584" y="289450"/>
            <a:ext cx="8520600" cy="679392"/>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3200" b="1"/>
              <a:t>Banker’s Algorithm Example</a:t>
            </a:r>
            <a:endParaRPr sz="3200" b="1"/>
          </a:p>
        </p:txBody>
      </p:sp>
      <p:sp>
        <p:nvSpPr>
          <p:cNvPr id="344" name="Google Shape;344;p27"/>
          <p:cNvSpPr txBox="1">
            <a:spLocks noGrp="1"/>
          </p:cNvSpPr>
          <p:nvPr>
            <p:ph type="body" idx="1"/>
          </p:nvPr>
        </p:nvSpPr>
        <p:spPr>
          <a:xfrm>
            <a:off x="290894" y="968842"/>
            <a:ext cx="6582529" cy="831300"/>
          </a:xfrm>
          <a:prstGeom prst="rect">
            <a:avLst/>
          </a:prstGeom>
          <a:noFill/>
          <a:ln>
            <a:noFill/>
          </a:ln>
        </p:spPr>
        <p:txBody>
          <a:bodyPr spcFirstLastPara="1" wrap="square" lIns="91425" tIns="91425" rIns="91425" bIns="91425" anchor="t" anchorCtr="0">
            <a:noAutofit/>
          </a:bodyPr>
          <a:lstStyle/>
          <a:p>
            <a:pPr marL="457200" lvl="0" indent="-295275" algn="l" rtl="0">
              <a:lnSpc>
                <a:spcPct val="115000"/>
              </a:lnSpc>
              <a:spcBef>
                <a:spcPts val="0"/>
              </a:spcBef>
              <a:spcAft>
                <a:spcPts val="0"/>
              </a:spcAft>
              <a:buSzPts val="1400"/>
              <a:buChar char="●"/>
            </a:pPr>
            <a:r>
              <a:rPr lang="en" sz="1400" dirty="0">
                <a:latin typeface="Century"/>
                <a:ea typeface="Century"/>
                <a:cs typeface="Century"/>
                <a:sym typeface="Century"/>
              </a:rPr>
              <a:t>5 processes P0 through P4; </a:t>
            </a:r>
            <a:endParaRPr sz="1400" dirty="0">
              <a:latin typeface="Century"/>
              <a:ea typeface="Century"/>
              <a:cs typeface="Century"/>
              <a:sym typeface="Century"/>
            </a:endParaRPr>
          </a:p>
          <a:p>
            <a:pPr marL="457200" lvl="0" indent="-295275" algn="l" rtl="0">
              <a:lnSpc>
                <a:spcPct val="115000"/>
              </a:lnSpc>
              <a:spcBef>
                <a:spcPts val="0"/>
              </a:spcBef>
              <a:spcAft>
                <a:spcPts val="0"/>
              </a:spcAft>
              <a:buSzPts val="1400"/>
              <a:buChar char="●"/>
            </a:pPr>
            <a:r>
              <a:rPr lang="en" sz="1400" dirty="0">
                <a:latin typeface="Century"/>
                <a:ea typeface="Century"/>
                <a:cs typeface="Century"/>
                <a:sym typeface="Century"/>
              </a:rPr>
              <a:t>3 resource types A (10 instances), B (5 instances), and C (7 instances)</a:t>
            </a:r>
            <a:endParaRPr sz="1400" dirty="0">
              <a:latin typeface="Century"/>
              <a:ea typeface="Century"/>
              <a:cs typeface="Century"/>
              <a:sym typeface="Century"/>
            </a:endParaRPr>
          </a:p>
          <a:p>
            <a:pPr marL="457200" lvl="0" indent="-295275" algn="l" rtl="0">
              <a:lnSpc>
                <a:spcPct val="115000"/>
              </a:lnSpc>
              <a:spcBef>
                <a:spcPts val="0"/>
              </a:spcBef>
              <a:spcAft>
                <a:spcPts val="0"/>
              </a:spcAft>
              <a:buSzPts val="1400"/>
              <a:buChar char="●"/>
            </a:pPr>
            <a:r>
              <a:rPr lang="en" sz="1400" dirty="0">
                <a:latin typeface="Century"/>
                <a:ea typeface="Century"/>
                <a:cs typeface="Century"/>
                <a:sym typeface="Century"/>
              </a:rPr>
              <a:t>at time T0, the following snapshot of the system: </a:t>
            </a:r>
            <a:endParaRPr sz="1400" dirty="0">
              <a:latin typeface="Century"/>
              <a:ea typeface="Century"/>
              <a:cs typeface="Century"/>
              <a:sym typeface="Century"/>
            </a:endParaRPr>
          </a:p>
          <a:p>
            <a:pPr marL="0" lvl="0" indent="0" algn="l" rtl="0">
              <a:lnSpc>
                <a:spcPct val="115000"/>
              </a:lnSpc>
              <a:spcBef>
                <a:spcPts val="1200"/>
              </a:spcBef>
              <a:spcAft>
                <a:spcPts val="1200"/>
              </a:spcAft>
              <a:buSzPts val="1800"/>
              <a:buNone/>
            </a:pPr>
            <a:endParaRPr sz="1400" dirty="0">
              <a:latin typeface="Century"/>
              <a:ea typeface="Century"/>
              <a:cs typeface="Century"/>
              <a:sym typeface="Century"/>
            </a:endParaRPr>
          </a:p>
        </p:txBody>
      </p:sp>
      <p:pic>
        <p:nvPicPr>
          <p:cNvPr id="345" name="Google Shape;345;p27"/>
          <p:cNvPicPr preferRelativeResize="0"/>
          <p:nvPr/>
        </p:nvPicPr>
        <p:blipFill rotWithShape="1">
          <a:blip r:embed="rId3">
            <a:alphaModFix/>
          </a:blip>
          <a:srcRect/>
          <a:stretch/>
        </p:blipFill>
        <p:spPr>
          <a:xfrm>
            <a:off x="799694" y="1946326"/>
            <a:ext cx="2719863" cy="1397033"/>
          </a:xfrm>
          <a:prstGeom prst="rect">
            <a:avLst/>
          </a:prstGeom>
          <a:noFill/>
          <a:ln w="9525" cap="flat" cmpd="sng">
            <a:solidFill>
              <a:schemeClr val="dk2"/>
            </a:solidFill>
            <a:prstDash val="solid"/>
            <a:round/>
            <a:headEnd type="none" w="sm" len="sm"/>
            <a:tailEnd type="none" w="sm" len="sm"/>
          </a:ln>
        </p:spPr>
      </p:pic>
      <p:pic>
        <p:nvPicPr>
          <p:cNvPr id="346" name="Google Shape;346;p27"/>
          <p:cNvPicPr preferRelativeResize="0"/>
          <p:nvPr/>
        </p:nvPicPr>
        <p:blipFill rotWithShape="1">
          <a:blip r:embed="rId4">
            <a:alphaModFix/>
          </a:blip>
          <a:srcRect/>
          <a:stretch/>
        </p:blipFill>
        <p:spPr>
          <a:xfrm>
            <a:off x="3530417" y="1946325"/>
            <a:ext cx="1041583" cy="1397033"/>
          </a:xfrm>
          <a:prstGeom prst="rect">
            <a:avLst/>
          </a:prstGeom>
          <a:noFill/>
          <a:ln w="9525" cap="flat" cmpd="sng">
            <a:solidFill>
              <a:schemeClr val="dk2"/>
            </a:solidFill>
            <a:prstDash val="solid"/>
            <a:round/>
            <a:headEnd type="none" w="sm" len="sm"/>
            <a:tailEnd type="none" w="sm" len="sm"/>
          </a:ln>
        </p:spPr>
      </p:pic>
      <p:graphicFrame>
        <p:nvGraphicFramePr>
          <p:cNvPr id="348" name="Google Shape;348;p27"/>
          <p:cNvGraphicFramePr/>
          <p:nvPr/>
        </p:nvGraphicFramePr>
        <p:xfrm>
          <a:off x="6287574" y="1872476"/>
          <a:ext cx="2309250" cy="306000"/>
        </p:xfrm>
        <a:graphic>
          <a:graphicData uri="http://schemas.openxmlformats.org/drawingml/2006/table">
            <a:tbl>
              <a:tblPr firstRow="1" bandRow="1">
                <a:noFill/>
                <a:tableStyleId>{DB49B62E-AF03-41B1-9C7B-D031EBE27481}</a:tableStyleId>
              </a:tblPr>
              <a:tblGrid>
                <a:gridCol w="461850">
                  <a:extLst>
                    <a:ext uri="{9D8B030D-6E8A-4147-A177-3AD203B41FA5}">
                      <a16:colId xmlns:a16="http://schemas.microsoft.com/office/drawing/2014/main" val="20000"/>
                    </a:ext>
                  </a:extLst>
                </a:gridCol>
                <a:gridCol w="461850">
                  <a:extLst>
                    <a:ext uri="{9D8B030D-6E8A-4147-A177-3AD203B41FA5}">
                      <a16:colId xmlns:a16="http://schemas.microsoft.com/office/drawing/2014/main" val="20001"/>
                    </a:ext>
                  </a:extLst>
                </a:gridCol>
                <a:gridCol w="461850">
                  <a:extLst>
                    <a:ext uri="{9D8B030D-6E8A-4147-A177-3AD203B41FA5}">
                      <a16:colId xmlns:a16="http://schemas.microsoft.com/office/drawing/2014/main" val="20002"/>
                    </a:ext>
                  </a:extLst>
                </a:gridCol>
                <a:gridCol w="461850">
                  <a:extLst>
                    <a:ext uri="{9D8B030D-6E8A-4147-A177-3AD203B41FA5}">
                      <a16:colId xmlns:a16="http://schemas.microsoft.com/office/drawing/2014/main" val="20003"/>
                    </a:ext>
                  </a:extLst>
                </a:gridCol>
                <a:gridCol w="461850">
                  <a:extLst>
                    <a:ext uri="{9D8B030D-6E8A-4147-A177-3AD203B41FA5}">
                      <a16:colId xmlns:a16="http://schemas.microsoft.com/office/drawing/2014/main" val="20004"/>
                    </a:ext>
                  </a:extLst>
                </a:gridCol>
              </a:tblGrid>
              <a:tr h="30600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f</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t</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f</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f</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f</a:t>
                      </a:r>
                      <a:endParaRPr sz="1400" u="none" strike="noStrike" cap="none" dirty="0"/>
                    </a:p>
                  </a:txBody>
                  <a:tcPr marL="91450" marR="91450" marT="45725" marB="45725"/>
                </a:tc>
                <a:extLst>
                  <a:ext uri="{0D108BD9-81ED-4DB2-BD59-A6C34878D82A}">
                    <a16:rowId xmlns:a16="http://schemas.microsoft.com/office/drawing/2014/main" val="10000"/>
                  </a:ext>
                </a:extLst>
              </a:tr>
            </a:tbl>
          </a:graphicData>
        </a:graphic>
      </p:graphicFrame>
      <p:sp>
        <p:nvSpPr>
          <p:cNvPr id="349" name="Google Shape;349;p27"/>
          <p:cNvSpPr txBox="1"/>
          <p:nvPr/>
        </p:nvSpPr>
        <p:spPr>
          <a:xfrm>
            <a:off x="5458047" y="1870693"/>
            <a:ext cx="88036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70C0"/>
                </a:solidFill>
                <a:latin typeface="Consolas"/>
                <a:ea typeface="Consolas"/>
                <a:cs typeface="Consolas"/>
                <a:sym typeface="Consolas"/>
              </a:rPr>
              <a:t>finish:</a:t>
            </a:r>
            <a:endParaRPr sz="1400" b="0" i="0" u="none" strike="noStrike" cap="none">
              <a:solidFill>
                <a:srgbClr val="000000"/>
              </a:solidFill>
              <a:latin typeface="Arial"/>
              <a:ea typeface="Arial"/>
              <a:cs typeface="Arial"/>
              <a:sym typeface="Arial"/>
            </a:endParaRPr>
          </a:p>
        </p:txBody>
      </p:sp>
      <p:sp>
        <p:nvSpPr>
          <p:cNvPr id="350" name="Google Shape;350;p27"/>
          <p:cNvSpPr txBox="1"/>
          <p:nvPr/>
        </p:nvSpPr>
        <p:spPr>
          <a:xfrm>
            <a:off x="5605977" y="2292131"/>
            <a:ext cx="68159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70C0"/>
                </a:solidFill>
                <a:latin typeface="Consolas"/>
                <a:ea typeface="Consolas"/>
                <a:cs typeface="Consolas"/>
                <a:sym typeface="Consolas"/>
              </a:rPr>
              <a:t>work:</a:t>
            </a:r>
            <a:endParaRPr sz="1400" b="0" i="0" u="none" strike="noStrike" cap="none">
              <a:solidFill>
                <a:srgbClr val="000000"/>
              </a:solidFill>
              <a:latin typeface="Arial"/>
              <a:ea typeface="Arial"/>
              <a:cs typeface="Arial"/>
              <a:sym typeface="Arial"/>
            </a:endParaRPr>
          </a:p>
        </p:txBody>
      </p:sp>
      <p:graphicFrame>
        <p:nvGraphicFramePr>
          <p:cNvPr id="351" name="Google Shape;351;p27"/>
          <p:cNvGraphicFramePr/>
          <p:nvPr>
            <p:extLst>
              <p:ext uri="{D42A27DB-BD31-4B8C-83A1-F6EECF244321}">
                <p14:modId xmlns:p14="http://schemas.microsoft.com/office/powerpoint/2010/main" val="3436959004"/>
              </p:ext>
            </p:extLst>
          </p:nvPr>
        </p:nvGraphicFramePr>
        <p:xfrm>
          <a:off x="6285382" y="2295108"/>
          <a:ext cx="1362975" cy="304810"/>
        </p:xfrm>
        <a:graphic>
          <a:graphicData uri="http://schemas.openxmlformats.org/drawingml/2006/table">
            <a:tbl>
              <a:tblPr firstRow="1" bandRow="1">
                <a:noFill/>
                <a:tableStyleId>{DB49B62E-AF03-41B1-9C7B-D031EBE27481}</a:tableStyleId>
              </a:tblPr>
              <a:tblGrid>
                <a:gridCol w="454325">
                  <a:extLst>
                    <a:ext uri="{9D8B030D-6E8A-4147-A177-3AD203B41FA5}">
                      <a16:colId xmlns:a16="http://schemas.microsoft.com/office/drawing/2014/main" val="20000"/>
                    </a:ext>
                  </a:extLst>
                </a:gridCol>
                <a:gridCol w="454325">
                  <a:extLst>
                    <a:ext uri="{9D8B030D-6E8A-4147-A177-3AD203B41FA5}">
                      <a16:colId xmlns:a16="http://schemas.microsoft.com/office/drawing/2014/main" val="2891673498"/>
                    </a:ext>
                  </a:extLst>
                </a:gridCol>
                <a:gridCol w="454325">
                  <a:extLst>
                    <a:ext uri="{9D8B030D-6E8A-4147-A177-3AD203B41FA5}">
                      <a16:colId xmlns:a16="http://schemas.microsoft.com/office/drawing/2014/main" val="282957380"/>
                    </a:ext>
                  </a:extLst>
                </a:gridCol>
              </a:tblGrid>
              <a:tr h="295525">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7</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4</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3</a:t>
                      </a:r>
                      <a:endParaRPr sz="1400" u="none" strike="noStrike" cap="none" dirty="0"/>
                    </a:p>
                  </a:txBody>
                  <a:tcPr marL="91450" marR="91450" marT="45725" marB="45725"/>
                </a:tc>
                <a:extLst>
                  <a:ext uri="{0D108BD9-81ED-4DB2-BD59-A6C34878D82A}">
                    <a16:rowId xmlns:a16="http://schemas.microsoft.com/office/drawing/2014/main" val="10000"/>
                  </a:ext>
                </a:extLst>
              </a:tr>
            </a:tbl>
          </a:graphicData>
        </a:graphic>
      </p:graphicFrame>
      <p:sp>
        <p:nvSpPr>
          <p:cNvPr id="352" name="Google Shape;352;p27"/>
          <p:cNvSpPr txBox="1"/>
          <p:nvPr/>
        </p:nvSpPr>
        <p:spPr>
          <a:xfrm>
            <a:off x="1119724" y="3421408"/>
            <a:ext cx="3275256" cy="938719"/>
          </a:xfrm>
          <a:prstGeom prst="rect">
            <a:avLst/>
          </a:prstGeom>
          <a:noFill/>
          <a:ln w="9525" cap="flat" cmpd="sng">
            <a:solidFill>
              <a:srgbClr val="002060"/>
            </a:solidFill>
            <a:prstDash val="solid"/>
            <a:round/>
            <a:headEnd type="none" w="sm" len="sm"/>
            <a:tailEnd type="none" w="sm" len="sm"/>
          </a:ln>
          <a:effectLst>
            <a:outerShdw blurRad="149987" dist="250190" dir="8460000" algn="ctr">
              <a:srgbClr val="000000">
                <a:alpha val="26666"/>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000000"/>
                </a:solidFill>
                <a:latin typeface="Consolas"/>
                <a:ea typeface="Consolas"/>
                <a:cs typeface="Consolas"/>
                <a:sym typeface="Consolas"/>
              </a:rPr>
              <a:t>if</a:t>
            </a:r>
            <a:r>
              <a:rPr lang="en" sz="1100" b="1" i="0" u="none" strike="noStrike" cap="none">
                <a:solidFill>
                  <a:srgbClr val="000000"/>
                </a:solidFill>
                <a:latin typeface="Arial"/>
                <a:ea typeface="Arial"/>
                <a:cs typeface="Arial"/>
                <a:sym typeface="Arial"/>
              </a:rPr>
              <a:t> </a:t>
            </a:r>
            <a:r>
              <a:rPr lang="en" sz="1100" b="1" i="0" u="none" strike="noStrike" cap="none">
                <a:solidFill>
                  <a:srgbClr val="0070C0"/>
                </a:solidFill>
                <a:latin typeface="Consolas"/>
                <a:ea typeface="Consolas"/>
                <a:cs typeface="Consolas"/>
                <a:sym typeface="Consolas"/>
              </a:rPr>
              <a:t>finish[i] == false &amp; Need</a:t>
            </a:r>
            <a:r>
              <a:rPr lang="en" sz="1100" b="1" i="0" u="none" strike="noStrike" cap="none" baseline="-25000">
                <a:solidFill>
                  <a:srgbClr val="0070C0"/>
                </a:solidFill>
                <a:latin typeface="Consolas"/>
                <a:ea typeface="Consolas"/>
                <a:cs typeface="Consolas"/>
                <a:sym typeface="Consolas"/>
              </a:rPr>
              <a:t>i</a:t>
            </a:r>
            <a:r>
              <a:rPr lang="en" sz="1100" b="1" i="0" u="none" strike="noStrike" cap="none">
                <a:solidFill>
                  <a:srgbClr val="0070C0"/>
                </a:solidFill>
                <a:latin typeface="Consolas"/>
                <a:ea typeface="Consolas"/>
                <a:cs typeface="Consolas"/>
                <a:sym typeface="Consolas"/>
              </a:rPr>
              <a:t> ≤ Work </a:t>
            </a:r>
            <a:r>
              <a:rPr lang="en" sz="1100" b="1" i="0" u="none" strike="noStrike" cap="none">
                <a:solidFill>
                  <a:schemeClr val="dk1"/>
                </a:solidFill>
                <a:latin typeface="Consolas"/>
                <a:ea typeface="Consolas"/>
                <a:cs typeface="Consolas"/>
                <a:sym typeface="Consolas"/>
              </a:rPr>
              <a:t>then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dk1"/>
                </a:solidFill>
                <a:latin typeface="Consolas"/>
                <a:ea typeface="Consolas"/>
                <a:cs typeface="Consolas"/>
                <a:sym typeface="Consolas"/>
              </a:rPr>
              <a:t>	</a:t>
            </a:r>
            <a:r>
              <a:rPr lang="en" sz="1100" b="1" i="0" u="none" strike="noStrike" cap="none">
                <a:solidFill>
                  <a:srgbClr val="0070C0"/>
                </a:solidFill>
                <a:latin typeface="Consolas"/>
                <a:ea typeface="Consolas"/>
                <a:cs typeface="Consolas"/>
                <a:sym typeface="Consolas"/>
              </a:rPr>
              <a:t>Work = Work + Allocation</a:t>
            </a:r>
            <a:r>
              <a:rPr lang="en" sz="1100" b="1" i="0" u="none" strike="noStrike" cap="none" baseline="-25000">
                <a:solidFill>
                  <a:srgbClr val="0070C0"/>
                </a:solidFill>
                <a:latin typeface="Consolas"/>
                <a:ea typeface="Consolas"/>
                <a:cs typeface="Consolas"/>
                <a:sym typeface="Consolas"/>
              </a:rPr>
              <a:t>i</a:t>
            </a:r>
            <a:r>
              <a:rPr lang="en" sz="1100" b="1" i="0" u="none" strike="noStrike" cap="none">
                <a:solidFill>
                  <a:srgbClr val="0070C0"/>
                </a:solidFill>
                <a:latin typeface="Consolas"/>
                <a:ea typeface="Consolas"/>
                <a:cs typeface="Consolas"/>
                <a:sym typeface="Consolas"/>
              </a:rPr>
              <a:t> </a:t>
            </a:r>
            <a:br>
              <a:rPr lang="en" sz="1100" b="1" i="0" u="none" strike="noStrike" cap="none">
                <a:solidFill>
                  <a:srgbClr val="0070C0"/>
                </a:solidFill>
                <a:latin typeface="Consolas"/>
                <a:ea typeface="Consolas"/>
                <a:cs typeface="Consolas"/>
                <a:sym typeface="Consolas"/>
              </a:rPr>
            </a:br>
            <a:r>
              <a:rPr lang="en" sz="1100" b="1" i="0" u="none" strike="noStrike" cap="none">
                <a:solidFill>
                  <a:srgbClr val="0070C0"/>
                </a:solidFill>
                <a:latin typeface="Consolas"/>
                <a:ea typeface="Consolas"/>
                <a:cs typeface="Consolas"/>
                <a:sym typeface="Consolas"/>
              </a:rPr>
              <a:t>	Finish[i] = true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dk1"/>
                </a:solidFill>
                <a:latin typeface="Consolas"/>
                <a:ea typeface="Consolas"/>
                <a:cs typeface="Consolas"/>
                <a:sym typeface="Consolas"/>
              </a:rPr>
              <a:t>else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0070C0"/>
                </a:solidFill>
                <a:latin typeface="Consolas"/>
                <a:ea typeface="Consolas"/>
                <a:cs typeface="Consolas"/>
                <a:sym typeface="Consolas"/>
              </a:rPr>
              <a:t>	wait</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74E966B-E974-9E79-5658-18D79F2B2689}"/>
              </a:ext>
            </a:extLst>
          </p:cNvPr>
          <p:cNvSpPr txBox="1"/>
          <p:nvPr/>
        </p:nvSpPr>
        <p:spPr>
          <a:xfrm>
            <a:off x="6386840" y="1597594"/>
            <a:ext cx="255198" cy="246221"/>
          </a:xfrm>
          <a:prstGeom prst="rect">
            <a:avLst/>
          </a:prstGeom>
          <a:noFill/>
        </p:spPr>
        <p:txBody>
          <a:bodyPr wrap="none" rtlCol="0">
            <a:spAutoFit/>
          </a:bodyPr>
          <a:lstStyle/>
          <a:p>
            <a:r>
              <a:rPr lang="en-GB" sz="1000" dirty="0"/>
              <a:t>0</a:t>
            </a:r>
          </a:p>
        </p:txBody>
      </p:sp>
      <p:sp>
        <p:nvSpPr>
          <p:cNvPr id="4" name="TextBox 3">
            <a:extLst>
              <a:ext uri="{FF2B5EF4-FFF2-40B4-BE49-F238E27FC236}">
                <a16:creationId xmlns:a16="http://schemas.microsoft.com/office/drawing/2014/main" id="{D79324EE-56AF-DAC5-BD39-92B42D08F5EB}"/>
              </a:ext>
            </a:extLst>
          </p:cNvPr>
          <p:cNvSpPr txBox="1"/>
          <p:nvPr/>
        </p:nvSpPr>
        <p:spPr>
          <a:xfrm>
            <a:off x="6824843" y="1597593"/>
            <a:ext cx="255198" cy="246221"/>
          </a:xfrm>
          <a:prstGeom prst="rect">
            <a:avLst/>
          </a:prstGeom>
          <a:noFill/>
        </p:spPr>
        <p:txBody>
          <a:bodyPr wrap="none" rtlCol="0">
            <a:spAutoFit/>
          </a:bodyPr>
          <a:lstStyle/>
          <a:p>
            <a:r>
              <a:rPr lang="en-GB" sz="1000" dirty="0"/>
              <a:t>1</a:t>
            </a:r>
          </a:p>
        </p:txBody>
      </p:sp>
      <p:sp>
        <p:nvSpPr>
          <p:cNvPr id="5" name="TextBox 4">
            <a:extLst>
              <a:ext uri="{FF2B5EF4-FFF2-40B4-BE49-F238E27FC236}">
                <a16:creationId xmlns:a16="http://schemas.microsoft.com/office/drawing/2014/main" id="{BC65B848-90F9-2A32-5BD3-CB28C7C7E648}"/>
              </a:ext>
            </a:extLst>
          </p:cNvPr>
          <p:cNvSpPr txBox="1"/>
          <p:nvPr/>
        </p:nvSpPr>
        <p:spPr>
          <a:xfrm>
            <a:off x="7300173" y="1597592"/>
            <a:ext cx="255198" cy="246221"/>
          </a:xfrm>
          <a:prstGeom prst="rect">
            <a:avLst/>
          </a:prstGeom>
          <a:noFill/>
        </p:spPr>
        <p:txBody>
          <a:bodyPr wrap="none" rtlCol="0">
            <a:spAutoFit/>
          </a:bodyPr>
          <a:lstStyle/>
          <a:p>
            <a:r>
              <a:rPr lang="en-GB" sz="1000" dirty="0"/>
              <a:t>2</a:t>
            </a:r>
          </a:p>
        </p:txBody>
      </p:sp>
      <p:sp>
        <p:nvSpPr>
          <p:cNvPr id="6" name="TextBox 5">
            <a:extLst>
              <a:ext uri="{FF2B5EF4-FFF2-40B4-BE49-F238E27FC236}">
                <a16:creationId xmlns:a16="http://schemas.microsoft.com/office/drawing/2014/main" id="{DE4A04EA-338B-799B-AE56-DF800ECD1E90}"/>
              </a:ext>
            </a:extLst>
          </p:cNvPr>
          <p:cNvSpPr txBox="1"/>
          <p:nvPr/>
        </p:nvSpPr>
        <p:spPr>
          <a:xfrm>
            <a:off x="7768227" y="1597591"/>
            <a:ext cx="255198" cy="246221"/>
          </a:xfrm>
          <a:prstGeom prst="rect">
            <a:avLst/>
          </a:prstGeom>
          <a:noFill/>
        </p:spPr>
        <p:txBody>
          <a:bodyPr wrap="none" rtlCol="0">
            <a:spAutoFit/>
          </a:bodyPr>
          <a:lstStyle/>
          <a:p>
            <a:r>
              <a:rPr lang="en-GB" sz="1000" dirty="0"/>
              <a:t>3</a:t>
            </a:r>
          </a:p>
        </p:txBody>
      </p:sp>
      <p:sp>
        <p:nvSpPr>
          <p:cNvPr id="7" name="TextBox 6">
            <a:extLst>
              <a:ext uri="{FF2B5EF4-FFF2-40B4-BE49-F238E27FC236}">
                <a16:creationId xmlns:a16="http://schemas.microsoft.com/office/drawing/2014/main" id="{D0D8AC68-8435-7A66-9918-0CA035BBA48E}"/>
              </a:ext>
            </a:extLst>
          </p:cNvPr>
          <p:cNvSpPr txBox="1"/>
          <p:nvPr/>
        </p:nvSpPr>
        <p:spPr>
          <a:xfrm>
            <a:off x="8243557" y="1597590"/>
            <a:ext cx="255198" cy="246221"/>
          </a:xfrm>
          <a:prstGeom prst="rect">
            <a:avLst/>
          </a:prstGeom>
          <a:noFill/>
        </p:spPr>
        <p:txBody>
          <a:bodyPr wrap="none" rtlCol="0">
            <a:spAutoFit/>
          </a:bodyPr>
          <a:lstStyle/>
          <a:p>
            <a:r>
              <a:rPr lang="en-GB" sz="1000" dirty="0"/>
              <a:t>4</a:t>
            </a:r>
          </a:p>
        </p:txBody>
      </p:sp>
      <p:sp>
        <p:nvSpPr>
          <p:cNvPr id="8" name="TextBox 7">
            <a:extLst>
              <a:ext uri="{FF2B5EF4-FFF2-40B4-BE49-F238E27FC236}">
                <a16:creationId xmlns:a16="http://schemas.microsoft.com/office/drawing/2014/main" id="{C50A039A-78A5-3732-D476-C0C012CE5F45}"/>
              </a:ext>
            </a:extLst>
          </p:cNvPr>
          <p:cNvSpPr txBox="1"/>
          <p:nvPr/>
        </p:nvSpPr>
        <p:spPr>
          <a:xfrm>
            <a:off x="4717459" y="3610932"/>
            <a:ext cx="712054" cy="316818"/>
          </a:xfrm>
          <a:prstGeom prst="rect">
            <a:avLst/>
          </a:prstGeom>
          <a:noFill/>
        </p:spPr>
        <p:txBody>
          <a:bodyPr wrap="none" rtlCol="0">
            <a:spAutoFit/>
          </a:bodyPr>
          <a:lstStyle/>
          <a:p>
            <a:pPr marL="161925" lvl="0" algn="l" rtl="0">
              <a:lnSpc>
                <a:spcPct val="115000"/>
              </a:lnSpc>
              <a:spcBef>
                <a:spcPts val="0"/>
              </a:spcBef>
              <a:spcAft>
                <a:spcPts val="0"/>
              </a:spcAft>
              <a:buSzPts val="1400"/>
            </a:pPr>
            <a:r>
              <a:rPr lang="en-GB" sz="1400" dirty="0" err="1">
                <a:latin typeface="Century"/>
                <a:ea typeface="Century"/>
                <a:cs typeface="Century"/>
                <a:sym typeface="Century"/>
              </a:rPr>
              <a:t>i</a:t>
            </a:r>
            <a:r>
              <a:rPr lang="en-GB" sz="1400" dirty="0">
                <a:latin typeface="Century"/>
                <a:ea typeface="Century"/>
                <a:cs typeface="Century"/>
                <a:sym typeface="Century"/>
              </a:rPr>
              <a:t> = </a:t>
            </a:r>
            <a:r>
              <a:rPr lang="en-GB" dirty="0">
                <a:latin typeface="Century"/>
                <a:ea typeface="Century"/>
                <a:cs typeface="Century"/>
                <a:sym typeface="Century"/>
              </a:rPr>
              <a:t>4</a:t>
            </a:r>
            <a:endParaRPr lang="en-GB" sz="1400" dirty="0">
              <a:latin typeface="Century"/>
              <a:ea typeface="Century"/>
              <a:cs typeface="Century"/>
              <a:sym typeface="Century"/>
            </a:endParaRPr>
          </a:p>
        </p:txBody>
      </p:sp>
      <p:sp>
        <p:nvSpPr>
          <p:cNvPr id="9" name="Rectangle 8">
            <a:extLst>
              <a:ext uri="{FF2B5EF4-FFF2-40B4-BE49-F238E27FC236}">
                <a16:creationId xmlns:a16="http://schemas.microsoft.com/office/drawing/2014/main" id="{B73EE84F-54CD-DD88-8458-F51AAB5E1F0A}"/>
              </a:ext>
            </a:extLst>
          </p:cNvPr>
          <p:cNvSpPr/>
          <p:nvPr/>
        </p:nvSpPr>
        <p:spPr>
          <a:xfrm>
            <a:off x="8217427" y="1916146"/>
            <a:ext cx="303622" cy="222449"/>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AD718AD5-0AEA-E336-FE76-98A52D2008FE}"/>
              </a:ext>
            </a:extLst>
          </p:cNvPr>
          <p:cNvSpPr/>
          <p:nvPr/>
        </p:nvSpPr>
        <p:spPr>
          <a:xfrm>
            <a:off x="4051208" y="3070864"/>
            <a:ext cx="361979" cy="222449"/>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089CB958-942E-6F2C-8D1F-0DCA0B650F2C}"/>
              </a:ext>
            </a:extLst>
          </p:cNvPr>
          <p:cNvSpPr/>
          <p:nvPr/>
        </p:nvSpPr>
        <p:spPr>
          <a:xfrm>
            <a:off x="6352335" y="2335950"/>
            <a:ext cx="1216996" cy="222449"/>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CB2E737A-44D4-96C8-B653-1FC83F22F538}"/>
              </a:ext>
            </a:extLst>
          </p:cNvPr>
          <p:cNvSpPr txBox="1"/>
          <p:nvPr/>
        </p:nvSpPr>
        <p:spPr>
          <a:xfrm>
            <a:off x="6524609" y="1266443"/>
            <a:ext cx="697627" cy="316818"/>
          </a:xfrm>
          <a:prstGeom prst="rect">
            <a:avLst/>
          </a:prstGeom>
          <a:noFill/>
        </p:spPr>
        <p:txBody>
          <a:bodyPr wrap="square" rtlCol="0">
            <a:spAutoFit/>
          </a:bodyPr>
          <a:lstStyle/>
          <a:p>
            <a:pPr marL="161925" lvl="0" algn="l" rtl="0">
              <a:lnSpc>
                <a:spcPct val="115000"/>
              </a:lnSpc>
              <a:spcBef>
                <a:spcPts val="0"/>
              </a:spcBef>
              <a:spcAft>
                <a:spcPts val="0"/>
              </a:spcAft>
              <a:buSzPts val="1400"/>
            </a:pPr>
            <a:r>
              <a:rPr lang="en-GB" sz="1400" dirty="0">
                <a:solidFill>
                  <a:srgbClr val="FF0000"/>
                </a:solidFill>
                <a:latin typeface="Century"/>
                <a:ea typeface="Century"/>
                <a:cs typeface="Century"/>
                <a:sym typeface="Century"/>
              </a:rPr>
              <a:t>true</a:t>
            </a:r>
          </a:p>
        </p:txBody>
      </p:sp>
      <p:cxnSp>
        <p:nvCxnSpPr>
          <p:cNvPr id="14" name="Curved Connector 13">
            <a:extLst>
              <a:ext uri="{FF2B5EF4-FFF2-40B4-BE49-F238E27FC236}">
                <a16:creationId xmlns:a16="http://schemas.microsoft.com/office/drawing/2014/main" id="{311F5488-B5C7-E37B-4C23-EA1F8774AB8A}"/>
              </a:ext>
            </a:extLst>
          </p:cNvPr>
          <p:cNvCxnSpPr>
            <a:cxnSpLocks/>
            <a:stCxn id="9" idx="0"/>
            <a:endCxn id="12" idx="2"/>
          </p:cNvCxnSpPr>
          <p:nvPr/>
        </p:nvCxnSpPr>
        <p:spPr>
          <a:xfrm rot="16200000" flipV="1">
            <a:off x="7454889" y="1001796"/>
            <a:ext cx="332885" cy="1495815"/>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73F3D1A-0A4C-E189-BBF2-76DF7ADEB899}"/>
              </a:ext>
            </a:extLst>
          </p:cNvPr>
          <p:cNvSpPr txBox="1"/>
          <p:nvPr/>
        </p:nvSpPr>
        <p:spPr>
          <a:xfrm>
            <a:off x="5429513" y="3253501"/>
            <a:ext cx="991420" cy="316818"/>
          </a:xfrm>
          <a:prstGeom prst="rect">
            <a:avLst/>
          </a:prstGeom>
          <a:noFill/>
          <a:ln>
            <a:noFill/>
          </a:ln>
        </p:spPr>
        <p:txBody>
          <a:bodyPr wrap="square" rtlCol="0">
            <a:spAutoFit/>
          </a:bodyPr>
          <a:lstStyle/>
          <a:p>
            <a:pPr marL="161925" lvl="0" algn="l" rtl="0">
              <a:lnSpc>
                <a:spcPct val="115000"/>
              </a:lnSpc>
              <a:spcBef>
                <a:spcPts val="0"/>
              </a:spcBef>
              <a:spcAft>
                <a:spcPts val="0"/>
              </a:spcAft>
              <a:buSzPts val="1400"/>
            </a:pPr>
            <a:r>
              <a:rPr lang="en-GB" sz="1400" dirty="0">
                <a:solidFill>
                  <a:srgbClr val="FF0000"/>
                </a:solidFill>
                <a:latin typeface="Century"/>
                <a:ea typeface="Century"/>
                <a:cs typeface="Century"/>
                <a:sym typeface="Century"/>
              </a:rPr>
              <a:t>true</a:t>
            </a:r>
          </a:p>
        </p:txBody>
      </p:sp>
      <p:cxnSp>
        <p:nvCxnSpPr>
          <p:cNvPr id="25" name="Curved Connector 24">
            <a:extLst>
              <a:ext uri="{FF2B5EF4-FFF2-40B4-BE49-F238E27FC236}">
                <a16:creationId xmlns:a16="http://schemas.microsoft.com/office/drawing/2014/main" id="{B1737481-3771-88AE-421F-5A6AFC875B32}"/>
              </a:ext>
            </a:extLst>
          </p:cNvPr>
          <p:cNvCxnSpPr>
            <a:cxnSpLocks/>
          </p:cNvCxnSpPr>
          <p:nvPr/>
        </p:nvCxnSpPr>
        <p:spPr>
          <a:xfrm rot="5400000" flipH="1" flipV="1">
            <a:off x="5736153" y="3131642"/>
            <a:ext cx="324156" cy="1"/>
          </a:xfrm>
          <a:prstGeom prst="curvedConnector3">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8B4DFC8D-57A3-341A-146A-99014617E277}"/>
              </a:ext>
            </a:extLst>
          </p:cNvPr>
          <p:cNvCxnSpPr>
            <a:cxnSpLocks/>
            <a:stCxn id="10" idx="3"/>
            <a:endCxn id="351" idx="2"/>
          </p:cNvCxnSpPr>
          <p:nvPr/>
        </p:nvCxnSpPr>
        <p:spPr>
          <a:xfrm flipV="1">
            <a:off x="4413187" y="2599918"/>
            <a:ext cx="2553682" cy="582171"/>
          </a:xfrm>
          <a:prstGeom prst="bentConnector2">
            <a:avLst/>
          </a:prstGeom>
          <a:ln>
            <a:tailEnd type="non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4AE9B84-72E0-282E-4709-F607186552ED}"/>
              </a:ext>
            </a:extLst>
          </p:cNvPr>
          <p:cNvSpPr txBox="1"/>
          <p:nvPr/>
        </p:nvSpPr>
        <p:spPr>
          <a:xfrm>
            <a:off x="4587422" y="4206238"/>
            <a:ext cx="4572000" cy="307777"/>
          </a:xfrm>
          <a:prstGeom prst="rect">
            <a:avLst/>
          </a:prstGeom>
          <a:noFill/>
        </p:spPr>
        <p:txBody>
          <a:bodyPr wrap="square">
            <a:spAutoFit/>
          </a:bodyPr>
          <a:lstStyle/>
          <a:p>
            <a:r>
              <a:rPr lang="en" sz="1400" b="0" i="0" u="none" strike="noStrike" cap="none" dirty="0">
                <a:solidFill>
                  <a:srgbClr val="000000"/>
                </a:solidFill>
                <a:latin typeface="Nunito"/>
                <a:ea typeface="Nunito"/>
                <a:cs typeface="Nunito"/>
                <a:sym typeface="Nunito"/>
              </a:rPr>
              <a:t>&lt;</a:t>
            </a:r>
            <a:r>
              <a:rPr lang="en" sz="1400" b="1" i="0" u="none" strike="noStrike" cap="none" dirty="0">
                <a:solidFill>
                  <a:srgbClr val="000000"/>
                </a:solidFill>
                <a:latin typeface="Nunito"/>
                <a:ea typeface="Nunito"/>
                <a:cs typeface="Nunito"/>
                <a:sym typeface="Nunito"/>
              </a:rPr>
              <a:t> P</a:t>
            </a:r>
            <a:r>
              <a:rPr lang="en" sz="1400" b="1" i="0" u="none" strike="noStrike" cap="none" baseline="-25000" dirty="0">
                <a:solidFill>
                  <a:srgbClr val="000000"/>
                </a:solidFill>
                <a:latin typeface="Nunito"/>
                <a:ea typeface="Nunito"/>
                <a:cs typeface="Nunito"/>
                <a:sym typeface="Nunito"/>
              </a:rPr>
              <a:t>1</a:t>
            </a:r>
            <a:r>
              <a:rPr lang="en" sz="1400" b="1" i="0" u="none" strike="noStrike" cap="none" dirty="0">
                <a:solidFill>
                  <a:srgbClr val="000000"/>
                </a:solidFill>
                <a:latin typeface="Nunito"/>
                <a:ea typeface="Nunito"/>
                <a:cs typeface="Nunito"/>
                <a:sym typeface="Nunito"/>
              </a:rPr>
              <a:t>, P</a:t>
            </a:r>
            <a:r>
              <a:rPr lang="en" sz="1400" b="1" i="0" u="none" strike="noStrike" cap="none" baseline="-25000" dirty="0">
                <a:solidFill>
                  <a:srgbClr val="000000"/>
                </a:solidFill>
                <a:latin typeface="Nunito"/>
                <a:ea typeface="Nunito"/>
                <a:cs typeface="Nunito"/>
                <a:sym typeface="Nunito"/>
              </a:rPr>
              <a:t>3</a:t>
            </a:r>
            <a:r>
              <a:rPr lang="en" sz="1400" b="1" i="0" u="none" strike="noStrike" cap="none" dirty="0">
                <a:solidFill>
                  <a:srgbClr val="000000"/>
                </a:solidFill>
                <a:latin typeface="Nunito"/>
                <a:ea typeface="Nunito"/>
                <a:cs typeface="Nunito"/>
                <a:sym typeface="Nunito"/>
              </a:rPr>
              <a:t> , P</a:t>
            </a:r>
            <a:r>
              <a:rPr lang="en" sz="1400" b="1" i="0" u="none" strike="noStrike" cap="none" baseline="-25000" dirty="0">
                <a:solidFill>
                  <a:srgbClr val="000000"/>
                </a:solidFill>
                <a:latin typeface="Nunito"/>
                <a:ea typeface="Nunito"/>
                <a:cs typeface="Nunito"/>
                <a:sym typeface="Nunito"/>
              </a:rPr>
              <a:t>4 </a:t>
            </a:r>
            <a:r>
              <a:rPr lang="en" sz="1400" b="0" i="0" u="none" strike="noStrike" cap="none" dirty="0">
                <a:solidFill>
                  <a:srgbClr val="000000"/>
                </a:solidFill>
                <a:latin typeface="Nunito"/>
                <a:ea typeface="Nunito"/>
                <a:cs typeface="Nunito"/>
                <a:sym typeface="Nunito"/>
              </a:rPr>
              <a:t>&gt; </a:t>
            </a:r>
            <a:endParaRPr lang="en-GB" dirty="0"/>
          </a:p>
        </p:txBody>
      </p:sp>
    </p:spTree>
    <p:extLst>
      <p:ext uri="{BB962C8B-B14F-4D97-AF65-F5344CB8AC3E}">
        <p14:creationId xmlns:p14="http://schemas.microsoft.com/office/powerpoint/2010/main" val="137334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7"/>
          <p:cNvSpPr txBox="1">
            <a:spLocks noGrp="1"/>
          </p:cNvSpPr>
          <p:nvPr>
            <p:ph type="title"/>
          </p:nvPr>
        </p:nvSpPr>
        <p:spPr>
          <a:xfrm>
            <a:off x="382584" y="289450"/>
            <a:ext cx="8520600" cy="679392"/>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3200" b="1"/>
              <a:t>Banker’s Algorithm Example</a:t>
            </a:r>
            <a:endParaRPr sz="3200" b="1"/>
          </a:p>
        </p:txBody>
      </p:sp>
      <p:sp>
        <p:nvSpPr>
          <p:cNvPr id="344" name="Google Shape;344;p27"/>
          <p:cNvSpPr txBox="1">
            <a:spLocks noGrp="1"/>
          </p:cNvSpPr>
          <p:nvPr>
            <p:ph type="body" idx="1"/>
          </p:nvPr>
        </p:nvSpPr>
        <p:spPr>
          <a:xfrm>
            <a:off x="290894" y="968842"/>
            <a:ext cx="6582529" cy="831300"/>
          </a:xfrm>
          <a:prstGeom prst="rect">
            <a:avLst/>
          </a:prstGeom>
          <a:noFill/>
          <a:ln>
            <a:noFill/>
          </a:ln>
        </p:spPr>
        <p:txBody>
          <a:bodyPr spcFirstLastPara="1" wrap="square" lIns="91425" tIns="91425" rIns="91425" bIns="91425" anchor="t" anchorCtr="0">
            <a:noAutofit/>
          </a:bodyPr>
          <a:lstStyle/>
          <a:p>
            <a:pPr marL="457200" lvl="0" indent="-295275" algn="l" rtl="0">
              <a:lnSpc>
                <a:spcPct val="115000"/>
              </a:lnSpc>
              <a:spcBef>
                <a:spcPts val="0"/>
              </a:spcBef>
              <a:spcAft>
                <a:spcPts val="0"/>
              </a:spcAft>
              <a:buSzPts val="1400"/>
              <a:buChar char="●"/>
            </a:pPr>
            <a:r>
              <a:rPr lang="en" sz="1400" dirty="0">
                <a:latin typeface="Century"/>
                <a:ea typeface="Century"/>
                <a:cs typeface="Century"/>
                <a:sym typeface="Century"/>
              </a:rPr>
              <a:t>5 processes P0 through P4; </a:t>
            </a:r>
            <a:endParaRPr sz="1400" dirty="0">
              <a:latin typeface="Century"/>
              <a:ea typeface="Century"/>
              <a:cs typeface="Century"/>
              <a:sym typeface="Century"/>
            </a:endParaRPr>
          </a:p>
          <a:p>
            <a:pPr marL="457200" lvl="0" indent="-295275" algn="l" rtl="0">
              <a:lnSpc>
                <a:spcPct val="115000"/>
              </a:lnSpc>
              <a:spcBef>
                <a:spcPts val="0"/>
              </a:spcBef>
              <a:spcAft>
                <a:spcPts val="0"/>
              </a:spcAft>
              <a:buSzPts val="1400"/>
              <a:buChar char="●"/>
            </a:pPr>
            <a:r>
              <a:rPr lang="en" sz="1400" dirty="0">
                <a:latin typeface="Century"/>
                <a:ea typeface="Century"/>
                <a:cs typeface="Century"/>
                <a:sym typeface="Century"/>
              </a:rPr>
              <a:t>3 resource types A (10 instances), B (5 instances), and C (7 instances)</a:t>
            </a:r>
            <a:endParaRPr sz="1400" dirty="0">
              <a:latin typeface="Century"/>
              <a:ea typeface="Century"/>
              <a:cs typeface="Century"/>
              <a:sym typeface="Century"/>
            </a:endParaRPr>
          </a:p>
          <a:p>
            <a:pPr marL="457200" lvl="0" indent="-295275" algn="l" rtl="0">
              <a:lnSpc>
                <a:spcPct val="115000"/>
              </a:lnSpc>
              <a:spcBef>
                <a:spcPts val="0"/>
              </a:spcBef>
              <a:spcAft>
                <a:spcPts val="0"/>
              </a:spcAft>
              <a:buSzPts val="1400"/>
              <a:buChar char="●"/>
            </a:pPr>
            <a:r>
              <a:rPr lang="en" sz="1400" dirty="0">
                <a:latin typeface="Century"/>
                <a:ea typeface="Century"/>
                <a:cs typeface="Century"/>
                <a:sym typeface="Century"/>
              </a:rPr>
              <a:t>at time T0, the following snapshot of the system: </a:t>
            </a:r>
            <a:endParaRPr sz="1400" dirty="0">
              <a:latin typeface="Century"/>
              <a:ea typeface="Century"/>
              <a:cs typeface="Century"/>
              <a:sym typeface="Century"/>
            </a:endParaRPr>
          </a:p>
          <a:p>
            <a:pPr marL="0" lvl="0" indent="0" algn="l" rtl="0">
              <a:lnSpc>
                <a:spcPct val="115000"/>
              </a:lnSpc>
              <a:spcBef>
                <a:spcPts val="1200"/>
              </a:spcBef>
              <a:spcAft>
                <a:spcPts val="1200"/>
              </a:spcAft>
              <a:buSzPts val="1800"/>
              <a:buNone/>
            </a:pPr>
            <a:endParaRPr sz="1400" dirty="0">
              <a:latin typeface="Century"/>
              <a:ea typeface="Century"/>
              <a:cs typeface="Century"/>
              <a:sym typeface="Century"/>
            </a:endParaRPr>
          </a:p>
        </p:txBody>
      </p:sp>
      <p:pic>
        <p:nvPicPr>
          <p:cNvPr id="345" name="Google Shape;345;p27"/>
          <p:cNvPicPr preferRelativeResize="0"/>
          <p:nvPr/>
        </p:nvPicPr>
        <p:blipFill rotWithShape="1">
          <a:blip r:embed="rId3">
            <a:alphaModFix/>
          </a:blip>
          <a:srcRect/>
          <a:stretch/>
        </p:blipFill>
        <p:spPr>
          <a:xfrm>
            <a:off x="799694" y="1946326"/>
            <a:ext cx="2719863" cy="1397033"/>
          </a:xfrm>
          <a:prstGeom prst="rect">
            <a:avLst/>
          </a:prstGeom>
          <a:noFill/>
          <a:ln w="9525" cap="flat" cmpd="sng">
            <a:solidFill>
              <a:schemeClr val="dk2"/>
            </a:solidFill>
            <a:prstDash val="solid"/>
            <a:round/>
            <a:headEnd type="none" w="sm" len="sm"/>
            <a:tailEnd type="none" w="sm" len="sm"/>
          </a:ln>
        </p:spPr>
      </p:pic>
      <p:pic>
        <p:nvPicPr>
          <p:cNvPr id="346" name="Google Shape;346;p27"/>
          <p:cNvPicPr preferRelativeResize="0"/>
          <p:nvPr/>
        </p:nvPicPr>
        <p:blipFill rotWithShape="1">
          <a:blip r:embed="rId4">
            <a:alphaModFix/>
          </a:blip>
          <a:srcRect/>
          <a:stretch/>
        </p:blipFill>
        <p:spPr>
          <a:xfrm>
            <a:off x="3530417" y="1946325"/>
            <a:ext cx="1041583" cy="1397033"/>
          </a:xfrm>
          <a:prstGeom prst="rect">
            <a:avLst/>
          </a:prstGeom>
          <a:noFill/>
          <a:ln w="9525" cap="flat" cmpd="sng">
            <a:solidFill>
              <a:schemeClr val="dk2"/>
            </a:solidFill>
            <a:prstDash val="solid"/>
            <a:round/>
            <a:headEnd type="none" w="sm" len="sm"/>
            <a:tailEnd type="none" w="sm" len="sm"/>
          </a:ln>
        </p:spPr>
      </p:pic>
      <p:graphicFrame>
        <p:nvGraphicFramePr>
          <p:cNvPr id="348" name="Google Shape;348;p27"/>
          <p:cNvGraphicFramePr/>
          <p:nvPr>
            <p:extLst>
              <p:ext uri="{D42A27DB-BD31-4B8C-83A1-F6EECF244321}">
                <p14:modId xmlns:p14="http://schemas.microsoft.com/office/powerpoint/2010/main" val="2729335544"/>
              </p:ext>
            </p:extLst>
          </p:nvPr>
        </p:nvGraphicFramePr>
        <p:xfrm>
          <a:off x="6287574" y="1872476"/>
          <a:ext cx="2309250" cy="306000"/>
        </p:xfrm>
        <a:graphic>
          <a:graphicData uri="http://schemas.openxmlformats.org/drawingml/2006/table">
            <a:tbl>
              <a:tblPr firstRow="1" bandRow="1">
                <a:noFill/>
                <a:tableStyleId>{DB49B62E-AF03-41B1-9C7B-D031EBE27481}</a:tableStyleId>
              </a:tblPr>
              <a:tblGrid>
                <a:gridCol w="461850">
                  <a:extLst>
                    <a:ext uri="{9D8B030D-6E8A-4147-A177-3AD203B41FA5}">
                      <a16:colId xmlns:a16="http://schemas.microsoft.com/office/drawing/2014/main" val="20000"/>
                    </a:ext>
                  </a:extLst>
                </a:gridCol>
                <a:gridCol w="461850">
                  <a:extLst>
                    <a:ext uri="{9D8B030D-6E8A-4147-A177-3AD203B41FA5}">
                      <a16:colId xmlns:a16="http://schemas.microsoft.com/office/drawing/2014/main" val="20001"/>
                    </a:ext>
                  </a:extLst>
                </a:gridCol>
                <a:gridCol w="461850">
                  <a:extLst>
                    <a:ext uri="{9D8B030D-6E8A-4147-A177-3AD203B41FA5}">
                      <a16:colId xmlns:a16="http://schemas.microsoft.com/office/drawing/2014/main" val="20002"/>
                    </a:ext>
                  </a:extLst>
                </a:gridCol>
                <a:gridCol w="461850">
                  <a:extLst>
                    <a:ext uri="{9D8B030D-6E8A-4147-A177-3AD203B41FA5}">
                      <a16:colId xmlns:a16="http://schemas.microsoft.com/office/drawing/2014/main" val="20003"/>
                    </a:ext>
                  </a:extLst>
                </a:gridCol>
                <a:gridCol w="461850">
                  <a:extLst>
                    <a:ext uri="{9D8B030D-6E8A-4147-A177-3AD203B41FA5}">
                      <a16:colId xmlns:a16="http://schemas.microsoft.com/office/drawing/2014/main" val="20004"/>
                    </a:ext>
                  </a:extLst>
                </a:gridCol>
              </a:tblGrid>
              <a:tr h="30600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f</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t</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f</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t</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t</a:t>
                      </a:r>
                      <a:endParaRPr sz="1400" u="none" strike="noStrike" cap="none" dirty="0"/>
                    </a:p>
                  </a:txBody>
                  <a:tcPr marL="91450" marR="91450" marT="45725" marB="45725"/>
                </a:tc>
                <a:extLst>
                  <a:ext uri="{0D108BD9-81ED-4DB2-BD59-A6C34878D82A}">
                    <a16:rowId xmlns:a16="http://schemas.microsoft.com/office/drawing/2014/main" val="10000"/>
                  </a:ext>
                </a:extLst>
              </a:tr>
            </a:tbl>
          </a:graphicData>
        </a:graphic>
      </p:graphicFrame>
      <p:sp>
        <p:nvSpPr>
          <p:cNvPr id="349" name="Google Shape;349;p27"/>
          <p:cNvSpPr txBox="1"/>
          <p:nvPr/>
        </p:nvSpPr>
        <p:spPr>
          <a:xfrm>
            <a:off x="5458047" y="1870693"/>
            <a:ext cx="88036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70C0"/>
                </a:solidFill>
                <a:latin typeface="Consolas"/>
                <a:ea typeface="Consolas"/>
                <a:cs typeface="Consolas"/>
                <a:sym typeface="Consolas"/>
              </a:rPr>
              <a:t>finish:</a:t>
            </a:r>
            <a:endParaRPr sz="1400" b="0" i="0" u="none" strike="noStrike" cap="none">
              <a:solidFill>
                <a:srgbClr val="000000"/>
              </a:solidFill>
              <a:latin typeface="Arial"/>
              <a:ea typeface="Arial"/>
              <a:cs typeface="Arial"/>
              <a:sym typeface="Arial"/>
            </a:endParaRPr>
          </a:p>
        </p:txBody>
      </p:sp>
      <p:sp>
        <p:nvSpPr>
          <p:cNvPr id="350" name="Google Shape;350;p27"/>
          <p:cNvSpPr txBox="1"/>
          <p:nvPr/>
        </p:nvSpPr>
        <p:spPr>
          <a:xfrm>
            <a:off x="5605977" y="2292131"/>
            <a:ext cx="68159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70C0"/>
                </a:solidFill>
                <a:latin typeface="Consolas"/>
                <a:ea typeface="Consolas"/>
                <a:cs typeface="Consolas"/>
                <a:sym typeface="Consolas"/>
              </a:rPr>
              <a:t>work:</a:t>
            </a:r>
            <a:endParaRPr sz="1400" b="0" i="0" u="none" strike="noStrike" cap="none">
              <a:solidFill>
                <a:srgbClr val="000000"/>
              </a:solidFill>
              <a:latin typeface="Arial"/>
              <a:ea typeface="Arial"/>
              <a:cs typeface="Arial"/>
              <a:sym typeface="Arial"/>
            </a:endParaRPr>
          </a:p>
        </p:txBody>
      </p:sp>
      <p:graphicFrame>
        <p:nvGraphicFramePr>
          <p:cNvPr id="351" name="Google Shape;351;p27"/>
          <p:cNvGraphicFramePr/>
          <p:nvPr>
            <p:extLst>
              <p:ext uri="{D42A27DB-BD31-4B8C-83A1-F6EECF244321}">
                <p14:modId xmlns:p14="http://schemas.microsoft.com/office/powerpoint/2010/main" val="2427756256"/>
              </p:ext>
            </p:extLst>
          </p:nvPr>
        </p:nvGraphicFramePr>
        <p:xfrm>
          <a:off x="6285382" y="2295108"/>
          <a:ext cx="1362975" cy="304810"/>
        </p:xfrm>
        <a:graphic>
          <a:graphicData uri="http://schemas.openxmlformats.org/drawingml/2006/table">
            <a:tbl>
              <a:tblPr firstRow="1" bandRow="1">
                <a:noFill/>
                <a:tableStyleId>{DB49B62E-AF03-41B1-9C7B-D031EBE27481}</a:tableStyleId>
              </a:tblPr>
              <a:tblGrid>
                <a:gridCol w="454325">
                  <a:extLst>
                    <a:ext uri="{9D8B030D-6E8A-4147-A177-3AD203B41FA5}">
                      <a16:colId xmlns:a16="http://schemas.microsoft.com/office/drawing/2014/main" val="20000"/>
                    </a:ext>
                  </a:extLst>
                </a:gridCol>
                <a:gridCol w="454325">
                  <a:extLst>
                    <a:ext uri="{9D8B030D-6E8A-4147-A177-3AD203B41FA5}">
                      <a16:colId xmlns:a16="http://schemas.microsoft.com/office/drawing/2014/main" val="2891673498"/>
                    </a:ext>
                  </a:extLst>
                </a:gridCol>
                <a:gridCol w="454325">
                  <a:extLst>
                    <a:ext uri="{9D8B030D-6E8A-4147-A177-3AD203B41FA5}">
                      <a16:colId xmlns:a16="http://schemas.microsoft.com/office/drawing/2014/main" val="282957380"/>
                    </a:ext>
                  </a:extLst>
                </a:gridCol>
              </a:tblGrid>
              <a:tr h="295525">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7</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4</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5</a:t>
                      </a:r>
                      <a:endParaRPr sz="1400" u="none" strike="noStrike" cap="none" dirty="0"/>
                    </a:p>
                  </a:txBody>
                  <a:tcPr marL="91450" marR="91450" marT="45725" marB="45725"/>
                </a:tc>
                <a:extLst>
                  <a:ext uri="{0D108BD9-81ED-4DB2-BD59-A6C34878D82A}">
                    <a16:rowId xmlns:a16="http://schemas.microsoft.com/office/drawing/2014/main" val="10000"/>
                  </a:ext>
                </a:extLst>
              </a:tr>
            </a:tbl>
          </a:graphicData>
        </a:graphic>
      </p:graphicFrame>
      <p:sp>
        <p:nvSpPr>
          <p:cNvPr id="352" name="Google Shape;352;p27"/>
          <p:cNvSpPr txBox="1"/>
          <p:nvPr/>
        </p:nvSpPr>
        <p:spPr>
          <a:xfrm>
            <a:off x="1119724" y="3421408"/>
            <a:ext cx="3275256" cy="938719"/>
          </a:xfrm>
          <a:prstGeom prst="rect">
            <a:avLst/>
          </a:prstGeom>
          <a:noFill/>
          <a:ln w="9525" cap="flat" cmpd="sng">
            <a:solidFill>
              <a:srgbClr val="002060"/>
            </a:solidFill>
            <a:prstDash val="solid"/>
            <a:round/>
            <a:headEnd type="none" w="sm" len="sm"/>
            <a:tailEnd type="none" w="sm" len="sm"/>
          </a:ln>
          <a:effectLst>
            <a:outerShdw blurRad="149987" dist="250190" dir="8460000" algn="ctr">
              <a:srgbClr val="000000">
                <a:alpha val="26666"/>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000000"/>
                </a:solidFill>
                <a:latin typeface="Consolas"/>
                <a:ea typeface="Consolas"/>
                <a:cs typeface="Consolas"/>
                <a:sym typeface="Consolas"/>
              </a:rPr>
              <a:t>if</a:t>
            </a:r>
            <a:r>
              <a:rPr lang="en" sz="1100" b="1" i="0" u="none" strike="noStrike" cap="none">
                <a:solidFill>
                  <a:srgbClr val="000000"/>
                </a:solidFill>
                <a:latin typeface="Arial"/>
                <a:ea typeface="Arial"/>
                <a:cs typeface="Arial"/>
                <a:sym typeface="Arial"/>
              </a:rPr>
              <a:t> </a:t>
            </a:r>
            <a:r>
              <a:rPr lang="en" sz="1100" b="1" i="0" u="none" strike="noStrike" cap="none">
                <a:solidFill>
                  <a:srgbClr val="0070C0"/>
                </a:solidFill>
                <a:latin typeface="Consolas"/>
                <a:ea typeface="Consolas"/>
                <a:cs typeface="Consolas"/>
                <a:sym typeface="Consolas"/>
              </a:rPr>
              <a:t>finish[i] == false &amp; Need</a:t>
            </a:r>
            <a:r>
              <a:rPr lang="en" sz="1100" b="1" i="0" u="none" strike="noStrike" cap="none" baseline="-25000">
                <a:solidFill>
                  <a:srgbClr val="0070C0"/>
                </a:solidFill>
                <a:latin typeface="Consolas"/>
                <a:ea typeface="Consolas"/>
                <a:cs typeface="Consolas"/>
                <a:sym typeface="Consolas"/>
              </a:rPr>
              <a:t>i</a:t>
            </a:r>
            <a:r>
              <a:rPr lang="en" sz="1100" b="1" i="0" u="none" strike="noStrike" cap="none">
                <a:solidFill>
                  <a:srgbClr val="0070C0"/>
                </a:solidFill>
                <a:latin typeface="Consolas"/>
                <a:ea typeface="Consolas"/>
                <a:cs typeface="Consolas"/>
                <a:sym typeface="Consolas"/>
              </a:rPr>
              <a:t> ≤ Work </a:t>
            </a:r>
            <a:r>
              <a:rPr lang="en" sz="1100" b="1" i="0" u="none" strike="noStrike" cap="none">
                <a:solidFill>
                  <a:schemeClr val="dk1"/>
                </a:solidFill>
                <a:latin typeface="Consolas"/>
                <a:ea typeface="Consolas"/>
                <a:cs typeface="Consolas"/>
                <a:sym typeface="Consolas"/>
              </a:rPr>
              <a:t>then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dk1"/>
                </a:solidFill>
                <a:latin typeface="Consolas"/>
                <a:ea typeface="Consolas"/>
                <a:cs typeface="Consolas"/>
                <a:sym typeface="Consolas"/>
              </a:rPr>
              <a:t>	</a:t>
            </a:r>
            <a:r>
              <a:rPr lang="en" sz="1100" b="1" i="0" u="none" strike="noStrike" cap="none">
                <a:solidFill>
                  <a:srgbClr val="0070C0"/>
                </a:solidFill>
                <a:latin typeface="Consolas"/>
                <a:ea typeface="Consolas"/>
                <a:cs typeface="Consolas"/>
                <a:sym typeface="Consolas"/>
              </a:rPr>
              <a:t>Work = Work + Allocation</a:t>
            </a:r>
            <a:r>
              <a:rPr lang="en" sz="1100" b="1" i="0" u="none" strike="noStrike" cap="none" baseline="-25000">
                <a:solidFill>
                  <a:srgbClr val="0070C0"/>
                </a:solidFill>
                <a:latin typeface="Consolas"/>
                <a:ea typeface="Consolas"/>
                <a:cs typeface="Consolas"/>
                <a:sym typeface="Consolas"/>
              </a:rPr>
              <a:t>i</a:t>
            </a:r>
            <a:r>
              <a:rPr lang="en" sz="1100" b="1" i="0" u="none" strike="noStrike" cap="none">
                <a:solidFill>
                  <a:srgbClr val="0070C0"/>
                </a:solidFill>
                <a:latin typeface="Consolas"/>
                <a:ea typeface="Consolas"/>
                <a:cs typeface="Consolas"/>
                <a:sym typeface="Consolas"/>
              </a:rPr>
              <a:t> </a:t>
            </a:r>
            <a:br>
              <a:rPr lang="en" sz="1100" b="1" i="0" u="none" strike="noStrike" cap="none">
                <a:solidFill>
                  <a:srgbClr val="0070C0"/>
                </a:solidFill>
                <a:latin typeface="Consolas"/>
                <a:ea typeface="Consolas"/>
                <a:cs typeface="Consolas"/>
                <a:sym typeface="Consolas"/>
              </a:rPr>
            </a:br>
            <a:r>
              <a:rPr lang="en" sz="1100" b="1" i="0" u="none" strike="noStrike" cap="none">
                <a:solidFill>
                  <a:srgbClr val="0070C0"/>
                </a:solidFill>
                <a:latin typeface="Consolas"/>
                <a:ea typeface="Consolas"/>
                <a:cs typeface="Consolas"/>
                <a:sym typeface="Consolas"/>
              </a:rPr>
              <a:t>	Finish[i] = true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dk1"/>
                </a:solidFill>
                <a:latin typeface="Consolas"/>
                <a:ea typeface="Consolas"/>
                <a:cs typeface="Consolas"/>
                <a:sym typeface="Consolas"/>
              </a:rPr>
              <a:t>else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0070C0"/>
                </a:solidFill>
                <a:latin typeface="Consolas"/>
                <a:ea typeface="Consolas"/>
                <a:cs typeface="Consolas"/>
                <a:sym typeface="Consolas"/>
              </a:rPr>
              <a:t>	wait</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74E966B-E974-9E79-5658-18D79F2B2689}"/>
              </a:ext>
            </a:extLst>
          </p:cNvPr>
          <p:cNvSpPr txBox="1"/>
          <p:nvPr/>
        </p:nvSpPr>
        <p:spPr>
          <a:xfrm>
            <a:off x="6386840" y="1597594"/>
            <a:ext cx="255198" cy="246221"/>
          </a:xfrm>
          <a:prstGeom prst="rect">
            <a:avLst/>
          </a:prstGeom>
          <a:noFill/>
        </p:spPr>
        <p:txBody>
          <a:bodyPr wrap="none" rtlCol="0">
            <a:spAutoFit/>
          </a:bodyPr>
          <a:lstStyle/>
          <a:p>
            <a:r>
              <a:rPr lang="en-GB" sz="1000" dirty="0"/>
              <a:t>0</a:t>
            </a:r>
          </a:p>
        </p:txBody>
      </p:sp>
      <p:sp>
        <p:nvSpPr>
          <p:cNvPr id="4" name="TextBox 3">
            <a:extLst>
              <a:ext uri="{FF2B5EF4-FFF2-40B4-BE49-F238E27FC236}">
                <a16:creationId xmlns:a16="http://schemas.microsoft.com/office/drawing/2014/main" id="{D79324EE-56AF-DAC5-BD39-92B42D08F5EB}"/>
              </a:ext>
            </a:extLst>
          </p:cNvPr>
          <p:cNvSpPr txBox="1"/>
          <p:nvPr/>
        </p:nvSpPr>
        <p:spPr>
          <a:xfrm>
            <a:off x="6824843" y="1597593"/>
            <a:ext cx="255198" cy="246221"/>
          </a:xfrm>
          <a:prstGeom prst="rect">
            <a:avLst/>
          </a:prstGeom>
          <a:noFill/>
        </p:spPr>
        <p:txBody>
          <a:bodyPr wrap="none" rtlCol="0">
            <a:spAutoFit/>
          </a:bodyPr>
          <a:lstStyle/>
          <a:p>
            <a:r>
              <a:rPr lang="en-GB" sz="1000" dirty="0"/>
              <a:t>1</a:t>
            </a:r>
          </a:p>
        </p:txBody>
      </p:sp>
      <p:sp>
        <p:nvSpPr>
          <p:cNvPr id="5" name="TextBox 4">
            <a:extLst>
              <a:ext uri="{FF2B5EF4-FFF2-40B4-BE49-F238E27FC236}">
                <a16:creationId xmlns:a16="http://schemas.microsoft.com/office/drawing/2014/main" id="{BC65B848-90F9-2A32-5BD3-CB28C7C7E648}"/>
              </a:ext>
            </a:extLst>
          </p:cNvPr>
          <p:cNvSpPr txBox="1"/>
          <p:nvPr/>
        </p:nvSpPr>
        <p:spPr>
          <a:xfrm>
            <a:off x="7300173" y="1597592"/>
            <a:ext cx="255198" cy="246221"/>
          </a:xfrm>
          <a:prstGeom prst="rect">
            <a:avLst/>
          </a:prstGeom>
          <a:noFill/>
        </p:spPr>
        <p:txBody>
          <a:bodyPr wrap="none" rtlCol="0">
            <a:spAutoFit/>
          </a:bodyPr>
          <a:lstStyle/>
          <a:p>
            <a:r>
              <a:rPr lang="en-GB" sz="1000" dirty="0"/>
              <a:t>2</a:t>
            </a:r>
          </a:p>
        </p:txBody>
      </p:sp>
      <p:sp>
        <p:nvSpPr>
          <p:cNvPr id="6" name="TextBox 5">
            <a:extLst>
              <a:ext uri="{FF2B5EF4-FFF2-40B4-BE49-F238E27FC236}">
                <a16:creationId xmlns:a16="http://schemas.microsoft.com/office/drawing/2014/main" id="{DE4A04EA-338B-799B-AE56-DF800ECD1E90}"/>
              </a:ext>
            </a:extLst>
          </p:cNvPr>
          <p:cNvSpPr txBox="1"/>
          <p:nvPr/>
        </p:nvSpPr>
        <p:spPr>
          <a:xfrm>
            <a:off x="7768227" y="1597591"/>
            <a:ext cx="255198" cy="246221"/>
          </a:xfrm>
          <a:prstGeom prst="rect">
            <a:avLst/>
          </a:prstGeom>
          <a:noFill/>
        </p:spPr>
        <p:txBody>
          <a:bodyPr wrap="none" rtlCol="0">
            <a:spAutoFit/>
          </a:bodyPr>
          <a:lstStyle/>
          <a:p>
            <a:r>
              <a:rPr lang="en-GB" sz="1000" dirty="0"/>
              <a:t>3</a:t>
            </a:r>
          </a:p>
        </p:txBody>
      </p:sp>
      <p:sp>
        <p:nvSpPr>
          <p:cNvPr id="7" name="TextBox 6">
            <a:extLst>
              <a:ext uri="{FF2B5EF4-FFF2-40B4-BE49-F238E27FC236}">
                <a16:creationId xmlns:a16="http://schemas.microsoft.com/office/drawing/2014/main" id="{D0D8AC68-8435-7A66-9918-0CA035BBA48E}"/>
              </a:ext>
            </a:extLst>
          </p:cNvPr>
          <p:cNvSpPr txBox="1"/>
          <p:nvPr/>
        </p:nvSpPr>
        <p:spPr>
          <a:xfrm>
            <a:off x="8243557" y="1597590"/>
            <a:ext cx="255198" cy="246221"/>
          </a:xfrm>
          <a:prstGeom prst="rect">
            <a:avLst/>
          </a:prstGeom>
          <a:noFill/>
        </p:spPr>
        <p:txBody>
          <a:bodyPr wrap="none" rtlCol="0">
            <a:spAutoFit/>
          </a:bodyPr>
          <a:lstStyle/>
          <a:p>
            <a:r>
              <a:rPr lang="en-GB" sz="1000" dirty="0"/>
              <a:t>4</a:t>
            </a:r>
          </a:p>
        </p:txBody>
      </p:sp>
      <p:sp>
        <p:nvSpPr>
          <p:cNvPr id="8" name="TextBox 7">
            <a:extLst>
              <a:ext uri="{FF2B5EF4-FFF2-40B4-BE49-F238E27FC236}">
                <a16:creationId xmlns:a16="http://schemas.microsoft.com/office/drawing/2014/main" id="{C50A039A-78A5-3732-D476-C0C012CE5F45}"/>
              </a:ext>
            </a:extLst>
          </p:cNvPr>
          <p:cNvSpPr txBox="1"/>
          <p:nvPr/>
        </p:nvSpPr>
        <p:spPr>
          <a:xfrm>
            <a:off x="4717459" y="3610932"/>
            <a:ext cx="712054" cy="316818"/>
          </a:xfrm>
          <a:prstGeom prst="rect">
            <a:avLst/>
          </a:prstGeom>
          <a:noFill/>
        </p:spPr>
        <p:txBody>
          <a:bodyPr wrap="none" rtlCol="0">
            <a:spAutoFit/>
          </a:bodyPr>
          <a:lstStyle/>
          <a:p>
            <a:pPr marL="161925" lvl="0" algn="l" rtl="0">
              <a:lnSpc>
                <a:spcPct val="115000"/>
              </a:lnSpc>
              <a:spcBef>
                <a:spcPts val="0"/>
              </a:spcBef>
              <a:spcAft>
                <a:spcPts val="0"/>
              </a:spcAft>
              <a:buSzPts val="1400"/>
            </a:pPr>
            <a:r>
              <a:rPr lang="en-GB" sz="1400" dirty="0" err="1">
                <a:latin typeface="Century"/>
                <a:ea typeface="Century"/>
                <a:cs typeface="Century"/>
                <a:sym typeface="Century"/>
              </a:rPr>
              <a:t>i</a:t>
            </a:r>
            <a:r>
              <a:rPr lang="en-GB" sz="1400" dirty="0">
                <a:latin typeface="Century"/>
                <a:ea typeface="Century"/>
                <a:cs typeface="Century"/>
                <a:sym typeface="Century"/>
              </a:rPr>
              <a:t> = 0</a:t>
            </a:r>
          </a:p>
        </p:txBody>
      </p:sp>
      <p:sp>
        <p:nvSpPr>
          <p:cNvPr id="9" name="Rectangle 8">
            <a:extLst>
              <a:ext uri="{FF2B5EF4-FFF2-40B4-BE49-F238E27FC236}">
                <a16:creationId xmlns:a16="http://schemas.microsoft.com/office/drawing/2014/main" id="{B73EE84F-54CD-DD88-8458-F51AAB5E1F0A}"/>
              </a:ext>
            </a:extLst>
          </p:cNvPr>
          <p:cNvSpPr/>
          <p:nvPr/>
        </p:nvSpPr>
        <p:spPr>
          <a:xfrm>
            <a:off x="6394254" y="1918122"/>
            <a:ext cx="303622" cy="222449"/>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AD718AD5-0AEA-E336-FE76-98A52D2008FE}"/>
              </a:ext>
            </a:extLst>
          </p:cNvPr>
          <p:cNvSpPr/>
          <p:nvPr/>
        </p:nvSpPr>
        <p:spPr>
          <a:xfrm>
            <a:off x="4033001" y="2375355"/>
            <a:ext cx="361979" cy="222449"/>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089CB958-942E-6F2C-8D1F-0DCA0B650F2C}"/>
              </a:ext>
            </a:extLst>
          </p:cNvPr>
          <p:cNvSpPr/>
          <p:nvPr/>
        </p:nvSpPr>
        <p:spPr>
          <a:xfrm>
            <a:off x="6352335" y="2335950"/>
            <a:ext cx="1216996" cy="222449"/>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CB2E737A-44D4-96C8-B653-1FC83F22F538}"/>
              </a:ext>
            </a:extLst>
          </p:cNvPr>
          <p:cNvSpPr txBox="1"/>
          <p:nvPr/>
        </p:nvSpPr>
        <p:spPr>
          <a:xfrm>
            <a:off x="6524609" y="1266443"/>
            <a:ext cx="697627" cy="316818"/>
          </a:xfrm>
          <a:prstGeom prst="rect">
            <a:avLst/>
          </a:prstGeom>
          <a:noFill/>
        </p:spPr>
        <p:txBody>
          <a:bodyPr wrap="square" rtlCol="0">
            <a:spAutoFit/>
          </a:bodyPr>
          <a:lstStyle/>
          <a:p>
            <a:pPr marL="161925" lvl="0" algn="l" rtl="0">
              <a:lnSpc>
                <a:spcPct val="115000"/>
              </a:lnSpc>
              <a:spcBef>
                <a:spcPts val="0"/>
              </a:spcBef>
              <a:spcAft>
                <a:spcPts val="0"/>
              </a:spcAft>
              <a:buSzPts val="1400"/>
            </a:pPr>
            <a:r>
              <a:rPr lang="en-GB" sz="1400" dirty="0">
                <a:solidFill>
                  <a:srgbClr val="FF0000"/>
                </a:solidFill>
                <a:latin typeface="Century"/>
                <a:ea typeface="Century"/>
                <a:cs typeface="Century"/>
                <a:sym typeface="Century"/>
              </a:rPr>
              <a:t>true</a:t>
            </a:r>
          </a:p>
        </p:txBody>
      </p:sp>
      <p:cxnSp>
        <p:nvCxnSpPr>
          <p:cNvPr id="14" name="Curved Connector 13">
            <a:extLst>
              <a:ext uri="{FF2B5EF4-FFF2-40B4-BE49-F238E27FC236}">
                <a16:creationId xmlns:a16="http://schemas.microsoft.com/office/drawing/2014/main" id="{311F5488-B5C7-E37B-4C23-EA1F8774AB8A}"/>
              </a:ext>
            </a:extLst>
          </p:cNvPr>
          <p:cNvCxnSpPr>
            <a:cxnSpLocks/>
            <a:stCxn id="9" idx="0"/>
            <a:endCxn id="12" idx="2"/>
          </p:cNvCxnSpPr>
          <p:nvPr/>
        </p:nvCxnSpPr>
        <p:spPr>
          <a:xfrm rot="5400000" flipH="1" flipV="1">
            <a:off x="6542314" y="1587013"/>
            <a:ext cx="334861" cy="327358"/>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73F3D1A-0A4C-E189-BBF2-76DF7ADEB899}"/>
              </a:ext>
            </a:extLst>
          </p:cNvPr>
          <p:cNvSpPr txBox="1"/>
          <p:nvPr/>
        </p:nvSpPr>
        <p:spPr>
          <a:xfrm>
            <a:off x="6695654" y="3107869"/>
            <a:ext cx="991420" cy="316818"/>
          </a:xfrm>
          <a:prstGeom prst="rect">
            <a:avLst/>
          </a:prstGeom>
          <a:noFill/>
          <a:ln>
            <a:noFill/>
          </a:ln>
        </p:spPr>
        <p:txBody>
          <a:bodyPr wrap="square" rtlCol="0">
            <a:spAutoFit/>
          </a:bodyPr>
          <a:lstStyle/>
          <a:p>
            <a:pPr marL="161925" lvl="0" algn="l" rtl="0">
              <a:lnSpc>
                <a:spcPct val="115000"/>
              </a:lnSpc>
              <a:spcBef>
                <a:spcPts val="0"/>
              </a:spcBef>
              <a:spcAft>
                <a:spcPts val="0"/>
              </a:spcAft>
              <a:buSzPts val="1400"/>
            </a:pPr>
            <a:r>
              <a:rPr lang="en-GB" sz="1400" dirty="0">
                <a:solidFill>
                  <a:srgbClr val="FF0000"/>
                </a:solidFill>
                <a:latin typeface="Century"/>
                <a:ea typeface="Century"/>
                <a:cs typeface="Century"/>
                <a:sym typeface="Century"/>
              </a:rPr>
              <a:t>true</a:t>
            </a:r>
          </a:p>
        </p:txBody>
      </p:sp>
      <p:cxnSp>
        <p:nvCxnSpPr>
          <p:cNvPr id="25" name="Curved Connector 24">
            <a:extLst>
              <a:ext uri="{FF2B5EF4-FFF2-40B4-BE49-F238E27FC236}">
                <a16:creationId xmlns:a16="http://schemas.microsoft.com/office/drawing/2014/main" id="{B1737481-3771-88AE-421F-5A6AFC875B32}"/>
              </a:ext>
            </a:extLst>
          </p:cNvPr>
          <p:cNvCxnSpPr>
            <a:cxnSpLocks/>
          </p:cNvCxnSpPr>
          <p:nvPr/>
        </p:nvCxnSpPr>
        <p:spPr>
          <a:xfrm rot="10800000">
            <a:off x="6107636" y="2836887"/>
            <a:ext cx="844806" cy="446856"/>
          </a:xfrm>
          <a:prstGeom prst="curvedConnector3">
            <a:avLst>
              <a:gd name="adj1" fmla="val 50000"/>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8B4DFC8D-57A3-341A-146A-99014617E277}"/>
              </a:ext>
            </a:extLst>
          </p:cNvPr>
          <p:cNvCxnSpPr>
            <a:cxnSpLocks/>
            <a:stCxn id="10" idx="3"/>
            <a:endCxn id="351" idx="2"/>
          </p:cNvCxnSpPr>
          <p:nvPr/>
        </p:nvCxnSpPr>
        <p:spPr>
          <a:xfrm>
            <a:off x="4394980" y="2486580"/>
            <a:ext cx="2571889" cy="113338"/>
          </a:xfrm>
          <a:prstGeom prst="bentConnector4">
            <a:avLst>
              <a:gd name="adj1" fmla="val 36751"/>
              <a:gd name="adj2" fmla="val 301698"/>
            </a:avLst>
          </a:prstGeom>
          <a:ln>
            <a:tailEnd type="non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AC26D91-0CC6-C0D7-F4C1-3C3CEF28CC15}"/>
              </a:ext>
            </a:extLst>
          </p:cNvPr>
          <p:cNvSpPr txBox="1"/>
          <p:nvPr/>
        </p:nvSpPr>
        <p:spPr>
          <a:xfrm>
            <a:off x="4587422" y="4206238"/>
            <a:ext cx="4572000" cy="307777"/>
          </a:xfrm>
          <a:prstGeom prst="rect">
            <a:avLst/>
          </a:prstGeom>
          <a:noFill/>
        </p:spPr>
        <p:txBody>
          <a:bodyPr wrap="square">
            <a:spAutoFit/>
          </a:bodyPr>
          <a:lstStyle/>
          <a:p>
            <a:r>
              <a:rPr lang="en" sz="1400" b="0" i="0" u="none" strike="noStrike" cap="none" dirty="0">
                <a:solidFill>
                  <a:srgbClr val="000000"/>
                </a:solidFill>
                <a:latin typeface="Nunito"/>
                <a:ea typeface="Nunito"/>
                <a:cs typeface="Nunito"/>
                <a:sym typeface="Nunito"/>
              </a:rPr>
              <a:t>&lt;</a:t>
            </a:r>
            <a:r>
              <a:rPr lang="en" sz="1400" b="1" i="0" u="none" strike="noStrike" cap="none" dirty="0">
                <a:solidFill>
                  <a:srgbClr val="000000"/>
                </a:solidFill>
                <a:latin typeface="Nunito"/>
                <a:ea typeface="Nunito"/>
                <a:cs typeface="Nunito"/>
                <a:sym typeface="Nunito"/>
              </a:rPr>
              <a:t> P</a:t>
            </a:r>
            <a:r>
              <a:rPr lang="en" sz="1400" b="1" i="0" u="none" strike="noStrike" cap="none" baseline="-25000" dirty="0">
                <a:solidFill>
                  <a:srgbClr val="000000"/>
                </a:solidFill>
                <a:latin typeface="Nunito"/>
                <a:ea typeface="Nunito"/>
                <a:cs typeface="Nunito"/>
                <a:sym typeface="Nunito"/>
              </a:rPr>
              <a:t>1</a:t>
            </a:r>
            <a:r>
              <a:rPr lang="en" sz="1400" b="1" i="0" u="none" strike="noStrike" cap="none" dirty="0">
                <a:solidFill>
                  <a:srgbClr val="000000"/>
                </a:solidFill>
                <a:latin typeface="Nunito"/>
                <a:ea typeface="Nunito"/>
                <a:cs typeface="Nunito"/>
                <a:sym typeface="Nunito"/>
              </a:rPr>
              <a:t>, P</a:t>
            </a:r>
            <a:r>
              <a:rPr lang="en" sz="1400" b="1" i="0" u="none" strike="noStrike" cap="none" baseline="-25000" dirty="0">
                <a:solidFill>
                  <a:srgbClr val="000000"/>
                </a:solidFill>
                <a:latin typeface="Nunito"/>
                <a:ea typeface="Nunito"/>
                <a:cs typeface="Nunito"/>
                <a:sym typeface="Nunito"/>
              </a:rPr>
              <a:t>3</a:t>
            </a:r>
            <a:r>
              <a:rPr lang="en" sz="1400" b="1" i="0" u="none" strike="noStrike" cap="none" dirty="0">
                <a:solidFill>
                  <a:srgbClr val="000000"/>
                </a:solidFill>
                <a:latin typeface="Nunito"/>
                <a:ea typeface="Nunito"/>
                <a:cs typeface="Nunito"/>
                <a:sym typeface="Nunito"/>
              </a:rPr>
              <a:t>, P</a:t>
            </a:r>
            <a:r>
              <a:rPr lang="en" sz="1400" b="1" i="0" u="none" strike="noStrike" cap="none" baseline="-25000" dirty="0">
                <a:solidFill>
                  <a:srgbClr val="000000"/>
                </a:solidFill>
                <a:latin typeface="Nunito"/>
                <a:ea typeface="Nunito"/>
                <a:cs typeface="Nunito"/>
                <a:sym typeface="Nunito"/>
              </a:rPr>
              <a:t>4</a:t>
            </a:r>
            <a:r>
              <a:rPr lang="en" sz="1400" b="1" i="0" u="none" strike="noStrike" cap="none" dirty="0">
                <a:solidFill>
                  <a:srgbClr val="000000"/>
                </a:solidFill>
                <a:latin typeface="Nunito"/>
                <a:ea typeface="Nunito"/>
                <a:cs typeface="Nunito"/>
                <a:sym typeface="Nunito"/>
              </a:rPr>
              <a:t> , P</a:t>
            </a:r>
            <a:r>
              <a:rPr lang="en" b="1" baseline="-25000" dirty="0">
                <a:latin typeface="Nunito"/>
                <a:ea typeface="Nunito"/>
                <a:cs typeface="Nunito"/>
                <a:sym typeface="Nunito"/>
              </a:rPr>
              <a:t>0</a:t>
            </a:r>
            <a:r>
              <a:rPr lang="en" sz="1400" b="1" i="0" u="none" strike="noStrike" cap="none" baseline="-25000" dirty="0">
                <a:solidFill>
                  <a:srgbClr val="000000"/>
                </a:solidFill>
                <a:latin typeface="Nunito"/>
                <a:ea typeface="Nunito"/>
                <a:cs typeface="Nunito"/>
                <a:sym typeface="Nunito"/>
              </a:rPr>
              <a:t> </a:t>
            </a:r>
            <a:r>
              <a:rPr lang="en" sz="1400" b="0" i="0" u="none" strike="noStrike" cap="none" dirty="0">
                <a:solidFill>
                  <a:srgbClr val="000000"/>
                </a:solidFill>
                <a:latin typeface="Nunito"/>
                <a:ea typeface="Nunito"/>
                <a:cs typeface="Nunito"/>
                <a:sym typeface="Nunito"/>
              </a:rPr>
              <a:t>&gt; </a:t>
            </a:r>
            <a:endParaRPr lang="en-GB" dirty="0"/>
          </a:p>
        </p:txBody>
      </p:sp>
    </p:spTree>
    <p:extLst>
      <p:ext uri="{BB962C8B-B14F-4D97-AF65-F5344CB8AC3E}">
        <p14:creationId xmlns:p14="http://schemas.microsoft.com/office/powerpoint/2010/main" val="1405963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7"/>
          <p:cNvSpPr txBox="1">
            <a:spLocks noGrp="1"/>
          </p:cNvSpPr>
          <p:nvPr>
            <p:ph type="title"/>
          </p:nvPr>
        </p:nvSpPr>
        <p:spPr>
          <a:xfrm>
            <a:off x="382584" y="289450"/>
            <a:ext cx="8520600" cy="679392"/>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3200" b="1"/>
              <a:t>Banker’s Algorithm Example</a:t>
            </a:r>
            <a:endParaRPr sz="3200" b="1"/>
          </a:p>
        </p:txBody>
      </p:sp>
      <p:sp>
        <p:nvSpPr>
          <p:cNvPr id="344" name="Google Shape;344;p27"/>
          <p:cNvSpPr txBox="1">
            <a:spLocks noGrp="1"/>
          </p:cNvSpPr>
          <p:nvPr>
            <p:ph type="body" idx="1"/>
          </p:nvPr>
        </p:nvSpPr>
        <p:spPr>
          <a:xfrm>
            <a:off x="290894" y="968842"/>
            <a:ext cx="6582529" cy="831300"/>
          </a:xfrm>
          <a:prstGeom prst="rect">
            <a:avLst/>
          </a:prstGeom>
          <a:noFill/>
          <a:ln>
            <a:noFill/>
          </a:ln>
        </p:spPr>
        <p:txBody>
          <a:bodyPr spcFirstLastPara="1" wrap="square" lIns="91425" tIns="91425" rIns="91425" bIns="91425" anchor="t" anchorCtr="0">
            <a:noAutofit/>
          </a:bodyPr>
          <a:lstStyle/>
          <a:p>
            <a:pPr marL="457200" lvl="0" indent="-295275" algn="l" rtl="0">
              <a:lnSpc>
                <a:spcPct val="115000"/>
              </a:lnSpc>
              <a:spcBef>
                <a:spcPts val="0"/>
              </a:spcBef>
              <a:spcAft>
                <a:spcPts val="0"/>
              </a:spcAft>
              <a:buSzPts val="1400"/>
              <a:buChar char="●"/>
            </a:pPr>
            <a:r>
              <a:rPr lang="en" sz="1400" dirty="0">
                <a:latin typeface="Century"/>
                <a:ea typeface="Century"/>
                <a:cs typeface="Century"/>
                <a:sym typeface="Century"/>
              </a:rPr>
              <a:t>5 processes P0 through P4; </a:t>
            </a:r>
            <a:endParaRPr sz="1400" dirty="0">
              <a:latin typeface="Century"/>
              <a:ea typeface="Century"/>
              <a:cs typeface="Century"/>
              <a:sym typeface="Century"/>
            </a:endParaRPr>
          </a:p>
          <a:p>
            <a:pPr marL="457200" lvl="0" indent="-295275" algn="l" rtl="0">
              <a:lnSpc>
                <a:spcPct val="115000"/>
              </a:lnSpc>
              <a:spcBef>
                <a:spcPts val="0"/>
              </a:spcBef>
              <a:spcAft>
                <a:spcPts val="0"/>
              </a:spcAft>
              <a:buSzPts val="1400"/>
              <a:buChar char="●"/>
            </a:pPr>
            <a:r>
              <a:rPr lang="en" sz="1400" dirty="0">
                <a:latin typeface="Century"/>
                <a:ea typeface="Century"/>
                <a:cs typeface="Century"/>
                <a:sym typeface="Century"/>
              </a:rPr>
              <a:t>3 resource types A (10 instances), B (5 instances), and C (7 instances)</a:t>
            </a:r>
            <a:endParaRPr sz="1400" dirty="0">
              <a:latin typeface="Century"/>
              <a:ea typeface="Century"/>
              <a:cs typeface="Century"/>
              <a:sym typeface="Century"/>
            </a:endParaRPr>
          </a:p>
          <a:p>
            <a:pPr marL="457200" lvl="0" indent="-295275" algn="l" rtl="0">
              <a:lnSpc>
                <a:spcPct val="115000"/>
              </a:lnSpc>
              <a:spcBef>
                <a:spcPts val="0"/>
              </a:spcBef>
              <a:spcAft>
                <a:spcPts val="0"/>
              </a:spcAft>
              <a:buSzPts val="1400"/>
              <a:buChar char="●"/>
            </a:pPr>
            <a:r>
              <a:rPr lang="en" sz="1400" dirty="0">
                <a:latin typeface="Century"/>
                <a:ea typeface="Century"/>
                <a:cs typeface="Century"/>
                <a:sym typeface="Century"/>
              </a:rPr>
              <a:t>at time T0, the following snapshot of the system: </a:t>
            </a:r>
            <a:endParaRPr sz="1400" dirty="0">
              <a:latin typeface="Century"/>
              <a:ea typeface="Century"/>
              <a:cs typeface="Century"/>
              <a:sym typeface="Century"/>
            </a:endParaRPr>
          </a:p>
          <a:p>
            <a:pPr marL="0" lvl="0" indent="0" algn="l" rtl="0">
              <a:lnSpc>
                <a:spcPct val="115000"/>
              </a:lnSpc>
              <a:spcBef>
                <a:spcPts val="1200"/>
              </a:spcBef>
              <a:spcAft>
                <a:spcPts val="1200"/>
              </a:spcAft>
              <a:buSzPts val="1800"/>
              <a:buNone/>
            </a:pPr>
            <a:endParaRPr sz="1400" dirty="0">
              <a:latin typeface="Century"/>
              <a:ea typeface="Century"/>
              <a:cs typeface="Century"/>
              <a:sym typeface="Century"/>
            </a:endParaRPr>
          </a:p>
        </p:txBody>
      </p:sp>
      <p:pic>
        <p:nvPicPr>
          <p:cNvPr id="345" name="Google Shape;345;p27"/>
          <p:cNvPicPr preferRelativeResize="0"/>
          <p:nvPr/>
        </p:nvPicPr>
        <p:blipFill rotWithShape="1">
          <a:blip r:embed="rId3">
            <a:alphaModFix/>
          </a:blip>
          <a:srcRect/>
          <a:stretch/>
        </p:blipFill>
        <p:spPr>
          <a:xfrm>
            <a:off x="799694" y="1946326"/>
            <a:ext cx="2719863" cy="1397033"/>
          </a:xfrm>
          <a:prstGeom prst="rect">
            <a:avLst/>
          </a:prstGeom>
          <a:noFill/>
          <a:ln w="9525" cap="flat" cmpd="sng">
            <a:solidFill>
              <a:schemeClr val="dk2"/>
            </a:solidFill>
            <a:prstDash val="solid"/>
            <a:round/>
            <a:headEnd type="none" w="sm" len="sm"/>
            <a:tailEnd type="none" w="sm" len="sm"/>
          </a:ln>
        </p:spPr>
      </p:pic>
      <p:pic>
        <p:nvPicPr>
          <p:cNvPr id="346" name="Google Shape;346;p27"/>
          <p:cNvPicPr preferRelativeResize="0"/>
          <p:nvPr/>
        </p:nvPicPr>
        <p:blipFill rotWithShape="1">
          <a:blip r:embed="rId4">
            <a:alphaModFix/>
          </a:blip>
          <a:srcRect/>
          <a:stretch/>
        </p:blipFill>
        <p:spPr>
          <a:xfrm>
            <a:off x="3530417" y="1946325"/>
            <a:ext cx="1041583" cy="1397033"/>
          </a:xfrm>
          <a:prstGeom prst="rect">
            <a:avLst/>
          </a:prstGeom>
          <a:noFill/>
          <a:ln w="9525" cap="flat" cmpd="sng">
            <a:solidFill>
              <a:schemeClr val="dk2"/>
            </a:solidFill>
            <a:prstDash val="solid"/>
            <a:round/>
            <a:headEnd type="none" w="sm" len="sm"/>
            <a:tailEnd type="none" w="sm" len="sm"/>
          </a:ln>
        </p:spPr>
      </p:pic>
      <p:graphicFrame>
        <p:nvGraphicFramePr>
          <p:cNvPr id="348" name="Google Shape;348;p27"/>
          <p:cNvGraphicFramePr/>
          <p:nvPr>
            <p:extLst>
              <p:ext uri="{D42A27DB-BD31-4B8C-83A1-F6EECF244321}">
                <p14:modId xmlns:p14="http://schemas.microsoft.com/office/powerpoint/2010/main" val="578858206"/>
              </p:ext>
            </p:extLst>
          </p:nvPr>
        </p:nvGraphicFramePr>
        <p:xfrm>
          <a:off x="6287574" y="1872476"/>
          <a:ext cx="2309250" cy="306000"/>
        </p:xfrm>
        <a:graphic>
          <a:graphicData uri="http://schemas.openxmlformats.org/drawingml/2006/table">
            <a:tbl>
              <a:tblPr firstRow="1" bandRow="1">
                <a:noFill/>
                <a:tableStyleId>{DB49B62E-AF03-41B1-9C7B-D031EBE27481}</a:tableStyleId>
              </a:tblPr>
              <a:tblGrid>
                <a:gridCol w="461850">
                  <a:extLst>
                    <a:ext uri="{9D8B030D-6E8A-4147-A177-3AD203B41FA5}">
                      <a16:colId xmlns:a16="http://schemas.microsoft.com/office/drawing/2014/main" val="20000"/>
                    </a:ext>
                  </a:extLst>
                </a:gridCol>
                <a:gridCol w="461850">
                  <a:extLst>
                    <a:ext uri="{9D8B030D-6E8A-4147-A177-3AD203B41FA5}">
                      <a16:colId xmlns:a16="http://schemas.microsoft.com/office/drawing/2014/main" val="20001"/>
                    </a:ext>
                  </a:extLst>
                </a:gridCol>
                <a:gridCol w="461850">
                  <a:extLst>
                    <a:ext uri="{9D8B030D-6E8A-4147-A177-3AD203B41FA5}">
                      <a16:colId xmlns:a16="http://schemas.microsoft.com/office/drawing/2014/main" val="20002"/>
                    </a:ext>
                  </a:extLst>
                </a:gridCol>
                <a:gridCol w="461850">
                  <a:extLst>
                    <a:ext uri="{9D8B030D-6E8A-4147-A177-3AD203B41FA5}">
                      <a16:colId xmlns:a16="http://schemas.microsoft.com/office/drawing/2014/main" val="20003"/>
                    </a:ext>
                  </a:extLst>
                </a:gridCol>
                <a:gridCol w="461850">
                  <a:extLst>
                    <a:ext uri="{9D8B030D-6E8A-4147-A177-3AD203B41FA5}">
                      <a16:colId xmlns:a16="http://schemas.microsoft.com/office/drawing/2014/main" val="20004"/>
                    </a:ext>
                  </a:extLst>
                </a:gridCol>
              </a:tblGrid>
              <a:tr h="30600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t</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t</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f</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t</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t</a:t>
                      </a:r>
                      <a:endParaRPr sz="1400" u="none" strike="noStrike" cap="none" dirty="0"/>
                    </a:p>
                  </a:txBody>
                  <a:tcPr marL="91450" marR="91450" marT="45725" marB="45725"/>
                </a:tc>
                <a:extLst>
                  <a:ext uri="{0D108BD9-81ED-4DB2-BD59-A6C34878D82A}">
                    <a16:rowId xmlns:a16="http://schemas.microsoft.com/office/drawing/2014/main" val="10000"/>
                  </a:ext>
                </a:extLst>
              </a:tr>
            </a:tbl>
          </a:graphicData>
        </a:graphic>
      </p:graphicFrame>
      <p:sp>
        <p:nvSpPr>
          <p:cNvPr id="349" name="Google Shape;349;p27"/>
          <p:cNvSpPr txBox="1"/>
          <p:nvPr/>
        </p:nvSpPr>
        <p:spPr>
          <a:xfrm>
            <a:off x="5458047" y="1870693"/>
            <a:ext cx="88036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70C0"/>
                </a:solidFill>
                <a:latin typeface="Consolas"/>
                <a:ea typeface="Consolas"/>
                <a:cs typeface="Consolas"/>
                <a:sym typeface="Consolas"/>
              </a:rPr>
              <a:t>finish:</a:t>
            </a:r>
            <a:endParaRPr sz="1400" b="0" i="0" u="none" strike="noStrike" cap="none">
              <a:solidFill>
                <a:srgbClr val="000000"/>
              </a:solidFill>
              <a:latin typeface="Arial"/>
              <a:ea typeface="Arial"/>
              <a:cs typeface="Arial"/>
              <a:sym typeface="Arial"/>
            </a:endParaRPr>
          </a:p>
        </p:txBody>
      </p:sp>
      <p:sp>
        <p:nvSpPr>
          <p:cNvPr id="350" name="Google Shape;350;p27"/>
          <p:cNvSpPr txBox="1"/>
          <p:nvPr/>
        </p:nvSpPr>
        <p:spPr>
          <a:xfrm>
            <a:off x="5605977" y="2292131"/>
            <a:ext cx="68159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70C0"/>
                </a:solidFill>
                <a:latin typeface="Consolas"/>
                <a:ea typeface="Consolas"/>
                <a:cs typeface="Consolas"/>
                <a:sym typeface="Consolas"/>
              </a:rPr>
              <a:t>work:</a:t>
            </a:r>
            <a:endParaRPr sz="1400" b="0" i="0" u="none" strike="noStrike" cap="none">
              <a:solidFill>
                <a:srgbClr val="000000"/>
              </a:solidFill>
              <a:latin typeface="Arial"/>
              <a:ea typeface="Arial"/>
              <a:cs typeface="Arial"/>
              <a:sym typeface="Arial"/>
            </a:endParaRPr>
          </a:p>
        </p:txBody>
      </p:sp>
      <p:graphicFrame>
        <p:nvGraphicFramePr>
          <p:cNvPr id="351" name="Google Shape;351;p27"/>
          <p:cNvGraphicFramePr/>
          <p:nvPr>
            <p:extLst>
              <p:ext uri="{D42A27DB-BD31-4B8C-83A1-F6EECF244321}">
                <p14:modId xmlns:p14="http://schemas.microsoft.com/office/powerpoint/2010/main" val="367913460"/>
              </p:ext>
            </p:extLst>
          </p:nvPr>
        </p:nvGraphicFramePr>
        <p:xfrm>
          <a:off x="6285382" y="2295108"/>
          <a:ext cx="1362975" cy="304810"/>
        </p:xfrm>
        <a:graphic>
          <a:graphicData uri="http://schemas.openxmlformats.org/drawingml/2006/table">
            <a:tbl>
              <a:tblPr firstRow="1" bandRow="1">
                <a:noFill/>
                <a:tableStyleId>{DB49B62E-AF03-41B1-9C7B-D031EBE27481}</a:tableStyleId>
              </a:tblPr>
              <a:tblGrid>
                <a:gridCol w="454325">
                  <a:extLst>
                    <a:ext uri="{9D8B030D-6E8A-4147-A177-3AD203B41FA5}">
                      <a16:colId xmlns:a16="http://schemas.microsoft.com/office/drawing/2014/main" val="20000"/>
                    </a:ext>
                  </a:extLst>
                </a:gridCol>
                <a:gridCol w="454325">
                  <a:extLst>
                    <a:ext uri="{9D8B030D-6E8A-4147-A177-3AD203B41FA5}">
                      <a16:colId xmlns:a16="http://schemas.microsoft.com/office/drawing/2014/main" val="2891673498"/>
                    </a:ext>
                  </a:extLst>
                </a:gridCol>
                <a:gridCol w="454325">
                  <a:extLst>
                    <a:ext uri="{9D8B030D-6E8A-4147-A177-3AD203B41FA5}">
                      <a16:colId xmlns:a16="http://schemas.microsoft.com/office/drawing/2014/main" val="282957380"/>
                    </a:ext>
                  </a:extLst>
                </a:gridCol>
              </a:tblGrid>
              <a:tr h="295525">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7</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5</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5</a:t>
                      </a:r>
                      <a:endParaRPr sz="1400" u="none" strike="noStrike" cap="none" dirty="0"/>
                    </a:p>
                  </a:txBody>
                  <a:tcPr marL="91450" marR="91450" marT="45725" marB="45725"/>
                </a:tc>
                <a:extLst>
                  <a:ext uri="{0D108BD9-81ED-4DB2-BD59-A6C34878D82A}">
                    <a16:rowId xmlns:a16="http://schemas.microsoft.com/office/drawing/2014/main" val="10000"/>
                  </a:ext>
                </a:extLst>
              </a:tr>
            </a:tbl>
          </a:graphicData>
        </a:graphic>
      </p:graphicFrame>
      <p:sp>
        <p:nvSpPr>
          <p:cNvPr id="352" name="Google Shape;352;p27"/>
          <p:cNvSpPr txBox="1"/>
          <p:nvPr/>
        </p:nvSpPr>
        <p:spPr>
          <a:xfrm>
            <a:off x="1119724" y="3421408"/>
            <a:ext cx="3275256" cy="938719"/>
          </a:xfrm>
          <a:prstGeom prst="rect">
            <a:avLst/>
          </a:prstGeom>
          <a:noFill/>
          <a:ln w="9525" cap="flat" cmpd="sng">
            <a:solidFill>
              <a:srgbClr val="002060"/>
            </a:solidFill>
            <a:prstDash val="solid"/>
            <a:round/>
            <a:headEnd type="none" w="sm" len="sm"/>
            <a:tailEnd type="none" w="sm" len="sm"/>
          </a:ln>
          <a:effectLst>
            <a:outerShdw blurRad="149987" dist="250190" dir="8460000" algn="ctr">
              <a:srgbClr val="000000">
                <a:alpha val="26666"/>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000000"/>
                </a:solidFill>
                <a:latin typeface="Consolas"/>
                <a:ea typeface="Consolas"/>
                <a:cs typeface="Consolas"/>
                <a:sym typeface="Consolas"/>
              </a:rPr>
              <a:t>if</a:t>
            </a:r>
            <a:r>
              <a:rPr lang="en" sz="1100" b="1" i="0" u="none" strike="noStrike" cap="none">
                <a:solidFill>
                  <a:srgbClr val="000000"/>
                </a:solidFill>
                <a:latin typeface="Arial"/>
                <a:ea typeface="Arial"/>
                <a:cs typeface="Arial"/>
                <a:sym typeface="Arial"/>
              </a:rPr>
              <a:t> </a:t>
            </a:r>
            <a:r>
              <a:rPr lang="en" sz="1100" b="1" i="0" u="none" strike="noStrike" cap="none">
                <a:solidFill>
                  <a:srgbClr val="0070C0"/>
                </a:solidFill>
                <a:latin typeface="Consolas"/>
                <a:ea typeface="Consolas"/>
                <a:cs typeface="Consolas"/>
                <a:sym typeface="Consolas"/>
              </a:rPr>
              <a:t>finish[i] == false &amp; Need</a:t>
            </a:r>
            <a:r>
              <a:rPr lang="en" sz="1100" b="1" i="0" u="none" strike="noStrike" cap="none" baseline="-25000">
                <a:solidFill>
                  <a:srgbClr val="0070C0"/>
                </a:solidFill>
                <a:latin typeface="Consolas"/>
                <a:ea typeface="Consolas"/>
                <a:cs typeface="Consolas"/>
                <a:sym typeface="Consolas"/>
              </a:rPr>
              <a:t>i</a:t>
            </a:r>
            <a:r>
              <a:rPr lang="en" sz="1100" b="1" i="0" u="none" strike="noStrike" cap="none">
                <a:solidFill>
                  <a:srgbClr val="0070C0"/>
                </a:solidFill>
                <a:latin typeface="Consolas"/>
                <a:ea typeface="Consolas"/>
                <a:cs typeface="Consolas"/>
                <a:sym typeface="Consolas"/>
              </a:rPr>
              <a:t> ≤ Work </a:t>
            </a:r>
            <a:r>
              <a:rPr lang="en" sz="1100" b="1" i="0" u="none" strike="noStrike" cap="none">
                <a:solidFill>
                  <a:schemeClr val="dk1"/>
                </a:solidFill>
                <a:latin typeface="Consolas"/>
                <a:ea typeface="Consolas"/>
                <a:cs typeface="Consolas"/>
                <a:sym typeface="Consolas"/>
              </a:rPr>
              <a:t>then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dk1"/>
                </a:solidFill>
                <a:latin typeface="Consolas"/>
                <a:ea typeface="Consolas"/>
                <a:cs typeface="Consolas"/>
                <a:sym typeface="Consolas"/>
              </a:rPr>
              <a:t>	</a:t>
            </a:r>
            <a:r>
              <a:rPr lang="en" sz="1100" b="1" i="0" u="none" strike="noStrike" cap="none">
                <a:solidFill>
                  <a:srgbClr val="0070C0"/>
                </a:solidFill>
                <a:latin typeface="Consolas"/>
                <a:ea typeface="Consolas"/>
                <a:cs typeface="Consolas"/>
                <a:sym typeface="Consolas"/>
              </a:rPr>
              <a:t>Work = Work + Allocation</a:t>
            </a:r>
            <a:r>
              <a:rPr lang="en" sz="1100" b="1" i="0" u="none" strike="noStrike" cap="none" baseline="-25000">
                <a:solidFill>
                  <a:srgbClr val="0070C0"/>
                </a:solidFill>
                <a:latin typeface="Consolas"/>
                <a:ea typeface="Consolas"/>
                <a:cs typeface="Consolas"/>
                <a:sym typeface="Consolas"/>
              </a:rPr>
              <a:t>i</a:t>
            </a:r>
            <a:r>
              <a:rPr lang="en" sz="1100" b="1" i="0" u="none" strike="noStrike" cap="none">
                <a:solidFill>
                  <a:srgbClr val="0070C0"/>
                </a:solidFill>
                <a:latin typeface="Consolas"/>
                <a:ea typeface="Consolas"/>
                <a:cs typeface="Consolas"/>
                <a:sym typeface="Consolas"/>
              </a:rPr>
              <a:t> </a:t>
            </a:r>
            <a:br>
              <a:rPr lang="en" sz="1100" b="1" i="0" u="none" strike="noStrike" cap="none">
                <a:solidFill>
                  <a:srgbClr val="0070C0"/>
                </a:solidFill>
                <a:latin typeface="Consolas"/>
                <a:ea typeface="Consolas"/>
                <a:cs typeface="Consolas"/>
                <a:sym typeface="Consolas"/>
              </a:rPr>
            </a:br>
            <a:r>
              <a:rPr lang="en" sz="1100" b="1" i="0" u="none" strike="noStrike" cap="none">
                <a:solidFill>
                  <a:srgbClr val="0070C0"/>
                </a:solidFill>
                <a:latin typeface="Consolas"/>
                <a:ea typeface="Consolas"/>
                <a:cs typeface="Consolas"/>
                <a:sym typeface="Consolas"/>
              </a:rPr>
              <a:t>	Finish[i] = true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dk1"/>
                </a:solidFill>
                <a:latin typeface="Consolas"/>
                <a:ea typeface="Consolas"/>
                <a:cs typeface="Consolas"/>
                <a:sym typeface="Consolas"/>
              </a:rPr>
              <a:t>else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0070C0"/>
                </a:solidFill>
                <a:latin typeface="Consolas"/>
                <a:ea typeface="Consolas"/>
                <a:cs typeface="Consolas"/>
                <a:sym typeface="Consolas"/>
              </a:rPr>
              <a:t>	wait</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74E966B-E974-9E79-5658-18D79F2B2689}"/>
              </a:ext>
            </a:extLst>
          </p:cNvPr>
          <p:cNvSpPr txBox="1"/>
          <p:nvPr/>
        </p:nvSpPr>
        <p:spPr>
          <a:xfrm>
            <a:off x="6386840" y="1597594"/>
            <a:ext cx="255198" cy="246221"/>
          </a:xfrm>
          <a:prstGeom prst="rect">
            <a:avLst/>
          </a:prstGeom>
          <a:noFill/>
        </p:spPr>
        <p:txBody>
          <a:bodyPr wrap="none" rtlCol="0">
            <a:spAutoFit/>
          </a:bodyPr>
          <a:lstStyle/>
          <a:p>
            <a:r>
              <a:rPr lang="en-GB" sz="1000" dirty="0"/>
              <a:t>0</a:t>
            </a:r>
          </a:p>
        </p:txBody>
      </p:sp>
      <p:sp>
        <p:nvSpPr>
          <p:cNvPr id="4" name="TextBox 3">
            <a:extLst>
              <a:ext uri="{FF2B5EF4-FFF2-40B4-BE49-F238E27FC236}">
                <a16:creationId xmlns:a16="http://schemas.microsoft.com/office/drawing/2014/main" id="{D79324EE-56AF-DAC5-BD39-92B42D08F5EB}"/>
              </a:ext>
            </a:extLst>
          </p:cNvPr>
          <p:cNvSpPr txBox="1"/>
          <p:nvPr/>
        </p:nvSpPr>
        <p:spPr>
          <a:xfrm>
            <a:off x="6824843" y="1597593"/>
            <a:ext cx="255198" cy="246221"/>
          </a:xfrm>
          <a:prstGeom prst="rect">
            <a:avLst/>
          </a:prstGeom>
          <a:noFill/>
        </p:spPr>
        <p:txBody>
          <a:bodyPr wrap="none" rtlCol="0">
            <a:spAutoFit/>
          </a:bodyPr>
          <a:lstStyle/>
          <a:p>
            <a:r>
              <a:rPr lang="en-GB" sz="1000" dirty="0"/>
              <a:t>1</a:t>
            </a:r>
          </a:p>
        </p:txBody>
      </p:sp>
      <p:sp>
        <p:nvSpPr>
          <p:cNvPr id="5" name="TextBox 4">
            <a:extLst>
              <a:ext uri="{FF2B5EF4-FFF2-40B4-BE49-F238E27FC236}">
                <a16:creationId xmlns:a16="http://schemas.microsoft.com/office/drawing/2014/main" id="{BC65B848-90F9-2A32-5BD3-CB28C7C7E648}"/>
              </a:ext>
            </a:extLst>
          </p:cNvPr>
          <p:cNvSpPr txBox="1"/>
          <p:nvPr/>
        </p:nvSpPr>
        <p:spPr>
          <a:xfrm>
            <a:off x="7300173" y="1597592"/>
            <a:ext cx="255198" cy="246221"/>
          </a:xfrm>
          <a:prstGeom prst="rect">
            <a:avLst/>
          </a:prstGeom>
          <a:noFill/>
        </p:spPr>
        <p:txBody>
          <a:bodyPr wrap="none" rtlCol="0">
            <a:spAutoFit/>
          </a:bodyPr>
          <a:lstStyle/>
          <a:p>
            <a:r>
              <a:rPr lang="en-GB" sz="1000" dirty="0"/>
              <a:t>2</a:t>
            </a:r>
          </a:p>
        </p:txBody>
      </p:sp>
      <p:sp>
        <p:nvSpPr>
          <p:cNvPr id="6" name="TextBox 5">
            <a:extLst>
              <a:ext uri="{FF2B5EF4-FFF2-40B4-BE49-F238E27FC236}">
                <a16:creationId xmlns:a16="http://schemas.microsoft.com/office/drawing/2014/main" id="{DE4A04EA-338B-799B-AE56-DF800ECD1E90}"/>
              </a:ext>
            </a:extLst>
          </p:cNvPr>
          <p:cNvSpPr txBox="1"/>
          <p:nvPr/>
        </p:nvSpPr>
        <p:spPr>
          <a:xfrm>
            <a:off x="7768227" y="1597591"/>
            <a:ext cx="255198" cy="246221"/>
          </a:xfrm>
          <a:prstGeom prst="rect">
            <a:avLst/>
          </a:prstGeom>
          <a:noFill/>
        </p:spPr>
        <p:txBody>
          <a:bodyPr wrap="none" rtlCol="0">
            <a:spAutoFit/>
          </a:bodyPr>
          <a:lstStyle/>
          <a:p>
            <a:r>
              <a:rPr lang="en-GB" sz="1000" dirty="0"/>
              <a:t>3</a:t>
            </a:r>
          </a:p>
        </p:txBody>
      </p:sp>
      <p:sp>
        <p:nvSpPr>
          <p:cNvPr id="7" name="TextBox 6">
            <a:extLst>
              <a:ext uri="{FF2B5EF4-FFF2-40B4-BE49-F238E27FC236}">
                <a16:creationId xmlns:a16="http://schemas.microsoft.com/office/drawing/2014/main" id="{D0D8AC68-8435-7A66-9918-0CA035BBA48E}"/>
              </a:ext>
            </a:extLst>
          </p:cNvPr>
          <p:cNvSpPr txBox="1"/>
          <p:nvPr/>
        </p:nvSpPr>
        <p:spPr>
          <a:xfrm>
            <a:off x="8243557" y="1597590"/>
            <a:ext cx="255198" cy="246221"/>
          </a:xfrm>
          <a:prstGeom prst="rect">
            <a:avLst/>
          </a:prstGeom>
          <a:noFill/>
        </p:spPr>
        <p:txBody>
          <a:bodyPr wrap="none" rtlCol="0">
            <a:spAutoFit/>
          </a:bodyPr>
          <a:lstStyle/>
          <a:p>
            <a:r>
              <a:rPr lang="en-GB" sz="1000" dirty="0"/>
              <a:t>4</a:t>
            </a:r>
          </a:p>
        </p:txBody>
      </p:sp>
      <p:sp>
        <p:nvSpPr>
          <p:cNvPr id="8" name="TextBox 7">
            <a:extLst>
              <a:ext uri="{FF2B5EF4-FFF2-40B4-BE49-F238E27FC236}">
                <a16:creationId xmlns:a16="http://schemas.microsoft.com/office/drawing/2014/main" id="{C50A039A-78A5-3732-D476-C0C012CE5F45}"/>
              </a:ext>
            </a:extLst>
          </p:cNvPr>
          <p:cNvSpPr txBox="1"/>
          <p:nvPr/>
        </p:nvSpPr>
        <p:spPr>
          <a:xfrm>
            <a:off x="4717459" y="3610932"/>
            <a:ext cx="712054" cy="316818"/>
          </a:xfrm>
          <a:prstGeom prst="rect">
            <a:avLst/>
          </a:prstGeom>
          <a:noFill/>
        </p:spPr>
        <p:txBody>
          <a:bodyPr wrap="none" rtlCol="0">
            <a:spAutoFit/>
          </a:bodyPr>
          <a:lstStyle/>
          <a:p>
            <a:pPr marL="161925" lvl="0" algn="l" rtl="0">
              <a:lnSpc>
                <a:spcPct val="115000"/>
              </a:lnSpc>
              <a:spcBef>
                <a:spcPts val="0"/>
              </a:spcBef>
              <a:spcAft>
                <a:spcPts val="0"/>
              </a:spcAft>
              <a:buSzPts val="1400"/>
            </a:pPr>
            <a:r>
              <a:rPr lang="en-GB" sz="1400" dirty="0" err="1">
                <a:latin typeface="Century"/>
                <a:ea typeface="Century"/>
                <a:cs typeface="Century"/>
                <a:sym typeface="Century"/>
              </a:rPr>
              <a:t>i</a:t>
            </a:r>
            <a:r>
              <a:rPr lang="en-GB" sz="1400" dirty="0">
                <a:latin typeface="Century"/>
                <a:ea typeface="Century"/>
                <a:cs typeface="Century"/>
                <a:sym typeface="Century"/>
              </a:rPr>
              <a:t> = 2</a:t>
            </a:r>
          </a:p>
        </p:txBody>
      </p:sp>
      <p:sp>
        <p:nvSpPr>
          <p:cNvPr id="9" name="Rectangle 8">
            <a:extLst>
              <a:ext uri="{FF2B5EF4-FFF2-40B4-BE49-F238E27FC236}">
                <a16:creationId xmlns:a16="http://schemas.microsoft.com/office/drawing/2014/main" id="{B73EE84F-54CD-DD88-8458-F51AAB5E1F0A}"/>
              </a:ext>
            </a:extLst>
          </p:cNvPr>
          <p:cNvSpPr/>
          <p:nvPr/>
        </p:nvSpPr>
        <p:spPr>
          <a:xfrm>
            <a:off x="7275961" y="1929908"/>
            <a:ext cx="303622" cy="222449"/>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AD718AD5-0AEA-E336-FE76-98A52D2008FE}"/>
              </a:ext>
            </a:extLst>
          </p:cNvPr>
          <p:cNvSpPr/>
          <p:nvPr/>
        </p:nvSpPr>
        <p:spPr>
          <a:xfrm>
            <a:off x="4044049" y="2725662"/>
            <a:ext cx="361979" cy="222449"/>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089CB958-942E-6F2C-8D1F-0DCA0B650F2C}"/>
              </a:ext>
            </a:extLst>
          </p:cNvPr>
          <p:cNvSpPr/>
          <p:nvPr/>
        </p:nvSpPr>
        <p:spPr>
          <a:xfrm>
            <a:off x="6352335" y="2335950"/>
            <a:ext cx="1216996" cy="222449"/>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CB2E737A-44D4-96C8-B653-1FC83F22F538}"/>
              </a:ext>
            </a:extLst>
          </p:cNvPr>
          <p:cNvSpPr txBox="1"/>
          <p:nvPr/>
        </p:nvSpPr>
        <p:spPr>
          <a:xfrm>
            <a:off x="6524609" y="1266443"/>
            <a:ext cx="697627" cy="316818"/>
          </a:xfrm>
          <a:prstGeom prst="rect">
            <a:avLst/>
          </a:prstGeom>
          <a:noFill/>
        </p:spPr>
        <p:txBody>
          <a:bodyPr wrap="square" rtlCol="0">
            <a:spAutoFit/>
          </a:bodyPr>
          <a:lstStyle/>
          <a:p>
            <a:pPr marL="161925" lvl="0" algn="l" rtl="0">
              <a:lnSpc>
                <a:spcPct val="115000"/>
              </a:lnSpc>
              <a:spcBef>
                <a:spcPts val="0"/>
              </a:spcBef>
              <a:spcAft>
                <a:spcPts val="0"/>
              </a:spcAft>
              <a:buSzPts val="1400"/>
            </a:pPr>
            <a:r>
              <a:rPr lang="en-GB" sz="1400" dirty="0">
                <a:solidFill>
                  <a:srgbClr val="FF0000"/>
                </a:solidFill>
                <a:latin typeface="Century"/>
                <a:ea typeface="Century"/>
                <a:cs typeface="Century"/>
                <a:sym typeface="Century"/>
              </a:rPr>
              <a:t>true</a:t>
            </a:r>
          </a:p>
        </p:txBody>
      </p:sp>
      <p:cxnSp>
        <p:nvCxnSpPr>
          <p:cNvPr id="14" name="Curved Connector 13">
            <a:extLst>
              <a:ext uri="{FF2B5EF4-FFF2-40B4-BE49-F238E27FC236}">
                <a16:creationId xmlns:a16="http://schemas.microsoft.com/office/drawing/2014/main" id="{311F5488-B5C7-E37B-4C23-EA1F8774AB8A}"/>
              </a:ext>
            </a:extLst>
          </p:cNvPr>
          <p:cNvCxnSpPr>
            <a:cxnSpLocks/>
            <a:stCxn id="9" idx="0"/>
            <a:endCxn id="12" idx="2"/>
          </p:cNvCxnSpPr>
          <p:nvPr/>
        </p:nvCxnSpPr>
        <p:spPr>
          <a:xfrm rot="16200000" flipV="1">
            <a:off x="6977275" y="1479410"/>
            <a:ext cx="346647" cy="554349"/>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73F3D1A-0A4C-E189-BBF2-76DF7ADEB899}"/>
              </a:ext>
            </a:extLst>
          </p:cNvPr>
          <p:cNvSpPr txBox="1"/>
          <p:nvPr/>
        </p:nvSpPr>
        <p:spPr>
          <a:xfrm>
            <a:off x="6695654" y="3107869"/>
            <a:ext cx="991420" cy="316818"/>
          </a:xfrm>
          <a:prstGeom prst="rect">
            <a:avLst/>
          </a:prstGeom>
          <a:noFill/>
          <a:ln>
            <a:noFill/>
          </a:ln>
        </p:spPr>
        <p:txBody>
          <a:bodyPr wrap="square" rtlCol="0">
            <a:spAutoFit/>
          </a:bodyPr>
          <a:lstStyle/>
          <a:p>
            <a:pPr marL="161925" lvl="0" algn="l" rtl="0">
              <a:lnSpc>
                <a:spcPct val="115000"/>
              </a:lnSpc>
              <a:spcBef>
                <a:spcPts val="0"/>
              </a:spcBef>
              <a:spcAft>
                <a:spcPts val="0"/>
              </a:spcAft>
              <a:buSzPts val="1400"/>
            </a:pPr>
            <a:r>
              <a:rPr lang="en-GB" sz="1400" dirty="0">
                <a:solidFill>
                  <a:srgbClr val="FF0000"/>
                </a:solidFill>
                <a:latin typeface="Century"/>
                <a:ea typeface="Century"/>
                <a:cs typeface="Century"/>
                <a:sym typeface="Century"/>
              </a:rPr>
              <a:t>true</a:t>
            </a:r>
          </a:p>
        </p:txBody>
      </p:sp>
      <p:cxnSp>
        <p:nvCxnSpPr>
          <p:cNvPr id="25" name="Curved Connector 24">
            <a:extLst>
              <a:ext uri="{FF2B5EF4-FFF2-40B4-BE49-F238E27FC236}">
                <a16:creationId xmlns:a16="http://schemas.microsoft.com/office/drawing/2014/main" id="{B1737481-3771-88AE-421F-5A6AFC875B32}"/>
              </a:ext>
            </a:extLst>
          </p:cNvPr>
          <p:cNvCxnSpPr>
            <a:cxnSpLocks/>
          </p:cNvCxnSpPr>
          <p:nvPr/>
        </p:nvCxnSpPr>
        <p:spPr>
          <a:xfrm rot="10800000">
            <a:off x="6107636" y="2836887"/>
            <a:ext cx="844806" cy="446856"/>
          </a:xfrm>
          <a:prstGeom prst="curvedConnector3">
            <a:avLst>
              <a:gd name="adj1" fmla="val 50000"/>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8B4DFC8D-57A3-341A-146A-99014617E277}"/>
              </a:ext>
            </a:extLst>
          </p:cNvPr>
          <p:cNvCxnSpPr>
            <a:cxnSpLocks/>
            <a:stCxn id="10" idx="3"/>
            <a:endCxn id="351" idx="2"/>
          </p:cNvCxnSpPr>
          <p:nvPr/>
        </p:nvCxnSpPr>
        <p:spPr>
          <a:xfrm flipV="1">
            <a:off x="4406028" y="2599918"/>
            <a:ext cx="2560841" cy="236969"/>
          </a:xfrm>
          <a:prstGeom prst="bentConnector2">
            <a:avLst/>
          </a:prstGeom>
          <a:ln>
            <a:tailEnd type="non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AC26D91-0CC6-C0D7-F4C1-3C3CEF28CC15}"/>
              </a:ext>
            </a:extLst>
          </p:cNvPr>
          <p:cNvSpPr txBox="1"/>
          <p:nvPr/>
        </p:nvSpPr>
        <p:spPr>
          <a:xfrm>
            <a:off x="4587422" y="4206238"/>
            <a:ext cx="4572000" cy="307777"/>
          </a:xfrm>
          <a:prstGeom prst="rect">
            <a:avLst/>
          </a:prstGeom>
          <a:noFill/>
        </p:spPr>
        <p:txBody>
          <a:bodyPr wrap="square">
            <a:spAutoFit/>
          </a:bodyPr>
          <a:lstStyle/>
          <a:p>
            <a:r>
              <a:rPr lang="en" sz="1400" b="0" i="0" u="none" strike="noStrike" cap="none" dirty="0">
                <a:solidFill>
                  <a:srgbClr val="000000"/>
                </a:solidFill>
                <a:latin typeface="Nunito"/>
                <a:ea typeface="Nunito"/>
                <a:cs typeface="Nunito"/>
                <a:sym typeface="Nunito"/>
              </a:rPr>
              <a:t>&lt;</a:t>
            </a:r>
            <a:r>
              <a:rPr lang="en" sz="1400" b="1" i="0" u="none" strike="noStrike" cap="none" dirty="0">
                <a:solidFill>
                  <a:srgbClr val="000000"/>
                </a:solidFill>
                <a:latin typeface="Nunito"/>
                <a:ea typeface="Nunito"/>
                <a:cs typeface="Nunito"/>
                <a:sym typeface="Nunito"/>
              </a:rPr>
              <a:t> P</a:t>
            </a:r>
            <a:r>
              <a:rPr lang="en" sz="1400" b="1" i="0" u="none" strike="noStrike" cap="none" baseline="-25000" dirty="0">
                <a:solidFill>
                  <a:srgbClr val="000000"/>
                </a:solidFill>
                <a:latin typeface="Nunito"/>
                <a:ea typeface="Nunito"/>
                <a:cs typeface="Nunito"/>
                <a:sym typeface="Nunito"/>
              </a:rPr>
              <a:t>1</a:t>
            </a:r>
            <a:r>
              <a:rPr lang="en" sz="1400" b="1" i="0" u="none" strike="noStrike" cap="none" dirty="0">
                <a:solidFill>
                  <a:srgbClr val="000000"/>
                </a:solidFill>
                <a:latin typeface="Nunito"/>
                <a:ea typeface="Nunito"/>
                <a:cs typeface="Nunito"/>
                <a:sym typeface="Nunito"/>
              </a:rPr>
              <a:t>, P</a:t>
            </a:r>
            <a:r>
              <a:rPr lang="en" sz="1400" b="1" i="0" u="none" strike="noStrike" cap="none" baseline="-25000" dirty="0">
                <a:solidFill>
                  <a:srgbClr val="000000"/>
                </a:solidFill>
                <a:latin typeface="Nunito"/>
                <a:ea typeface="Nunito"/>
                <a:cs typeface="Nunito"/>
                <a:sym typeface="Nunito"/>
              </a:rPr>
              <a:t>3</a:t>
            </a:r>
            <a:r>
              <a:rPr lang="en" sz="1400" b="1" i="0" u="none" strike="noStrike" cap="none" dirty="0">
                <a:solidFill>
                  <a:srgbClr val="000000"/>
                </a:solidFill>
                <a:latin typeface="Nunito"/>
                <a:ea typeface="Nunito"/>
                <a:cs typeface="Nunito"/>
                <a:sym typeface="Nunito"/>
              </a:rPr>
              <a:t>, P</a:t>
            </a:r>
            <a:r>
              <a:rPr lang="en" sz="1400" b="1" i="0" u="none" strike="noStrike" cap="none" baseline="-25000" dirty="0">
                <a:solidFill>
                  <a:srgbClr val="000000"/>
                </a:solidFill>
                <a:latin typeface="Nunito"/>
                <a:ea typeface="Nunito"/>
                <a:cs typeface="Nunito"/>
                <a:sym typeface="Nunito"/>
              </a:rPr>
              <a:t>4</a:t>
            </a:r>
            <a:r>
              <a:rPr lang="en" sz="1400" b="1" i="0" u="none" strike="noStrike" cap="none" dirty="0">
                <a:solidFill>
                  <a:srgbClr val="000000"/>
                </a:solidFill>
                <a:latin typeface="Nunito"/>
                <a:ea typeface="Nunito"/>
                <a:cs typeface="Nunito"/>
                <a:sym typeface="Nunito"/>
              </a:rPr>
              <a:t>, P</a:t>
            </a:r>
            <a:r>
              <a:rPr lang="en" b="1" baseline="-25000" dirty="0">
                <a:latin typeface="Nunito"/>
                <a:ea typeface="Nunito"/>
                <a:cs typeface="Nunito"/>
                <a:sym typeface="Nunito"/>
              </a:rPr>
              <a:t>0</a:t>
            </a:r>
            <a:r>
              <a:rPr lang="en" b="1" dirty="0">
                <a:latin typeface="Nunito"/>
                <a:ea typeface="Nunito"/>
                <a:cs typeface="Nunito"/>
                <a:sym typeface="Nunito"/>
              </a:rPr>
              <a:t>,</a:t>
            </a:r>
            <a:r>
              <a:rPr lang="en" b="1" baseline="-25000" dirty="0">
                <a:latin typeface="Nunito"/>
                <a:ea typeface="Nunito"/>
                <a:cs typeface="Nunito"/>
                <a:sym typeface="Nunito"/>
              </a:rPr>
              <a:t> </a:t>
            </a:r>
            <a:r>
              <a:rPr lang="en" sz="1400" b="1" i="0" u="none" strike="noStrike" cap="none" dirty="0">
                <a:solidFill>
                  <a:srgbClr val="000000"/>
                </a:solidFill>
                <a:latin typeface="Nunito"/>
                <a:ea typeface="Nunito"/>
                <a:cs typeface="Nunito"/>
                <a:sym typeface="Nunito"/>
              </a:rPr>
              <a:t>P</a:t>
            </a:r>
            <a:r>
              <a:rPr lang="en" sz="1400" b="1" i="0" u="none" strike="noStrike" cap="none" baseline="-25000" dirty="0">
                <a:solidFill>
                  <a:srgbClr val="000000"/>
                </a:solidFill>
                <a:latin typeface="Nunito"/>
                <a:ea typeface="Nunito"/>
                <a:cs typeface="Nunito"/>
                <a:sym typeface="Nunito"/>
              </a:rPr>
              <a:t>2</a:t>
            </a:r>
            <a:r>
              <a:rPr lang="en" sz="1400" b="0" i="0" u="none" strike="noStrike" cap="none" dirty="0">
                <a:solidFill>
                  <a:srgbClr val="000000"/>
                </a:solidFill>
                <a:latin typeface="Nunito"/>
                <a:ea typeface="Nunito"/>
                <a:cs typeface="Nunito"/>
                <a:sym typeface="Nunito"/>
              </a:rPr>
              <a:t>&gt; </a:t>
            </a:r>
            <a:endParaRPr lang="en-GB" dirty="0"/>
          </a:p>
        </p:txBody>
      </p:sp>
    </p:spTree>
    <p:extLst>
      <p:ext uri="{BB962C8B-B14F-4D97-AF65-F5344CB8AC3E}">
        <p14:creationId xmlns:p14="http://schemas.microsoft.com/office/powerpoint/2010/main" val="2527664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7"/>
          <p:cNvSpPr txBox="1">
            <a:spLocks noGrp="1"/>
          </p:cNvSpPr>
          <p:nvPr>
            <p:ph type="title"/>
          </p:nvPr>
        </p:nvSpPr>
        <p:spPr>
          <a:xfrm>
            <a:off x="382584" y="289450"/>
            <a:ext cx="8520600" cy="679392"/>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3200" b="1"/>
              <a:t>Banker’s Algorithm Example</a:t>
            </a:r>
            <a:endParaRPr sz="3200" b="1"/>
          </a:p>
        </p:txBody>
      </p:sp>
      <p:sp>
        <p:nvSpPr>
          <p:cNvPr id="344" name="Google Shape;344;p27"/>
          <p:cNvSpPr txBox="1">
            <a:spLocks noGrp="1"/>
          </p:cNvSpPr>
          <p:nvPr>
            <p:ph type="body" idx="1"/>
          </p:nvPr>
        </p:nvSpPr>
        <p:spPr>
          <a:xfrm>
            <a:off x="290894" y="968842"/>
            <a:ext cx="6582529" cy="831300"/>
          </a:xfrm>
          <a:prstGeom prst="rect">
            <a:avLst/>
          </a:prstGeom>
          <a:noFill/>
          <a:ln>
            <a:noFill/>
          </a:ln>
        </p:spPr>
        <p:txBody>
          <a:bodyPr spcFirstLastPara="1" wrap="square" lIns="91425" tIns="91425" rIns="91425" bIns="91425" anchor="t" anchorCtr="0">
            <a:noAutofit/>
          </a:bodyPr>
          <a:lstStyle/>
          <a:p>
            <a:pPr marL="457200" lvl="0" indent="-295275" algn="l" rtl="0">
              <a:lnSpc>
                <a:spcPct val="115000"/>
              </a:lnSpc>
              <a:spcBef>
                <a:spcPts val="0"/>
              </a:spcBef>
              <a:spcAft>
                <a:spcPts val="0"/>
              </a:spcAft>
              <a:buSzPts val="1400"/>
              <a:buChar char="●"/>
            </a:pPr>
            <a:r>
              <a:rPr lang="en" sz="1400" dirty="0">
                <a:latin typeface="Century"/>
                <a:ea typeface="Century"/>
                <a:cs typeface="Century"/>
                <a:sym typeface="Century"/>
              </a:rPr>
              <a:t>5 processes P0 through P4; </a:t>
            </a:r>
            <a:endParaRPr sz="1400" dirty="0">
              <a:latin typeface="Century"/>
              <a:ea typeface="Century"/>
              <a:cs typeface="Century"/>
              <a:sym typeface="Century"/>
            </a:endParaRPr>
          </a:p>
          <a:p>
            <a:pPr marL="457200" lvl="0" indent="-295275" algn="l" rtl="0">
              <a:lnSpc>
                <a:spcPct val="115000"/>
              </a:lnSpc>
              <a:spcBef>
                <a:spcPts val="0"/>
              </a:spcBef>
              <a:spcAft>
                <a:spcPts val="0"/>
              </a:spcAft>
              <a:buSzPts val="1400"/>
              <a:buChar char="●"/>
            </a:pPr>
            <a:r>
              <a:rPr lang="en" sz="1400" dirty="0">
                <a:latin typeface="Century"/>
                <a:ea typeface="Century"/>
                <a:cs typeface="Century"/>
                <a:sym typeface="Century"/>
              </a:rPr>
              <a:t>3 resource types A (10 instances), B (5 instances), and C (7 instances)</a:t>
            </a:r>
            <a:endParaRPr sz="1400" dirty="0">
              <a:latin typeface="Century"/>
              <a:ea typeface="Century"/>
              <a:cs typeface="Century"/>
              <a:sym typeface="Century"/>
            </a:endParaRPr>
          </a:p>
          <a:p>
            <a:pPr marL="457200" lvl="0" indent="-295275" algn="l" rtl="0">
              <a:lnSpc>
                <a:spcPct val="115000"/>
              </a:lnSpc>
              <a:spcBef>
                <a:spcPts val="0"/>
              </a:spcBef>
              <a:spcAft>
                <a:spcPts val="0"/>
              </a:spcAft>
              <a:buSzPts val="1400"/>
              <a:buChar char="●"/>
            </a:pPr>
            <a:r>
              <a:rPr lang="en" sz="1400" dirty="0">
                <a:latin typeface="Century"/>
                <a:ea typeface="Century"/>
                <a:cs typeface="Century"/>
                <a:sym typeface="Century"/>
              </a:rPr>
              <a:t>at time T0, the following snapshot of the system: </a:t>
            </a:r>
            <a:endParaRPr sz="1400" dirty="0">
              <a:latin typeface="Century"/>
              <a:ea typeface="Century"/>
              <a:cs typeface="Century"/>
              <a:sym typeface="Century"/>
            </a:endParaRPr>
          </a:p>
          <a:p>
            <a:pPr marL="0" lvl="0" indent="0" algn="l" rtl="0">
              <a:lnSpc>
                <a:spcPct val="115000"/>
              </a:lnSpc>
              <a:spcBef>
                <a:spcPts val="1200"/>
              </a:spcBef>
              <a:spcAft>
                <a:spcPts val="1200"/>
              </a:spcAft>
              <a:buSzPts val="1800"/>
              <a:buNone/>
            </a:pPr>
            <a:endParaRPr sz="1400" dirty="0">
              <a:latin typeface="Century"/>
              <a:ea typeface="Century"/>
              <a:cs typeface="Century"/>
              <a:sym typeface="Century"/>
            </a:endParaRPr>
          </a:p>
        </p:txBody>
      </p:sp>
      <p:pic>
        <p:nvPicPr>
          <p:cNvPr id="345" name="Google Shape;345;p27"/>
          <p:cNvPicPr preferRelativeResize="0"/>
          <p:nvPr/>
        </p:nvPicPr>
        <p:blipFill rotWithShape="1">
          <a:blip r:embed="rId3">
            <a:alphaModFix/>
          </a:blip>
          <a:srcRect/>
          <a:stretch/>
        </p:blipFill>
        <p:spPr>
          <a:xfrm>
            <a:off x="799694" y="1946326"/>
            <a:ext cx="2719863" cy="1397033"/>
          </a:xfrm>
          <a:prstGeom prst="rect">
            <a:avLst/>
          </a:prstGeom>
          <a:noFill/>
          <a:ln w="9525" cap="flat" cmpd="sng">
            <a:solidFill>
              <a:schemeClr val="dk2"/>
            </a:solidFill>
            <a:prstDash val="solid"/>
            <a:round/>
            <a:headEnd type="none" w="sm" len="sm"/>
            <a:tailEnd type="none" w="sm" len="sm"/>
          </a:ln>
        </p:spPr>
      </p:pic>
      <p:pic>
        <p:nvPicPr>
          <p:cNvPr id="346" name="Google Shape;346;p27"/>
          <p:cNvPicPr preferRelativeResize="0"/>
          <p:nvPr/>
        </p:nvPicPr>
        <p:blipFill rotWithShape="1">
          <a:blip r:embed="rId4">
            <a:alphaModFix/>
          </a:blip>
          <a:srcRect/>
          <a:stretch/>
        </p:blipFill>
        <p:spPr>
          <a:xfrm>
            <a:off x="3530417" y="1946325"/>
            <a:ext cx="1041583" cy="1397033"/>
          </a:xfrm>
          <a:prstGeom prst="rect">
            <a:avLst/>
          </a:prstGeom>
          <a:noFill/>
          <a:ln w="9525" cap="flat" cmpd="sng">
            <a:solidFill>
              <a:schemeClr val="dk2"/>
            </a:solidFill>
            <a:prstDash val="solid"/>
            <a:round/>
            <a:headEnd type="none" w="sm" len="sm"/>
            <a:tailEnd type="none" w="sm" len="sm"/>
          </a:ln>
        </p:spPr>
      </p:pic>
      <p:sp>
        <p:nvSpPr>
          <p:cNvPr id="347" name="Google Shape;347;p27"/>
          <p:cNvSpPr txBox="1"/>
          <p:nvPr/>
        </p:nvSpPr>
        <p:spPr>
          <a:xfrm>
            <a:off x="683205" y="4600641"/>
            <a:ext cx="7650000" cy="440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Nunito"/>
                <a:ea typeface="Nunito"/>
                <a:cs typeface="Nunito"/>
                <a:sym typeface="Nunito"/>
              </a:rPr>
              <a:t>The system is in a safe state since the sequence &lt;</a:t>
            </a:r>
            <a:r>
              <a:rPr lang="en" sz="1400" b="1" i="0" u="none" strike="noStrike" cap="none" dirty="0">
                <a:solidFill>
                  <a:srgbClr val="000000"/>
                </a:solidFill>
                <a:latin typeface="Nunito"/>
                <a:ea typeface="Nunito"/>
                <a:cs typeface="Nunito"/>
                <a:sym typeface="Nunito"/>
              </a:rPr>
              <a:t> P</a:t>
            </a:r>
            <a:r>
              <a:rPr lang="en" sz="1400" b="1" i="0" u="none" strike="noStrike" cap="none" baseline="-25000" dirty="0">
                <a:solidFill>
                  <a:srgbClr val="000000"/>
                </a:solidFill>
                <a:latin typeface="Nunito"/>
                <a:ea typeface="Nunito"/>
                <a:cs typeface="Nunito"/>
                <a:sym typeface="Nunito"/>
              </a:rPr>
              <a:t>1</a:t>
            </a:r>
            <a:r>
              <a:rPr lang="en" sz="1400" b="1" i="0" u="none" strike="noStrike" cap="none" dirty="0">
                <a:solidFill>
                  <a:srgbClr val="000000"/>
                </a:solidFill>
                <a:latin typeface="Nunito"/>
                <a:ea typeface="Nunito"/>
                <a:cs typeface="Nunito"/>
                <a:sym typeface="Nunito"/>
              </a:rPr>
              <a:t>, P</a:t>
            </a:r>
            <a:r>
              <a:rPr lang="en" sz="1400" b="1" i="0" u="none" strike="noStrike" cap="none" baseline="-25000" dirty="0">
                <a:solidFill>
                  <a:srgbClr val="000000"/>
                </a:solidFill>
                <a:latin typeface="Nunito"/>
                <a:ea typeface="Nunito"/>
                <a:cs typeface="Nunito"/>
                <a:sym typeface="Nunito"/>
              </a:rPr>
              <a:t>3</a:t>
            </a:r>
            <a:r>
              <a:rPr lang="en" sz="1400" b="1" i="0" u="none" strike="noStrike" cap="none" dirty="0">
                <a:solidFill>
                  <a:srgbClr val="000000"/>
                </a:solidFill>
                <a:latin typeface="Nunito"/>
                <a:ea typeface="Nunito"/>
                <a:cs typeface="Nunito"/>
                <a:sym typeface="Nunito"/>
              </a:rPr>
              <a:t>, P</a:t>
            </a:r>
            <a:r>
              <a:rPr lang="en" sz="1400" b="1" i="0" u="none" strike="noStrike" cap="none" baseline="-25000" dirty="0">
                <a:solidFill>
                  <a:srgbClr val="000000"/>
                </a:solidFill>
                <a:latin typeface="Nunito"/>
                <a:ea typeface="Nunito"/>
                <a:cs typeface="Nunito"/>
                <a:sym typeface="Nunito"/>
              </a:rPr>
              <a:t>4</a:t>
            </a:r>
            <a:r>
              <a:rPr lang="en" sz="1400" b="1" i="0" u="none" strike="noStrike" cap="none" dirty="0">
                <a:solidFill>
                  <a:srgbClr val="000000"/>
                </a:solidFill>
                <a:latin typeface="Nunito"/>
                <a:ea typeface="Nunito"/>
                <a:cs typeface="Nunito"/>
                <a:sym typeface="Nunito"/>
              </a:rPr>
              <a:t>, P</a:t>
            </a:r>
            <a:r>
              <a:rPr lang="en" sz="1400" b="1" i="0" u="none" strike="noStrike" cap="none" baseline="-25000" dirty="0">
                <a:solidFill>
                  <a:srgbClr val="000000"/>
                </a:solidFill>
                <a:latin typeface="Nunito"/>
                <a:ea typeface="Nunito"/>
                <a:cs typeface="Nunito"/>
                <a:sym typeface="Nunito"/>
              </a:rPr>
              <a:t>0</a:t>
            </a:r>
            <a:r>
              <a:rPr lang="en" sz="1400" b="1" i="0" u="none" strike="noStrike" cap="none" dirty="0">
                <a:solidFill>
                  <a:srgbClr val="000000"/>
                </a:solidFill>
                <a:latin typeface="Nunito"/>
                <a:ea typeface="Nunito"/>
                <a:cs typeface="Nunito"/>
                <a:sym typeface="Nunito"/>
              </a:rPr>
              <a:t>, P</a:t>
            </a:r>
            <a:r>
              <a:rPr lang="en" sz="1400" b="1" i="0" u="none" strike="noStrike" cap="none" baseline="-25000" dirty="0">
                <a:solidFill>
                  <a:srgbClr val="000000"/>
                </a:solidFill>
                <a:latin typeface="Nunito"/>
                <a:ea typeface="Nunito"/>
                <a:cs typeface="Nunito"/>
                <a:sym typeface="Nunito"/>
              </a:rPr>
              <a:t>2</a:t>
            </a:r>
            <a:r>
              <a:rPr lang="en" sz="1400" b="0" i="0" u="none" strike="noStrike" cap="none" dirty="0">
                <a:solidFill>
                  <a:srgbClr val="000000"/>
                </a:solidFill>
                <a:latin typeface="Nunito"/>
                <a:ea typeface="Nunito"/>
                <a:cs typeface="Nunito"/>
                <a:sym typeface="Nunito"/>
              </a:rPr>
              <a:t>&gt; satisfies safety criteria</a:t>
            </a:r>
            <a:endParaRPr sz="1400" b="0" i="0" u="none" strike="noStrike" cap="none" dirty="0">
              <a:solidFill>
                <a:srgbClr val="000000"/>
              </a:solidFill>
              <a:latin typeface="Nunito"/>
              <a:ea typeface="Nunito"/>
              <a:cs typeface="Nunito"/>
              <a:sym typeface="Nunito"/>
            </a:endParaRPr>
          </a:p>
        </p:txBody>
      </p:sp>
      <p:graphicFrame>
        <p:nvGraphicFramePr>
          <p:cNvPr id="348" name="Google Shape;348;p27"/>
          <p:cNvGraphicFramePr/>
          <p:nvPr>
            <p:extLst>
              <p:ext uri="{D42A27DB-BD31-4B8C-83A1-F6EECF244321}">
                <p14:modId xmlns:p14="http://schemas.microsoft.com/office/powerpoint/2010/main" val="16307842"/>
              </p:ext>
            </p:extLst>
          </p:nvPr>
        </p:nvGraphicFramePr>
        <p:xfrm>
          <a:off x="6287574" y="1872476"/>
          <a:ext cx="2309250" cy="306000"/>
        </p:xfrm>
        <a:graphic>
          <a:graphicData uri="http://schemas.openxmlformats.org/drawingml/2006/table">
            <a:tbl>
              <a:tblPr firstRow="1" bandRow="1">
                <a:noFill/>
                <a:tableStyleId>{DB49B62E-AF03-41B1-9C7B-D031EBE27481}</a:tableStyleId>
              </a:tblPr>
              <a:tblGrid>
                <a:gridCol w="461850">
                  <a:extLst>
                    <a:ext uri="{9D8B030D-6E8A-4147-A177-3AD203B41FA5}">
                      <a16:colId xmlns:a16="http://schemas.microsoft.com/office/drawing/2014/main" val="20000"/>
                    </a:ext>
                  </a:extLst>
                </a:gridCol>
                <a:gridCol w="461850">
                  <a:extLst>
                    <a:ext uri="{9D8B030D-6E8A-4147-A177-3AD203B41FA5}">
                      <a16:colId xmlns:a16="http://schemas.microsoft.com/office/drawing/2014/main" val="20001"/>
                    </a:ext>
                  </a:extLst>
                </a:gridCol>
                <a:gridCol w="461850">
                  <a:extLst>
                    <a:ext uri="{9D8B030D-6E8A-4147-A177-3AD203B41FA5}">
                      <a16:colId xmlns:a16="http://schemas.microsoft.com/office/drawing/2014/main" val="20002"/>
                    </a:ext>
                  </a:extLst>
                </a:gridCol>
                <a:gridCol w="461850">
                  <a:extLst>
                    <a:ext uri="{9D8B030D-6E8A-4147-A177-3AD203B41FA5}">
                      <a16:colId xmlns:a16="http://schemas.microsoft.com/office/drawing/2014/main" val="20003"/>
                    </a:ext>
                  </a:extLst>
                </a:gridCol>
                <a:gridCol w="461850">
                  <a:extLst>
                    <a:ext uri="{9D8B030D-6E8A-4147-A177-3AD203B41FA5}">
                      <a16:colId xmlns:a16="http://schemas.microsoft.com/office/drawing/2014/main" val="20004"/>
                    </a:ext>
                  </a:extLst>
                </a:gridCol>
              </a:tblGrid>
              <a:tr h="30600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t</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t</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t</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t</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t</a:t>
                      </a:r>
                      <a:endParaRPr sz="1400" u="none" strike="noStrike" cap="none" dirty="0"/>
                    </a:p>
                  </a:txBody>
                  <a:tcPr marL="91450" marR="91450" marT="45725" marB="45725"/>
                </a:tc>
                <a:extLst>
                  <a:ext uri="{0D108BD9-81ED-4DB2-BD59-A6C34878D82A}">
                    <a16:rowId xmlns:a16="http://schemas.microsoft.com/office/drawing/2014/main" val="10000"/>
                  </a:ext>
                </a:extLst>
              </a:tr>
            </a:tbl>
          </a:graphicData>
        </a:graphic>
      </p:graphicFrame>
      <p:sp>
        <p:nvSpPr>
          <p:cNvPr id="349" name="Google Shape;349;p27"/>
          <p:cNvSpPr txBox="1"/>
          <p:nvPr/>
        </p:nvSpPr>
        <p:spPr>
          <a:xfrm>
            <a:off x="5458047" y="1870693"/>
            <a:ext cx="88036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70C0"/>
                </a:solidFill>
                <a:latin typeface="Consolas"/>
                <a:ea typeface="Consolas"/>
                <a:cs typeface="Consolas"/>
                <a:sym typeface="Consolas"/>
              </a:rPr>
              <a:t>finish:</a:t>
            </a:r>
            <a:endParaRPr sz="1400" b="0" i="0" u="none" strike="noStrike" cap="none">
              <a:solidFill>
                <a:srgbClr val="000000"/>
              </a:solidFill>
              <a:latin typeface="Arial"/>
              <a:ea typeface="Arial"/>
              <a:cs typeface="Arial"/>
              <a:sym typeface="Arial"/>
            </a:endParaRPr>
          </a:p>
        </p:txBody>
      </p:sp>
      <p:sp>
        <p:nvSpPr>
          <p:cNvPr id="350" name="Google Shape;350;p27"/>
          <p:cNvSpPr txBox="1"/>
          <p:nvPr/>
        </p:nvSpPr>
        <p:spPr>
          <a:xfrm>
            <a:off x="5605977" y="2292131"/>
            <a:ext cx="68159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70C0"/>
                </a:solidFill>
                <a:latin typeface="Consolas"/>
                <a:ea typeface="Consolas"/>
                <a:cs typeface="Consolas"/>
                <a:sym typeface="Consolas"/>
              </a:rPr>
              <a:t>work:</a:t>
            </a:r>
            <a:endParaRPr sz="1400" b="0" i="0" u="none" strike="noStrike" cap="none">
              <a:solidFill>
                <a:srgbClr val="000000"/>
              </a:solidFill>
              <a:latin typeface="Arial"/>
              <a:ea typeface="Arial"/>
              <a:cs typeface="Arial"/>
              <a:sym typeface="Arial"/>
            </a:endParaRPr>
          </a:p>
        </p:txBody>
      </p:sp>
      <p:graphicFrame>
        <p:nvGraphicFramePr>
          <p:cNvPr id="351" name="Google Shape;351;p27"/>
          <p:cNvGraphicFramePr/>
          <p:nvPr>
            <p:extLst>
              <p:ext uri="{D42A27DB-BD31-4B8C-83A1-F6EECF244321}">
                <p14:modId xmlns:p14="http://schemas.microsoft.com/office/powerpoint/2010/main" val="1944286399"/>
              </p:ext>
            </p:extLst>
          </p:nvPr>
        </p:nvGraphicFramePr>
        <p:xfrm>
          <a:off x="6285382" y="2295108"/>
          <a:ext cx="1362975" cy="304810"/>
        </p:xfrm>
        <a:graphic>
          <a:graphicData uri="http://schemas.openxmlformats.org/drawingml/2006/table">
            <a:tbl>
              <a:tblPr firstRow="1" bandRow="1">
                <a:noFill/>
                <a:tableStyleId>{DB49B62E-AF03-41B1-9C7B-D031EBE27481}</a:tableStyleId>
              </a:tblPr>
              <a:tblGrid>
                <a:gridCol w="454325">
                  <a:extLst>
                    <a:ext uri="{9D8B030D-6E8A-4147-A177-3AD203B41FA5}">
                      <a16:colId xmlns:a16="http://schemas.microsoft.com/office/drawing/2014/main" val="20000"/>
                    </a:ext>
                  </a:extLst>
                </a:gridCol>
                <a:gridCol w="454325">
                  <a:extLst>
                    <a:ext uri="{9D8B030D-6E8A-4147-A177-3AD203B41FA5}">
                      <a16:colId xmlns:a16="http://schemas.microsoft.com/office/drawing/2014/main" val="2891673498"/>
                    </a:ext>
                  </a:extLst>
                </a:gridCol>
                <a:gridCol w="454325">
                  <a:extLst>
                    <a:ext uri="{9D8B030D-6E8A-4147-A177-3AD203B41FA5}">
                      <a16:colId xmlns:a16="http://schemas.microsoft.com/office/drawing/2014/main" val="282957380"/>
                    </a:ext>
                  </a:extLst>
                </a:gridCol>
              </a:tblGrid>
              <a:tr h="295525">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10</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5</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7</a:t>
                      </a:r>
                      <a:endParaRPr sz="1400" u="none" strike="noStrike" cap="none" dirty="0"/>
                    </a:p>
                  </a:txBody>
                  <a:tcPr marL="91450" marR="91450" marT="45725" marB="45725"/>
                </a:tc>
                <a:extLst>
                  <a:ext uri="{0D108BD9-81ED-4DB2-BD59-A6C34878D82A}">
                    <a16:rowId xmlns:a16="http://schemas.microsoft.com/office/drawing/2014/main" val="10000"/>
                  </a:ext>
                </a:extLst>
              </a:tr>
            </a:tbl>
          </a:graphicData>
        </a:graphic>
      </p:graphicFrame>
      <p:sp>
        <p:nvSpPr>
          <p:cNvPr id="352" name="Google Shape;352;p27"/>
          <p:cNvSpPr txBox="1"/>
          <p:nvPr/>
        </p:nvSpPr>
        <p:spPr>
          <a:xfrm>
            <a:off x="1119724" y="3421408"/>
            <a:ext cx="3275256" cy="938719"/>
          </a:xfrm>
          <a:prstGeom prst="rect">
            <a:avLst/>
          </a:prstGeom>
          <a:noFill/>
          <a:ln w="9525" cap="flat" cmpd="sng">
            <a:solidFill>
              <a:srgbClr val="002060"/>
            </a:solidFill>
            <a:prstDash val="solid"/>
            <a:round/>
            <a:headEnd type="none" w="sm" len="sm"/>
            <a:tailEnd type="none" w="sm" len="sm"/>
          </a:ln>
          <a:effectLst>
            <a:outerShdw blurRad="149987" dist="250190" dir="8460000" algn="ctr">
              <a:srgbClr val="000000">
                <a:alpha val="26666"/>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000000"/>
                </a:solidFill>
                <a:latin typeface="Consolas"/>
                <a:ea typeface="Consolas"/>
                <a:cs typeface="Consolas"/>
                <a:sym typeface="Consolas"/>
              </a:rPr>
              <a:t>if</a:t>
            </a:r>
            <a:r>
              <a:rPr lang="en" sz="1100" b="1" i="0" u="none" strike="noStrike" cap="none">
                <a:solidFill>
                  <a:srgbClr val="000000"/>
                </a:solidFill>
                <a:latin typeface="Arial"/>
                <a:ea typeface="Arial"/>
                <a:cs typeface="Arial"/>
                <a:sym typeface="Arial"/>
              </a:rPr>
              <a:t> </a:t>
            </a:r>
            <a:r>
              <a:rPr lang="en" sz="1100" b="1" i="0" u="none" strike="noStrike" cap="none">
                <a:solidFill>
                  <a:srgbClr val="0070C0"/>
                </a:solidFill>
                <a:latin typeface="Consolas"/>
                <a:ea typeface="Consolas"/>
                <a:cs typeface="Consolas"/>
                <a:sym typeface="Consolas"/>
              </a:rPr>
              <a:t>finish[i] == false &amp; Need</a:t>
            </a:r>
            <a:r>
              <a:rPr lang="en" sz="1100" b="1" i="0" u="none" strike="noStrike" cap="none" baseline="-25000">
                <a:solidFill>
                  <a:srgbClr val="0070C0"/>
                </a:solidFill>
                <a:latin typeface="Consolas"/>
                <a:ea typeface="Consolas"/>
                <a:cs typeface="Consolas"/>
                <a:sym typeface="Consolas"/>
              </a:rPr>
              <a:t>i</a:t>
            </a:r>
            <a:r>
              <a:rPr lang="en" sz="1100" b="1" i="0" u="none" strike="noStrike" cap="none">
                <a:solidFill>
                  <a:srgbClr val="0070C0"/>
                </a:solidFill>
                <a:latin typeface="Consolas"/>
                <a:ea typeface="Consolas"/>
                <a:cs typeface="Consolas"/>
                <a:sym typeface="Consolas"/>
              </a:rPr>
              <a:t> ≤ Work </a:t>
            </a:r>
            <a:r>
              <a:rPr lang="en" sz="1100" b="1" i="0" u="none" strike="noStrike" cap="none">
                <a:solidFill>
                  <a:schemeClr val="dk1"/>
                </a:solidFill>
                <a:latin typeface="Consolas"/>
                <a:ea typeface="Consolas"/>
                <a:cs typeface="Consolas"/>
                <a:sym typeface="Consolas"/>
              </a:rPr>
              <a:t>then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dk1"/>
                </a:solidFill>
                <a:latin typeface="Consolas"/>
                <a:ea typeface="Consolas"/>
                <a:cs typeface="Consolas"/>
                <a:sym typeface="Consolas"/>
              </a:rPr>
              <a:t>	</a:t>
            </a:r>
            <a:r>
              <a:rPr lang="en" sz="1100" b="1" i="0" u="none" strike="noStrike" cap="none">
                <a:solidFill>
                  <a:srgbClr val="0070C0"/>
                </a:solidFill>
                <a:latin typeface="Consolas"/>
                <a:ea typeface="Consolas"/>
                <a:cs typeface="Consolas"/>
                <a:sym typeface="Consolas"/>
              </a:rPr>
              <a:t>Work = Work + Allocation</a:t>
            </a:r>
            <a:r>
              <a:rPr lang="en" sz="1100" b="1" i="0" u="none" strike="noStrike" cap="none" baseline="-25000">
                <a:solidFill>
                  <a:srgbClr val="0070C0"/>
                </a:solidFill>
                <a:latin typeface="Consolas"/>
                <a:ea typeface="Consolas"/>
                <a:cs typeface="Consolas"/>
                <a:sym typeface="Consolas"/>
              </a:rPr>
              <a:t>i</a:t>
            </a:r>
            <a:r>
              <a:rPr lang="en" sz="1100" b="1" i="0" u="none" strike="noStrike" cap="none">
                <a:solidFill>
                  <a:srgbClr val="0070C0"/>
                </a:solidFill>
                <a:latin typeface="Consolas"/>
                <a:ea typeface="Consolas"/>
                <a:cs typeface="Consolas"/>
                <a:sym typeface="Consolas"/>
              </a:rPr>
              <a:t> </a:t>
            </a:r>
            <a:br>
              <a:rPr lang="en" sz="1100" b="1" i="0" u="none" strike="noStrike" cap="none">
                <a:solidFill>
                  <a:srgbClr val="0070C0"/>
                </a:solidFill>
                <a:latin typeface="Consolas"/>
                <a:ea typeface="Consolas"/>
                <a:cs typeface="Consolas"/>
                <a:sym typeface="Consolas"/>
              </a:rPr>
            </a:br>
            <a:r>
              <a:rPr lang="en" sz="1100" b="1" i="0" u="none" strike="noStrike" cap="none">
                <a:solidFill>
                  <a:srgbClr val="0070C0"/>
                </a:solidFill>
                <a:latin typeface="Consolas"/>
                <a:ea typeface="Consolas"/>
                <a:cs typeface="Consolas"/>
                <a:sym typeface="Consolas"/>
              </a:rPr>
              <a:t>	Finish[i] = true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dk1"/>
                </a:solidFill>
                <a:latin typeface="Consolas"/>
                <a:ea typeface="Consolas"/>
                <a:cs typeface="Consolas"/>
                <a:sym typeface="Consolas"/>
              </a:rPr>
              <a:t>else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0070C0"/>
                </a:solidFill>
                <a:latin typeface="Consolas"/>
                <a:ea typeface="Consolas"/>
                <a:cs typeface="Consolas"/>
                <a:sym typeface="Consolas"/>
              </a:rPr>
              <a:t>	wait</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74E966B-E974-9E79-5658-18D79F2B2689}"/>
              </a:ext>
            </a:extLst>
          </p:cNvPr>
          <p:cNvSpPr txBox="1"/>
          <p:nvPr/>
        </p:nvSpPr>
        <p:spPr>
          <a:xfrm>
            <a:off x="6386840" y="1597594"/>
            <a:ext cx="255198" cy="246221"/>
          </a:xfrm>
          <a:prstGeom prst="rect">
            <a:avLst/>
          </a:prstGeom>
          <a:noFill/>
        </p:spPr>
        <p:txBody>
          <a:bodyPr wrap="none" rtlCol="0">
            <a:spAutoFit/>
          </a:bodyPr>
          <a:lstStyle/>
          <a:p>
            <a:r>
              <a:rPr lang="en-GB" sz="1000" dirty="0"/>
              <a:t>0</a:t>
            </a:r>
          </a:p>
        </p:txBody>
      </p:sp>
      <p:sp>
        <p:nvSpPr>
          <p:cNvPr id="4" name="TextBox 3">
            <a:extLst>
              <a:ext uri="{FF2B5EF4-FFF2-40B4-BE49-F238E27FC236}">
                <a16:creationId xmlns:a16="http://schemas.microsoft.com/office/drawing/2014/main" id="{D79324EE-56AF-DAC5-BD39-92B42D08F5EB}"/>
              </a:ext>
            </a:extLst>
          </p:cNvPr>
          <p:cNvSpPr txBox="1"/>
          <p:nvPr/>
        </p:nvSpPr>
        <p:spPr>
          <a:xfrm>
            <a:off x="6824843" y="1597593"/>
            <a:ext cx="255198" cy="246221"/>
          </a:xfrm>
          <a:prstGeom prst="rect">
            <a:avLst/>
          </a:prstGeom>
          <a:noFill/>
        </p:spPr>
        <p:txBody>
          <a:bodyPr wrap="none" rtlCol="0">
            <a:spAutoFit/>
          </a:bodyPr>
          <a:lstStyle/>
          <a:p>
            <a:r>
              <a:rPr lang="en-GB" sz="1000" dirty="0"/>
              <a:t>1</a:t>
            </a:r>
          </a:p>
        </p:txBody>
      </p:sp>
      <p:sp>
        <p:nvSpPr>
          <p:cNvPr id="5" name="TextBox 4">
            <a:extLst>
              <a:ext uri="{FF2B5EF4-FFF2-40B4-BE49-F238E27FC236}">
                <a16:creationId xmlns:a16="http://schemas.microsoft.com/office/drawing/2014/main" id="{BC65B848-90F9-2A32-5BD3-CB28C7C7E648}"/>
              </a:ext>
            </a:extLst>
          </p:cNvPr>
          <p:cNvSpPr txBox="1"/>
          <p:nvPr/>
        </p:nvSpPr>
        <p:spPr>
          <a:xfrm>
            <a:off x="7300173" y="1597592"/>
            <a:ext cx="255198" cy="246221"/>
          </a:xfrm>
          <a:prstGeom prst="rect">
            <a:avLst/>
          </a:prstGeom>
          <a:noFill/>
        </p:spPr>
        <p:txBody>
          <a:bodyPr wrap="none" rtlCol="0">
            <a:spAutoFit/>
          </a:bodyPr>
          <a:lstStyle/>
          <a:p>
            <a:r>
              <a:rPr lang="en-GB" sz="1000" dirty="0"/>
              <a:t>2</a:t>
            </a:r>
          </a:p>
        </p:txBody>
      </p:sp>
      <p:sp>
        <p:nvSpPr>
          <p:cNvPr id="6" name="TextBox 5">
            <a:extLst>
              <a:ext uri="{FF2B5EF4-FFF2-40B4-BE49-F238E27FC236}">
                <a16:creationId xmlns:a16="http://schemas.microsoft.com/office/drawing/2014/main" id="{DE4A04EA-338B-799B-AE56-DF800ECD1E90}"/>
              </a:ext>
            </a:extLst>
          </p:cNvPr>
          <p:cNvSpPr txBox="1"/>
          <p:nvPr/>
        </p:nvSpPr>
        <p:spPr>
          <a:xfrm>
            <a:off x="7768227" y="1597591"/>
            <a:ext cx="255198" cy="246221"/>
          </a:xfrm>
          <a:prstGeom prst="rect">
            <a:avLst/>
          </a:prstGeom>
          <a:noFill/>
        </p:spPr>
        <p:txBody>
          <a:bodyPr wrap="none" rtlCol="0">
            <a:spAutoFit/>
          </a:bodyPr>
          <a:lstStyle/>
          <a:p>
            <a:r>
              <a:rPr lang="en-GB" sz="1000" dirty="0"/>
              <a:t>3</a:t>
            </a:r>
          </a:p>
        </p:txBody>
      </p:sp>
      <p:sp>
        <p:nvSpPr>
          <p:cNvPr id="7" name="TextBox 6">
            <a:extLst>
              <a:ext uri="{FF2B5EF4-FFF2-40B4-BE49-F238E27FC236}">
                <a16:creationId xmlns:a16="http://schemas.microsoft.com/office/drawing/2014/main" id="{D0D8AC68-8435-7A66-9918-0CA035BBA48E}"/>
              </a:ext>
            </a:extLst>
          </p:cNvPr>
          <p:cNvSpPr txBox="1"/>
          <p:nvPr/>
        </p:nvSpPr>
        <p:spPr>
          <a:xfrm>
            <a:off x="8243557" y="1597590"/>
            <a:ext cx="255198" cy="246221"/>
          </a:xfrm>
          <a:prstGeom prst="rect">
            <a:avLst/>
          </a:prstGeom>
          <a:noFill/>
        </p:spPr>
        <p:txBody>
          <a:bodyPr wrap="none" rtlCol="0">
            <a:spAutoFit/>
          </a:bodyPr>
          <a:lstStyle/>
          <a:p>
            <a:r>
              <a:rPr lang="en-GB" sz="1000" dirty="0"/>
              <a:t>4</a:t>
            </a:r>
          </a:p>
        </p:txBody>
      </p:sp>
    </p:spTree>
    <p:extLst>
      <p:ext uri="{BB962C8B-B14F-4D97-AF65-F5344CB8AC3E}">
        <p14:creationId xmlns:p14="http://schemas.microsoft.com/office/powerpoint/2010/main" val="1147945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g1404ed493f6_1_0"/>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a:t>Practice</a:t>
            </a:r>
            <a:endParaRPr/>
          </a:p>
        </p:txBody>
      </p:sp>
      <p:pic>
        <p:nvPicPr>
          <p:cNvPr id="358" name="Google Shape;358;g1404ed493f6_1_0"/>
          <p:cNvPicPr preferRelativeResize="0"/>
          <p:nvPr/>
        </p:nvPicPr>
        <p:blipFill rotWithShape="1">
          <a:blip r:embed="rId3">
            <a:alphaModFix/>
          </a:blip>
          <a:srcRect/>
          <a:stretch/>
        </p:blipFill>
        <p:spPr>
          <a:xfrm>
            <a:off x="432250" y="1147225"/>
            <a:ext cx="2813650" cy="15540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8"/>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a:t>Resource-Request Algorithm for Process P</a:t>
            </a:r>
            <a:r>
              <a:rPr lang="en" baseline="-25000"/>
              <a:t>i</a:t>
            </a:r>
            <a:endParaRPr baseline="-25000"/>
          </a:p>
        </p:txBody>
      </p:sp>
      <p:sp>
        <p:nvSpPr>
          <p:cNvPr id="364" name="Google Shape;364;p28"/>
          <p:cNvSpPr txBox="1">
            <a:spLocks noGrp="1"/>
          </p:cNvSpPr>
          <p:nvPr>
            <p:ph type="body" idx="1"/>
          </p:nvPr>
        </p:nvSpPr>
        <p:spPr>
          <a:xfrm>
            <a:off x="410666" y="1147225"/>
            <a:ext cx="7627548" cy="3313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400" b="1">
                <a:latin typeface="Century"/>
                <a:ea typeface="Century"/>
                <a:cs typeface="Century"/>
                <a:sym typeface="Century"/>
              </a:rPr>
              <a:t>Request </a:t>
            </a:r>
            <a:r>
              <a:rPr lang="en" sz="1400">
                <a:latin typeface="Century"/>
                <a:ea typeface="Century"/>
                <a:cs typeface="Century"/>
                <a:sym typeface="Century"/>
              </a:rPr>
              <a:t>= request vector for process </a:t>
            </a:r>
            <a:r>
              <a:rPr lang="en" sz="1400" b="1" i="1">
                <a:latin typeface="Consolas"/>
                <a:ea typeface="Consolas"/>
                <a:cs typeface="Consolas"/>
                <a:sym typeface="Consolas"/>
              </a:rPr>
              <a:t>P</a:t>
            </a:r>
            <a:r>
              <a:rPr lang="en" sz="1400" b="1" i="1" baseline="-25000">
                <a:latin typeface="Consolas"/>
                <a:ea typeface="Consolas"/>
                <a:cs typeface="Consolas"/>
                <a:sym typeface="Consolas"/>
              </a:rPr>
              <a:t>i</a:t>
            </a:r>
            <a:endParaRPr sz="1400">
              <a:latin typeface="Century"/>
              <a:ea typeface="Century"/>
              <a:cs typeface="Century"/>
              <a:sym typeface="Century"/>
            </a:endParaRPr>
          </a:p>
          <a:p>
            <a:pPr marL="0" lvl="0" indent="0" algn="l" rtl="0">
              <a:lnSpc>
                <a:spcPct val="115000"/>
              </a:lnSpc>
              <a:spcBef>
                <a:spcPts val="0"/>
              </a:spcBef>
              <a:spcAft>
                <a:spcPts val="0"/>
              </a:spcAft>
              <a:buSzPts val="1800"/>
              <a:buNone/>
            </a:pPr>
            <a:r>
              <a:rPr lang="en" sz="1400">
                <a:latin typeface="Century"/>
                <a:ea typeface="Century"/>
                <a:cs typeface="Century"/>
                <a:sym typeface="Century"/>
              </a:rPr>
              <a:t>If </a:t>
            </a:r>
            <a:r>
              <a:rPr lang="en" sz="1400" b="1">
                <a:latin typeface="Consolas"/>
                <a:ea typeface="Consolas"/>
                <a:cs typeface="Consolas"/>
                <a:sym typeface="Consolas"/>
              </a:rPr>
              <a:t>Request[i][j] = k </a:t>
            </a:r>
            <a:r>
              <a:rPr lang="en" sz="1400">
                <a:latin typeface="Century"/>
                <a:ea typeface="Century"/>
                <a:cs typeface="Century"/>
                <a:sym typeface="Century"/>
              </a:rPr>
              <a:t>then process </a:t>
            </a:r>
            <a:r>
              <a:rPr lang="en" sz="1400" b="1" i="1">
                <a:latin typeface="Consolas"/>
                <a:ea typeface="Consolas"/>
                <a:cs typeface="Consolas"/>
                <a:sym typeface="Consolas"/>
              </a:rPr>
              <a:t>P</a:t>
            </a:r>
            <a:r>
              <a:rPr lang="en" sz="1400" b="1" i="1" baseline="-25000">
                <a:latin typeface="Consolas"/>
                <a:ea typeface="Consolas"/>
                <a:cs typeface="Consolas"/>
                <a:sym typeface="Consolas"/>
              </a:rPr>
              <a:t>i</a:t>
            </a:r>
            <a:r>
              <a:rPr lang="en" sz="1400">
                <a:latin typeface="Consolas"/>
                <a:ea typeface="Consolas"/>
                <a:cs typeface="Consolas"/>
                <a:sym typeface="Consolas"/>
              </a:rPr>
              <a:t> </a:t>
            </a:r>
            <a:r>
              <a:rPr lang="en" sz="1400">
                <a:latin typeface="Century"/>
                <a:ea typeface="Century"/>
                <a:cs typeface="Century"/>
                <a:sym typeface="Century"/>
              </a:rPr>
              <a:t>wants </a:t>
            </a:r>
            <a:r>
              <a:rPr lang="en" sz="1400" b="1" i="1">
                <a:latin typeface="Century"/>
                <a:ea typeface="Century"/>
                <a:cs typeface="Century"/>
                <a:sym typeface="Century"/>
              </a:rPr>
              <a:t>k</a:t>
            </a:r>
            <a:r>
              <a:rPr lang="en" sz="1400">
                <a:latin typeface="Century"/>
                <a:ea typeface="Century"/>
                <a:cs typeface="Century"/>
                <a:sym typeface="Century"/>
              </a:rPr>
              <a:t> instances of resource type </a:t>
            </a:r>
            <a:r>
              <a:rPr lang="en" sz="1400" b="1" i="1">
                <a:latin typeface="Consolas"/>
                <a:ea typeface="Consolas"/>
                <a:cs typeface="Consolas"/>
                <a:sym typeface="Consolas"/>
              </a:rPr>
              <a:t>R</a:t>
            </a:r>
            <a:r>
              <a:rPr lang="en" sz="1400" b="1" i="1" baseline="-25000">
                <a:latin typeface="Consolas"/>
                <a:ea typeface="Consolas"/>
                <a:cs typeface="Consolas"/>
                <a:sym typeface="Consolas"/>
              </a:rPr>
              <a:t>j</a:t>
            </a:r>
            <a:endParaRPr sz="1400">
              <a:latin typeface="Consolas"/>
              <a:ea typeface="Consolas"/>
              <a:cs typeface="Consolas"/>
              <a:sym typeface="Consolas"/>
            </a:endParaRPr>
          </a:p>
          <a:p>
            <a:pPr marL="139700" lvl="0" indent="0" algn="l" rtl="0">
              <a:lnSpc>
                <a:spcPct val="100000"/>
              </a:lnSpc>
              <a:spcBef>
                <a:spcPts val="1200"/>
              </a:spcBef>
              <a:spcAft>
                <a:spcPts val="0"/>
              </a:spcAft>
              <a:buSzPts val="1400"/>
              <a:buNone/>
            </a:pPr>
            <a:r>
              <a:rPr lang="en" sz="1400">
                <a:latin typeface="Century"/>
                <a:ea typeface="Century"/>
                <a:cs typeface="Century"/>
                <a:sym typeface="Century"/>
              </a:rPr>
              <a:t>1. If </a:t>
            </a:r>
            <a:r>
              <a:rPr lang="en" sz="1400" b="1" i="1">
                <a:solidFill>
                  <a:srgbClr val="0070C0"/>
                </a:solidFill>
                <a:latin typeface="Consolas"/>
                <a:ea typeface="Consolas"/>
                <a:cs typeface="Consolas"/>
                <a:sym typeface="Consolas"/>
              </a:rPr>
              <a:t>Request</a:t>
            </a:r>
            <a:r>
              <a:rPr lang="en" sz="1400" b="1" i="1" baseline="-25000">
                <a:solidFill>
                  <a:srgbClr val="0070C0"/>
                </a:solidFill>
                <a:latin typeface="Consolas"/>
                <a:ea typeface="Consolas"/>
                <a:cs typeface="Consolas"/>
                <a:sym typeface="Consolas"/>
              </a:rPr>
              <a:t>i</a:t>
            </a:r>
            <a:r>
              <a:rPr lang="en" sz="1400" b="1" i="1">
                <a:solidFill>
                  <a:srgbClr val="0070C0"/>
                </a:solidFill>
                <a:latin typeface="Consolas"/>
                <a:ea typeface="Consolas"/>
                <a:cs typeface="Consolas"/>
                <a:sym typeface="Consolas"/>
              </a:rPr>
              <a:t> &lt;= Need</a:t>
            </a:r>
            <a:r>
              <a:rPr lang="en" sz="1400" b="1" i="1" baseline="-25000">
                <a:solidFill>
                  <a:srgbClr val="0070C0"/>
                </a:solidFill>
                <a:latin typeface="Consolas"/>
                <a:ea typeface="Consolas"/>
                <a:cs typeface="Consolas"/>
                <a:sym typeface="Consolas"/>
              </a:rPr>
              <a:t>i</a:t>
            </a:r>
            <a:r>
              <a:rPr lang="en" sz="1400">
                <a:latin typeface="Consolas"/>
                <a:ea typeface="Consolas"/>
                <a:cs typeface="Consolas"/>
                <a:sym typeface="Consolas"/>
              </a:rPr>
              <a:t> </a:t>
            </a:r>
            <a:r>
              <a:rPr lang="en" sz="1400">
                <a:latin typeface="Century"/>
                <a:ea typeface="Century"/>
                <a:cs typeface="Century"/>
                <a:sym typeface="Century"/>
              </a:rPr>
              <a:t>go to step 2.  </a:t>
            </a:r>
            <a:br>
              <a:rPr lang="en" sz="1400">
                <a:latin typeface="Century"/>
                <a:ea typeface="Century"/>
                <a:cs typeface="Century"/>
                <a:sym typeface="Century"/>
              </a:rPr>
            </a:br>
            <a:r>
              <a:rPr lang="en" sz="1400">
                <a:latin typeface="Century"/>
                <a:ea typeface="Century"/>
                <a:cs typeface="Century"/>
                <a:sym typeface="Century"/>
              </a:rPr>
              <a:t>    Otherwise, raise error condition, since process has exceeded its maximum claim.</a:t>
            </a:r>
            <a:endParaRPr sz="1400">
              <a:latin typeface="Century"/>
              <a:ea typeface="Century"/>
              <a:cs typeface="Century"/>
              <a:sym typeface="Century"/>
            </a:endParaRPr>
          </a:p>
          <a:p>
            <a:pPr marL="139700" lvl="0" indent="0" algn="l" rtl="0">
              <a:lnSpc>
                <a:spcPct val="100000"/>
              </a:lnSpc>
              <a:spcBef>
                <a:spcPts val="0"/>
              </a:spcBef>
              <a:spcAft>
                <a:spcPts val="0"/>
              </a:spcAft>
              <a:buSzPts val="1400"/>
              <a:buNone/>
            </a:pPr>
            <a:r>
              <a:rPr lang="en" sz="1400">
                <a:latin typeface="Century"/>
                <a:ea typeface="Century"/>
                <a:cs typeface="Century"/>
                <a:sym typeface="Century"/>
              </a:rPr>
              <a:t>2. If </a:t>
            </a:r>
            <a:r>
              <a:rPr lang="en" sz="1400" b="1" i="1">
                <a:solidFill>
                  <a:srgbClr val="0070C0"/>
                </a:solidFill>
                <a:latin typeface="Consolas"/>
                <a:ea typeface="Consolas"/>
                <a:cs typeface="Consolas"/>
                <a:sym typeface="Consolas"/>
              </a:rPr>
              <a:t>Request</a:t>
            </a:r>
            <a:r>
              <a:rPr lang="en" sz="1400" b="1" i="1" baseline="-25000">
                <a:solidFill>
                  <a:srgbClr val="0070C0"/>
                </a:solidFill>
                <a:latin typeface="Consolas"/>
                <a:ea typeface="Consolas"/>
                <a:cs typeface="Consolas"/>
                <a:sym typeface="Consolas"/>
              </a:rPr>
              <a:t>i</a:t>
            </a:r>
            <a:r>
              <a:rPr lang="en" sz="1400" b="1" i="1">
                <a:solidFill>
                  <a:srgbClr val="0070C0"/>
                </a:solidFill>
                <a:latin typeface="Consolas"/>
                <a:ea typeface="Consolas"/>
                <a:cs typeface="Consolas"/>
                <a:sym typeface="Consolas"/>
              </a:rPr>
              <a:t> &lt;= Available</a:t>
            </a:r>
            <a:r>
              <a:rPr lang="en" sz="1400" b="1" i="1" baseline="-25000">
                <a:solidFill>
                  <a:srgbClr val="0070C0"/>
                </a:solidFill>
                <a:latin typeface="Consolas"/>
                <a:ea typeface="Consolas"/>
                <a:cs typeface="Consolas"/>
                <a:sym typeface="Consolas"/>
              </a:rPr>
              <a:t>i</a:t>
            </a:r>
            <a:r>
              <a:rPr lang="en" sz="1400">
                <a:solidFill>
                  <a:srgbClr val="0070C0"/>
                </a:solidFill>
                <a:latin typeface="Consolas"/>
                <a:ea typeface="Consolas"/>
                <a:cs typeface="Consolas"/>
                <a:sym typeface="Consolas"/>
              </a:rPr>
              <a:t> </a:t>
            </a:r>
            <a:r>
              <a:rPr lang="en" sz="1400">
                <a:latin typeface="Century"/>
                <a:ea typeface="Century"/>
                <a:cs typeface="Century"/>
                <a:sym typeface="Century"/>
              </a:rPr>
              <a:t>, go to step 3.  </a:t>
            </a:r>
            <a:br>
              <a:rPr lang="en" sz="1400">
                <a:latin typeface="Century"/>
                <a:ea typeface="Century"/>
                <a:cs typeface="Century"/>
                <a:sym typeface="Century"/>
              </a:rPr>
            </a:br>
            <a:r>
              <a:rPr lang="en" sz="1400">
                <a:latin typeface="Century"/>
                <a:ea typeface="Century"/>
                <a:cs typeface="Century"/>
                <a:sym typeface="Century"/>
              </a:rPr>
              <a:t>    Otherwise </a:t>
            </a:r>
            <a:r>
              <a:rPr lang="en" sz="1400" b="1" i="1">
                <a:latin typeface="Consolas"/>
                <a:ea typeface="Consolas"/>
                <a:cs typeface="Consolas"/>
                <a:sym typeface="Consolas"/>
              </a:rPr>
              <a:t>P</a:t>
            </a:r>
            <a:r>
              <a:rPr lang="en" sz="1400" b="1" i="1" baseline="-25000">
                <a:latin typeface="Consolas"/>
                <a:ea typeface="Consolas"/>
                <a:cs typeface="Consolas"/>
                <a:sym typeface="Consolas"/>
              </a:rPr>
              <a:t>i</a:t>
            </a:r>
            <a:r>
              <a:rPr lang="en" sz="1400" i="1">
                <a:latin typeface="Consolas"/>
                <a:ea typeface="Consolas"/>
                <a:cs typeface="Consolas"/>
                <a:sym typeface="Consolas"/>
              </a:rPr>
              <a:t> </a:t>
            </a:r>
            <a:r>
              <a:rPr lang="en" sz="1400">
                <a:latin typeface="Century"/>
                <a:ea typeface="Century"/>
                <a:cs typeface="Century"/>
                <a:sym typeface="Century"/>
              </a:rPr>
              <a:t> must wait, since resources are not available.</a:t>
            </a:r>
            <a:endParaRPr sz="1400">
              <a:latin typeface="Century"/>
              <a:ea typeface="Century"/>
              <a:cs typeface="Century"/>
              <a:sym typeface="Century"/>
            </a:endParaRPr>
          </a:p>
          <a:p>
            <a:pPr marL="139700" lvl="0" indent="0" algn="l" rtl="0">
              <a:lnSpc>
                <a:spcPct val="100000"/>
              </a:lnSpc>
              <a:spcBef>
                <a:spcPts val="0"/>
              </a:spcBef>
              <a:spcAft>
                <a:spcPts val="0"/>
              </a:spcAft>
              <a:buSzPts val="1400"/>
              <a:buNone/>
            </a:pPr>
            <a:r>
              <a:rPr lang="en" sz="1400">
                <a:latin typeface="Century"/>
                <a:ea typeface="Century"/>
                <a:cs typeface="Century"/>
                <a:sym typeface="Century"/>
              </a:rPr>
              <a:t>3. Pretend to allocate requested resources to </a:t>
            </a:r>
            <a:r>
              <a:rPr lang="en" sz="1400" b="1" i="1">
                <a:latin typeface="Century"/>
                <a:ea typeface="Century"/>
                <a:cs typeface="Century"/>
                <a:sym typeface="Century"/>
              </a:rPr>
              <a:t>P</a:t>
            </a:r>
            <a:r>
              <a:rPr lang="en" sz="1400" b="1" i="1" baseline="-25000">
                <a:latin typeface="Century"/>
                <a:ea typeface="Century"/>
                <a:cs typeface="Century"/>
                <a:sym typeface="Century"/>
              </a:rPr>
              <a:t>i</a:t>
            </a:r>
            <a:r>
              <a:rPr lang="en" sz="1400">
                <a:latin typeface="Century"/>
                <a:ea typeface="Century"/>
                <a:cs typeface="Century"/>
                <a:sym typeface="Century"/>
              </a:rPr>
              <a:t> by modifying the state as follows:</a:t>
            </a:r>
            <a:endParaRPr sz="1400">
              <a:latin typeface="Century"/>
              <a:ea typeface="Century"/>
              <a:cs typeface="Century"/>
              <a:sym typeface="Century"/>
            </a:endParaRPr>
          </a:p>
          <a:p>
            <a:pPr marL="0" lvl="0" indent="0" algn="l" rtl="0">
              <a:lnSpc>
                <a:spcPct val="100000"/>
              </a:lnSpc>
              <a:spcBef>
                <a:spcPts val="0"/>
              </a:spcBef>
              <a:spcAft>
                <a:spcPts val="0"/>
              </a:spcAft>
              <a:buSzPts val="1800"/>
              <a:buNone/>
            </a:pPr>
            <a:r>
              <a:rPr lang="en" sz="1400">
                <a:latin typeface="Century"/>
                <a:ea typeface="Century"/>
                <a:cs typeface="Century"/>
                <a:sym typeface="Century"/>
              </a:rPr>
              <a:t>		</a:t>
            </a:r>
            <a:r>
              <a:rPr lang="en" sz="1400" b="1">
                <a:solidFill>
                  <a:srgbClr val="0070C0"/>
                </a:solidFill>
                <a:latin typeface="Consolas"/>
                <a:ea typeface="Consolas"/>
                <a:cs typeface="Consolas"/>
                <a:sym typeface="Consolas"/>
              </a:rPr>
              <a:t>Available = Available - Request</a:t>
            </a:r>
            <a:r>
              <a:rPr lang="en" sz="1400" b="1" baseline="-25000">
                <a:solidFill>
                  <a:srgbClr val="0070C0"/>
                </a:solidFill>
                <a:latin typeface="Consolas"/>
                <a:ea typeface="Consolas"/>
                <a:cs typeface="Consolas"/>
                <a:sym typeface="Consolas"/>
              </a:rPr>
              <a:t>i</a:t>
            </a:r>
            <a:r>
              <a:rPr lang="en" sz="1400" b="1">
                <a:solidFill>
                  <a:srgbClr val="0070C0"/>
                </a:solidFill>
                <a:latin typeface="Consolas"/>
                <a:ea typeface="Consolas"/>
                <a:cs typeface="Consolas"/>
                <a:sym typeface="Consolas"/>
              </a:rPr>
              <a:t>;</a:t>
            </a:r>
            <a:endParaRPr sz="1400" b="1">
              <a:solidFill>
                <a:srgbClr val="0070C0"/>
              </a:solidFill>
              <a:latin typeface="Consolas"/>
              <a:ea typeface="Consolas"/>
              <a:cs typeface="Consolas"/>
              <a:sym typeface="Consolas"/>
            </a:endParaRPr>
          </a:p>
          <a:p>
            <a:pPr marL="0" lvl="0" indent="0" algn="l" rtl="0">
              <a:lnSpc>
                <a:spcPct val="100000"/>
              </a:lnSpc>
              <a:spcBef>
                <a:spcPts val="0"/>
              </a:spcBef>
              <a:spcAft>
                <a:spcPts val="0"/>
              </a:spcAft>
              <a:buSzPts val="1800"/>
              <a:buNone/>
            </a:pPr>
            <a:r>
              <a:rPr lang="en" sz="1400" b="1">
                <a:solidFill>
                  <a:srgbClr val="0070C0"/>
                </a:solidFill>
                <a:latin typeface="Consolas"/>
                <a:ea typeface="Consolas"/>
                <a:cs typeface="Consolas"/>
                <a:sym typeface="Consolas"/>
              </a:rPr>
              <a:t>		Allocation</a:t>
            </a:r>
            <a:r>
              <a:rPr lang="en" sz="1400" b="1" baseline="-25000">
                <a:solidFill>
                  <a:srgbClr val="0070C0"/>
                </a:solidFill>
                <a:latin typeface="Consolas"/>
                <a:ea typeface="Consolas"/>
                <a:cs typeface="Consolas"/>
                <a:sym typeface="Consolas"/>
              </a:rPr>
              <a:t>i</a:t>
            </a:r>
            <a:r>
              <a:rPr lang="en" sz="1400" b="1">
                <a:solidFill>
                  <a:srgbClr val="0070C0"/>
                </a:solidFill>
                <a:latin typeface="Consolas"/>
                <a:ea typeface="Consolas"/>
                <a:cs typeface="Consolas"/>
                <a:sym typeface="Consolas"/>
              </a:rPr>
              <a:t> = Allocation</a:t>
            </a:r>
            <a:r>
              <a:rPr lang="en" sz="1400" b="1" baseline="-25000">
                <a:solidFill>
                  <a:srgbClr val="0070C0"/>
                </a:solidFill>
                <a:latin typeface="Consolas"/>
                <a:ea typeface="Consolas"/>
                <a:cs typeface="Consolas"/>
                <a:sym typeface="Consolas"/>
              </a:rPr>
              <a:t>i</a:t>
            </a:r>
            <a:r>
              <a:rPr lang="en" sz="1400" b="1">
                <a:solidFill>
                  <a:srgbClr val="0070C0"/>
                </a:solidFill>
                <a:latin typeface="Consolas"/>
                <a:ea typeface="Consolas"/>
                <a:cs typeface="Consolas"/>
                <a:sym typeface="Consolas"/>
              </a:rPr>
              <a:t> + Request</a:t>
            </a:r>
            <a:r>
              <a:rPr lang="en" sz="1400" b="1" baseline="-25000">
                <a:solidFill>
                  <a:srgbClr val="0070C0"/>
                </a:solidFill>
                <a:latin typeface="Consolas"/>
                <a:ea typeface="Consolas"/>
                <a:cs typeface="Consolas"/>
                <a:sym typeface="Consolas"/>
              </a:rPr>
              <a:t>i</a:t>
            </a:r>
            <a:r>
              <a:rPr lang="en" sz="1400" b="1">
                <a:solidFill>
                  <a:srgbClr val="0070C0"/>
                </a:solidFill>
                <a:latin typeface="Consolas"/>
                <a:ea typeface="Consolas"/>
                <a:cs typeface="Consolas"/>
                <a:sym typeface="Consolas"/>
              </a:rPr>
              <a:t>;</a:t>
            </a:r>
            <a:endParaRPr sz="1400" b="1">
              <a:solidFill>
                <a:srgbClr val="0070C0"/>
              </a:solidFill>
              <a:latin typeface="Consolas"/>
              <a:ea typeface="Consolas"/>
              <a:cs typeface="Consolas"/>
              <a:sym typeface="Consolas"/>
            </a:endParaRPr>
          </a:p>
          <a:p>
            <a:pPr marL="0" lvl="0" indent="0" algn="l" rtl="0">
              <a:lnSpc>
                <a:spcPct val="100000"/>
              </a:lnSpc>
              <a:spcBef>
                <a:spcPts val="0"/>
              </a:spcBef>
              <a:spcAft>
                <a:spcPts val="0"/>
              </a:spcAft>
              <a:buSzPts val="1800"/>
              <a:buNone/>
            </a:pPr>
            <a:r>
              <a:rPr lang="en" sz="1400" b="1">
                <a:solidFill>
                  <a:srgbClr val="0070C0"/>
                </a:solidFill>
                <a:latin typeface="Consolas"/>
                <a:ea typeface="Consolas"/>
                <a:cs typeface="Consolas"/>
                <a:sym typeface="Consolas"/>
              </a:rPr>
              <a:t>		Need</a:t>
            </a:r>
            <a:r>
              <a:rPr lang="en" sz="1400" b="1" baseline="-25000">
                <a:solidFill>
                  <a:srgbClr val="0070C0"/>
                </a:solidFill>
                <a:latin typeface="Consolas"/>
                <a:ea typeface="Consolas"/>
                <a:cs typeface="Consolas"/>
                <a:sym typeface="Consolas"/>
              </a:rPr>
              <a:t>i</a:t>
            </a:r>
            <a:r>
              <a:rPr lang="en" sz="1400" b="1">
                <a:solidFill>
                  <a:srgbClr val="0070C0"/>
                </a:solidFill>
                <a:latin typeface="Consolas"/>
                <a:ea typeface="Consolas"/>
                <a:cs typeface="Consolas"/>
                <a:sym typeface="Consolas"/>
              </a:rPr>
              <a:t> = Need</a:t>
            </a:r>
            <a:r>
              <a:rPr lang="en" sz="1400" b="1" baseline="-25000">
                <a:solidFill>
                  <a:srgbClr val="0070C0"/>
                </a:solidFill>
                <a:latin typeface="Consolas"/>
                <a:ea typeface="Consolas"/>
                <a:cs typeface="Consolas"/>
                <a:sym typeface="Consolas"/>
              </a:rPr>
              <a:t>i</a:t>
            </a:r>
            <a:r>
              <a:rPr lang="en" sz="1400" b="1">
                <a:solidFill>
                  <a:srgbClr val="0070C0"/>
                </a:solidFill>
                <a:latin typeface="Consolas"/>
                <a:ea typeface="Consolas"/>
                <a:cs typeface="Consolas"/>
                <a:sym typeface="Consolas"/>
              </a:rPr>
              <a:t> – Request</a:t>
            </a:r>
            <a:r>
              <a:rPr lang="en" sz="1400" b="1" baseline="-25000">
                <a:solidFill>
                  <a:srgbClr val="0070C0"/>
                </a:solidFill>
                <a:latin typeface="Consolas"/>
                <a:ea typeface="Consolas"/>
                <a:cs typeface="Consolas"/>
                <a:sym typeface="Consolas"/>
              </a:rPr>
              <a:t>i</a:t>
            </a:r>
            <a:r>
              <a:rPr lang="en" sz="1400" b="1">
                <a:solidFill>
                  <a:srgbClr val="0070C0"/>
                </a:solidFill>
                <a:latin typeface="Consolas"/>
                <a:ea typeface="Consolas"/>
                <a:cs typeface="Consolas"/>
                <a:sym typeface="Consolas"/>
              </a:rPr>
              <a:t>;</a:t>
            </a:r>
            <a:endParaRPr sz="1400" b="1">
              <a:solidFill>
                <a:srgbClr val="0070C0"/>
              </a:solidFill>
              <a:latin typeface="Consolas"/>
              <a:ea typeface="Consolas"/>
              <a:cs typeface="Consolas"/>
              <a:sym typeface="Consolas"/>
            </a:endParaRPr>
          </a:p>
          <a:p>
            <a:pPr marL="0" lvl="0" indent="0" algn="l" rtl="0">
              <a:lnSpc>
                <a:spcPct val="100000"/>
              </a:lnSpc>
              <a:spcBef>
                <a:spcPts val="0"/>
              </a:spcBef>
              <a:spcAft>
                <a:spcPts val="0"/>
              </a:spcAft>
              <a:buSzPts val="1800"/>
              <a:buNone/>
            </a:pPr>
            <a:r>
              <a:rPr lang="en" sz="1400">
                <a:latin typeface="Century"/>
                <a:ea typeface="Century"/>
                <a:cs typeface="Century"/>
                <a:sym typeface="Century"/>
              </a:rPr>
              <a:t>   4. Check Bankers Safety Algorithm, if this new state is safe.</a:t>
            </a:r>
            <a:endParaRPr sz="1400">
              <a:latin typeface="Century"/>
              <a:ea typeface="Century"/>
              <a:cs typeface="Century"/>
              <a:sym typeface="Century"/>
            </a:endParaRPr>
          </a:p>
          <a:p>
            <a:pPr marL="914400" lvl="1" indent="-317500" algn="l" rtl="0">
              <a:lnSpc>
                <a:spcPct val="115000"/>
              </a:lnSpc>
              <a:spcBef>
                <a:spcPts val="0"/>
              </a:spcBef>
              <a:spcAft>
                <a:spcPts val="0"/>
              </a:spcAft>
              <a:buSzPts val="1400"/>
              <a:buChar char="➔"/>
            </a:pPr>
            <a:r>
              <a:rPr lang="en">
                <a:latin typeface="Century"/>
                <a:ea typeface="Century"/>
                <a:cs typeface="Century"/>
                <a:sym typeface="Century"/>
              </a:rPr>
              <a:t>If safe  the resources are allocated to </a:t>
            </a:r>
            <a:r>
              <a:rPr lang="en" b="1" i="1">
                <a:latin typeface="Century"/>
                <a:ea typeface="Century"/>
                <a:cs typeface="Century"/>
                <a:sym typeface="Century"/>
              </a:rPr>
              <a:t>P</a:t>
            </a:r>
            <a:r>
              <a:rPr lang="en" b="1" i="1" baseline="-25000">
                <a:latin typeface="Century"/>
                <a:ea typeface="Century"/>
                <a:cs typeface="Century"/>
                <a:sym typeface="Century"/>
              </a:rPr>
              <a:t>i</a:t>
            </a:r>
            <a:r>
              <a:rPr lang="en">
                <a:latin typeface="Century"/>
                <a:ea typeface="Century"/>
                <a:cs typeface="Century"/>
                <a:sym typeface="Century"/>
              </a:rPr>
              <a:t>. </a:t>
            </a:r>
            <a:endParaRPr>
              <a:latin typeface="Century"/>
              <a:ea typeface="Century"/>
              <a:cs typeface="Century"/>
              <a:sym typeface="Century"/>
            </a:endParaRPr>
          </a:p>
          <a:p>
            <a:pPr marL="914400" lvl="1" indent="-317500" algn="l" rtl="0">
              <a:lnSpc>
                <a:spcPct val="115000"/>
              </a:lnSpc>
              <a:spcBef>
                <a:spcPts val="0"/>
              </a:spcBef>
              <a:spcAft>
                <a:spcPts val="0"/>
              </a:spcAft>
              <a:buSzPts val="1400"/>
              <a:buChar char="➔"/>
            </a:pPr>
            <a:r>
              <a:rPr lang="en">
                <a:latin typeface="Century"/>
                <a:ea typeface="Century"/>
                <a:cs typeface="Century"/>
                <a:sym typeface="Century"/>
              </a:rPr>
              <a:t>If unsafe  </a:t>
            </a:r>
            <a:r>
              <a:rPr lang="en" b="1" i="1">
                <a:latin typeface="Century"/>
                <a:ea typeface="Century"/>
                <a:cs typeface="Century"/>
                <a:sym typeface="Century"/>
              </a:rPr>
              <a:t>P</a:t>
            </a:r>
            <a:r>
              <a:rPr lang="en" b="1" i="1" baseline="-25000">
                <a:latin typeface="Century"/>
                <a:ea typeface="Century"/>
                <a:cs typeface="Century"/>
                <a:sym typeface="Century"/>
              </a:rPr>
              <a:t>i</a:t>
            </a:r>
            <a:r>
              <a:rPr lang="en">
                <a:latin typeface="Century"/>
                <a:ea typeface="Century"/>
                <a:cs typeface="Century"/>
                <a:sym typeface="Century"/>
              </a:rPr>
              <a:t> must wait, and the old resource-allocation state is restored</a:t>
            </a:r>
            <a:endParaRPr>
              <a:latin typeface="Century"/>
              <a:ea typeface="Century"/>
              <a:cs typeface="Century"/>
              <a:sym typeface="Century"/>
            </a:endParaRPr>
          </a:p>
          <a:p>
            <a:pPr marL="0" lvl="0" indent="0" algn="l" rtl="0">
              <a:lnSpc>
                <a:spcPct val="115000"/>
              </a:lnSpc>
              <a:spcBef>
                <a:spcPts val="1200"/>
              </a:spcBef>
              <a:spcAft>
                <a:spcPts val="1200"/>
              </a:spcAft>
              <a:buSzPts val="1800"/>
              <a:buNone/>
            </a:pPr>
            <a:endParaRPr sz="1400">
              <a:latin typeface="Century"/>
              <a:ea typeface="Century"/>
              <a:cs typeface="Century"/>
              <a:sym typeface="Century"/>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9"/>
          <p:cNvSpPr txBox="1">
            <a:spLocks noGrp="1"/>
          </p:cNvSpPr>
          <p:nvPr>
            <p:ph type="title"/>
          </p:nvPr>
        </p:nvSpPr>
        <p:spPr>
          <a:xfrm>
            <a:off x="311700" y="258700"/>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3200" b="1"/>
              <a:t>What if P</a:t>
            </a:r>
            <a:r>
              <a:rPr lang="en" sz="3200" b="1" baseline="-25000"/>
              <a:t>1</a:t>
            </a:r>
            <a:r>
              <a:rPr lang="en" sz="3200" b="1"/>
              <a:t> Request (1,0,2) more ?</a:t>
            </a:r>
            <a:endParaRPr sz="3200" b="1"/>
          </a:p>
        </p:txBody>
      </p:sp>
      <p:sp>
        <p:nvSpPr>
          <p:cNvPr id="370" name="Google Shape;370;p29"/>
          <p:cNvSpPr txBox="1">
            <a:spLocks noGrp="1"/>
          </p:cNvSpPr>
          <p:nvPr>
            <p:ph type="body" idx="1"/>
          </p:nvPr>
        </p:nvSpPr>
        <p:spPr>
          <a:xfrm>
            <a:off x="311700" y="1204787"/>
            <a:ext cx="7719426" cy="2126747"/>
          </a:xfrm>
          <a:prstGeom prst="rect">
            <a:avLst/>
          </a:prstGeom>
          <a:noFill/>
          <a:ln>
            <a:noFill/>
          </a:ln>
        </p:spPr>
        <p:txBody>
          <a:bodyPr spcFirstLastPara="1" wrap="square" lIns="91425" tIns="91425" rIns="91425" bIns="91425" anchor="t" anchorCtr="0">
            <a:normAutofit/>
          </a:bodyPr>
          <a:lstStyle/>
          <a:p>
            <a:pPr marL="457200" lvl="0" indent="-304165" algn="l" rtl="0">
              <a:lnSpc>
                <a:spcPct val="115000"/>
              </a:lnSpc>
              <a:spcBef>
                <a:spcPts val="0"/>
              </a:spcBef>
              <a:spcAft>
                <a:spcPts val="0"/>
              </a:spcAft>
              <a:buSzPts val="1400"/>
              <a:buChar char="●"/>
            </a:pPr>
            <a:r>
              <a:rPr lang="en" sz="1400">
                <a:latin typeface="Century"/>
                <a:ea typeface="Century"/>
                <a:cs typeface="Century"/>
                <a:sym typeface="Century"/>
              </a:rPr>
              <a:t>To decide whether this request can be immediately granted, </a:t>
            </a:r>
            <a:endParaRPr/>
          </a:p>
          <a:p>
            <a:pPr marL="914400" lvl="1" indent="-304165" algn="l" rtl="0">
              <a:lnSpc>
                <a:spcPct val="115000"/>
              </a:lnSpc>
              <a:spcBef>
                <a:spcPts val="0"/>
              </a:spcBef>
              <a:spcAft>
                <a:spcPts val="0"/>
              </a:spcAft>
              <a:buSzPts val="1300"/>
              <a:buChar char="●"/>
            </a:pPr>
            <a:r>
              <a:rPr lang="en" sz="1300">
                <a:latin typeface="Century"/>
                <a:ea typeface="Century"/>
                <a:cs typeface="Century"/>
                <a:sym typeface="Century"/>
              </a:rPr>
              <a:t>we first check that </a:t>
            </a:r>
            <a:r>
              <a:rPr lang="en" sz="1300" b="1">
                <a:latin typeface="Consolas"/>
                <a:ea typeface="Consolas"/>
                <a:cs typeface="Consolas"/>
                <a:sym typeface="Consolas"/>
              </a:rPr>
              <a:t>Request</a:t>
            </a:r>
            <a:r>
              <a:rPr lang="en" sz="1300" b="1" baseline="-25000">
                <a:latin typeface="Consolas"/>
                <a:ea typeface="Consolas"/>
                <a:cs typeface="Consolas"/>
                <a:sym typeface="Consolas"/>
              </a:rPr>
              <a:t>1</a:t>
            </a:r>
            <a:r>
              <a:rPr lang="en" sz="1300" b="1">
                <a:latin typeface="Consolas"/>
                <a:ea typeface="Consolas"/>
                <a:cs typeface="Consolas"/>
                <a:sym typeface="Consolas"/>
              </a:rPr>
              <a:t> ≤ Need</a:t>
            </a:r>
            <a:r>
              <a:rPr lang="en" sz="1300" b="1" baseline="-25000">
                <a:latin typeface="Consolas"/>
                <a:ea typeface="Consolas"/>
                <a:cs typeface="Consolas"/>
                <a:sym typeface="Consolas"/>
              </a:rPr>
              <a:t>1</a:t>
            </a:r>
            <a:r>
              <a:rPr lang="en" sz="1300" b="1">
                <a:latin typeface="Consolas"/>
                <a:ea typeface="Consolas"/>
                <a:cs typeface="Consolas"/>
                <a:sym typeface="Consolas"/>
              </a:rPr>
              <a:t> </a:t>
            </a:r>
            <a:r>
              <a:rPr lang="en" sz="1300">
                <a:latin typeface="Century"/>
                <a:ea typeface="Century"/>
                <a:cs typeface="Century"/>
                <a:sym typeface="Century"/>
              </a:rPr>
              <a:t>— that is, </a:t>
            </a:r>
            <a:r>
              <a:rPr lang="en" sz="1300">
                <a:solidFill>
                  <a:srgbClr val="00B0F0"/>
                </a:solidFill>
                <a:latin typeface="Century"/>
                <a:ea typeface="Century"/>
                <a:cs typeface="Century"/>
                <a:sym typeface="Century"/>
              </a:rPr>
              <a:t>(1,0,2) ≤ (1,2,2)? </a:t>
            </a:r>
            <a:r>
              <a:rPr lang="en" sz="1300">
                <a:latin typeface="Century"/>
                <a:ea typeface="Century"/>
                <a:cs typeface="Century"/>
                <a:sym typeface="Century"/>
              </a:rPr>
              <a:t>=&gt; TRUE</a:t>
            </a:r>
            <a:endParaRPr/>
          </a:p>
          <a:p>
            <a:pPr marL="914400" lvl="1" indent="-304165" algn="l" rtl="0">
              <a:lnSpc>
                <a:spcPct val="115000"/>
              </a:lnSpc>
              <a:spcBef>
                <a:spcPts val="0"/>
              </a:spcBef>
              <a:spcAft>
                <a:spcPts val="0"/>
              </a:spcAft>
              <a:buSzPts val="1300"/>
              <a:buFont typeface="Open Sans"/>
              <a:buChar char="●"/>
            </a:pPr>
            <a:r>
              <a:rPr lang="en" sz="1300">
                <a:latin typeface="Century"/>
                <a:ea typeface="Century"/>
                <a:cs typeface="Century"/>
                <a:sym typeface="Century"/>
              </a:rPr>
              <a:t>Then we check that </a:t>
            </a:r>
            <a:r>
              <a:rPr lang="en" sz="1300" b="1">
                <a:latin typeface="Consolas"/>
                <a:ea typeface="Consolas"/>
                <a:cs typeface="Consolas"/>
                <a:sym typeface="Consolas"/>
              </a:rPr>
              <a:t>Request</a:t>
            </a:r>
            <a:r>
              <a:rPr lang="en" sz="1300" b="1" baseline="-25000">
                <a:latin typeface="Consolas"/>
                <a:ea typeface="Consolas"/>
                <a:cs typeface="Consolas"/>
                <a:sym typeface="Consolas"/>
              </a:rPr>
              <a:t>1</a:t>
            </a:r>
            <a:r>
              <a:rPr lang="en" sz="1300" b="1">
                <a:latin typeface="Consolas"/>
                <a:ea typeface="Consolas"/>
                <a:cs typeface="Consolas"/>
                <a:sym typeface="Consolas"/>
              </a:rPr>
              <a:t> ≤ Available </a:t>
            </a:r>
            <a:r>
              <a:rPr lang="en" sz="1300">
                <a:latin typeface="Century"/>
                <a:ea typeface="Century"/>
                <a:cs typeface="Century"/>
                <a:sym typeface="Century"/>
              </a:rPr>
              <a:t>— that is, </a:t>
            </a:r>
            <a:r>
              <a:rPr lang="en" sz="1300">
                <a:solidFill>
                  <a:srgbClr val="00B0F0"/>
                </a:solidFill>
                <a:latin typeface="Century"/>
                <a:ea typeface="Century"/>
                <a:cs typeface="Century"/>
                <a:sym typeface="Century"/>
              </a:rPr>
              <a:t>(1,0,2) ≤ (3,3,2)? </a:t>
            </a:r>
            <a:r>
              <a:rPr lang="en" sz="1300">
                <a:latin typeface="Century"/>
                <a:ea typeface="Century"/>
                <a:cs typeface="Century"/>
                <a:sym typeface="Century"/>
              </a:rPr>
              <a:t>=&gt; TRUE</a:t>
            </a:r>
            <a:endParaRPr/>
          </a:p>
          <a:p>
            <a:pPr marL="914400" lvl="1" indent="-304165" algn="l" rtl="0">
              <a:lnSpc>
                <a:spcPct val="115000"/>
              </a:lnSpc>
              <a:spcBef>
                <a:spcPts val="0"/>
              </a:spcBef>
              <a:spcAft>
                <a:spcPts val="0"/>
              </a:spcAft>
              <a:buSzPts val="1300"/>
              <a:buFont typeface="Open Sans"/>
              <a:buChar char="●"/>
            </a:pPr>
            <a:r>
              <a:rPr lang="en" sz="1300">
                <a:latin typeface="Century"/>
                <a:ea typeface="Century"/>
                <a:cs typeface="Century"/>
                <a:sym typeface="Century"/>
              </a:rPr>
              <a:t>If both is true, </a:t>
            </a:r>
            <a:endParaRPr/>
          </a:p>
          <a:p>
            <a:pPr marL="1067435" lvl="2" indent="0" algn="l" rtl="0">
              <a:lnSpc>
                <a:spcPct val="115000"/>
              </a:lnSpc>
              <a:spcBef>
                <a:spcPts val="0"/>
              </a:spcBef>
              <a:spcAft>
                <a:spcPts val="0"/>
              </a:spcAft>
              <a:buSzPts val="1300"/>
              <a:buNone/>
            </a:pPr>
            <a:r>
              <a:rPr lang="en" sz="1300">
                <a:solidFill>
                  <a:srgbClr val="00B0F0"/>
                </a:solidFill>
                <a:latin typeface="Consolas"/>
                <a:ea typeface="Consolas"/>
                <a:cs typeface="Consolas"/>
                <a:sym typeface="Consolas"/>
              </a:rPr>
              <a:t>Available = (3,3,2) – (1,0,2) = (2,3,0)</a:t>
            </a:r>
            <a:endParaRPr/>
          </a:p>
          <a:p>
            <a:pPr marL="1067435" lvl="2" indent="0" algn="l" rtl="0">
              <a:lnSpc>
                <a:spcPct val="115000"/>
              </a:lnSpc>
              <a:spcBef>
                <a:spcPts val="0"/>
              </a:spcBef>
              <a:spcAft>
                <a:spcPts val="0"/>
              </a:spcAft>
              <a:buSzPts val="1300"/>
              <a:buNone/>
            </a:pPr>
            <a:r>
              <a:rPr lang="en" sz="1300">
                <a:solidFill>
                  <a:srgbClr val="00B0F0"/>
                </a:solidFill>
                <a:latin typeface="Consolas"/>
                <a:ea typeface="Consolas"/>
                <a:cs typeface="Consolas"/>
                <a:sym typeface="Consolas"/>
              </a:rPr>
              <a:t>Allocation</a:t>
            </a:r>
            <a:r>
              <a:rPr lang="en" sz="1300" baseline="-25000">
                <a:solidFill>
                  <a:srgbClr val="00B0F0"/>
                </a:solidFill>
                <a:latin typeface="Consolas"/>
                <a:ea typeface="Consolas"/>
                <a:cs typeface="Consolas"/>
                <a:sym typeface="Consolas"/>
              </a:rPr>
              <a:t>1</a:t>
            </a:r>
            <a:r>
              <a:rPr lang="en" sz="1300">
                <a:solidFill>
                  <a:srgbClr val="00B0F0"/>
                </a:solidFill>
                <a:latin typeface="Consolas"/>
                <a:ea typeface="Consolas"/>
                <a:cs typeface="Consolas"/>
                <a:sym typeface="Consolas"/>
              </a:rPr>
              <a:t> =  (2,0,0) + (1,0,2) = (3,0,2)</a:t>
            </a:r>
            <a:endParaRPr/>
          </a:p>
          <a:p>
            <a:pPr marL="1067435" lvl="2" indent="0" algn="l" rtl="0">
              <a:lnSpc>
                <a:spcPct val="115000"/>
              </a:lnSpc>
              <a:spcBef>
                <a:spcPts val="0"/>
              </a:spcBef>
              <a:spcAft>
                <a:spcPts val="0"/>
              </a:spcAft>
              <a:buSzPts val="1300"/>
              <a:buNone/>
            </a:pPr>
            <a:r>
              <a:rPr lang="en" sz="1300">
                <a:solidFill>
                  <a:srgbClr val="00B0F0"/>
                </a:solidFill>
                <a:latin typeface="Consolas"/>
                <a:ea typeface="Consolas"/>
                <a:cs typeface="Consolas"/>
                <a:sym typeface="Consolas"/>
              </a:rPr>
              <a:t>Need</a:t>
            </a:r>
            <a:r>
              <a:rPr lang="en" sz="1300" baseline="-25000">
                <a:solidFill>
                  <a:srgbClr val="00B0F0"/>
                </a:solidFill>
                <a:latin typeface="Consolas"/>
                <a:ea typeface="Consolas"/>
                <a:cs typeface="Consolas"/>
                <a:sym typeface="Consolas"/>
              </a:rPr>
              <a:t>1</a:t>
            </a:r>
            <a:r>
              <a:rPr lang="en" sz="1300">
                <a:solidFill>
                  <a:srgbClr val="00B0F0"/>
                </a:solidFill>
                <a:latin typeface="Consolas"/>
                <a:ea typeface="Consolas"/>
                <a:cs typeface="Consolas"/>
                <a:sym typeface="Consolas"/>
              </a:rPr>
              <a:t> = (1,2,2) – (1,0,2) = (0,2,0)</a:t>
            </a:r>
            <a:endParaRPr sz="1300">
              <a:latin typeface="Century"/>
              <a:ea typeface="Century"/>
              <a:cs typeface="Century"/>
              <a:sym typeface="Century"/>
            </a:endParaRPr>
          </a:p>
          <a:p>
            <a:pPr marL="457200" lvl="0" indent="-304165" algn="l" rtl="0">
              <a:lnSpc>
                <a:spcPct val="115000"/>
              </a:lnSpc>
              <a:spcBef>
                <a:spcPts val="0"/>
              </a:spcBef>
              <a:spcAft>
                <a:spcPts val="0"/>
              </a:spcAft>
              <a:buSzPts val="1400"/>
              <a:buChar char="●"/>
            </a:pPr>
            <a:r>
              <a:rPr lang="en" sz="1400">
                <a:latin typeface="Century"/>
                <a:ea typeface="Century"/>
                <a:cs typeface="Century"/>
                <a:sym typeface="Century"/>
              </a:rPr>
              <a:t>So, we arrive at the following new state</a:t>
            </a:r>
            <a:endParaRPr sz="1400">
              <a:latin typeface="Century"/>
              <a:ea typeface="Century"/>
              <a:cs typeface="Century"/>
              <a:sym typeface="Century"/>
            </a:endParaRPr>
          </a:p>
          <a:p>
            <a:pPr marL="0" lvl="0" indent="0" algn="l" rtl="0">
              <a:lnSpc>
                <a:spcPct val="115000"/>
              </a:lnSpc>
              <a:spcBef>
                <a:spcPts val="1200"/>
              </a:spcBef>
              <a:spcAft>
                <a:spcPts val="1200"/>
              </a:spcAft>
              <a:buSzPts val="1800"/>
              <a:buNone/>
            </a:pPr>
            <a:endParaRPr sz="1400">
              <a:latin typeface="Century"/>
              <a:ea typeface="Century"/>
              <a:cs typeface="Century"/>
              <a:sym typeface="Century"/>
            </a:endParaRPr>
          </a:p>
        </p:txBody>
      </p:sp>
      <p:sp>
        <p:nvSpPr>
          <p:cNvPr id="371" name="Google Shape;371;p29"/>
          <p:cNvSpPr txBox="1"/>
          <p:nvPr/>
        </p:nvSpPr>
        <p:spPr>
          <a:xfrm>
            <a:off x="692826" y="3209422"/>
            <a:ext cx="7338300" cy="153190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entury"/>
                <a:ea typeface="Century"/>
                <a:cs typeface="Century"/>
                <a:sym typeface="Century"/>
              </a:rPr>
              <a:t>Is the system in safe state? </a:t>
            </a:r>
            <a:endParaRPr sz="1400" b="0" i="0" u="none" strike="noStrike" cap="none">
              <a:solidFill>
                <a:srgbClr val="000000"/>
              </a:solidFill>
              <a:latin typeface="Century"/>
              <a:ea typeface="Century"/>
              <a:cs typeface="Century"/>
              <a:sym typeface="Century"/>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entury"/>
                <a:ea typeface="Century"/>
                <a:cs typeface="Century"/>
                <a:sym typeface="Century"/>
              </a:rPr>
              <a:t>Yes. Because we find a safe sequence: &lt;P</a:t>
            </a:r>
            <a:r>
              <a:rPr lang="en" sz="1400" b="0" i="0" u="none" strike="noStrike" cap="none" baseline="-25000">
                <a:solidFill>
                  <a:srgbClr val="000000"/>
                </a:solidFill>
                <a:latin typeface="Century"/>
                <a:ea typeface="Century"/>
                <a:cs typeface="Century"/>
                <a:sym typeface="Century"/>
              </a:rPr>
              <a:t>1</a:t>
            </a:r>
            <a:r>
              <a:rPr lang="en" sz="1400" b="0" i="0" u="none" strike="noStrike" cap="none">
                <a:solidFill>
                  <a:srgbClr val="000000"/>
                </a:solidFill>
                <a:latin typeface="Century"/>
                <a:ea typeface="Century"/>
                <a:cs typeface="Century"/>
                <a:sym typeface="Century"/>
              </a:rPr>
              <a:t>, P</a:t>
            </a:r>
            <a:r>
              <a:rPr lang="en" sz="1400" b="0" i="0" u="none" strike="noStrike" cap="none" baseline="-25000">
                <a:solidFill>
                  <a:srgbClr val="000000"/>
                </a:solidFill>
                <a:latin typeface="Century"/>
                <a:ea typeface="Century"/>
                <a:cs typeface="Century"/>
                <a:sym typeface="Century"/>
              </a:rPr>
              <a:t>3</a:t>
            </a:r>
            <a:r>
              <a:rPr lang="en" sz="1400" b="0" i="0" u="none" strike="noStrike" cap="none">
                <a:solidFill>
                  <a:srgbClr val="000000"/>
                </a:solidFill>
                <a:latin typeface="Century"/>
                <a:ea typeface="Century"/>
                <a:cs typeface="Century"/>
                <a:sym typeface="Century"/>
              </a:rPr>
              <a:t>, P</a:t>
            </a:r>
            <a:r>
              <a:rPr lang="en" sz="1400" b="0" i="0" u="none" strike="noStrike" cap="none" baseline="-25000">
                <a:solidFill>
                  <a:srgbClr val="000000"/>
                </a:solidFill>
                <a:latin typeface="Century"/>
                <a:ea typeface="Century"/>
                <a:cs typeface="Century"/>
                <a:sym typeface="Century"/>
              </a:rPr>
              <a:t>4</a:t>
            </a:r>
            <a:r>
              <a:rPr lang="en" sz="1400" b="0" i="0" u="none" strike="noStrike" cap="none">
                <a:solidFill>
                  <a:srgbClr val="000000"/>
                </a:solidFill>
                <a:latin typeface="Century"/>
                <a:ea typeface="Century"/>
                <a:cs typeface="Century"/>
                <a:sym typeface="Century"/>
              </a:rPr>
              <a:t>, P</a:t>
            </a:r>
            <a:r>
              <a:rPr lang="en" sz="1400" b="0" i="0" u="none" strike="noStrike" cap="none" baseline="-25000">
                <a:solidFill>
                  <a:srgbClr val="000000"/>
                </a:solidFill>
                <a:latin typeface="Century"/>
                <a:ea typeface="Century"/>
                <a:cs typeface="Century"/>
                <a:sym typeface="Century"/>
              </a:rPr>
              <a:t>0</a:t>
            </a:r>
            <a:r>
              <a:rPr lang="en" sz="1400" b="0" i="0" u="none" strike="noStrike" cap="none">
                <a:solidFill>
                  <a:srgbClr val="000000"/>
                </a:solidFill>
                <a:latin typeface="Century"/>
                <a:ea typeface="Century"/>
                <a:cs typeface="Century"/>
                <a:sym typeface="Century"/>
              </a:rPr>
              <a:t>, P</a:t>
            </a:r>
            <a:r>
              <a:rPr lang="en" sz="1400" b="0" i="0" u="none" strike="noStrike" cap="none" baseline="-25000">
                <a:solidFill>
                  <a:srgbClr val="000000"/>
                </a:solidFill>
                <a:latin typeface="Century"/>
                <a:ea typeface="Century"/>
                <a:cs typeface="Century"/>
                <a:sym typeface="Century"/>
              </a:rPr>
              <a:t>2</a:t>
            </a:r>
            <a:r>
              <a:rPr lang="en" sz="1400" b="0" i="0" u="none" strike="noStrike" cap="none">
                <a:solidFill>
                  <a:srgbClr val="000000"/>
                </a:solidFill>
                <a:latin typeface="Century"/>
                <a:ea typeface="Century"/>
                <a:cs typeface="Century"/>
                <a:sym typeface="Century"/>
              </a:rPr>
              <a:t>&gt;.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3B9267"/>
                </a:solidFill>
                <a:latin typeface="Century"/>
                <a:ea typeface="Century"/>
                <a:cs typeface="Century"/>
                <a:sym typeface="Century"/>
              </a:rPr>
              <a:t>Grant the request of P</a:t>
            </a:r>
            <a:r>
              <a:rPr lang="en" sz="1400" b="1" i="0" u="none" strike="noStrike" cap="none" baseline="-25000">
                <a:solidFill>
                  <a:srgbClr val="3B9267"/>
                </a:solidFill>
                <a:latin typeface="Century"/>
                <a:ea typeface="Century"/>
                <a:cs typeface="Century"/>
                <a:sym typeface="Century"/>
              </a:rPr>
              <a:t>1</a:t>
            </a:r>
            <a:r>
              <a:rPr lang="en" sz="1400" b="0" i="0" u="none" strike="noStrike" cap="none">
                <a:solidFill>
                  <a:srgbClr val="000000"/>
                </a:solidFill>
                <a:latin typeface="Century"/>
                <a:ea typeface="Century"/>
                <a:cs typeface="Century"/>
                <a:sym typeface="Century"/>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entury"/>
              <a:ea typeface="Century"/>
              <a:cs typeface="Century"/>
              <a:sym typeface="Century"/>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entury"/>
                <a:ea typeface="Century"/>
                <a:cs typeface="Century"/>
                <a:sym typeface="Century"/>
              </a:rPr>
              <a:t>What about request of (3 3 0) resources for P4?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entury"/>
                <a:ea typeface="Century"/>
                <a:cs typeface="Century"/>
                <a:sym typeface="Century"/>
              </a:rPr>
              <a:t>What about request of (0 2 0) resources for P0?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entury"/>
              <a:ea typeface="Century"/>
              <a:cs typeface="Century"/>
              <a:sym typeface="Century"/>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entury"/>
              <a:ea typeface="Century"/>
              <a:cs typeface="Century"/>
              <a:sym typeface="Century"/>
            </a:endParaRPr>
          </a:p>
        </p:txBody>
      </p:sp>
      <p:pic>
        <p:nvPicPr>
          <p:cNvPr id="372" name="Google Shape;372;p29"/>
          <p:cNvPicPr preferRelativeResize="0"/>
          <p:nvPr/>
        </p:nvPicPr>
        <p:blipFill rotWithShape="1">
          <a:blip r:embed="rId3">
            <a:alphaModFix/>
          </a:blip>
          <a:srcRect/>
          <a:stretch/>
        </p:blipFill>
        <p:spPr>
          <a:xfrm>
            <a:off x="5856152" y="2268160"/>
            <a:ext cx="2683417" cy="140979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377" name="Google Shape;377;p38"/>
          <p:cNvPicPr preferRelativeResize="0"/>
          <p:nvPr/>
        </p:nvPicPr>
        <p:blipFill rotWithShape="1">
          <a:blip r:embed="rId3">
            <a:alphaModFix/>
          </a:blip>
          <a:srcRect/>
          <a:stretch/>
        </p:blipFill>
        <p:spPr>
          <a:xfrm>
            <a:off x="1819275" y="576263"/>
            <a:ext cx="5505450" cy="399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4"/>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a:t>Necessary Conditions for Deadlock</a:t>
            </a:r>
            <a:endParaRPr/>
          </a:p>
        </p:txBody>
      </p:sp>
      <p:sp>
        <p:nvSpPr>
          <p:cNvPr id="95" name="Google Shape;95;p4"/>
          <p:cNvSpPr txBox="1">
            <a:spLocks noGrp="1"/>
          </p:cNvSpPr>
          <p:nvPr>
            <p:ph type="body" idx="1"/>
          </p:nvPr>
        </p:nvSpPr>
        <p:spPr>
          <a:xfrm>
            <a:off x="311700" y="1147225"/>
            <a:ext cx="8371556" cy="2106338"/>
          </a:xfrm>
          <a:prstGeom prst="rect">
            <a:avLst/>
          </a:prstGeom>
          <a:noFill/>
          <a:ln>
            <a:noFill/>
          </a:ln>
        </p:spPr>
        <p:txBody>
          <a:bodyPr spcFirstLastPara="1" wrap="square" lIns="91425" tIns="91425" rIns="91425" bIns="91425" anchor="t" anchorCtr="0">
            <a:normAutofit fontScale="92500" lnSpcReduction="10000"/>
          </a:bodyPr>
          <a:lstStyle/>
          <a:p>
            <a:pPr marL="0" lvl="0" indent="0" algn="just" rtl="0">
              <a:lnSpc>
                <a:spcPct val="115000"/>
              </a:lnSpc>
              <a:spcBef>
                <a:spcPts val="0"/>
              </a:spcBef>
              <a:spcAft>
                <a:spcPts val="0"/>
              </a:spcAft>
              <a:buSzPct val="121621"/>
              <a:buNone/>
            </a:pPr>
            <a:r>
              <a:rPr lang="en" sz="1600">
                <a:latin typeface="Century"/>
                <a:ea typeface="Century"/>
                <a:cs typeface="Century"/>
                <a:sym typeface="Century"/>
              </a:rPr>
              <a:t>A deadlock situation can arise if the following four conditions hold simultaneously in a system - </a:t>
            </a:r>
            <a:endParaRPr sz="1600">
              <a:latin typeface="Century"/>
              <a:ea typeface="Century"/>
              <a:cs typeface="Century"/>
              <a:sym typeface="Century"/>
            </a:endParaRPr>
          </a:p>
          <a:p>
            <a:pPr marL="457200" lvl="0" indent="-88900" algn="just" rtl="0">
              <a:lnSpc>
                <a:spcPct val="100000"/>
              </a:lnSpc>
              <a:spcBef>
                <a:spcPts val="1200"/>
              </a:spcBef>
              <a:spcAft>
                <a:spcPts val="0"/>
              </a:spcAft>
              <a:buSzPct val="94594"/>
              <a:buAutoNum type="arabicPeriod"/>
            </a:pPr>
            <a:r>
              <a:rPr lang="en" sz="1600" b="1">
                <a:latin typeface="Century"/>
                <a:ea typeface="Century"/>
                <a:cs typeface="Century"/>
                <a:sym typeface="Century"/>
              </a:rPr>
              <a:t>Mutual exclusion</a:t>
            </a:r>
            <a:endParaRPr/>
          </a:p>
          <a:p>
            <a:pPr marL="457200" lvl="0" indent="-88900" algn="just" rtl="0">
              <a:lnSpc>
                <a:spcPct val="100000"/>
              </a:lnSpc>
              <a:spcBef>
                <a:spcPts val="1200"/>
              </a:spcBef>
              <a:spcAft>
                <a:spcPts val="0"/>
              </a:spcAft>
              <a:buSzPct val="94594"/>
              <a:buAutoNum type="arabicPeriod"/>
            </a:pPr>
            <a:r>
              <a:rPr lang="en" sz="1600" b="1">
                <a:latin typeface="Century"/>
                <a:ea typeface="Century"/>
                <a:cs typeface="Century"/>
                <a:sym typeface="Century"/>
              </a:rPr>
              <a:t>Hold and wait</a:t>
            </a:r>
            <a:endParaRPr/>
          </a:p>
          <a:p>
            <a:pPr marL="457200" lvl="0" indent="-88900" algn="just" rtl="0">
              <a:lnSpc>
                <a:spcPct val="100000"/>
              </a:lnSpc>
              <a:spcBef>
                <a:spcPts val="1200"/>
              </a:spcBef>
              <a:spcAft>
                <a:spcPts val="0"/>
              </a:spcAft>
              <a:buSzPct val="94594"/>
              <a:buFont typeface="Open Sans"/>
              <a:buAutoNum type="arabicPeriod"/>
            </a:pPr>
            <a:r>
              <a:rPr lang="en" sz="1600" b="1">
                <a:latin typeface="Century"/>
                <a:ea typeface="Century"/>
                <a:cs typeface="Century"/>
                <a:sym typeface="Century"/>
              </a:rPr>
              <a:t>No preemption</a:t>
            </a:r>
            <a:endParaRPr/>
          </a:p>
          <a:p>
            <a:pPr marL="457200" lvl="0" indent="-88900" algn="just" rtl="0">
              <a:lnSpc>
                <a:spcPct val="100000"/>
              </a:lnSpc>
              <a:spcBef>
                <a:spcPts val="1200"/>
              </a:spcBef>
              <a:spcAft>
                <a:spcPts val="0"/>
              </a:spcAft>
              <a:buSzPct val="94594"/>
              <a:buFont typeface="Open Sans"/>
              <a:buAutoNum type="arabicPeriod"/>
            </a:pPr>
            <a:r>
              <a:rPr lang="en" sz="1600" b="1">
                <a:latin typeface="Century"/>
                <a:ea typeface="Century"/>
                <a:cs typeface="Century"/>
                <a:sym typeface="Century"/>
              </a:rPr>
              <a:t>Circular wait</a:t>
            </a:r>
            <a:endParaRPr sz="1600" b="1">
              <a:latin typeface="Century"/>
              <a:ea typeface="Century"/>
              <a:cs typeface="Century"/>
              <a:sym typeface="Century"/>
            </a:endParaRPr>
          </a:p>
          <a:p>
            <a:pPr marL="457200" lvl="0" indent="0" algn="just" rtl="0">
              <a:lnSpc>
                <a:spcPct val="100000"/>
              </a:lnSpc>
              <a:spcBef>
                <a:spcPts val="1200"/>
              </a:spcBef>
              <a:spcAft>
                <a:spcPts val="0"/>
              </a:spcAft>
              <a:buSzPct val="94594"/>
              <a:buNone/>
            </a:pPr>
            <a:endParaRPr sz="1600" b="1">
              <a:latin typeface="Century"/>
              <a:ea typeface="Century"/>
              <a:cs typeface="Century"/>
              <a:sym typeface="Century"/>
            </a:endParaRPr>
          </a:p>
        </p:txBody>
      </p:sp>
      <p:sp>
        <p:nvSpPr>
          <p:cNvPr id="96" name="Google Shape;96;p4"/>
          <p:cNvSpPr txBox="1"/>
          <p:nvPr/>
        </p:nvSpPr>
        <p:spPr>
          <a:xfrm>
            <a:off x="1140308" y="3452038"/>
            <a:ext cx="6353021" cy="338554"/>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F0000"/>
                </a:solidFill>
                <a:latin typeface="Helvetica Neue"/>
                <a:ea typeface="Helvetica Neue"/>
                <a:cs typeface="Helvetica Neue"/>
                <a:sym typeface="Helvetica Neue"/>
              </a:rPr>
              <a:t>If one of them is not present in a system, no deadlock will arise</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10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5"/>
          <p:cNvSpPr/>
          <p:nvPr/>
        </p:nvSpPr>
        <p:spPr>
          <a:xfrm>
            <a:off x="6315786" y="2438398"/>
            <a:ext cx="2618747" cy="1311349"/>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2" name="Google Shape;102;p5"/>
          <p:cNvSpPr/>
          <p:nvPr/>
        </p:nvSpPr>
        <p:spPr>
          <a:xfrm>
            <a:off x="3515809" y="2438398"/>
            <a:ext cx="2618747" cy="1311349"/>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3" name="Google Shape;103;p5"/>
          <p:cNvSpPr/>
          <p:nvPr/>
        </p:nvSpPr>
        <p:spPr>
          <a:xfrm>
            <a:off x="609600" y="2438400"/>
            <a:ext cx="2618747" cy="1311349"/>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4" name="Google Shape;104;p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a:t>Mutual Exclusion</a:t>
            </a:r>
            <a:endParaRPr/>
          </a:p>
        </p:txBody>
      </p:sp>
      <p:sp>
        <p:nvSpPr>
          <p:cNvPr id="105" name="Google Shape;105;p5"/>
          <p:cNvSpPr txBox="1">
            <a:spLocks noGrp="1"/>
          </p:cNvSpPr>
          <p:nvPr>
            <p:ph type="body" idx="1"/>
          </p:nvPr>
        </p:nvSpPr>
        <p:spPr>
          <a:xfrm>
            <a:off x="311700" y="1203241"/>
            <a:ext cx="7030500" cy="710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n" sz="1600">
                <a:latin typeface="Century"/>
                <a:ea typeface="Century"/>
                <a:cs typeface="Century"/>
                <a:sym typeface="Century"/>
              </a:rPr>
              <a:t>At least one resource must be held in a nonsharable mode; that is, only one process at a time can use the resource</a:t>
            </a:r>
            <a:endParaRPr sz="1600">
              <a:latin typeface="Century"/>
              <a:ea typeface="Century"/>
              <a:cs typeface="Century"/>
              <a:sym typeface="Century"/>
            </a:endParaRPr>
          </a:p>
          <a:p>
            <a:pPr marL="0" lvl="0" indent="0" algn="l" rtl="0">
              <a:lnSpc>
                <a:spcPct val="115000"/>
              </a:lnSpc>
              <a:spcBef>
                <a:spcPts val="1200"/>
              </a:spcBef>
              <a:spcAft>
                <a:spcPts val="1200"/>
              </a:spcAft>
              <a:buSzPts val="1800"/>
              <a:buNone/>
            </a:pPr>
            <a:endParaRPr sz="1600">
              <a:latin typeface="Century"/>
              <a:ea typeface="Century"/>
              <a:cs typeface="Century"/>
              <a:sym typeface="Century"/>
            </a:endParaRPr>
          </a:p>
        </p:txBody>
      </p:sp>
      <p:grpSp>
        <p:nvGrpSpPr>
          <p:cNvPr id="106" name="Google Shape;106;p5"/>
          <p:cNvGrpSpPr/>
          <p:nvPr/>
        </p:nvGrpSpPr>
        <p:grpSpPr>
          <a:xfrm>
            <a:off x="811941" y="2598566"/>
            <a:ext cx="2264412" cy="1033129"/>
            <a:chOff x="4710545" y="1447800"/>
            <a:chExt cx="2881357" cy="1348008"/>
          </a:xfrm>
        </p:grpSpPr>
        <p:sp>
          <p:nvSpPr>
            <p:cNvPr id="107" name="Google Shape;107;p5"/>
            <p:cNvSpPr/>
            <p:nvPr/>
          </p:nvSpPr>
          <p:spPr>
            <a:xfrm>
              <a:off x="5813199" y="1447800"/>
              <a:ext cx="715119" cy="548166"/>
            </a:xfrm>
            <a:prstGeom prst="rect">
              <a:avLst/>
            </a:prstGeom>
            <a:noFill/>
            <a:ln w="25400" cap="flat" cmpd="sng">
              <a:solidFill>
                <a:srgbClr val="3B926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 sz="1050" b="0" i="0" u="none" strike="noStrike" cap="none">
                  <a:solidFill>
                    <a:schemeClr val="dk1"/>
                  </a:solidFill>
                  <a:latin typeface="Arial"/>
                  <a:ea typeface="Arial"/>
                  <a:cs typeface="Arial"/>
                  <a:sym typeface="Arial"/>
                </a:rPr>
                <a:t>R1</a:t>
              </a:r>
              <a:endParaRPr sz="1400" b="0" i="0" u="none" strike="noStrike" cap="none">
                <a:solidFill>
                  <a:srgbClr val="000000"/>
                </a:solidFill>
                <a:latin typeface="Arial"/>
                <a:ea typeface="Arial"/>
                <a:cs typeface="Arial"/>
                <a:sym typeface="Arial"/>
              </a:endParaRPr>
            </a:p>
          </p:txBody>
        </p:sp>
        <p:sp>
          <p:nvSpPr>
            <p:cNvPr id="108" name="Google Shape;108;p5"/>
            <p:cNvSpPr/>
            <p:nvPr/>
          </p:nvSpPr>
          <p:spPr>
            <a:xfrm>
              <a:off x="6954796" y="2173724"/>
              <a:ext cx="637106" cy="622084"/>
            </a:xfrm>
            <a:prstGeom prst="ellipse">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 sz="1050" b="0" i="0" u="none" strike="noStrike" cap="none">
                  <a:solidFill>
                    <a:schemeClr val="dk1"/>
                  </a:solidFill>
                  <a:latin typeface="Arial"/>
                  <a:ea typeface="Arial"/>
                  <a:cs typeface="Arial"/>
                  <a:sym typeface="Arial"/>
                </a:rPr>
                <a:t>P2</a:t>
              </a:r>
              <a:endParaRPr sz="1400" b="0" i="0" u="none" strike="noStrike" cap="none">
                <a:solidFill>
                  <a:srgbClr val="000000"/>
                </a:solidFill>
                <a:latin typeface="Arial"/>
                <a:ea typeface="Arial"/>
                <a:cs typeface="Arial"/>
                <a:sym typeface="Arial"/>
              </a:endParaRPr>
            </a:p>
          </p:txBody>
        </p:sp>
        <p:sp>
          <p:nvSpPr>
            <p:cNvPr id="109" name="Google Shape;109;p5"/>
            <p:cNvSpPr/>
            <p:nvPr/>
          </p:nvSpPr>
          <p:spPr>
            <a:xfrm>
              <a:off x="4710545" y="2173724"/>
              <a:ext cx="637106" cy="622084"/>
            </a:xfrm>
            <a:prstGeom prst="ellipse">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 sz="1050" b="0" i="0" u="none" strike="noStrike" cap="none">
                  <a:solidFill>
                    <a:schemeClr val="dk1"/>
                  </a:solidFill>
                  <a:latin typeface="Arial"/>
                  <a:ea typeface="Arial"/>
                  <a:cs typeface="Arial"/>
                  <a:sym typeface="Arial"/>
                </a:rPr>
                <a:t>P1</a:t>
              </a:r>
              <a:endParaRPr sz="1400" b="0" i="0" u="none" strike="noStrike" cap="none">
                <a:solidFill>
                  <a:srgbClr val="000000"/>
                </a:solidFill>
                <a:latin typeface="Arial"/>
                <a:ea typeface="Arial"/>
                <a:cs typeface="Arial"/>
                <a:sym typeface="Arial"/>
              </a:endParaRPr>
            </a:p>
          </p:txBody>
        </p:sp>
      </p:grpSp>
      <p:grpSp>
        <p:nvGrpSpPr>
          <p:cNvPr id="110" name="Google Shape;110;p5"/>
          <p:cNvGrpSpPr/>
          <p:nvPr/>
        </p:nvGrpSpPr>
        <p:grpSpPr>
          <a:xfrm>
            <a:off x="3725635" y="2571750"/>
            <a:ext cx="2235686" cy="1029586"/>
            <a:chOff x="4838509" y="3124200"/>
            <a:chExt cx="2881357" cy="1348008"/>
          </a:xfrm>
        </p:grpSpPr>
        <p:sp>
          <p:nvSpPr>
            <p:cNvPr id="111" name="Google Shape;111;p5"/>
            <p:cNvSpPr/>
            <p:nvPr/>
          </p:nvSpPr>
          <p:spPr>
            <a:xfrm>
              <a:off x="5941163" y="3124200"/>
              <a:ext cx="715119" cy="548166"/>
            </a:xfrm>
            <a:prstGeom prst="rect">
              <a:avLst/>
            </a:prstGeom>
            <a:noFill/>
            <a:ln w="25400" cap="flat" cmpd="sng">
              <a:solidFill>
                <a:srgbClr val="3B926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 sz="1050" b="0" i="0" u="none" strike="noStrike" cap="none">
                  <a:solidFill>
                    <a:schemeClr val="dk1"/>
                  </a:solidFill>
                  <a:latin typeface="Arial"/>
                  <a:ea typeface="Arial"/>
                  <a:cs typeface="Arial"/>
                  <a:sym typeface="Arial"/>
                </a:rPr>
                <a:t>R1</a:t>
              </a:r>
              <a:endParaRPr sz="1400" b="0" i="0" u="none" strike="noStrike" cap="none">
                <a:solidFill>
                  <a:srgbClr val="000000"/>
                </a:solidFill>
                <a:latin typeface="Arial"/>
                <a:ea typeface="Arial"/>
                <a:cs typeface="Arial"/>
                <a:sym typeface="Arial"/>
              </a:endParaRPr>
            </a:p>
          </p:txBody>
        </p:sp>
        <p:cxnSp>
          <p:nvCxnSpPr>
            <p:cNvPr id="112" name="Google Shape;112;p5"/>
            <p:cNvCxnSpPr>
              <a:stCxn id="111" idx="1"/>
              <a:endCxn id="113" idx="7"/>
            </p:cNvCxnSpPr>
            <p:nvPr/>
          </p:nvCxnSpPr>
          <p:spPr>
            <a:xfrm flipH="1">
              <a:off x="5382263" y="3398283"/>
              <a:ext cx="558900" cy="543000"/>
            </a:xfrm>
            <a:prstGeom prst="straightConnector1">
              <a:avLst/>
            </a:prstGeom>
            <a:noFill/>
            <a:ln w="38100" cap="flat" cmpd="sng">
              <a:solidFill>
                <a:schemeClr val="dk1"/>
              </a:solidFill>
              <a:prstDash val="solid"/>
              <a:round/>
              <a:headEnd type="none" w="sm" len="sm"/>
              <a:tailEnd type="stealth" w="med" len="med"/>
            </a:ln>
          </p:spPr>
        </p:cxnSp>
        <p:sp>
          <p:nvSpPr>
            <p:cNvPr id="114" name="Google Shape;114;p5"/>
            <p:cNvSpPr/>
            <p:nvPr/>
          </p:nvSpPr>
          <p:spPr>
            <a:xfrm>
              <a:off x="7082760" y="3850124"/>
              <a:ext cx="637106" cy="622084"/>
            </a:xfrm>
            <a:prstGeom prst="ellipse">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 sz="1050" b="0" i="0" u="none" strike="noStrike" cap="none">
                  <a:solidFill>
                    <a:schemeClr val="dk1"/>
                  </a:solidFill>
                  <a:latin typeface="Arial"/>
                  <a:ea typeface="Arial"/>
                  <a:cs typeface="Arial"/>
                  <a:sym typeface="Arial"/>
                </a:rPr>
                <a:t>P2</a:t>
              </a:r>
              <a:endParaRPr sz="1400" b="0" i="0" u="none" strike="noStrike" cap="none">
                <a:solidFill>
                  <a:srgbClr val="000000"/>
                </a:solidFill>
                <a:latin typeface="Arial"/>
                <a:ea typeface="Arial"/>
                <a:cs typeface="Arial"/>
                <a:sym typeface="Arial"/>
              </a:endParaRPr>
            </a:p>
          </p:txBody>
        </p:sp>
        <p:sp>
          <p:nvSpPr>
            <p:cNvPr id="113" name="Google Shape;113;p5"/>
            <p:cNvSpPr/>
            <p:nvPr/>
          </p:nvSpPr>
          <p:spPr>
            <a:xfrm>
              <a:off x="4838509" y="3850124"/>
              <a:ext cx="637106" cy="622084"/>
            </a:xfrm>
            <a:prstGeom prst="ellipse">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 sz="1050" b="0" i="0" u="none" strike="noStrike" cap="none">
                  <a:solidFill>
                    <a:schemeClr val="dk1"/>
                  </a:solidFill>
                  <a:latin typeface="Arial"/>
                  <a:ea typeface="Arial"/>
                  <a:cs typeface="Arial"/>
                  <a:sym typeface="Arial"/>
                </a:rPr>
                <a:t>P1</a:t>
              </a:r>
              <a:endParaRPr sz="1400" b="0" i="0" u="none" strike="noStrike" cap="none">
                <a:solidFill>
                  <a:srgbClr val="000000"/>
                </a:solidFill>
                <a:latin typeface="Arial"/>
                <a:ea typeface="Arial"/>
                <a:cs typeface="Arial"/>
                <a:sym typeface="Arial"/>
              </a:endParaRPr>
            </a:p>
          </p:txBody>
        </p:sp>
      </p:grpSp>
      <p:grpSp>
        <p:nvGrpSpPr>
          <p:cNvPr id="115" name="Google Shape;115;p5"/>
          <p:cNvGrpSpPr/>
          <p:nvPr/>
        </p:nvGrpSpPr>
        <p:grpSpPr>
          <a:xfrm>
            <a:off x="6488281" y="2516133"/>
            <a:ext cx="2243340" cy="1005108"/>
            <a:chOff x="4965534" y="4800600"/>
            <a:chExt cx="2881357" cy="1348008"/>
          </a:xfrm>
        </p:grpSpPr>
        <p:sp>
          <p:nvSpPr>
            <p:cNvPr id="116" name="Google Shape;116;p5"/>
            <p:cNvSpPr/>
            <p:nvPr/>
          </p:nvSpPr>
          <p:spPr>
            <a:xfrm>
              <a:off x="6068188" y="4800600"/>
              <a:ext cx="715119" cy="548166"/>
            </a:xfrm>
            <a:prstGeom prst="rect">
              <a:avLst/>
            </a:prstGeom>
            <a:noFill/>
            <a:ln w="25400" cap="flat" cmpd="sng">
              <a:solidFill>
                <a:srgbClr val="3B926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 sz="1050" b="0" i="0" u="none" strike="noStrike" cap="none">
                  <a:solidFill>
                    <a:schemeClr val="dk1"/>
                  </a:solidFill>
                  <a:latin typeface="Arial"/>
                  <a:ea typeface="Arial"/>
                  <a:cs typeface="Arial"/>
                  <a:sym typeface="Arial"/>
                </a:rPr>
                <a:t>R1</a:t>
              </a:r>
              <a:endParaRPr sz="1400" b="0" i="0" u="none" strike="noStrike" cap="none">
                <a:solidFill>
                  <a:srgbClr val="000000"/>
                </a:solidFill>
                <a:latin typeface="Arial"/>
                <a:ea typeface="Arial"/>
                <a:cs typeface="Arial"/>
                <a:sym typeface="Arial"/>
              </a:endParaRPr>
            </a:p>
          </p:txBody>
        </p:sp>
        <p:cxnSp>
          <p:nvCxnSpPr>
            <p:cNvPr id="117" name="Google Shape;117;p5"/>
            <p:cNvCxnSpPr>
              <a:stCxn id="116" idx="1"/>
              <a:endCxn id="118" idx="7"/>
            </p:cNvCxnSpPr>
            <p:nvPr/>
          </p:nvCxnSpPr>
          <p:spPr>
            <a:xfrm flipH="1">
              <a:off x="5509288" y="5074683"/>
              <a:ext cx="558900" cy="543000"/>
            </a:xfrm>
            <a:prstGeom prst="straightConnector1">
              <a:avLst/>
            </a:prstGeom>
            <a:noFill/>
            <a:ln w="38100" cap="flat" cmpd="sng">
              <a:solidFill>
                <a:schemeClr val="dk1"/>
              </a:solidFill>
              <a:prstDash val="solid"/>
              <a:round/>
              <a:headEnd type="none" w="sm" len="sm"/>
              <a:tailEnd type="stealth" w="med" len="med"/>
            </a:ln>
          </p:spPr>
        </p:cxnSp>
        <p:cxnSp>
          <p:nvCxnSpPr>
            <p:cNvPr id="119" name="Google Shape;119;p5"/>
            <p:cNvCxnSpPr>
              <a:stCxn id="120" idx="1"/>
              <a:endCxn id="116" idx="3"/>
            </p:cNvCxnSpPr>
            <p:nvPr/>
          </p:nvCxnSpPr>
          <p:spPr>
            <a:xfrm rot="10800000">
              <a:off x="6783187" y="5074626"/>
              <a:ext cx="519900" cy="543000"/>
            </a:xfrm>
            <a:prstGeom prst="straightConnector1">
              <a:avLst/>
            </a:prstGeom>
            <a:noFill/>
            <a:ln w="38100" cap="flat" cmpd="sng">
              <a:solidFill>
                <a:schemeClr val="dk1"/>
              </a:solidFill>
              <a:prstDash val="solid"/>
              <a:round/>
              <a:headEnd type="stealth" w="med" len="med"/>
              <a:tailEnd type="none" w="sm" len="sm"/>
            </a:ln>
          </p:spPr>
        </p:cxnSp>
        <p:sp>
          <p:nvSpPr>
            <p:cNvPr id="120" name="Google Shape;120;p5"/>
            <p:cNvSpPr/>
            <p:nvPr/>
          </p:nvSpPr>
          <p:spPr>
            <a:xfrm>
              <a:off x="7209785" y="5526524"/>
              <a:ext cx="637106" cy="622084"/>
            </a:xfrm>
            <a:prstGeom prst="ellipse">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 sz="1050" b="0" i="0" u="none" strike="noStrike" cap="none">
                  <a:solidFill>
                    <a:schemeClr val="dk1"/>
                  </a:solidFill>
                  <a:latin typeface="Arial"/>
                  <a:ea typeface="Arial"/>
                  <a:cs typeface="Arial"/>
                  <a:sym typeface="Arial"/>
                </a:rPr>
                <a:t>P2</a:t>
              </a:r>
              <a:endParaRPr sz="1400" b="0" i="0" u="none" strike="noStrike" cap="none">
                <a:solidFill>
                  <a:srgbClr val="000000"/>
                </a:solidFill>
                <a:latin typeface="Arial"/>
                <a:ea typeface="Arial"/>
                <a:cs typeface="Arial"/>
                <a:sym typeface="Arial"/>
              </a:endParaRPr>
            </a:p>
          </p:txBody>
        </p:sp>
        <p:sp>
          <p:nvSpPr>
            <p:cNvPr id="118" name="Google Shape;118;p5"/>
            <p:cNvSpPr/>
            <p:nvPr/>
          </p:nvSpPr>
          <p:spPr>
            <a:xfrm>
              <a:off x="4965534" y="5526524"/>
              <a:ext cx="637106" cy="622084"/>
            </a:xfrm>
            <a:prstGeom prst="ellipse">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 sz="1050" b="0" i="0" u="none" strike="noStrike" cap="none">
                  <a:solidFill>
                    <a:schemeClr val="dk1"/>
                  </a:solidFill>
                  <a:latin typeface="Arial"/>
                  <a:ea typeface="Arial"/>
                  <a:cs typeface="Arial"/>
                  <a:sym typeface="Arial"/>
                </a:rPr>
                <a:t>P1</a:t>
              </a:r>
              <a:endParaRPr sz="1400" b="0" i="0" u="none" strike="noStrike" cap="none">
                <a:solidFill>
                  <a:srgbClr val="000000"/>
                </a:solidFill>
                <a:latin typeface="Arial"/>
                <a:ea typeface="Arial"/>
                <a:cs typeface="Arial"/>
                <a:sym typeface="Arial"/>
              </a:endParaRPr>
            </a:p>
          </p:txBody>
        </p:sp>
      </p:grpSp>
      <p:pic>
        <p:nvPicPr>
          <p:cNvPr id="121" name="Google Shape;121;p5" descr="Right Images, Stock Photos &amp; Vectors | Shutterstock"/>
          <p:cNvPicPr preferRelativeResize="0"/>
          <p:nvPr/>
        </p:nvPicPr>
        <p:blipFill rotWithShape="1">
          <a:blip r:embed="rId3">
            <a:alphaModFix/>
          </a:blip>
          <a:srcRect l="7754" t="23358" r="51243" b="28847"/>
          <a:stretch/>
        </p:blipFill>
        <p:spPr>
          <a:xfrm>
            <a:off x="1616149" y="3904666"/>
            <a:ext cx="492222" cy="478110"/>
          </a:xfrm>
          <a:prstGeom prst="rect">
            <a:avLst/>
          </a:prstGeom>
          <a:noFill/>
          <a:ln>
            <a:noFill/>
          </a:ln>
        </p:spPr>
      </p:pic>
      <p:pic>
        <p:nvPicPr>
          <p:cNvPr id="122" name="Google Shape;122;p5" descr="Right Images, Stock Photos &amp; Vectors | Shutterstock"/>
          <p:cNvPicPr preferRelativeResize="0"/>
          <p:nvPr/>
        </p:nvPicPr>
        <p:blipFill rotWithShape="1">
          <a:blip r:embed="rId3">
            <a:alphaModFix/>
          </a:blip>
          <a:srcRect l="7754" t="23358" r="51243" b="28847"/>
          <a:stretch/>
        </p:blipFill>
        <p:spPr>
          <a:xfrm>
            <a:off x="4643849" y="3887597"/>
            <a:ext cx="492222" cy="478110"/>
          </a:xfrm>
          <a:prstGeom prst="rect">
            <a:avLst/>
          </a:prstGeom>
          <a:noFill/>
          <a:ln>
            <a:noFill/>
          </a:ln>
        </p:spPr>
      </p:pic>
      <p:pic>
        <p:nvPicPr>
          <p:cNvPr id="123" name="Google Shape;123;p5" descr="Right Images, Stock Photos &amp; Vectors | Shutterstock"/>
          <p:cNvPicPr preferRelativeResize="0"/>
          <p:nvPr/>
        </p:nvPicPr>
        <p:blipFill rotWithShape="1">
          <a:blip r:embed="rId3">
            <a:alphaModFix/>
          </a:blip>
          <a:srcRect l="53591" t="22889" r="8913" b="30392"/>
          <a:stretch/>
        </p:blipFill>
        <p:spPr>
          <a:xfrm>
            <a:off x="7468376" y="3836036"/>
            <a:ext cx="435170" cy="4518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a:t>Hold and Wait</a:t>
            </a:r>
            <a:endParaRPr/>
          </a:p>
        </p:txBody>
      </p:sp>
      <p:sp>
        <p:nvSpPr>
          <p:cNvPr id="129" name="Google Shape;129;p6"/>
          <p:cNvSpPr txBox="1">
            <a:spLocks noGrp="1"/>
          </p:cNvSpPr>
          <p:nvPr>
            <p:ph type="body" idx="1"/>
          </p:nvPr>
        </p:nvSpPr>
        <p:spPr>
          <a:xfrm>
            <a:off x="311699" y="1203241"/>
            <a:ext cx="8419921" cy="710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n" sz="1600">
                <a:latin typeface="Century"/>
                <a:ea typeface="Century"/>
                <a:cs typeface="Century"/>
                <a:sym typeface="Century"/>
              </a:rPr>
              <a:t>A process must be holding at least one resource, and waiting to acquire additional resources that are currently being held by other processes.</a:t>
            </a:r>
            <a:endParaRPr sz="1600">
              <a:latin typeface="Century"/>
              <a:ea typeface="Century"/>
              <a:cs typeface="Century"/>
              <a:sym typeface="Century"/>
            </a:endParaRPr>
          </a:p>
        </p:txBody>
      </p:sp>
      <p:grpSp>
        <p:nvGrpSpPr>
          <p:cNvPr id="130" name="Google Shape;130;p6"/>
          <p:cNvGrpSpPr/>
          <p:nvPr/>
        </p:nvGrpSpPr>
        <p:grpSpPr>
          <a:xfrm>
            <a:off x="3149224" y="2239707"/>
            <a:ext cx="2845551" cy="1836106"/>
            <a:chOff x="3149224" y="2381474"/>
            <a:chExt cx="2845551" cy="1836106"/>
          </a:xfrm>
        </p:grpSpPr>
        <p:sp>
          <p:nvSpPr>
            <p:cNvPr id="131" name="Google Shape;131;p6"/>
            <p:cNvSpPr/>
            <p:nvPr/>
          </p:nvSpPr>
          <p:spPr>
            <a:xfrm>
              <a:off x="3149224" y="2381474"/>
              <a:ext cx="2845551" cy="1836106"/>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2" name="Google Shape;132;p6"/>
            <p:cNvSpPr/>
            <p:nvPr/>
          </p:nvSpPr>
          <p:spPr>
            <a:xfrm>
              <a:off x="4214883" y="2495646"/>
              <a:ext cx="554871" cy="418680"/>
            </a:xfrm>
            <a:prstGeom prst="rect">
              <a:avLst/>
            </a:prstGeom>
            <a:noFill/>
            <a:ln w="25400" cap="flat" cmpd="sng">
              <a:solidFill>
                <a:srgbClr val="3B926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 sz="1050" b="0" i="0" u="none" strike="noStrike" cap="none">
                  <a:solidFill>
                    <a:schemeClr val="dk1"/>
                  </a:solidFill>
                  <a:latin typeface="Arial"/>
                  <a:ea typeface="Arial"/>
                  <a:cs typeface="Arial"/>
                  <a:sym typeface="Arial"/>
                </a:rPr>
                <a:t>R1</a:t>
              </a:r>
              <a:endParaRPr sz="1400" b="0" i="0" u="none" strike="noStrike" cap="none">
                <a:solidFill>
                  <a:srgbClr val="000000"/>
                </a:solidFill>
                <a:latin typeface="Arial"/>
                <a:ea typeface="Arial"/>
                <a:cs typeface="Arial"/>
                <a:sym typeface="Arial"/>
              </a:endParaRPr>
            </a:p>
          </p:txBody>
        </p:sp>
        <p:cxnSp>
          <p:nvCxnSpPr>
            <p:cNvPr id="133" name="Google Shape;133;p6"/>
            <p:cNvCxnSpPr>
              <a:stCxn id="132" idx="1"/>
              <a:endCxn id="134" idx="7"/>
            </p:cNvCxnSpPr>
            <p:nvPr/>
          </p:nvCxnSpPr>
          <p:spPr>
            <a:xfrm flipH="1">
              <a:off x="3781383" y="2704986"/>
              <a:ext cx="433500" cy="414600"/>
            </a:xfrm>
            <a:prstGeom prst="straightConnector1">
              <a:avLst/>
            </a:prstGeom>
            <a:noFill/>
            <a:ln w="38100" cap="flat" cmpd="sng">
              <a:solidFill>
                <a:schemeClr val="dk1"/>
              </a:solidFill>
              <a:prstDash val="solid"/>
              <a:round/>
              <a:headEnd type="none" w="sm" len="sm"/>
              <a:tailEnd type="stealth" w="med" len="med"/>
            </a:ln>
          </p:spPr>
        </p:cxnSp>
        <p:sp>
          <p:nvSpPr>
            <p:cNvPr id="135" name="Google Shape;135;p6"/>
            <p:cNvSpPr/>
            <p:nvPr/>
          </p:nvSpPr>
          <p:spPr>
            <a:xfrm>
              <a:off x="5100664" y="3050095"/>
              <a:ext cx="494340" cy="475137"/>
            </a:xfrm>
            <a:prstGeom prst="ellipse">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 sz="1050" b="0" i="0" u="none" strike="noStrike" cap="none">
                  <a:solidFill>
                    <a:schemeClr val="dk1"/>
                  </a:solidFill>
                  <a:latin typeface="Arial"/>
                  <a:ea typeface="Arial"/>
                  <a:cs typeface="Arial"/>
                  <a:sym typeface="Arial"/>
                </a:rPr>
                <a:t>P2</a:t>
              </a:r>
              <a:endParaRPr sz="1400" b="0" i="0" u="none" strike="noStrike" cap="none">
                <a:solidFill>
                  <a:srgbClr val="000000"/>
                </a:solidFill>
                <a:latin typeface="Arial"/>
                <a:ea typeface="Arial"/>
                <a:cs typeface="Arial"/>
                <a:sym typeface="Arial"/>
              </a:endParaRPr>
            </a:p>
          </p:txBody>
        </p:sp>
        <p:sp>
          <p:nvSpPr>
            <p:cNvPr id="134" name="Google Shape;134;p6"/>
            <p:cNvSpPr/>
            <p:nvPr/>
          </p:nvSpPr>
          <p:spPr>
            <a:xfrm>
              <a:off x="3359318" y="3050095"/>
              <a:ext cx="494340" cy="475137"/>
            </a:xfrm>
            <a:prstGeom prst="ellipse">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 sz="1050" b="0" i="0" u="none" strike="noStrike" cap="none">
                  <a:solidFill>
                    <a:schemeClr val="dk1"/>
                  </a:solidFill>
                  <a:latin typeface="Arial"/>
                  <a:ea typeface="Arial"/>
                  <a:cs typeface="Arial"/>
                  <a:sym typeface="Arial"/>
                </a:rPr>
                <a:t>P1</a:t>
              </a:r>
              <a:endParaRPr sz="1400" b="0" i="0" u="none" strike="noStrike" cap="none">
                <a:solidFill>
                  <a:srgbClr val="000000"/>
                </a:solidFill>
                <a:latin typeface="Arial"/>
                <a:ea typeface="Arial"/>
                <a:cs typeface="Arial"/>
                <a:sym typeface="Arial"/>
              </a:endParaRPr>
            </a:p>
          </p:txBody>
        </p:sp>
        <p:sp>
          <p:nvSpPr>
            <p:cNvPr id="136" name="Google Shape;136;p6"/>
            <p:cNvSpPr/>
            <p:nvPr/>
          </p:nvSpPr>
          <p:spPr>
            <a:xfrm>
              <a:off x="4197058" y="3692236"/>
              <a:ext cx="554871" cy="418680"/>
            </a:xfrm>
            <a:prstGeom prst="rect">
              <a:avLst/>
            </a:prstGeom>
            <a:noFill/>
            <a:ln w="25400" cap="flat" cmpd="sng">
              <a:solidFill>
                <a:srgbClr val="3B926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 sz="1050" b="0" i="0" u="none" strike="noStrike" cap="none">
                  <a:solidFill>
                    <a:schemeClr val="dk1"/>
                  </a:solidFill>
                  <a:latin typeface="Arial"/>
                  <a:ea typeface="Arial"/>
                  <a:cs typeface="Arial"/>
                  <a:sym typeface="Arial"/>
                </a:rPr>
                <a:t>R2</a:t>
              </a:r>
              <a:endParaRPr sz="1400" b="0" i="0" u="none" strike="noStrike" cap="none">
                <a:solidFill>
                  <a:srgbClr val="000000"/>
                </a:solidFill>
                <a:latin typeface="Arial"/>
                <a:ea typeface="Arial"/>
                <a:cs typeface="Arial"/>
                <a:sym typeface="Arial"/>
              </a:endParaRPr>
            </a:p>
          </p:txBody>
        </p:sp>
        <p:cxnSp>
          <p:nvCxnSpPr>
            <p:cNvPr id="137" name="Google Shape;137;p6"/>
            <p:cNvCxnSpPr/>
            <p:nvPr/>
          </p:nvCxnSpPr>
          <p:spPr>
            <a:xfrm rot="10800000">
              <a:off x="3752772" y="3443189"/>
              <a:ext cx="404685" cy="404832"/>
            </a:xfrm>
            <a:prstGeom prst="straightConnector1">
              <a:avLst/>
            </a:prstGeom>
            <a:noFill/>
            <a:ln w="38100" cap="flat" cmpd="sng">
              <a:solidFill>
                <a:schemeClr val="dk1"/>
              </a:solidFill>
              <a:prstDash val="solid"/>
              <a:round/>
              <a:headEnd type="stealth" w="med" len="med"/>
              <a:tailEnd type="none" w="sm" len="sm"/>
            </a:ln>
          </p:spPr>
        </p:cxnSp>
      </p:grpSp>
      <p:cxnSp>
        <p:nvCxnSpPr>
          <p:cNvPr id="138" name="Google Shape;138;p6"/>
          <p:cNvCxnSpPr>
            <a:endCxn id="136" idx="3"/>
          </p:cNvCxnSpPr>
          <p:nvPr/>
        </p:nvCxnSpPr>
        <p:spPr>
          <a:xfrm flipH="1">
            <a:off x="4751929" y="3383609"/>
            <a:ext cx="595800" cy="376200"/>
          </a:xfrm>
          <a:prstGeom prst="straightConnector1">
            <a:avLst/>
          </a:prstGeom>
          <a:noFill/>
          <a:ln w="38100" cap="flat" cmpd="sng">
            <a:solidFill>
              <a:schemeClr val="dk1"/>
            </a:solidFill>
            <a:prstDash val="solid"/>
            <a:round/>
            <a:headEnd type="stealth" w="med" len="med"/>
            <a:tailEnd type="none" w="sm" len="sm"/>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a:t>No Preemption</a:t>
            </a:r>
            <a:endParaRPr/>
          </a:p>
        </p:txBody>
      </p:sp>
      <p:sp>
        <p:nvSpPr>
          <p:cNvPr id="144" name="Google Shape;144;p7"/>
          <p:cNvSpPr txBox="1">
            <a:spLocks noGrp="1"/>
          </p:cNvSpPr>
          <p:nvPr>
            <p:ph type="body" idx="1"/>
          </p:nvPr>
        </p:nvSpPr>
        <p:spPr>
          <a:xfrm>
            <a:off x="311700" y="1174351"/>
            <a:ext cx="7201975" cy="7104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ct val="108107"/>
              <a:buNone/>
            </a:pPr>
            <a:r>
              <a:rPr lang="en">
                <a:latin typeface="Century"/>
                <a:ea typeface="Century"/>
                <a:cs typeface="Century"/>
                <a:sym typeface="Century"/>
              </a:rPr>
              <a:t>a resource can be released only voluntarily by the process holding it, after that process has completed its task.</a:t>
            </a:r>
            <a:endParaRPr>
              <a:latin typeface="Century"/>
              <a:ea typeface="Century"/>
              <a:cs typeface="Century"/>
              <a:sym typeface="Century"/>
            </a:endParaRPr>
          </a:p>
        </p:txBody>
      </p:sp>
      <p:pic>
        <p:nvPicPr>
          <p:cNvPr id="145" name="Google Shape;145;p7" descr="Two Kids Fighting Over Toy Stock Illustrations – 11 Two Kids Fighting Over  Toy Stock Illustrations, Vectors &amp;amp; Clipart - Dreamstime"/>
          <p:cNvPicPr preferRelativeResize="0"/>
          <p:nvPr/>
        </p:nvPicPr>
        <p:blipFill rotWithShape="1">
          <a:blip r:embed="rId3">
            <a:alphaModFix/>
          </a:blip>
          <a:srcRect/>
          <a:stretch/>
        </p:blipFill>
        <p:spPr>
          <a:xfrm>
            <a:off x="2923939" y="1911877"/>
            <a:ext cx="2889310" cy="1993476"/>
          </a:xfrm>
          <a:prstGeom prst="rect">
            <a:avLst/>
          </a:prstGeom>
          <a:noFill/>
          <a:ln>
            <a:noFill/>
          </a:ln>
        </p:spPr>
      </p:pic>
      <p:pic>
        <p:nvPicPr>
          <p:cNvPr id="146" name="Google Shape;146;p7" descr="Right Images, Stock Photos &amp; Vectors | Shutterstock"/>
          <p:cNvPicPr preferRelativeResize="0"/>
          <p:nvPr/>
        </p:nvPicPr>
        <p:blipFill rotWithShape="1">
          <a:blip r:embed="rId4">
            <a:alphaModFix/>
          </a:blip>
          <a:srcRect l="53591" t="22889" r="8913" b="30392"/>
          <a:stretch/>
        </p:blipFill>
        <p:spPr>
          <a:xfrm>
            <a:off x="4072786" y="3969149"/>
            <a:ext cx="591615" cy="6142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8"/>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a:t>Circular Wait</a:t>
            </a:r>
            <a:endParaRPr/>
          </a:p>
        </p:txBody>
      </p:sp>
      <p:sp>
        <p:nvSpPr>
          <p:cNvPr id="152" name="Google Shape;152;p8"/>
          <p:cNvSpPr txBox="1">
            <a:spLocks noGrp="1"/>
          </p:cNvSpPr>
          <p:nvPr>
            <p:ph type="body" idx="1"/>
          </p:nvPr>
        </p:nvSpPr>
        <p:spPr>
          <a:xfrm>
            <a:off x="311700" y="1147225"/>
            <a:ext cx="8406998" cy="115063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400">
                <a:latin typeface="Century"/>
                <a:ea typeface="Century"/>
                <a:cs typeface="Century"/>
                <a:sym typeface="Century"/>
              </a:rPr>
              <a:t>A set {P</a:t>
            </a:r>
            <a:r>
              <a:rPr lang="en" sz="1400" baseline="-25000">
                <a:latin typeface="Century"/>
                <a:ea typeface="Century"/>
                <a:cs typeface="Century"/>
                <a:sym typeface="Century"/>
              </a:rPr>
              <a:t>0</a:t>
            </a:r>
            <a:r>
              <a:rPr lang="en" sz="1400">
                <a:latin typeface="Century"/>
                <a:ea typeface="Century"/>
                <a:cs typeface="Century"/>
                <a:sym typeface="Century"/>
              </a:rPr>
              <a:t>, P</a:t>
            </a:r>
            <a:r>
              <a:rPr lang="en" sz="1400" baseline="-25000">
                <a:latin typeface="Century"/>
                <a:ea typeface="Century"/>
                <a:cs typeface="Century"/>
                <a:sym typeface="Century"/>
              </a:rPr>
              <a:t>1</a:t>
            </a:r>
            <a:r>
              <a:rPr lang="en" sz="1400">
                <a:latin typeface="Century"/>
                <a:ea typeface="Century"/>
                <a:cs typeface="Century"/>
                <a:sym typeface="Century"/>
              </a:rPr>
              <a:t>, ..., P</a:t>
            </a:r>
            <a:r>
              <a:rPr lang="en" sz="1400" baseline="-25000">
                <a:latin typeface="Century"/>
                <a:ea typeface="Century"/>
                <a:cs typeface="Century"/>
                <a:sym typeface="Century"/>
              </a:rPr>
              <a:t>n</a:t>
            </a:r>
            <a:r>
              <a:rPr lang="en" sz="1400">
                <a:latin typeface="Century"/>
                <a:ea typeface="Century"/>
                <a:cs typeface="Century"/>
                <a:sym typeface="Century"/>
              </a:rPr>
              <a:t>} of waiting processes must exist such that </a:t>
            </a:r>
            <a:endParaRPr/>
          </a:p>
          <a:p>
            <a:pPr marL="0" lvl="0" indent="0" algn="l" rtl="0">
              <a:lnSpc>
                <a:spcPct val="115000"/>
              </a:lnSpc>
              <a:spcBef>
                <a:spcPts val="0"/>
              </a:spcBef>
              <a:spcAft>
                <a:spcPts val="0"/>
              </a:spcAft>
              <a:buSzPts val="1800"/>
              <a:buNone/>
            </a:pPr>
            <a:r>
              <a:rPr lang="en" sz="1400">
                <a:latin typeface="Century"/>
                <a:ea typeface="Century"/>
                <a:cs typeface="Century"/>
                <a:sym typeface="Century"/>
              </a:rPr>
              <a:t>P0 is waiting for a resource held by P</a:t>
            </a:r>
            <a:r>
              <a:rPr lang="en" sz="1400" baseline="-25000">
                <a:latin typeface="Century"/>
                <a:ea typeface="Century"/>
                <a:cs typeface="Century"/>
                <a:sym typeface="Century"/>
              </a:rPr>
              <a:t>1</a:t>
            </a:r>
            <a:r>
              <a:rPr lang="en" sz="1400">
                <a:latin typeface="Century"/>
                <a:ea typeface="Century"/>
                <a:cs typeface="Century"/>
                <a:sym typeface="Century"/>
              </a:rPr>
              <a:t>, </a:t>
            </a:r>
            <a:endParaRPr/>
          </a:p>
          <a:p>
            <a:pPr marL="0" lvl="0" indent="0" algn="l" rtl="0">
              <a:lnSpc>
                <a:spcPct val="115000"/>
              </a:lnSpc>
              <a:spcBef>
                <a:spcPts val="0"/>
              </a:spcBef>
              <a:spcAft>
                <a:spcPts val="0"/>
              </a:spcAft>
              <a:buSzPts val="1800"/>
              <a:buNone/>
            </a:pPr>
            <a:r>
              <a:rPr lang="en" sz="1400">
                <a:latin typeface="Century"/>
                <a:ea typeface="Century"/>
                <a:cs typeface="Century"/>
                <a:sym typeface="Century"/>
              </a:rPr>
              <a:t>P</a:t>
            </a:r>
            <a:r>
              <a:rPr lang="en" sz="1400" baseline="-25000">
                <a:latin typeface="Century"/>
                <a:ea typeface="Century"/>
                <a:cs typeface="Century"/>
                <a:sym typeface="Century"/>
              </a:rPr>
              <a:t>1</a:t>
            </a:r>
            <a:r>
              <a:rPr lang="en" sz="1400">
                <a:latin typeface="Century"/>
                <a:ea typeface="Century"/>
                <a:cs typeface="Century"/>
                <a:sym typeface="Century"/>
              </a:rPr>
              <a:t> is waiting for a resource held by P</a:t>
            </a:r>
            <a:r>
              <a:rPr lang="en" sz="1400" baseline="-25000">
                <a:latin typeface="Century"/>
                <a:ea typeface="Century"/>
                <a:cs typeface="Century"/>
                <a:sym typeface="Century"/>
              </a:rPr>
              <a:t>2</a:t>
            </a:r>
            <a:r>
              <a:rPr lang="en" sz="1400">
                <a:latin typeface="Century"/>
                <a:ea typeface="Century"/>
                <a:cs typeface="Century"/>
                <a:sym typeface="Century"/>
              </a:rPr>
              <a:t>, ..., P</a:t>
            </a:r>
            <a:r>
              <a:rPr lang="en" sz="1400" baseline="-25000">
                <a:latin typeface="Century"/>
                <a:ea typeface="Century"/>
                <a:cs typeface="Century"/>
                <a:sym typeface="Century"/>
              </a:rPr>
              <a:t>n−1 </a:t>
            </a:r>
            <a:r>
              <a:rPr lang="en" sz="1400">
                <a:latin typeface="Century"/>
                <a:ea typeface="Century"/>
                <a:cs typeface="Century"/>
                <a:sym typeface="Century"/>
              </a:rPr>
              <a:t>is waiting for a resource held by P</a:t>
            </a:r>
            <a:r>
              <a:rPr lang="en" sz="1400" baseline="-25000">
                <a:latin typeface="Century"/>
                <a:ea typeface="Century"/>
                <a:cs typeface="Century"/>
                <a:sym typeface="Century"/>
              </a:rPr>
              <a:t>n</a:t>
            </a:r>
            <a:r>
              <a:rPr lang="en" sz="1400">
                <a:latin typeface="Century"/>
                <a:ea typeface="Century"/>
                <a:cs typeface="Century"/>
                <a:sym typeface="Century"/>
              </a:rPr>
              <a:t>, and </a:t>
            </a:r>
            <a:endParaRPr/>
          </a:p>
          <a:p>
            <a:pPr marL="0" lvl="0" indent="0" algn="l" rtl="0">
              <a:lnSpc>
                <a:spcPct val="115000"/>
              </a:lnSpc>
              <a:spcBef>
                <a:spcPts val="0"/>
              </a:spcBef>
              <a:spcAft>
                <a:spcPts val="0"/>
              </a:spcAft>
              <a:buSzPts val="1800"/>
              <a:buNone/>
            </a:pPr>
            <a:r>
              <a:rPr lang="en" sz="1400">
                <a:latin typeface="Century"/>
                <a:ea typeface="Century"/>
                <a:cs typeface="Century"/>
                <a:sym typeface="Century"/>
              </a:rPr>
              <a:t>P</a:t>
            </a:r>
            <a:r>
              <a:rPr lang="en" sz="1400" baseline="-25000">
                <a:latin typeface="Century"/>
                <a:ea typeface="Century"/>
                <a:cs typeface="Century"/>
                <a:sym typeface="Century"/>
              </a:rPr>
              <a:t>n</a:t>
            </a:r>
            <a:r>
              <a:rPr lang="en" sz="1400">
                <a:latin typeface="Century"/>
                <a:ea typeface="Century"/>
                <a:cs typeface="Century"/>
                <a:sym typeface="Century"/>
              </a:rPr>
              <a:t> is waiting for a resource held by P</a:t>
            </a:r>
            <a:r>
              <a:rPr lang="en" sz="1400" baseline="-25000">
                <a:latin typeface="Century"/>
                <a:ea typeface="Century"/>
                <a:cs typeface="Century"/>
                <a:sym typeface="Century"/>
              </a:rPr>
              <a:t>0</a:t>
            </a:r>
            <a:endParaRPr sz="1400">
              <a:latin typeface="Century"/>
              <a:ea typeface="Century"/>
              <a:cs typeface="Century"/>
              <a:sym typeface="Century"/>
            </a:endParaRPr>
          </a:p>
        </p:txBody>
      </p:sp>
      <p:grpSp>
        <p:nvGrpSpPr>
          <p:cNvPr id="153" name="Google Shape;153;p8"/>
          <p:cNvGrpSpPr/>
          <p:nvPr/>
        </p:nvGrpSpPr>
        <p:grpSpPr>
          <a:xfrm>
            <a:off x="2732393" y="2571750"/>
            <a:ext cx="2796321" cy="2009231"/>
            <a:chOff x="-109674" y="2648824"/>
            <a:chExt cx="3484223" cy="2254395"/>
          </a:xfrm>
        </p:grpSpPr>
        <p:sp>
          <p:nvSpPr>
            <p:cNvPr id="154" name="Google Shape;154;p8"/>
            <p:cNvSpPr/>
            <p:nvPr/>
          </p:nvSpPr>
          <p:spPr>
            <a:xfrm>
              <a:off x="689645" y="2648824"/>
              <a:ext cx="762000" cy="533400"/>
            </a:xfrm>
            <a:prstGeom prst="rect">
              <a:avLst/>
            </a:prstGeom>
            <a:noFill/>
            <a:ln w="25400" cap="flat" cmpd="sng">
              <a:solidFill>
                <a:srgbClr val="3B926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R0</a:t>
              </a:r>
              <a:endParaRPr sz="1400" b="0" i="0" u="none" strike="noStrike" cap="none">
                <a:solidFill>
                  <a:srgbClr val="000000"/>
                </a:solidFill>
                <a:latin typeface="Arial"/>
                <a:ea typeface="Arial"/>
                <a:cs typeface="Arial"/>
                <a:sym typeface="Arial"/>
              </a:endParaRPr>
            </a:p>
          </p:txBody>
        </p:sp>
        <p:sp>
          <p:nvSpPr>
            <p:cNvPr id="155" name="Google Shape;155;p8"/>
            <p:cNvSpPr/>
            <p:nvPr/>
          </p:nvSpPr>
          <p:spPr>
            <a:xfrm>
              <a:off x="685119" y="4333855"/>
              <a:ext cx="762000" cy="533400"/>
            </a:xfrm>
            <a:prstGeom prst="rect">
              <a:avLst/>
            </a:prstGeom>
            <a:noFill/>
            <a:ln w="25400" cap="flat" cmpd="sng">
              <a:solidFill>
                <a:srgbClr val="3B926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R1</a:t>
              </a:r>
              <a:endParaRPr sz="1400" b="0" i="0" u="none" strike="noStrike" cap="none">
                <a:solidFill>
                  <a:srgbClr val="000000"/>
                </a:solidFill>
                <a:latin typeface="Arial"/>
                <a:ea typeface="Arial"/>
                <a:cs typeface="Arial"/>
                <a:sym typeface="Arial"/>
              </a:endParaRPr>
            </a:p>
          </p:txBody>
        </p:sp>
        <p:sp>
          <p:nvSpPr>
            <p:cNvPr id="156" name="Google Shape;156;p8"/>
            <p:cNvSpPr/>
            <p:nvPr/>
          </p:nvSpPr>
          <p:spPr>
            <a:xfrm>
              <a:off x="-109674" y="3433532"/>
              <a:ext cx="678873" cy="605327"/>
            </a:xfrm>
            <a:prstGeom prst="ellipse">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P0</a:t>
              </a:r>
              <a:endParaRPr sz="1400" b="0" i="0" u="none" strike="noStrike" cap="none">
                <a:solidFill>
                  <a:srgbClr val="000000"/>
                </a:solidFill>
                <a:latin typeface="Arial"/>
                <a:ea typeface="Arial"/>
                <a:cs typeface="Arial"/>
                <a:sym typeface="Arial"/>
              </a:endParaRPr>
            </a:p>
          </p:txBody>
        </p:sp>
        <p:cxnSp>
          <p:nvCxnSpPr>
            <p:cNvPr id="157" name="Google Shape;157;p8"/>
            <p:cNvCxnSpPr>
              <a:stCxn id="154" idx="1"/>
              <a:endCxn id="156" idx="0"/>
            </p:cNvCxnSpPr>
            <p:nvPr/>
          </p:nvCxnSpPr>
          <p:spPr>
            <a:xfrm flipH="1">
              <a:off x="229745" y="2915524"/>
              <a:ext cx="459900" cy="518100"/>
            </a:xfrm>
            <a:prstGeom prst="straightConnector1">
              <a:avLst/>
            </a:prstGeom>
            <a:noFill/>
            <a:ln w="38100" cap="flat" cmpd="sng">
              <a:solidFill>
                <a:schemeClr val="dk1"/>
              </a:solidFill>
              <a:prstDash val="solid"/>
              <a:round/>
              <a:headEnd type="none" w="sm" len="sm"/>
              <a:tailEnd type="stealth" w="med" len="med"/>
            </a:ln>
          </p:spPr>
        </p:cxnSp>
        <p:cxnSp>
          <p:nvCxnSpPr>
            <p:cNvPr id="158" name="Google Shape;158;p8"/>
            <p:cNvCxnSpPr>
              <a:stCxn id="156" idx="4"/>
              <a:endCxn id="155" idx="1"/>
            </p:cNvCxnSpPr>
            <p:nvPr/>
          </p:nvCxnSpPr>
          <p:spPr>
            <a:xfrm>
              <a:off x="229763" y="4038859"/>
              <a:ext cx="455400" cy="561600"/>
            </a:xfrm>
            <a:prstGeom prst="straightConnector1">
              <a:avLst/>
            </a:prstGeom>
            <a:noFill/>
            <a:ln w="38100" cap="flat" cmpd="sng">
              <a:solidFill>
                <a:schemeClr val="dk1"/>
              </a:solidFill>
              <a:prstDash val="solid"/>
              <a:round/>
              <a:headEnd type="none" w="sm" len="sm"/>
              <a:tailEnd type="stealth" w="med" len="med"/>
            </a:ln>
          </p:spPr>
        </p:cxnSp>
        <p:cxnSp>
          <p:nvCxnSpPr>
            <p:cNvPr id="159" name="Google Shape;159;p8"/>
            <p:cNvCxnSpPr>
              <a:stCxn id="155" idx="3"/>
              <a:endCxn id="160" idx="2"/>
            </p:cNvCxnSpPr>
            <p:nvPr/>
          </p:nvCxnSpPr>
          <p:spPr>
            <a:xfrm>
              <a:off x="1447119" y="4600555"/>
              <a:ext cx="664200" cy="0"/>
            </a:xfrm>
            <a:prstGeom prst="straightConnector1">
              <a:avLst/>
            </a:prstGeom>
            <a:noFill/>
            <a:ln w="38100" cap="flat" cmpd="sng">
              <a:solidFill>
                <a:schemeClr val="dk1"/>
              </a:solidFill>
              <a:prstDash val="solid"/>
              <a:round/>
              <a:headEnd type="none" w="sm" len="sm"/>
              <a:tailEnd type="stealth" w="med" len="med"/>
            </a:ln>
          </p:spPr>
        </p:cxnSp>
        <p:cxnSp>
          <p:nvCxnSpPr>
            <p:cNvPr id="161" name="Google Shape;161;p8"/>
            <p:cNvCxnSpPr>
              <a:stCxn id="160" idx="6"/>
              <a:endCxn id="162" idx="2"/>
            </p:cNvCxnSpPr>
            <p:nvPr/>
          </p:nvCxnSpPr>
          <p:spPr>
            <a:xfrm rot="10800000" flipH="1">
              <a:off x="2790149" y="4038956"/>
              <a:ext cx="584400" cy="561600"/>
            </a:xfrm>
            <a:prstGeom prst="straightConnector1">
              <a:avLst/>
            </a:prstGeom>
            <a:noFill/>
            <a:ln w="38100" cap="flat" cmpd="sng">
              <a:solidFill>
                <a:schemeClr val="dk1"/>
              </a:solidFill>
              <a:prstDash val="solid"/>
              <a:round/>
              <a:headEnd type="none" w="sm" len="sm"/>
              <a:tailEnd type="stealth" w="med" len="med"/>
            </a:ln>
          </p:spPr>
        </p:cxnSp>
        <p:sp>
          <p:nvSpPr>
            <p:cNvPr id="160" name="Google Shape;160;p8"/>
            <p:cNvSpPr/>
            <p:nvPr/>
          </p:nvSpPr>
          <p:spPr>
            <a:xfrm>
              <a:off x="2111276" y="4297892"/>
              <a:ext cx="678873" cy="605327"/>
            </a:xfrm>
            <a:prstGeom prst="ellipse">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P1</a:t>
              </a:r>
              <a:endParaRPr sz="1400" b="0" i="0" u="none" strike="noStrike" cap="none">
                <a:solidFill>
                  <a:srgbClr val="000000"/>
                </a:solidFill>
                <a:latin typeface="Arial"/>
                <a:ea typeface="Arial"/>
                <a:cs typeface="Arial"/>
                <a:sym typeface="Arial"/>
              </a:endParaRPr>
            </a:p>
          </p:txBody>
        </p:sp>
      </p:grpSp>
      <p:sp>
        <p:nvSpPr>
          <p:cNvPr id="162" name="Google Shape;162;p8"/>
          <p:cNvSpPr/>
          <p:nvPr/>
        </p:nvSpPr>
        <p:spPr>
          <a:xfrm>
            <a:off x="5223022" y="3335226"/>
            <a:ext cx="611556" cy="475393"/>
          </a:xfrm>
          <a:prstGeom prst="rect">
            <a:avLst/>
          </a:prstGeom>
          <a:noFill/>
          <a:ln w="25400" cap="flat" cmpd="sng">
            <a:solidFill>
              <a:srgbClr val="3B926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R</a:t>
            </a:r>
            <a:r>
              <a:rPr lang="en" sz="1100" b="0" i="0" u="none" strike="noStrike" cap="none" baseline="-25000">
                <a:solidFill>
                  <a:schemeClr val="dk1"/>
                </a:solidFill>
                <a:latin typeface="Arial"/>
                <a:ea typeface="Arial"/>
                <a:cs typeface="Arial"/>
                <a:sym typeface="Arial"/>
              </a:rPr>
              <a:t>n</a:t>
            </a:r>
            <a:endParaRPr sz="1400" b="0" i="0" u="none" strike="noStrike" cap="none">
              <a:solidFill>
                <a:srgbClr val="000000"/>
              </a:solidFill>
              <a:latin typeface="Arial"/>
              <a:ea typeface="Arial"/>
              <a:cs typeface="Arial"/>
              <a:sym typeface="Arial"/>
            </a:endParaRPr>
          </a:p>
        </p:txBody>
      </p:sp>
      <p:sp>
        <p:nvSpPr>
          <p:cNvPr id="163" name="Google Shape;163;p8"/>
          <p:cNvSpPr/>
          <p:nvPr/>
        </p:nvSpPr>
        <p:spPr>
          <a:xfrm>
            <a:off x="4514852" y="2521366"/>
            <a:ext cx="544841" cy="539498"/>
          </a:xfrm>
          <a:prstGeom prst="ellipse">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P</a:t>
            </a:r>
            <a:r>
              <a:rPr lang="en" sz="1100" b="0" i="0" u="none" strike="noStrike" cap="none" baseline="-25000">
                <a:solidFill>
                  <a:schemeClr val="dk1"/>
                </a:solidFill>
                <a:latin typeface="Arial"/>
                <a:ea typeface="Arial"/>
                <a:cs typeface="Arial"/>
                <a:sym typeface="Arial"/>
              </a:rPr>
              <a:t>n</a:t>
            </a:r>
            <a:endParaRPr sz="1400" b="0" i="0" u="none" strike="noStrike" cap="none">
              <a:solidFill>
                <a:srgbClr val="000000"/>
              </a:solidFill>
              <a:latin typeface="Arial"/>
              <a:ea typeface="Arial"/>
              <a:cs typeface="Arial"/>
              <a:sym typeface="Arial"/>
            </a:endParaRPr>
          </a:p>
        </p:txBody>
      </p:sp>
      <p:cxnSp>
        <p:nvCxnSpPr>
          <p:cNvPr id="164" name="Google Shape;164;p8"/>
          <p:cNvCxnSpPr>
            <a:stCxn id="163" idx="2"/>
            <a:endCxn id="154" idx="3"/>
          </p:cNvCxnSpPr>
          <p:nvPr/>
        </p:nvCxnSpPr>
        <p:spPr>
          <a:xfrm flipH="1">
            <a:off x="3985352" y="2791115"/>
            <a:ext cx="529500" cy="18300"/>
          </a:xfrm>
          <a:prstGeom prst="straightConnector1">
            <a:avLst/>
          </a:prstGeom>
          <a:noFill/>
          <a:ln w="38100" cap="flat" cmpd="sng">
            <a:solidFill>
              <a:schemeClr val="dk1"/>
            </a:solidFill>
            <a:prstDash val="solid"/>
            <a:round/>
            <a:headEnd type="none" w="sm" len="sm"/>
            <a:tailEnd type="stealth" w="med" len="med"/>
          </a:ln>
        </p:spPr>
      </p:cxnSp>
      <p:cxnSp>
        <p:nvCxnSpPr>
          <p:cNvPr id="165" name="Google Shape;165;p8"/>
          <p:cNvCxnSpPr>
            <a:stCxn id="162" idx="0"/>
            <a:endCxn id="163" idx="6"/>
          </p:cNvCxnSpPr>
          <p:nvPr/>
        </p:nvCxnSpPr>
        <p:spPr>
          <a:xfrm rot="10800000">
            <a:off x="5059600" y="2791026"/>
            <a:ext cx="469200" cy="544200"/>
          </a:xfrm>
          <a:prstGeom prst="straightConnector1">
            <a:avLst/>
          </a:prstGeom>
          <a:noFill/>
          <a:ln w="38100" cap="flat" cmpd="sng">
            <a:solidFill>
              <a:schemeClr val="dk1"/>
            </a:solidFill>
            <a:prstDash val="solid"/>
            <a:round/>
            <a:headEnd type="none" w="sm" len="sm"/>
            <a:tailEnd type="stealth"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9"/>
          <p:cNvSpPr txBox="1">
            <a:spLocks noGrp="1"/>
          </p:cNvSpPr>
          <p:nvPr>
            <p:ph type="ctrTitle"/>
          </p:nvPr>
        </p:nvSpPr>
        <p:spPr>
          <a:xfrm>
            <a:off x="3044700" y="1444255"/>
            <a:ext cx="3054600" cy="15372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11111"/>
              <a:buNone/>
            </a:pPr>
            <a:r>
              <a:rPr lang="en" b="1">
                <a:solidFill>
                  <a:srgbClr val="3B9267"/>
                </a:solidFill>
              </a:rPr>
              <a:t>Resource Allocation Graph</a:t>
            </a:r>
            <a:endParaRPr b="1">
              <a:solidFill>
                <a:srgbClr val="3B9267"/>
              </a:solidFill>
            </a:endParaRPr>
          </a:p>
        </p:txBody>
      </p:sp>
      <p:sp>
        <p:nvSpPr>
          <p:cNvPr id="171" name="Google Shape;171;p9"/>
          <p:cNvSpPr txBox="1">
            <a:spLocks noGrp="1"/>
          </p:cNvSpPr>
          <p:nvPr>
            <p:ph type="subTitle" idx="1"/>
          </p:nvPr>
        </p:nvSpPr>
        <p:spPr>
          <a:xfrm>
            <a:off x="3044700" y="3116580"/>
            <a:ext cx="3054600" cy="7014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100"/>
              <a:buNone/>
            </a:pPr>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721</TotalTime>
  <Words>2835</Words>
  <Application>Microsoft Macintosh PowerPoint</Application>
  <PresentationFormat>On-screen Show (16:9)</PresentationFormat>
  <Paragraphs>444</Paragraphs>
  <Slides>38</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Century</vt:lpstr>
      <vt:lpstr>Economica</vt:lpstr>
      <vt:lpstr>Consolas</vt:lpstr>
      <vt:lpstr>Comic Sans MS</vt:lpstr>
      <vt:lpstr>Arial</vt:lpstr>
      <vt:lpstr>Helvetica Neue</vt:lpstr>
      <vt:lpstr>Open Sans</vt:lpstr>
      <vt:lpstr>Nunito</vt:lpstr>
      <vt:lpstr>Luxe</vt:lpstr>
      <vt:lpstr>Deadlock</vt:lpstr>
      <vt:lpstr>Deadlock </vt:lpstr>
      <vt:lpstr>System Model</vt:lpstr>
      <vt:lpstr>Necessary Conditions for Deadlock</vt:lpstr>
      <vt:lpstr>Mutual Exclusion</vt:lpstr>
      <vt:lpstr>Hold and Wait</vt:lpstr>
      <vt:lpstr>No Preemption</vt:lpstr>
      <vt:lpstr>Circular Wait</vt:lpstr>
      <vt:lpstr>Resource Allocation Graph</vt:lpstr>
      <vt:lpstr>Resource Allocation Graph</vt:lpstr>
      <vt:lpstr>Example of Resource Allocation Graph</vt:lpstr>
      <vt:lpstr>Resource Allocation Graph (Deadlock)</vt:lpstr>
      <vt:lpstr>Methods for Handling Deadlocks</vt:lpstr>
      <vt:lpstr>Deadlock Prevention</vt:lpstr>
      <vt:lpstr>Deadlock Prevention</vt:lpstr>
      <vt:lpstr>Deadlock Prevention</vt:lpstr>
      <vt:lpstr>Deadlock Avoidance</vt:lpstr>
      <vt:lpstr>Deadlock Avoidance</vt:lpstr>
      <vt:lpstr>Safe State</vt:lpstr>
      <vt:lpstr>Safe State, Unsafe State &amp; Deadlock</vt:lpstr>
      <vt:lpstr>Resource-Allocation-Graph Algorithm (Deadlock Avoidance Algorithm)</vt:lpstr>
      <vt:lpstr>Resource-Allocation-Graph Algorithm (Deadlock Avoidance Algorithm)</vt:lpstr>
      <vt:lpstr>Bankers Algorithm</vt:lpstr>
      <vt:lpstr>Banker’s Algorithm (Deadlock Avoidance Algorithm)</vt:lpstr>
      <vt:lpstr>Data Structures for the Banker’s Algorithm</vt:lpstr>
      <vt:lpstr>Banker’s Safety Algorithm</vt:lpstr>
      <vt:lpstr>Banker’s Algorithm Example</vt:lpstr>
      <vt:lpstr>Banker’s Algorithm Example</vt:lpstr>
      <vt:lpstr>Banker’s Algorithm Example</vt:lpstr>
      <vt:lpstr>Banker’s Algorithm Example</vt:lpstr>
      <vt:lpstr>Banker’s Algorithm Example</vt:lpstr>
      <vt:lpstr>Banker’s Algorithm Example</vt:lpstr>
      <vt:lpstr>Banker’s Algorithm Example</vt:lpstr>
      <vt:lpstr>Banker’s Algorithm Example</vt:lpstr>
      <vt:lpstr>Practice</vt:lpstr>
      <vt:lpstr>Resource-Request Algorithm for Process Pi</vt:lpstr>
      <vt:lpstr>What if P1 Request (1,0,2) more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dc:title>
  <dc:creator>Faisal Bin Ashraf</dc:creator>
  <cp:lastModifiedBy>Ferdous, Md Sadek</cp:lastModifiedBy>
  <cp:revision>17</cp:revision>
  <dcterms:modified xsi:type="dcterms:W3CDTF">2024-03-20T08:08:40Z</dcterms:modified>
</cp:coreProperties>
</file>