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I -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I -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I -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25" dirty="0"/>
              <a:t>2011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I -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25" dirty="0"/>
              <a:t>2011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I -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25" dirty="0"/>
              <a:t>2011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2" y="468312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662"/>
                </a:lnTo>
                <a:lnTo>
                  <a:pt x="438150" y="474662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100" y="468312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337" y="890587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422275" y="0"/>
                </a:moveTo>
                <a:lnTo>
                  <a:pt x="0" y="0"/>
                </a:lnTo>
                <a:lnTo>
                  <a:pt x="0" y="474662"/>
                </a:lnTo>
                <a:lnTo>
                  <a:pt x="422275" y="474662"/>
                </a:lnTo>
                <a:lnTo>
                  <a:pt x="42227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655" y="479297"/>
            <a:ext cx="8968689" cy="60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889277"/>
            <a:ext cx="4450080" cy="2426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639" y="6559508"/>
            <a:ext cx="296037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I -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28431" y="6568957"/>
            <a:ext cx="357504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eis.org/A000396" TargetMode="Externa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63"/>
            <a:ext cx="9009380" cy="1052830"/>
            <a:chOff x="0" y="2438463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413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7" y="474662"/>
                  </a:lnTo>
                  <a:lnTo>
                    <a:pt x="43766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8" y="2546413"/>
              <a:ext cx="328244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88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1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17" y="474662"/>
                  </a:lnTo>
                  <a:lnTo>
                    <a:pt x="42181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7" y="2968688"/>
              <a:ext cx="369100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600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87"/>
              <a:ext cx="8693150" cy="555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571103" y="6568957"/>
            <a:ext cx="2717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1-</a:t>
            </a:r>
            <a:fld id="{81D60167-4931-47E6-BA6A-407CBD079E47}" type="slidenum">
              <a:rPr sz="1200" spc="-5" dirty="0"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644" y="872109"/>
            <a:ext cx="7280909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-5" dirty="0"/>
              <a:t>CSE 2213</a:t>
            </a:r>
            <a:r>
              <a:rPr sz="4800" spc="-5" dirty="0" smtClean="0"/>
              <a:t>:</a:t>
            </a:r>
            <a:endParaRPr sz="4800" dirty="0"/>
          </a:p>
          <a:p>
            <a:pPr marL="12700" marR="5080">
              <a:lnSpc>
                <a:spcPct val="100000"/>
              </a:lnSpc>
            </a:pPr>
            <a:r>
              <a:rPr lang="en-US" sz="4800" spc="-5" dirty="0"/>
              <a:t>Discrete Mathematics</a:t>
            </a:r>
            <a:endParaRPr sz="4800" dirty="0"/>
          </a:p>
        </p:txBody>
      </p:sp>
      <p:sp>
        <p:nvSpPr>
          <p:cNvPr id="13" name="object 13"/>
          <p:cNvSpPr txBox="1"/>
          <p:nvPr/>
        </p:nvSpPr>
        <p:spPr>
          <a:xfrm>
            <a:off x="1043736" y="5042530"/>
            <a:ext cx="7348855" cy="1372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lang="en-US" sz="2000" b="1" dirty="0" smtClean="0">
                <a:solidFill>
                  <a:srgbClr val="C00000"/>
                </a:solidFill>
                <a:latin typeface="Arial"/>
                <a:cs typeface="Arial"/>
              </a:rPr>
              <a:t>Modified Slides (based on the source mentioned below):</a:t>
            </a:r>
            <a:endParaRPr sz="29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Originals slides by </a:t>
            </a:r>
            <a:r>
              <a:rPr sz="2000" spc="5" dirty="0">
                <a:latin typeface="Arial"/>
                <a:cs typeface="Arial"/>
              </a:rPr>
              <a:t>Dr. </a:t>
            </a:r>
            <a:r>
              <a:rPr sz="2000" dirty="0">
                <a:latin typeface="Arial"/>
                <a:cs typeface="Arial"/>
              </a:rPr>
              <a:t>Baek and Dr. </a:t>
            </a:r>
            <a:r>
              <a:rPr sz="2000" spc="-5" dirty="0">
                <a:latin typeface="Arial"/>
                <a:cs typeface="Arial"/>
              </a:rPr>
              <a:t>Still, </a:t>
            </a:r>
            <a:r>
              <a:rPr sz="2000" dirty="0">
                <a:latin typeface="Arial"/>
                <a:cs typeface="Arial"/>
              </a:rPr>
              <a:t>adapted by J.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Stelovsky</a:t>
            </a: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Based on slides </a:t>
            </a:r>
            <a:r>
              <a:rPr sz="2000" spc="5" dirty="0">
                <a:latin typeface="Arial"/>
                <a:cs typeface="Arial"/>
              </a:rPr>
              <a:t>Dr. </a:t>
            </a:r>
            <a:r>
              <a:rPr sz="2000" dirty="0">
                <a:latin typeface="Arial"/>
                <a:cs typeface="Arial"/>
              </a:rPr>
              <a:t>M. P. Frank and Dr. J.L.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Gross</a:t>
            </a: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Provided by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McGraw-Hill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370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Definition of a</a:t>
            </a:r>
            <a:r>
              <a:rPr sz="4000" spc="-20" dirty="0"/>
              <a:t> </a:t>
            </a:r>
            <a:r>
              <a:rPr sz="4000" i="1" spc="-5" dirty="0">
                <a:latin typeface="Arial"/>
                <a:cs typeface="Arial"/>
              </a:rPr>
              <a:t>Proposition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7244" y="1171847"/>
            <a:ext cx="7720965" cy="41979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latin typeface="Arial"/>
                <a:cs typeface="Arial"/>
              </a:rPr>
              <a:t>Definition: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b="1" i="1" spc="-5" dirty="0">
                <a:solidFill>
                  <a:srgbClr val="008000"/>
                </a:solidFill>
                <a:latin typeface="Arial"/>
                <a:cs typeface="Arial"/>
              </a:rPr>
              <a:t>proposition </a:t>
            </a:r>
            <a:r>
              <a:rPr sz="2400" spc="-5" dirty="0">
                <a:latin typeface="Arial"/>
                <a:cs typeface="Arial"/>
              </a:rPr>
              <a:t>(denoted </a:t>
            </a:r>
            <a:r>
              <a:rPr sz="2400" i="1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i="1" spc="-5" dirty="0">
                <a:latin typeface="Arial"/>
                <a:cs typeface="Arial"/>
              </a:rPr>
              <a:t>q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, …)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simply:</a:t>
            </a:r>
            <a:endParaRPr sz="2400">
              <a:latin typeface="Arial"/>
              <a:cs typeface="Arial"/>
            </a:endParaRPr>
          </a:p>
          <a:p>
            <a:pPr marL="354965" indent="-342900" algn="just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i="1" dirty="0">
                <a:latin typeface="Arial"/>
                <a:cs typeface="Arial"/>
              </a:rPr>
              <a:t>statement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i="1" spc="-5" dirty="0">
                <a:latin typeface="Arial"/>
                <a:cs typeface="Arial"/>
              </a:rPr>
              <a:t>i.e.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dirty="0">
                <a:latin typeface="Arial"/>
                <a:cs typeface="Arial"/>
              </a:rPr>
              <a:t>a declarative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sentence)</a:t>
            </a:r>
            <a:endParaRPr sz="2000">
              <a:latin typeface="Arial"/>
              <a:cs typeface="Arial"/>
            </a:endParaRPr>
          </a:p>
          <a:p>
            <a:pPr marL="756285" marR="3810000" lvl="1" indent="-287020" algn="just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2000" i="1" dirty="0">
                <a:latin typeface="Arial"/>
                <a:cs typeface="Arial"/>
              </a:rPr>
              <a:t>with </a:t>
            </a:r>
            <a:r>
              <a:rPr sz="2000" i="1" spc="-5" dirty="0">
                <a:latin typeface="Arial"/>
                <a:cs typeface="Arial"/>
              </a:rPr>
              <a:t>some </a:t>
            </a:r>
            <a:r>
              <a:rPr sz="2000" i="1" dirty="0">
                <a:latin typeface="Arial"/>
                <a:cs typeface="Arial"/>
              </a:rPr>
              <a:t>definite</a:t>
            </a:r>
            <a:r>
              <a:rPr sz="2000" i="1" spc="-10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meaning</a:t>
            </a:r>
            <a:r>
              <a:rPr sz="2000" dirty="0">
                <a:latin typeface="Arial"/>
                <a:cs typeface="Arial"/>
              </a:rPr>
              <a:t>,  (not vague or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ambiguous)</a:t>
            </a:r>
            <a:endParaRPr sz="2000">
              <a:latin typeface="Arial"/>
              <a:cs typeface="Arial"/>
            </a:endParaRPr>
          </a:p>
          <a:p>
            <a:pPr marL="354965" indent="-342900" algn="just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having a </a:t>
            </a:r>
            <a:r>
              <a:rPr sz="2000" i="1" dirty="0">
                <a:latin typeface="Arial"/>
                <a:cs typeface="Arial"/>
              </a:rPr>
              <a:t>truth value </a:t>
            </a:r>
            <a:r>
              <a:rPr sz="2000" spc="-5" dirty="0">
                <a:latin typeface="Arial"/>
                <a:cs typeface="Arial"/>
              </a:rPr>
              <a:t>that’s either </a:t>
            </a:r>
            <a:r>
              <a:rPr sz="2000" i="1" dirty="0">
                <a:latin typeface="Arial"/>
                <a:cs typeface="Arial"/>
              </a:rPr>
              <a:t>true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) or </a:t>
            </a:r>
            <a:r>
              <a:rPr sz="2000" i="1" dirty="0">
                <a:latin typeface="Arial"/>
                <a:cs typeface="Arial"/>
              </a:rPr>
              <a:t>false</a:t>
            </a:r>
            <a:r>
              <a:rPr sz="2000" i="1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b="1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756285" lvl="1" indent="-287655" algn="just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it is </a:t>
            </a:r>
            <a:r>
              <a:rPr sz="2000" b="1" spc="-5" dirty="0">
                <a:latin typeface="Arial"/>
                <a:cs typeface="Arial"/>
              </a:rPr>
              <a:t>never </a:t>
            </a:r>
            <a:r>
              <a:rPr sz="2000" spc="-5" dirty="0">
                <a:latin typeface="Arial"/>
                <a:cs typeface="Arial"/>
              </a:rPr>
              <a:t>both, neither, </a:t>
            </a:r>
            <a:r>
              <a:rPr sz="2000" dirty="0">
                <a:latin typeface="Arial"/>
                <a:cs typeface="Arial"/>
              </a:rPr>
              <a:t>or somewhere “in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between!”</a:t>
            </a:r>
            <a:endParaRPr sz="2000">
              <a:latin typeface="Arial"/>
              <a:cs typeface="Arial"/>
            </a:endParaRPr>
          </a:p>
          <a:p>
            <a:pPr marL="1155065" lvl="2" indent="-229235" algn="just">
              <a:lnSpc>
                <a:spcPct val="100000"/>
              </a:lnSpc>
              <a:spcBef>
                <a:spcPts val="44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1800" spc="-10" dirty="0">
                <a:latin typeface="Arial"/>
                <a:cs typeface="Arial"/>
              </a:rPr>
              <a:t>However, you </a:t>
            </a:r>
            <a:r>
              <a:rPr sz="1800" spc="-5" dirty="0">
                <a:latin typeface="Arial"/>
                <a:cs typeface="Arial"/>
              </a:rPr>
              <a:t>might not </a:t>
            </a:r>
            <a:r>
              <a:rPr sz="1800" i="1" spc="-5" dirty="0">
                <a:latin typeface="Arial"/>
                <a:cs typeface="Arial"/>
              </a:rPr>
              <a:t>know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actual </a:t>
            </a:r>
            <a:r>
              <a:rPr sz="1800" dirty="0">
                <a:latin typeface="Arial"/>
                <a:cs typeface="Arial"/>
              </a:rPr>
              <a:t>truth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value,</a:t>
            </a:r>
            <a:endParaRPr sz="1800">
              <a:latin typeface="Arial"/>
              <a:cs typeface="Arial"/>
            </a:endParaRPr>
          </a:p>
          <a:p>
            <a:pPr marL="1155065" lvl="2" indent="-229235" algn="just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1800" spc="-5" dirty="0">
                <a:latin typeface="Arial"/>
                <a:cs typeface="Arial"/>
              </a:rPr>
              <a:t>and, the </a:t>
            </a:r>
            <a:r>
              <a:rPr sz="1800" dirty="0">
                <a:latin typeface="Arial"/>
                <a:cs typeface="Arial"/>
              </a:rPr>
              <a:t>truth </a:t>
            </a:r>
            <a:r>
              <a:rPr sz="1800" spc="-5" dirty="0">
                <a:latin typeface="Arial"/>
                <a:cs typeface="Arial"/>
              </a:rPr>
              <a:t>value might </a:t>
            </a:r>
            <a:r>
              <a:rPr sz="1800" i="1" spc="-5" dirty="0">
                <a:latin typeface="Arial"/>
                <a:cs typeface="Arial"/>
              </a:rPr>
              <a:t>depend </a:t>
            </a:r>
            <a:r>
              <a:rPr sz="1800" spc="-5" dirty="0">
                <a:latin typeface="Arial"/>
                <a:cs typeface="Arial"/>
              </a:rPr>
              <a:t>on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situation or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context.</a:t>
            </a:r>
            <a:endParaRPr sz="1800">
              <a:latin typeface="Arial"/>
              <a:cs typeface="Arial"/>
            </a:endParaRPr>
          </a:p>
          <a:p>
            <a:pPr marL="354965" marR="1732280" indent="-342900" algn="just">
              <a:lnSpc>
                <a:spcPct val="100000"/>
              </a:lnSpc>
              <a:spcBef>
                <a:spcPts val="47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Later, we will study </a:t>
            </a:r>
            <a:r>
              <a:rPr sz="2000" i="1" dirty="0">
                <a:latin typeface="Arial"/>
                <a:cs typeface="Arial"/>
              </a:rPr>
              <a:t>probability theory, </a:t>
            </a:r>
            <a:r>
              <a:rPr sz="2000" dirty="0">
                <a:latin typeface="Arial"/>
                <a:cs typeface="Arial"/>
              </a:rPr>
              <a:t>in which we  assign </a:t>
            </a:r>
            <a:r>
              <a:rPr sz="2000" i="1" dirty="0">
                <a:latin typeface="Arial"/>
                <a:cs typeface="Arial"/>
              </a:rPr>
              <a:t>degrees of certainty </a:t>
            </a:r>
            <a:r>
              <a:rPr sz="2000" dirty="0">
                <a:latin typeface="Arial"/>
                <a:cs typeface="Arial"/>
              </a:rPr>
              <a:t>(“between” </a:t>
            </a:r>
            <a:r>
              <a:rPr sz="2000" b="1" dirty="0">
                <a:latin typeface="Arial"/>
                <a:cs typeface="Arial"/>
              </a:rPr>
              <a:t>T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b="1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  propositions.</a:t>
            </a:r>
            <a:endParaRPr sz="2000">
              <a:latin typeface="Arial"/>
              <a:cs typeface="Arial"/>
            </a:endParaRPr>
          </a:p>
          <a:p>
            <a:pPr marL="756285" lvl="1" indent="-287655" algn="just">
              <a:lnSpc>
                <a:spcPct val="100000"/>
              </a:lnSpc>
              <a:spcBef>
                <a:spcPts val="44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But for </a:t>
            </a:r>
            <a:r>
              <a:rPr sz="1800" spc="-15" dirty="0">
                <a:latin typeface="Arial"/>
                <a:cs typeface="Arial"/>
              </a:rPr>
              <a:t>now: </a:t>
            </a:r>
            <a:r>
              <a:rPr sz="1800" spc="-5" dirty="0">
                <a:latin typeface="Arial"/>
                <a:cs typeface="Arial"/>
              </a:rPr>
              <a:t>think True/False </a:t>
            </a:r>
            <a:r>
              <a:rPr sz="1800" spc="-10" dirty="0">
                <a:latin typeface="Arial"/>
                <a:cs typeface="Arial"/>
              </a:rPr>
              <a:t>only! </a:t>
            </a:r>
            <a:r>
              <a:rPr sz="1800" spc="-5" dirty="0">
                <a:latin typeface="Arial"/>
                <a:cs typeface="Arial"/>
              </a:rPr>
              <a:t>(or in </a:t>
            </a:r>
            <a:r>
              <a:rPr sz="1800" dirty="0">
                <a:latin typeface="Arial"/>
                <a:cs typeface="Arial"/>
              </a:rPr>
              <a:t>terms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0</a:t>
            </a:r>
            <a:r>
              <a:rPr sz="1800" spc="-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2566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Examples of</a:t>
            </a:r>
            <a:r>
              <a:rPr sz="4000" spc="-55" dirty="0"/>
              <a:t> </a:t>
            </a:r>
            <a:r>
              <a:rPr sz="4000" spc="-5" dirty="0"/>
              <a:t>Propositions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361694" y="1374839"/>
            <a:ext cx="6823075" cy="413959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894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lang="en-US" sz="2800" spc="-5" dirty="0" smtClean="0">
                <a:latin typeface="Arial"/>
                <a:cs typeface="Arial"/>
              </a:rPr>
              <a:t>It </a:t>
            </a:r>
            <a:r>
              <a:rPr lang="en-US" sz="2800" spc="-5" dirty="0">
                <a:latin typeface="Arial"/>
                <a:cs typeface="Arial"/>
              </a:rPr>
              <a:t>is raining. (In a given situation)</a:t>
            </a:r>
            <a:endParaRPr lang="en-US" sz="2800" spc="-5" dirty="0" smtClean="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894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lang="en-US" sz="2800" spc="-5" dirty="0">
                <a:latin typeface="Arial"/>
                <a:cs typeface="Arial"/>
              </a:rPr>
              <a:t>Beijing is the </a:t>
            </a:r>
            <a:r>
              <a:rPr lang="en-US" sz="2800" dirty="0">
                <a:latin typeface="Arial"/>
                <a:cs typeface="Arial"/>
              </a:rPr>
              <a:t>capital </a:t>
            </a:r>
            <a:r>
              <a:rPr lang="en-US" sz="2800" spc="-5" dirty="0">
                <a:latin typeface="Arial"/>
                <a:cs typeface="Arial"/>
              </a:rPr>
              <a:t>of China.</a:t>
            </a:r>
            <a:r>
              <a:rPr lang="en-US" sz="2800" spc="-240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(T)</a:t>
            </a:r>
            <a:endParaRPr sz="2800" dirty="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2800" spc="-5" dirty="0">
                <a:latin typeface="Arial"/>
                <a:cs typeface="Arial"/>
              </a:rPr>
              <a:t>2 + 2 = </a:t>
            </a:r>
            <a:r>
              <a:rPr sz="2800" dirty="0">
                <a:latin typeface="Arial"/>
                <a:cs typeface="Arial"/>
              </a:rPr>
              <a:t>5.</a:t>
            </a:r>
            <a:r>
              <a:rPr sz="2800" spc="285" dirty="0">
                <a:latin typeface="Arial"/>
                <a:cs typeface="Arial"/>
              </a:rPr>
              <a:t> </a:t>
            </a:r>
            <a:r>
              <a:rPr sz="4200" spc="-7" baseline="6944" dirty="0">
                <a:latin typeface="Arial"/>
                <a:cs typeface="Arial"/>
              </a:rPr>
              <a:t>(F)</a:t>
            </a:r>
            <a:endParaRPr sz="4200" baseline="6944" dirty="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2800" spc="-5" dirty="0">
                <a:latin typeface="Arial"/>
                <a:cs typeface="Arial"/>
              </a:rPr>
              <a:t>1 + 2 = 3.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4200" spc="-7" baseline="8928" dirty="0">
                <a:latin typeface="Arial"/>
                <a:cs typeface="Arial"/>
              </a:rPr>
              <a:t>(T)</a:t>
            </a:r>
            <a:endParaRPr sz="4200" baseline="8928" dirty="0">
              <a:latin typeface="Arial"/>
              <a:cs typeface="Arial"/>
            </a:endParaRPr>
          </a:p>
          <a:p>
            <a:pPr marL="368300" marR="1778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fact-based declaration is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proposition,  </a:t>
            </a:r>
            <a:r>
              <a:rPr sz="2800" spc="-5" dirty="0">
                <a:latin typeface="Arial"/>
                <a:cs typeface="Arial"/>
              </a:rPr>
              <a:t>even if no one </a:t>
            </a:r>
            <a:r>
              <a:rPr sz="2800" dirty="0">
                <a:latin typeface="Arial"/>
                <a:cs typeface="Arial"/>
              </a:rPr>
              <a:t>knows </a:t>
            </a:r>
            <a:r>
              <a:rPr sz="2800" spc="-5" dirty="0">
                <a:latin typeface="Arial"/>
                <a:cs typeface="Arial"/>
              </a:rPr>
              <a:t>whether it is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true</a:t>
            </a:r>
          </a:p>
          <a:p>
            <a:pPr marL="768985" lvl="1" indent="-28702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68985" algn="l"/>
                <a:tab pos="769620" algn="l"/>
              </a:tabLst>
            </a:pPr>
            <a:r>
              <a:rPr sz="2800" spc="-5" dirty="0">
                <a:latin typeface="Arial"/>
                <a:cs typeface="Arial"/>
              </a:rPr>
              <a:t>11213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prime.</a:t>
            </a:r>
            <a:endParaRPr sz="2800" dirty="0">
              <a:latin typeface="Arial"/>
              <a:cs typeface="Arial"/>
            </a:endParaRPr>
          </a:p>
          <a:p>
            <a:pPr marL="768985" lvl="1" indent="-28702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68985" algn="l"/>
                <a:tab pos="769620" algn="l"/>
              </a:tabLst>
            </a:pPr>
            <a:r>
              <a:rPr sz="2800" spc="-5" dirty="0">
                <a:latin typeface="Arial"/>
                <a:cs typeface="Arial"/>
              </a:rPr>
              <a:t>There </a:t>
            </a:r>
            <a:r>
              <a:rPr sz="2800" dirty="0">
                <a:latin typeface="Arial"/>
                <a:cs typeface="Arial"/>
              </a:rPr>
              <a:t>exists </a:t>
            </a:r>
            <a:r>
              <a:rPr sz="2800" spc="-5" dirty="0">
                <a:latin typeface="Arial"/>
                <a:cs typeface="Arial"/>
              </a:rPr>
              <a:t>an odd </a:t>
            </a:r>
            <a:r>
              <a:rPr sz="2800" dirty="0">
                <a:latin typeface="Arial"/>
                <a:cs typeface="Arial"/>
              </a:rPr>
              <a:t>perfect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number.</a:t>
            </a:r>
            <a:endParaRPr lang="en-US" spc="-5" dirty="0" smtClean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2566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5" dirty="0" smtClean="0"/>
              <a:t>Perfect Number?</a:t>
            </a:r>
            <a:endParaRPr sz="4000" dirty="0"/>
          </a:p>
        </p:txBody>
      </p:sp>
      <p:sp>
        <p:nvSpPr>
          <p:cNvPr id="10" name="object 10"/>
          <p:cNvSpPr txBox="1"/>
          <p:nvPr/>
        </p:nvSpPr>
        <p:spPr>
          <a:xfrm>
            <a:off x="1361694" y="1374839"/>
            <a:ext cx="6823075" cy="6519734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68300" indent="-342900">
              <a:spcBef>
                <a:spcPts val="894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lang="en-US" sz="2800" spc="-5" dirty="0">
                <a:latin typeface="Arial"/>
                <a:cs typeface="Arial"/>
              </a:rPr>
              <a:t>In number theory, a </a:t>
            </a:r>
            <a:r>
              <a:rPr lang="en-US" sz="2800" spc="-5" dirty="0">
                <a:solidFill>
                  <a:srgbClr val="0070C0"/>
                </a:solidFill>
                <a:latin typeface="Arial"/>
                <a:cs typeface="Arial"/>
              </a:rPr>
              <a:t>perfect number</a:t>
            </a:r>
            <a:r>
              <a:rPr lang="en-US" sz="2800" spc="-5" dirty="0">
                <a:latin typeface="Arial"/>
                <a:cs typeface="Arial"/>
              </a:rPr>
              <a:t> is a positive integer that is equal to the sum of its positive divisors, excluding the number itself. For instance, 6 has divisors 1, 2 and 3 (excluding itself), and 1 + 2 + 3 = 6, so 6 is a perfect number</a:t>
            </a:r>
            <a:r>
              <a:rPr lang="en-US" sz="2800" spc="-5" dirty="0" smtClean="0">
                <a:latin typeface="Arial"/>
                <a:cs typeface="Arial"/>
              </a:rPr>
              <a:t>.</a:t>
            </a:r>
          </a:p>
          <a:p>
            <a:pPr marL="368300" indent="-342900">
              <a:spcBef>
                <a:spcPts val="894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lang="en-US" sz="2800" spc="-5" dirty="0">
                <a:latin typeface="Arial"/>
                <a:cs typeface="Arial"/>
              </a:rPr>
              <a:t>It is not known whether there are any odd perfect numbers, nor whether infinitely many perfect numbers exist. The first few perfect numbers are 6, 28, 496 and </a:t>
            </a:r>
            <a:r>
              <a:rPr lang="en-US" sz="2800" spc="-5" dirty="0" smtClean="0">
                <a:latin typeface="Arial"/>
                <a:cs typeface="Arial"/>
              </a:rPr>
              <a:t>8128</a:t>
            </a:r>
            <a:r>
              <a:rPr lang="en-US" sz="2800" spc="-5" dirty="0">
                <a:latin typeface="Arial"/>
                <a:cs typeface="Arial"/>
              </a:rPr>
              <a:t>. </a:t>
            </a:r>
            <a:r>
              <a:rPr lang="en-US" sz="2800" spc="-5" dirty="0" smtClean="0">
                <a:latin typeface="Arial"/>
                <a:cs typeface="Arial"/>
              </a:rPr>
              <a:t>(</a:t>
            </a:r>
            <a:r>
              <a:rPr lang="en-US" sz="2800" spc="-5" dirty="0">
                <a:latin typeface="Arial"/>
                <a:cs typeface="Arial"/>
              </a:rPr>
              <a:t>sequence A000396 in the OEIS - </a:t>
            </a:r>
            <a:r>
              <a:rPr lang="en-US" sz="2800" spc="-5" dirty="0">
                <a:latin typeface="Arial"/>
                <a:cs typeface="Arial"/>
                <a:hlinkClick r:id="rId5"/>
              </a:rPr>
              <a:t>https://</a:t>
            </a:r>
            <a:r>
              <a:rPr lang="en-US" sz="2800" spc="-5" dirty="0" smtClean="0">
                <a:latin typeface="Arial"/>
                <a:cs typeface="Arial"/>
                <a:hlinkClick r:id="rId5"/>
              </a:rPr>
              <a:t>oeis.org/A000396</a:t>
            </a:r>
            <a:r>
              <a:rPr lang="en-US" sz="2800" spc="-5" dirty="0" smtClean="0">
                <a:latin typeface="Arial"/>
                <a:cs typeface="Arial"/>
              </a:rPr>
              <a:t> )</a:t>
            </a:r>
            <a:endParaRPr lang="en-US" sz="2800" spc="-5" dirty="0">
              <a:latin typeface="Arial"/>
              <a:cs typeface="Arial"/>
            </a:endParaRPr>
          </a:p>
          <a:p>
            <a:pPr marL="368300" indent="-342900">
              <a:spcBef>
                <a:spcPts val="894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67665" algn="l"/>
                <a:tab pos="368300" algn="l"/>
              </a:tabLst>
            </a:pPr>
            <a:endParaRPr lang="en-US" sz="2800" spc="-5" dirty="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10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67665" algn="l"/>
                <a:tab pos="368300" algn="l"/>
              </a:tabLst>
            </a:pPr>
            <a:endParaRPr lang="en-US" sz="4200" baseline="-496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58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7655" y="479297"/>
            <a:ext cx="89686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4430">
              <a:lnSpc>
                <a:spcPct val="100000"/>
              </a:lnSpc>
              <a:spcBef>
                <a:spcPts val="95"/>
              </a:spcBef>
            </a:pPr>
            <a:r>
              <a:rPr sz="4000" spc="-5" dirty="0" smtClean="0"/>
              <a:t>Examples of</a:t>
            </a:r>
            <a:r>
              <a:rPr lang="en-US" sz="4000" spc="-5" dirty="0" smtClean="0"/>
              <a:t> Non-Propositions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194917" y="1428662"/>
            <a:ext cx="7694295" cy="414782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900" dirty="0">
                <a:latin typeface="Arial"/>
                <a:cs typeface="Arial"/>
              </a:rPr>
              <a:t>The following are </a:t>
            </a:r>
            <a:r>
              <a:rPr sz="2900" b="1" dirty="0">
                <a:latin typeface="Arial"/>
                <a:cs typeface="Arial"/>
              </a:rPr>
              <a:t>NOT</a:t>
            </a:r>
            <a:r>
              <a:rPr sz="2900" b="1" spc="-8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propositions:</a:t>
            </a:r>
          </a:p>
          <a:p>
            <a:pPr marL="355600" indent="-343535">
              <a:lnSpc>
                <a:spcPct val="100000"/>
              </a:lnSpc>
              <a:spcBef>
                <a:spcPts val="695"/>
              </a:spcBef>
              <a:buClr>
                <a:srgbClr val="3333CC"/>
              </a:buClr>
              <a:buSzPct val="60344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900" dirty="0">
                <a:latin typeface="Arial"/>
                <a:cs typeface="Arial"/>
              </a:rPr>
              <a:t>Who’s there?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(interrogative,</a:t>
            </a:r>
            <a:r>
              <a:rPr sz="2900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question)</a:t>
            </a:r>
            <a:endParaRPr sz="29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60344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900" dirty="0">
                <a:latin typeface="Arial"/>
                <a:cs typeface="Arial"/>
              </a:rPr>
              <a:t>Just do it!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(imperative,</a:t>
            </a:r>
            <a:r>
              <a:rPr sz="2900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command)</a:t>
            </a:r>
            <a:endParaRPr sz="29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95"/>
              </a:spcBef>
              <a:buClr>
                <a:srgbClr val="3333CC"/>
              </a:buClr>
              <a:buSzPct val="60344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900" dirty="0">
                <a:latin typeface="Arial"/>
                <a:cs typeface="Arial"/>
              </a:rPr>
              <a:t>La la la la la.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(meaningless</a:t>
            </a:r>
            <a:r>
              <a:rPr sz="29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interjection)</a:t>
            </a:r>
            <a:endParaRPr sz="29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60344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900" dirty="0">
                <a:latin typeface="Arial"/>
                <a:cs typeface="Arial"/>
              </a:rPr>
              <a:t>Yeah, I sorta </a:t>
            </a:r>
            <a:r>
              <a:rPr sz="2900" spc="5" dirty="0">
                <a:latin typeface="Arial"/>
                <a:cs typeface="Arial"/>
              </a:rPr>
              <a:t>dunno, </a:t>
            </a:r>
            <a:r>
              <a:rPr sz="2900" dirty="0">
                <a:latin typeface="Arial"/>
                <a:cs typeface="Arial"/>
              </a:rPr>
              <a:t>whatever...</a:t>
            </a:r>
            <a:r>
              <a:rPr sz="2900" spc="-215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(vague)</a:t>
            </a:r>
            <a:endParaRPr sz="29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95"/>
              </a:spcBef>
              <a:buClr>
                <a:srgbClr val="3333CC"/>
              </a:buClr>
              <a:buSzPct val="60344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900" dirty="0">
                <a:latin typeface="Arial"/>
                <a:cs typeface="Arial"/>
              </a:rPr>
              <a:t>1 + 2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(expression with a non-true/false</a:t>
            </a:r>
            <a:r>
              <a:rPr sz="2900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value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  <a:p>
            <a:pPr marL="355600" marR="328930" indent="-34353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x + 2 = 5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(declaration about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semantic tokens  of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non-constant</a:t>
            </a:r>
            <a:r>
              <a:rPr sz="2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value)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764844" y="1321053"/>
            <a:ext cx="8131175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80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31165" algn="l"/>
                <a:tab pos="431800" algn="l"/>
              </a:tabLst>
            </a:pPr>
            <a:r>
              <a:rPr sz="2000" dirty="0">
                <a:latin typeface="Arial"/>
                <a:cs typeface="Arial"/>
              </a:rPr>
              <a:t>An </a:t>
            </a:r>
            <a:r>
              <a:rPr sz="2000" i="1" dirty="0">
                <a:latin typeface="Arial"/>
                <a:cs typeface="Arial"/>
              </a:rPr>
              <a:t>operator </a:t>
            </a:r>
            <a:r>
              <a:rPr sz="2000" dirty="0">
                <a:latin typeface="Arial"/>
                <a:cs typeface="Arial"/>
              </a:rPr>
              <a:t>or </a:t>
            </a:r>
            <a:r>
              <a:rPr sz="2000" i="1" dirty="0">
                <a:latin typeface="Arial"/>
                <a:cs typeface="Arial"/>
              </a:rPr>
              <a:t>connective </a:t>
            </a:r>
            <a:r>
              <a:rPr sz="2000" dirty="0">
                <a:latin typeface="Arial"/>
                <a:cs typeface="Arial"/>
              </a:rPr>
              <a:t>combines one or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more</a:t>
            </a:r>
          </a:p>
          <a:p>
            <a:pPr marL="431800" marR="210820">
              <a:lnSpc>
                <a:spcPct val="100000"/>
              </a:lnSpc>
              <a:tabLst>
                <a:tab pos="5704840" algn="l"/>
              </a:tabLst>
            </a:pPr>
            <a:r>
              <a:rPr sz="2000" i="1" dirty="0">
                <a:latin typeface="Arial"/>
                <a:cs typeface="Arial"/>
              </a:rPr>
              <a:t>operand </a:t>
            </a:r>
            <a:r>
              <a:rPr sz="2000" dirty="0">
                <a:latin typeface="Arial"/>
                <a:cs typeface="Arial"/>
              </a:rPr>
              <a:t>expressions into a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larger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expression.	(</a:t>
            </a:r>
            <a:r>
              <a:rPr sz="2000" i="1" dirty="0">
                <a:latin typeface="Arial"/>
                <a:cs typeface="Arial"/>
              </a:rPr>
              <a:t>e.g.</a:t>
            </a:r>
            <a:r>
              <a:rPr sz="2000" dirty="0">
                <a:latin typeface="Arial"/>
                <a:cs typeface="Arial"/>
              </a:rPr>
              <a:t>, “+”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numeric  </a:t>
            </a:r>
            <a:r>
              <a:rPr sz="2000" dirty="0">
                <a:latin typeface="Arial"/>
                <a:cs typeface="Arial"/>
              </a:rPr>
              <a:t>expressions.)</a:t>
            </a:r>
          </a:p>
          <a:p>
            <a:pPr marL="431800" indent="-3429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31165" algn="l"/>
                <a:tab pos="431800" algn="l"/>
              </a:tabLst>
            </a:pPr>
            <a:r>
              <a:rPr sz="2000" b="1" i="1" dirty="0">
                <a:latin typeface="Arial"/>
                <a:cs typeface="Arial"/>
              </a:rPr>
              <a:t>Unary </a:t>
            </a:r>
            <a:r>
              <a:rPr sz="2000" dirty="0">
                <a:latin typeface="Arial"/>
                <a:cs typeface="Arial"/>
              </a:rPr>
              <a:t>operators take </a:t>
            </a:r>
            <a:r>
              <a:rPr sz="2000" i="1" dirty="0">
                <a:latin typeface="Arial"/>
                <a:cs typeface="Arial"/>
              </a:rPr>
              <a:t>one </a:t>
            </a:r>
            <a:r>
              <a:rPr sz="2000" dirty="0">
                <a:latin typeface="Arial"/>
                <a:cs typeface="Arial"/>
              </a:rPr>
              <a:t>operand (</a:t>
            </a:r>
            <a:r>
              <a:rPr sz="2000" i="1" dirty="0">
                <a:latin typeface="Arial"/>
                <a:cs typeface="Arial"/>
              </a:rPr>
              <a:t>e.g.,</a:t>
            </a:r>
            <a:r>
              <a:rPr sz="2000" i="1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−3);</a:t>
            </a:r>
          </a:p>
          <a:p>
            <a:pPr marL="431800">
              <a:lnSpc>
                <a:spcPct val="100000"/>
              </a:lnSpc>
            </a:pPr>
            <a:r>
              <a:rPr sz="2000" b="1" i="1" dirty="0">
                <a:latin typeface="Arial"/>
                <a:cs typeface="Arial"/>
              </a:rPr>
              <a:t>Binary </a:t>
            </a:r>
            <a:r>
              <a:rPr sz="2000" dirty="0">
                <a:latin typeface="Arial"/>
                <a:cs typeface="Arial"/>
              </a:rPr>
              <a:t>operators take </a:t>
            </a:r>
            <a:r>
              <a:rPr sz="2000" i="1" dirty="0">
                <a:latin typeface="Arial"/>
                <a:cs typeface="Arial"/>
              </a:rPr>
              <a:t>two </a:t>
            </a:r>
            <a:r>
              <a:rPr sz="2000" dirty="0">
                <a:latin typeface="Arial"/>
                <a:cs typeface="Arial"/>
              </a:rPr>
              <a:t>operands (</a:t>
            </a:r>
            <a:r>
              <a:rPr sz="2000" i="1" dirty="0">
                <a:latin typeface="Arial"/>
                <a:cs typeface="Arial"/>
              </a:rPr>
              <a:t>e.g. </a:t>
            </a:r>
            <a:r>
              <a:rPr sz="2000" dirty="0">
                <a:latin typeface="Arial"/>
                <a:cs typeface="Arial"/>
              </a:rPr>
              <a:t>3 </a:t>
            </a:r>
            <a:r>
              <a:rPr sz="2000" dirty="0" smtClean="0">
                <a:latin typeface="Symbol"/>
                <a:cs typeface="Symbol"/>
              </a:rPr>
              <a:t>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sz="2000" dirty="0" smtClean="0">
                <a:latin typeface="Arial"/>
                <a:cs typeface="Arial"/>
              </a:rPr>
              <a:t>4</a:t>
            </a:r>
            <a:r>
              <a:rPr sz="2000" dirty="0">
                <a:latin typeface="Arial"/>
                <a:cs typeface="Arial"/>
              </a:rPr>
              <a:t>).</a:t>
            </a:r>
          </a:p>
          <a:p>
            <a:pPr marL="431800" marR="734060" indent="-3429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31165" algn="l"/>
                <a:tab pos="431800" algn="l"/>
              </a:tabLst>
            </a:pPr>
            <a:r>
              <a:rPr sz="2000" b="1" i="1" dirty="0">
                <a:latin typeface="Arial"/>
                <a:cs typeface="Arial"/>
              </a:rPr>
              <a:t>Propositional </a:t>
            </a:r>
            <a:r>
              <a:rPr sz="2000" dirty="0">
                <a:latin typeface="Arial"/>
                <a:cs typeface="Arial"/>
              </a:rPr>
              <a:t>or </a:t>
            </a:r>
            <a:r>
              <a:rPr sz="2000" b="1" i="1" dirty="0">
                <a:latin typeface="Arial"/>
                <a:cs typeface="Arial"/>
              </a:rPr>
              <a:t>Boolean operators </a:t>
            </a:r>
            <a:r>
              <a:rPr sz="2000" dirty="0">
                <a:latin typeface="Arial"/>
                <a:cs typeface="Arial"/>
              </a:rPr>
              <a:t>operate on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propositions  (or their truth values) instead of on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numbers.</a:t>
            </a:r>
          </a:p>
          <a:p>
            <a:pPr marL="431800" marR="673735" indent="-3429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31165" algn="l"/>
                <a:tab pos="431800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b="1" i="1" dirty="0">
                <a:latin typeface="Arial"/>
                <a:cs typeface="Arial"/>
              </a:rPr>
              <a:t>Boolean domain </a:t>
            </a:r>
            <a:r>
              <a:rPr sz="2000" dirty="0">
                <a:latin typeface="Arial"/>
                <a:cs typeface="Arial"/>
              </a:rPr>
              <a:t>is the set {T, F}. Either of its elements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 called a </a:t>
            </a:r>
            <a:r>
              <a:rPr sz="2000" b="1" i="1" dirty="0">
                <a:latin typeface="Arial"/>
                <a:cs typeface="Arial"/>
              </a:rPr>
              <a:t>Boolean</a:t>
            </a:r>
            <a:r>
              <a:rPr sz="2000" b="1" i="1" spc="-5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value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 marL="4318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An 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-tuple (</a:t>
            </a:r>
            <a:r>
              <a:rPr sz="2000" i="1" dirty="0">
                <a:latin typeface="Arial"/>
                <a:cs typeface="Arial"/>
              </a:rPr>
              <a:t>p</a:t>
            </a:r>
            <a:r>
              <a:rPr sz="1950" baseline="-21367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,…,</a:t>
            </a:r>
            <a:r>
              <a:rPr sz="2000" i="1" dirty="0">
                <a:latin typeface="Arial"/>
                <a:cs typeface="Arial"/>
              </a:rPr>
              <a:t>p</a:t>
            </a:r>
            <a:r>
              <a:rPr sz="1950" i="1" baseline="-21367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) of Boolean values is called a </a:t>
            </a:r>
            <a:r>
              <a:rPr sz="2000" b="1" i="1" dirty="0">
                <a:latin typeface="Arial"/>
                <a:cs typeface="Arial"/>
              </a:rPr>
              <a:t>Boolean</a:t>
            </a:r>
            <a:r>
              <a:rPr sz="2000" b="1" i="1" spc="-1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b="1" i="1" dirty="0">
                <a:latin typeface="Arial"/>
                <a:cs typeface="Arial"/>
              </a:rPr>
              <a:t>-tuple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 marL="431800" marR="274955" indent="-3429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31165" algn="l"/>
                <a:tab pos="431800" algn="l"/>
              </a:tabLst>
            </a:pPr>
            <a:r>
              <a:rPr sz="2000" dirty="0">
                <a:latin typeface="Arial"/>
                <a:cs typeface="Arial"/>
              </a:rPr>
              <a:t>An 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-operand truth table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table </a:t>
            </a:r>
            <a:r>
              <a:rPr sz="2000" dirty="0">
                <a:latin typeface="Arial"/>
                <a:cs typeface="Arial"/>
              </a:rPr>
              <a:t>that assigns a Boolean value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  the set of all Boolean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-tuples.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3069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Truth</a:t>
            </a:r>
            <a:r>
              <a:rPr sz="4000" spc="-80" dirty="0"/>
              <a:t> </a:t>
            </a:r>
            <a:r>
              <a:rPr sz="4000" spc="-5" dirty="0"/>
              <a:t>Tables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5593" y="491693"/>
            <a:ext cx="804037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Some</a:t>
            </a:r>
            <a:r>
              <a:rPr spc="-35" dirty="0"/>
              <a:t> </a:t>
            </a:r>
            <a:r>
              <a:rPr dirty="0"/>
              <a:t>Popular</a:t>
            </a:r>
            <a:r>
              <a:rPr spc="-25" dirty="0"/>
              <a:t> </a:t>
            </a:r>
            <a:r>
              <a:rPr dirty="0"/>
              <a:t>Boolean</a:t>
            </a:r>
            <a:r>
              <a:rPr spc="-30" dirty="0"/>
              <a:t> </a:t>
            </a:r>
            <a:r>
              <a:rPr dirty="0" smtClean="0"/>
              <a:t>Opera</a:t>
            </a:r>
            <a:r>
              <a:rPr lang="en-US" dirty="0" smtClean="0"/>
              <a:t>tors</a:t>
            </a:r>
            <a:endParaRPr sz="1200" baseline="159722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95312" y="2119312"/>
          <a:ext cx="8305800" cy="381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Formal</a:t>
                      </a:r>
                      <a:r>
                        <a:rPr sz="2000" b="1" u="sng" spc="-3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Nickname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Arity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Symbol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Negation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Unary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¬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Conjunction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Binary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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Disjunction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Binary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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Exclusive-OR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XOR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Binary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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Implication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IMPLIES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Binary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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Biconditional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IFF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Binary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↔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3400" y="6172200"/>
            <a:ext cx="817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Arity</a:t>
            </a:r>
            <a:r>
              <a:rPr lang="en-US" dirty="0"/>
              <a:t> - is the number of arguments or operands taken by a function or operation in logic, mathematics, and computer science.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522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 Negation</a:t>
            </a:r>
            <a:r>
              <a:rPr sz="4000" spc="-65" dirty="0"/>
              <a:t> </a:t>
            </a:r>
            <a:r>
              <a:rPr sz="4000" spc="-5" dirty="0"/>
              <a:t>Operator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764540" y="1365630"/>
            <a:ext cx="7992745" cy="2415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unary </a:t>
            </a:r>
            <a:r>
              <a:rPr sz="2800" b="1" i="1" spc="-5" dirty="0">
                <a:latin typeface="Arial"/>
                <a:cs typeface="Arial"/>
              </a:rPr>
              <a:t>negation </a:t>
            </a:r>
            <a:r>
              <a:rPr sz="2800" i="1" dirty="0">
                <a:latin typeface="Arial"/>
                <a:cs typeface="Arial"/>
              </a:rPr>
              <a:t>operator </a:t>
            </a:r>
            <a:r>
              <a:rPr sz="2800" dirty="0">
                <a:latin typeface="Arial"/>
                <a:cs typeface="Arial"/>
              </a:rPr>
              <a:t>“¬” </a:t>
            </a:r>
            <a:r>
              <a:rPr sz="2800" spc="-10" dirty="0">
                <a:latin typeface="Arial"/>
                <a:cs typeface="Arial"/>
              </a:rPr>
              <a:t>(</a:t>
            </a:r>
            <a:r>
              <a:rPr sz="2800" i="1" spc="-10" dirty="0">
                <a:latin typeface="Arial"/>
                <a:cs typeface="Arial"/>
              </a:rPr>
              <a:t>NOT</a:t>
            </a:r>
            <a:r>
              <a:rPr sz="2800" spc="-10" dirty="0">
                <a:latin typeface="Arial"/>
                <a:cs typeface="Arial"/>
              </a:rPr>
              <a:t>)  </a:t>
            </a:r>
            <a:r>
              <a:rPr sz="2800" dirty="0">
                <a:latin typeface="Arial"/>
                <a:cs typeface="Arial"/>
              </a:rPr>
              <a:t>transforms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proposition into </a:t>
            </a:r>
            <a:r>
              <a:rPr sz="2800" spc="-5" dirty="0">
                <a:latin typeface="Arial"/>
                <a:cs typeface="Arial"/>
              </a:rPr>
              <a:t>its </a:t>
            </a:r>
            <a:r>
              <a:rPr sz="2800" dirty="0">
                <a:latin typeface="Arial"/>
                <a:cs typeface="Arial"/>
              </a:rPr>
              <a:t>logical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negation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E.g.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If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“I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have brown</a:t>
            </a:r>
            <a:r>
              <a:rPr sz="2800" spc="1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hair.”</a:t>
            </a:r>
            <a:endParaRPr sz="2800">
              <a:latin typeface="Arial"/>
              <a:cs typeface="Arial"/>
            </a:endParaRPr>
          </a:p>
          <a:p>
            <a:pPr marL="1842135" marR="94615" indent="-1093470">
              <a:lnSpc>
                <a:spcPct val="120000"/>
              </a:lnSpc>
            </a:pP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then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¬</a:t>
            </a:r>
            <a:r>
              <a:rPr sz="2800" i="1" spc="-10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“It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is not the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case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that I have brown  hair” or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“I do </a:t>
            </a:r>
            <a:r>
              <a:rPr sz="2800" b="1" spc="-10" dirty="0">
                <a:solidFill>
                  <a:srgbClr val="3333FF"/>
                </a:solidFill>
                <a:latin typeface="Arial"/>
                <a:cs typeface="Arial"/>
              </a:rPr>
              <a:t>not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have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brown</a:t>
            </a:r>
            <a:r>
              <a:rPr sz="2800" spc="4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hair.”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540" y="3841241"/>
            <a:ext cx="41262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i="1" dirty="0">
                <a:latin typeface="Arial"/>
                <a:cs typeface="Arial"/>
              </a:rPr>
              <a:t>truth </a:t>
            </a:r>
            <a:r>
              <a:rPr sz="2800" i="1" spc="-5" dirty="0">
                <a:latin typeface="Arial"/>
                <a:cs typeface="Arial"/>
              </a:rPr>
              <a:t>table </a:t>
            </a:r>
            <a:r>
              <a:rPr sz="2800" dirty="0">
                <a:latin typeface="Arial"/>
                <a:cs typeface="Arial"/>
              </a:rPr>
              <a:t>for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NOT: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70473" y="3989518"/>
            <a:ext cx="226060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50" i="1" dirty="0">
                <a:latin typeface="Times New Roman"/>
                <a:cs typeface="Times New Roman"/>
              </a:rPr>
              <a:t>p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1970" y="4019831"/>
            <a:ext cx="513080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50" spc="10" dirty="0">
                <a:latin typeface="Symbol"/>
                <a:cs typeface="Symbol"/>
              </a:rPr>
              <a:t></a:t>
            </a:r>
            <a:r>
              <a:rPr sz="3150" i="1" dirty="0">
                <a:latin typeface="Times New Roman"/>
                <a:cs typeface="Times New Roman"/>
              </a:rPr>
              <a:t>p</a:t>
            </a:r>
            <a:endParaRPr sz="31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04857" y="4038522"/>
            <a:ext cx="1332865" cy="981075"/>
            <a:chOff x="5604857" y="4038522"/>
            <a:chExt cx="1332865" cy="981075"/>
          </a:xfrm>
        </p:grpSpPr>
        <p:sp>
          <p:nvSpPr>
            <p:cNvPr id="15" name="object 15"/>
            <p:cNvSpPr/>
            <p:nvPr/>
          </p:nvSpPr>
          <p:spPr>
            <a:xfrm>
              <a:off x="6155899" y="4040109"/>
              <a:ext cx="0" cy="492125"/>
            </a:xfrm>
            <a:custGeom>
              <a:avLst/>
              <a:gdLst/>
              <a:ahLst/>
              <a:cxnLst/>
              <a:rect l="l" t="t" r="r" b="b"/>
              <a:pathLst>
                <a:path h="492125">
                  <a:moveTo>
                    <a:pt x="0" y="0"/>
                  </a:moveTo>
                  <a:lnTo>
                    <a:pt x="0" y="4919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04940" y="4533605"/>
              <a:ext cx="549910" cy="18415"/>
            </a:xfrm>
            <a:custGeom>
              <a:avLst/>
              <a:gdLst/>
              <a:ahLst/>
              <a:cxnLst/>
              <a:rect l="l" t="t" r="r" b="b"/>
              <a:pathLst>
                <a:path w="549910" h="18414">
                  <a:moveTo>
                    <a:pt x="549453" y="0"/>
                  </a:moveTo>
                  <a:lnTo>
                    <a:pt x="0" y="0"/>
                  </a:lnTo>
                  <a:lnTo>
                    <a:pt x="0" y="18187"/>
                  </a:lnTo>
                  <a:lnTo>
                    <a:pt x="549453" y="18187"/>
                  </a:lnTo>
                  <a:lnTo>
                    <a:pt x="5494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06445" y="4535121"/>
              <a:ext cx="564515" cy="15240"/>
            </a:xfrm>
            <a:custGeom>
              <a:avLst/>
              <a:gdLst/>
              <a:ahLst/>
              <a:cxnLst/>
              <a:rect l="l" t="t" r="r" b="b"/>
              <a:pathLst>
                <a:path w="564514" h="15239">
                  <a:moveTo>
                    <a:pt x="0" y="0"/>
                  </a:moveTo>
                  <a:lnTo>
                    <a:pt x="546443" y="0"/>
                  </a:lnTo>
                </a:path>
                <a:path w="564514" h="15239">
                  <a:moveTo>
                    <a:pt x="549453" y="0"/>
                  </a:moveTo>
                  <a:lnTo>
                    <a:pt x="564507" y="0"/>
                  </a:lnTo>
                </a:path>
                <a:path w="564514" h="15239">
                  <a:moveTo>
                    <a:pt x="549453" y="0"/>
                  </a:moveTo>
                  <a:lnTo>
                    <a:pt x="549453" y="151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72458" y="4533605"/>
              <a:ext cx="765175" cy="18415"/>
            </a:xfrm>
            <a:custGeom>
              <a:avLst/>
              <a:gdLst/>
              <a:ahLst/>
              <a:cxnLst/>
              <a:rect l="l" t="t" r="r" b="b"/>
              <a:pathLst>
                <a:path w="765175" h="18414">
                  <a:moveTo>
                    <a:pt x="0" y="18187"/>
                  </a:moveTo>
                  <a:lnTo>
                    <a:pt x="764920" y="18187"/>
                  </a:lnTo>
                  <a:lnTo>
                    <a:pt x="764920" y="0"/>
                  </a:lnTo>
                  <a:lnTo>
                    <a:pt x="0" y="0"/>
                  </a:lnTo>
                  <a:lnTo>
                    <a:pt x="0" y="181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73963" y="4533605"/>
              <a:ext cx="763905" cy="3175"/>
            </a:xfrm>
            <a:custGeom>
              <a:avLst/>
              <a:gdLst/>
              <a:ahLst/>
              <a:cxnLst/>
              <a:rect l="l" t="t" r="r" b="b"/>
              <a:pathLst>
                <a:path w="763904" h="3175">
                  <a:moveTo>
                    <a:pt x="0" y="3031"/>
                  </a:moveTo>
                  <a:lnTo>
                    <a:pt x="763414" y="3031"/>
                  </a:lnTo>
                  <a:lnTo>
                    <a:pt x="763414" y="0"/>
                  </a:lnTo>
                  <a:lnTo>
                    <a:pt x="0" y="0"/>
                  </a:lnTo>
                  <a:lnTo>
                    <a:pt x="0" y="30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55899" y="4553309"/>
              <a:ext cx="0" cy="464820"/>
            </a:xfrm>
            <a:custGeom>
              <a:avLst/>
              <a:gdLst/>
              <a:ahLst/>
              <a:cxnLst/>
              <a:rect l="l" t="t" r="r" b="b"/>
              <a:pathLst>
                <a:path h="464820">
                  <a:moveTo>
                    <a:pt x="0" y="0"/>
                  </a:moveTo>
                  <a:lnTo>
                    <a:pt x="0" y="4646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749097" y="4502717"/>
            <a:ext cx="974090" cy="977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729"/>
              </a:lnSpc>
              <a:spcBef>
                <a:spcPts val="130"/>
              </a:spcBef>
              <a:tabLst>
                <a:tab pos="727710" algn="l"/>
              </a:tabLst>
            </a:pPr>
            <a:r>
              <a:rPr sz="3150" dirty="0">
                <a:latin typeface="Times New Roman"/>
                <a:cs typeface="Times New Roman"/>
              </a:rPr>
              <a:t>T	F</a:t>
            </a:r>
            <a:endParaRPr sz="3150">
              <a:latin typeface="Times New Roman"/>
              <a:cs typeface="Times New Roman"/>
            </a:endParaRPr>
          </a:p>
          <a:p>
            <a:pPr marL="21590">
              <a:lnSpc>
                <a:spcPts val="3729"/>
              </a:lnSpc>
              <a:tabLst>
                <a:tab pos="715645" algn="l"/>
              </a:tabLst>
            </a:pPr>
            <a:r>
              <a:rPr sz="3150" dirty="0">
                <a:latin typeface="Times New Roman"/>
                <a:cs typeface="Times New Roman"/>
              </a:rPr>
              <a:t>F	T</a:t>
            </a:r>
            <a:endParaRPr sz="315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54393" y="4038593"/>
            <a:ext cx="18415" cy="1445895"/>
            <a:chOff x="6154393" y="4038593"/>
            <a:chExt cx="18415" cy="1445895"/>
          </a:xfrm>
        </p:grpSpPr>
        <p:sp>
          <p:nvSpPr>
            <p:cNvPr id="23" name="object 23"/>
            <p:cNvSpPr/>
            <p:nvPr/>
          </p:nvSpPr>
          <p:spPr>
            <a:xfrm>
              <a:off x="6154393" y="4038593"/>
              <a:ext cx="18415" cy="1445895"/>
            </a:xfrm>
            <a:custGeom>
              <a:avLst/>
              <a:gdLst/>
              <a:ahLst/>
              <a:cxnLst/>
              <a:rect l="l" t="t" r="r" b="b"/>
              <a:pathLst>
                <a:path w="18414" h="1445895">
                  <a:moveTo>
                    <a:pt x="0" y="1445325"/>
                  </a:moveTo>
                  <a:lnTo>
                    <a:pt x="18064" y="1445325"/>
                  </a:lnTo>
                  <a:lnTo>
                    <a:pt x="18064" y="0"/>
                  </a:lnTo>
                  <a:lnTo>
                    <a:pt x="0" y="0"/>
                  </a:lnTo>
                  <a:lnTo>
                    <a:pt x="0" y="14453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55899" y="5021039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5">
                  <a:moveTo>
                    <a:pt x="0" y="0"/>
                  </a:moveTo>
                  <a:lnTo>
                    <a:pt x="0" y="46136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816475" y="5638800"/>
            <a:ext cx="1243330" cy="831850"/>
          </a:xfrm>
          <a:prstGeom prst="rect">
            <a:avLst/>
          </a:prstGeom>
          <a:solidFill>
            <a:srgbClr val="FFCCCC"/>
          </a:solidFill>
          <a:ln w="9525">
            <a:solidFill>
              <a:srgbClr val="FF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Times New Roman"/>
                <a:cs typeface="Times New Roman"/>
              </a:rPr>
              <a:t>Operand</a:t>
            </a:r>
            <a:endParaRPr sz="2400">
              <a:latin typeface="Times New Roman"/>
              <a:cs typeface="Times New Roman"/>
            </a:endParaRPr>
          </a:p>
          <a:p>
            <a:pPr marL="1657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column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26" name="object 26"/>
          <p:cNvSpPr txBox="1"/>
          <p:nvPr/>
        </p:nvSpPr>
        <p:spPr>
          <a:xfrm>
            <a:off x="6284976" y="5638800"/>
            <a:ext cx="1106805" cy="831850"/>
          </a:xfrm>
          <a:prstGeom prst="rect">
            <a:avLst/>
          </a:prstGeom>
          <a:solidFill>
            <a:srgbClr val="FFCCCC"/>
          </a:solidFill>
          <a:ln w="9525">
            <a:solidFill>
              <a:srgbClr val="FF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Times New Roman"/>
                <a:cs typeface="Times New Roman"/>
              </a:rPr>
              <a:t>Result</a:t>
            </a:r>
            <a:endParaRPr sz="2400">
              <a:latin typeface="Times New Roman"/>
              <a:cs typeface="Times New Roman"/>
            </a:endParaRPr>
          </a:p>
          <a:p>
            <a:pPr marL="9715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column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3106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 </a:t>
            </a:r>
            <a:r>
              <a:rPr sz="4000" spc="-10" dirty="0"/>
              <a:t>Conjunction</a:t>
            </a:r>
            <a:r>
              <a:rPr sz="4000" spc="-20" dirty="0"/>
              <a:t> </a:t>
            </a:r>
            <a:r>
              <a:rPr sz="4000" spc="-5" dirty="0"/>
              <a:t>Operator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917244" y="1365630"/>
            <a:ext cx="7667625" cy="3802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binary </a:t>
            </a:r>
            <a:r>
              <a:rPr sz="2800" b="1" i="1" spc="-5" dirty="0">
                <a:latin typeface="Arial"/>
                <a:cs typeface="Arial"/>
              </a:rPr>
              <a:t>conjunction </a:t>
            </a:r>
            <a:r>
              <a:rPr sz="2800" i="1" dirty="0">
                <a:latin typeface="Arial"/>
                <a:cs typeface="Arial"/>
              </a:rPr>
              <a:t>operator </a:t>
            </a:r>
            <a:r>
              <a:rPr sz="2800" spc="-5" dirty="0">
                <a:latin typeface="Arial"/>
                <a:cs typeface="Arial"/>
              </a:rPr>
              <a:t>“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Arial"/>
                <a:cs typeface="Arial"/>
              </a:rPr>
              <a:t>” (</a:t>
            </a:r>
            <a:r>
              <a:rPr sz="2800" i="1" spc="-5" dirty="0">
                <a:latin typeface="Arial"/>
                <a:cs typeface="Arial"/>
              </a:rPr>
              <a:t>AND</a:t>
            </a:r>
            <a:r>
              <a:rPr sz="2800" spc="-5" dirty="0">
                <a:latin typeface="Arial"/>
                <a:cs typeface="Arial"/>
              </a:rPr>
              <a:t>)  </a:t>
            </a:r>
            <a:r>
              <a:rPr sz="2800" dirty="0">
                <a:latin typeface="Arial"/>
                <a:cs typeface="Arial"/>
              </a:rPr>
              <a:t>combines two propositions to </a:t>
            </a:r>
            <a:r>
              <a:rPr sz="2800" spc="-5" dirty="0">
                <a:latin typeface="Arial"/>
                <a:cs typeface="Arial"/>
              </a:rPr>
              <a:t>form </a:t>
            </a:r>
            <a:r>
              <a:rPr sz="2800" dirty="0">
                <a:latin typeface="Arial"/>
                <a:cs typeface="Arial"/>
              </a:rPr>
              <a:t>their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logical  </a:t>
            </a:r>
            <a:r>
              <a:rPr sz="2800" i="1" dirty="0">
                <a:latin typeface="Arial"/>
                <a:cs typeface="Arial"/>
              </a:rPr>
              <a:t>conjunction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333CC"/>
              </a:buClr>
              <a:buFont typeface="Wingdings"/>
              <a:buChar char=""/>
            </a:pPr>
            <a:endParaRPr sz="2450">
              <a:latin typeface="Arial"/>
              <a:cs typeface="Arial"/>
            </a:endParaRPr>
          </a:p>
          <a:p>
            <a:pPr marL="342265" marR="658495" indent="-34226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42265" algn="l"/>
                <a:tab pos="355600" algn="l"/>
              </a:tabLst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E.g.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If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“I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have salad for lunch.”</a:t>
            </a:r>
            <a:r>
              <a:rPr sz="2800" spc="7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62230" algn="ctr">
              <a:lnSpc>
                <a:spcPct val="100000"/>
              </a:lnSpc>
              <a:spcBef>
                <a:spcPts val="670"/>
              </a:spcBef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=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“I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have steak for</a:t>
            </a:r>
            <a:r>
              <a:rPr sz="2800" spc="4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dinner.”</a:t>
            </a:r>
            <a:endParaRPr sz="2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2020"/>
              </a:spcBef>
            </a:pP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then,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3333FF"/>
                </a:solidFill>
                <a:latin typeface="Symbol"/>
                <a:cs typeface="Symbol"/>
              </a:rPr>
              <a:t>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“I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have salad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for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lunch</a:t>
            </a:r>
            <a:r>
              <a:rPr sz="2800" spc="7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FF"/>
                </a:solidFill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237363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have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steak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for</a:t>
            </a:r>
            <a:r>
              <a:rPr sz="2800" spc="2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dinner.”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69517" y="5206746"/>
            <a:ext cx="75958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80365" algn="l"/>
                <a:tab pos="381635" algn="l"/>
              </a:tabLst>
            </a:pPr>
            <a:r>
              <a:rPr sz="2800" spc="-5" dirty="0">
                <a:latin typeface="Arial"/>
                <a:cs typeface="Arial"/>
              </a:rPr>
              <a:t>Note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conjunction </a:t>
            </a:r>
            <a:r>
              <a:rPr sz="2800" i="1" spc="5" dirty="0">
                <a:latin typeface="Arial"/>
                <a:cs typeface="Arial"/>
              </a:rPr>
              <a:t>p</a:t>
            </a:r>
            <a:r>
              <a:rPr sz="2775" spc="7" baseline="-21021" dirty="0">
                <a:latin typeface="Arial"/>
                <a:cs typeface="Arial"/>
              </a:rPr>
              <a:t>1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5" dirty="0">
                <a:latin typeface="Arial"/>
                <a:cs typeface="Arial"/>
              </a:rPr>
              <a:t>p</a:t>
            </a:r>
            <a:r>
              <a:rPr sz="2775" spc="7" baseline="-21021" dirty="0">
                <a:latin typeface="Arial"/>
                <a:cs typeface="Arial"/>
              </a:rPr>
              <a:t>2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…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5" dirty="0">
                <a:latin typeface="Arial"/>
                <a:cs typeface="Arial"/>
              </a:rPr>
              <a:t>p</a:t>
            </a:r>
            <a:r>
              <a:rPr sz="2775" i="1" spc="7" baseline="-21021" dirty="0">
                <a:latin typeface="Arial"/>
                <a:cs typeface="Arial"/>
              </a:rPr>
              <a:t>n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31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propositions </a:t>
            </a:r>
            <a:r>
              <a:rPr sz="2800" spc="-5" dirty="0">
                <a:latin typeface="Arial"/>
                <a:cs typeface="Arial"/>
              </a:rPr>
              <a:t>will </a:t>
            </a:r>
            <a:r>
              <a:rPr sz="2800" dirty="0">
                <a:latin typeface="Arial"/>
                <a:cs typeface="Arial"/>
              </a:rPr>
              <a:t>have </a:t>
            </a:r>
            <a:r>
              <a:rPr sz="2800" spc="20" dirty="0">
                <a:latin typeface="Arial"/>
                <a:cs typeface="Arial"/>
              </a:rPr>
              <a:t>2</a:t>
            </a:r>
            <a:r>
              <a:rPr sz="2775" i="1" spc="30" baseline="25525" dirty="0">
                <a:latin typeface="Arial"/>
                <a:cs typeface="Arial"/>
              </a:rPr>
              <a:t>n </a:t>
            </a:r>
            <a:r>
              <a:rPr sz="2800" spc="-5" dirty="0">
                <a:latin typeface="Arial"/>
                <a:cs typeface="Arial"/>
              </a:rPr>
              <a:t>rows in its </a:t>
            </a:r>
            <a:r>
              <a:rPr sz="2800" dirty="0">
                <a:latin typeface="Arial"/>
                <a:cs typeface="Arial"/>
              </a:rPr>
              <a:t>truth</a:t>
            </a:r>
            <a:r>
              <a:rPr sz="2800" spc="-3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table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8858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Conjunction Truth</a:t>
            </a:r>
            <a:r>
              <a:rPr sz="4000" spc="-55" dirty="0"/>
              <a:t> </a:t>
            </a:r>
            <a:r>
              <a:rPr sz="4000" spc="-10" dirty="0"/>
              <a:t>Table</a:t>
            </a:r>
            <a:endParaRPr sz="4000"/>
          </a:p>
        </p:txBody>
      </p:sp>
      <p:grpSp>
        <p:nvGrpSpPr>
          <p:cNvPr id="11" name="object 11"/>
          <p:cNvGrpSpPr/>
          <p:nvPr/>
        </p:nvGrpSpPr>
        <p:grpSpPr>
          <a:xfrm>
            <a:off x="3046288" y="2716997"/>
            <a:ext cx="3223260" cy="28575"/>
            <a:chOff x="3046288" y="2716997"/>
            <a:chExt cx="3223260" cy="28575"/>
          </a:xfrm>
        </p:grpSpPr>
        <p:sp>
          <p:nvSpPr>
            <p:cNvPr id="12" name="object 12"/>
            <p:cNvSpPr/>
            <p:nvPr/>
          </p:nvSpPr>
          <p:spPr>
            <a:xfrm>
              <a:off x="3916694" y="2718374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96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15511" y="2717202"/>
              <a:ext cx="1031875" cy="28575"/>
            </a:xfrm>
            <a:custGeom>
              <a:avLst/>
              <a:gdLst/>
              <a:ahLst/>
              <a:cxnLst/>
              <a:rect l="l" t="t" r="r" b="b"/>
              <a:pathLst>
                <a:path w="1031875" h="28575">
                  <a:moveTo>
                    <a:pt x="1031684" y="0"/>
                  </a:moveTo>
                  <a:lnTo>
                    <a:pt x="28257" y="0"/>
                  </a:lnTo>
                  <a:lnTo>
                    <a:pt x="0" y="0"/>
                  </a:lnTo>
                  <a:lnTo>
                    <a:pt x="0" y="28321"/>
                  </a:lnTo>
                  <a:lnTo>
                    <a:pt x="28257" y="28321"/>
                  </a:lnTo>
                  <a:lnTo>
                    <a:pt x="1031684" y="28321"/>
                  </a:lnTo>
                  <a:lnTo>
                    <a:pt x="10316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16694" y="2718374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0" y="0"/>
                  </a:moveTo>
                  <a:lnTo>
                    <a:pt x="2589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46288" y="2717194"/>
              <a:ext cx="869315" cy="28575"/>
            </a:xfrm>
            <a:custGeom>
              <a:avLst/>
              <a:gdLst/>
              <a:ahLst/>
              <a:cxnLst/>
              <a:rect l="l" t="t" r="r" b="b"/>
              <a:pathLst>
                <a:path w="869314" h="28575">
                  <a:moveTo>
                    <a:pt x="869228" y="0"/>
                  </a:moveTo>
                  <a:lnTo>
                    <a:pt x="0" y="0"/>
                  </a:lnTo>
                  <a:lnTo>
                    <a:pt x="0" y="28324"/>
                  </a:lnTo>
                  <a:lnTo>
                    <a:pt x="869228" y="28324"/>
                  </a:lnTo>
                  <a:lnTo>
                    <a:pt x="8692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47465" y="2718374"/>
              <a:ext cx="1898650" cy="0"/>
            </a:xfrm>
            <a:custGeom>
              <a:avLst/>
              <a:gdLst/>
              <a:ahLst/>
              <a:cxnLst/>
              <a:rect l="l" t="t" r="r" b="b"/>
              <a:pathLst>
                <a:path w="1898650">
                  <a:moveTo>
                    <a:pt x="0" y="0"/>
                  </a:moveTo>
                  <a:lnTo>
                    <a:pt x="866874" y="0"/>
                  </a:lnTo>
                </a:path>
                <a:path w="1898650">
                  <a:moveTo>
                    <a:pt x="897480" y="0"/>
                  </a:moveTo>
                  <a:lnTo>
                    <a:pt x="189859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47235" y="2717194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252" y="0"/>
                  </a:moveTo>
                  <a:lnTo>
                    <a:pt x="0" y="0"/>
                  </a:lnTo>
                  <a:lnTo>
                    <a:pt x="0" y="28324"/>
                  </a:lnTo>
                  <a:lnTo>
                    <a:pt x="28252" y="28324"/>
                  </a:lnTo>
                  <a:lnTo>
                    <a:pt x="282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48412" y="2718374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0" y="0"/>
                  </a:moveTo>
                  <a:lnTo>
                    <a:pt x="2589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75487" y="2717194"/>
              <a:ext cx="1002030" cy="28575"/>
            </a:xfrm>
            <a:custGeom>
              <a:avLst/>
              <a:gdLst/>
              <a:ahLst/>
              <a:cxnLst/>
              <a:rect l="l" t="t" r="r" b="b"/>
              <a:pathLst>
                <a:path w="1002029" h="28575">
                  <a:moveTo>
                    <a:pt x="1001543" y="0"/>
                  </a:moveTo>
                  <a:lnTo>
                    <a:pt x="0" y="0"/>
                  </a:lnTo>
                  <a:lnTo>
                    <a:pt x="0" y="28324"/>
                  </a:lnTo>
                  <a:lnTo>
                    <a:pt x="1001543" y="28324"/>
                  </a:lnTo>
                  <a:lnTo>
                    <a:pt x="10015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76665" y="2718374"/>
              <a:ext cx="999490" cy="0"/>
            </a:xfrm>
            <a:custGeom>
              <a:avLst/>
              <a:gdLst/>
              <a:ahLst/>
              <a:cxnLst/>
              <a:rect l="l" t="t" r="r" b="b"/>
              <a:pathLst>
                <a:path w="999489">
                  <a:moveTo>
                    <a:pt x="0" y="0"/>
                  </a:moveTo>
                  <a:lnTo>
                    <a:pt x="99922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77070" y="2717194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252" y="0"/>
                  </a:moveTo>
                  <a:lnTo>
                    <a:pt x="0" y="0"/>
                  </a:lnTo>
                  <a:lnTo>
                    <a:pt x="0" y="28324"/>
                  </a:lnTo>
                  <a:lnTo>
                    <a:pt x="28252" y="28324"/>
                  </a:lnTo>
                  <a:lnTo>
                    <a:pt x="282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78247" y="2718374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5">
                  <a:moveTo>
                    <a:pt x="0" y="0"/>
                  </a:moveTo>
                  <a:lnTo>
                    <a:pt x="25897" y="0"/>
                  </a:lnTo>
                </a:path>
                <a:path w="26035" h="26035">
                  <a:moveTo>
                    <a:pt x="0" y="0"/>
                  </a:moveTo>
                  <a:lnTo>
                    <a:pt x="0" y="2596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05322" y="2717194"/>
              <a:ext cx="264160" cy="28575"/>
            </a:xfrm>
            <a:custGeom>
              <a:avLst/>
              <a:gdLst/>
              <a:ahLst/>
              <a:cxnLst/>
              <a:rect l="l" t="t" r="r" b="b"/>
              <a:pathLst>
                <a:path w="264160" h="28575">
                  <a:moveTo>
                    <a:pt x="263687" y="0"/>
                  </a:moveTo>
                  <a:lnTo>
                    <a:pt x="0" y="0"/>
                  </a:lnTo>
                  <a:lnTo>
                    <a:pt x="0" y="28324"/>
                  </a:lnTo>
                  <a:lnTo>
                    <a:pt x="263687" y="28324"/>
                  </a:lnTo>
                  <a:lnTo>
                    <a:pt x="2636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06500" y="2718374"/>
              <a:ext cx="261620" cy="0"/>
            </a:xfrm>
            <a:custGeom>
              <a:avLst/>
              <a:gdLst/>
              <a:ahLst/>
              <a:cxnLst/>
              <a:rect l="l" t="t" r="r" b="b"/>
              <a:pathLst>
                <a:path w="261620">
                  <a:moveTo>
                    <a:pt x="0" y="0"/>
                  </a:moveTo>
                  <a:lnTo>
                    <a:pt x="26133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3309304" y="2138257"/>
          <a:ext cx="2568574" cy="27806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3098">
                <a:tc>
                  <a:txBody>
                    <a:bodyPr/>
                    <a:lstStyle/>
                    <a:p>
                      <a:pPr marL="57150">
                        <a:lnSpc>
                          <a:spcPts val="4315"/>
                        </a:lnSpc>
                      </a:pPr>
                      <a:r>
                        <a:rPr sz="3700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9890" algn="r">
                        <a:lnSpc>
                          <a:spcPts val="4315"/>
                        </a:lnSpc>
                      </a:pPr>
                      <a:r>
                        <a:rPr sz="370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477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3700" i="1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700" spc="5" dirty="0">
                          <a:latin typeface="Symbol"/>
                          <a:cs typeface="Symbol"/>
                        </a:rPr>
                        <a:t></a:t>
                      </a:r>
                      <a:r>
                        <a:rPr sz="3700" i="1" spc="5" dirty="0">
                          <a:latin typeface="Times New Roman"/>
                          <a:cs typeface="Times New Roman"/>
                        </a:rPr>
                        <a:t>q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309">
                <a:tc>
                  <a:txBody>
                    <a:bodyPr/>
                    <a:lstStyle/>
                    <a:p>
                      <a:pPr marL="31750">
                        <a:lnSpc>
                          <a:spcPts val="429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3220" algn="r">
                        <a:lnSpc>
                          <a:spcPts val="429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429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202">
                <a:tc>
                  <a:txBody>
                    <a:bodyPr/>
                    <a:lstStyle/>
                    <a:p>
                      <a:pPr marL="31750">
                        <a:lnSpc>
                          <a:spcPts val="412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5285" algn="r">
                        <a:lnSpc>
                          <a:spcPts val="412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412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353">
                <a:tc>
                  <a:txBody>
                    <a:bodyPr/>
                    <a:lstStyle/>
                    <a:p>
                      <a:pPr marL="43180">
                        <a:lnSpc>
                          <a:spcPts val="413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3220" algn="r">
                        <a:lnSpc>
                          <a:spcPts val="413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413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690">
                <a:tc>
                  <a:txBody>
                    <a:bodyPr/>
                    <a:lstStyle/>
                    <a:p>
                      <a:pPr marL="43180">
                        <a:lnSpc>
                          <a:spcPts val="413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5285" algn="r">
                        <a:lnSpc>
                          <a:spcPts val="413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413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24000"/>
            <a:ext cx="2351405" cy="466725"/>
          </a:xfrm>
          <a:prstGeom prst="rect">
            <a:avLst/>
          </a:prstGeom>
          <a:solidFill>
            <a:srgbClr val="FFCCCC"/>
          </a:solidFill>
          <a:ln w="9525">
            <a:solidFill>
              <a:srgbClr val="FF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latin typeface="Times New Roman"/>
                <a:cs typeface="Times New Roman"/>
              </a:rPr>
              <a:t>Operand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columns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115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 Disjunction</a:t>
            </a:r>
            <a:r>
              <a:rPr sz="4000" spc="-50" dirty="0"/>
              <a:t> </a:t>
            </a:r>
            <a:r>
              <a:rPr sz="4000" spc="-5" dirty="0"/>
              <a:t>Operator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194917" y="1365630"/>
            <a:ext cx="7014845" cy="3717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2446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 binary </a:t>
            </a:r>
            <a:r>
              <a:rPr sz="2800" b="1" i="1" spc="-5" dirty="0">
                <a:latin typeface="Arial"/>
                <a:cs typeface="Arial"/>
              </a:rPr>
              <a:t>disjunction </a:t>
            </a:r>
            <a:r>
              <a:rPr sz="2800" i="1" dirty="0">
                <a:latin typeface="Arial"/>
                <a:cs typeface="Arial"/>
              </a:rPr>
              <a:t>operator </a:t>
            </a:r>
            <a:r>
              <a:rPr sz="2800" dirty="0">
                <a:latin typeface="Arial"/>
                <a:cs typeface="Arial"/>
              </a:rPr>
              <a:t>“</a:t>
            </a:r>
            <a:r>
              <a:rPr sz="2800" dirty="0">
                <a:latin typeface="Symbol"/>
                <a:cs typeface="Symbol"/>
              </a:rPr>
              <a:t></a:t>
            </a:r>
            <a:r>
              <a:rPr sz="2800" dirty="0">
                <a:latin typeface="Arial"/>
                <a:cs typeface="Arial"/>
              </a:rPr>
              <a:t>”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OR</a:t>
            </a:r>
            <a:r>
              <a:rPr sz="2800" spc="-5" dirty="0">
                <a:latin typeface="Arial"/>
                <a:cs typeface="Arial"/>
              </a:rPr>
              <a:t>)  </a:t>
            </a:r>
            <a:r>
              <a:rPr sz="2800" dirty="0">
                <a:latin typeface="Arial"/>
                <a:cs typeface="Arial"/>
              </a:rPr>
              <a:t>combines two propositions to </a:t>
            </a:r>
            <a:r>
              <a:rPr sz="2800" spc="-5" dirty="0">
                <a:latin typeface="Arial"/>
                <a:cs typeface="Arial"/>
              </a:rPr>
              <a:t>form </a:t>
            </a:r>
            <a:r>
              <a:rPr sz="2800" dirty="0">
                <a:latin typeface="Arial"/>
                <a:cs typeface="Arial"/>
              </a:rPr>
              <a:t>their  logical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disjunction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333CC"/>
              </a:buClr>
              <a:buFont typeface="Wingdings"/>
              <a:buChar char=""/>
            </a:pPr>
            <a:endParaRPr sz="245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E.g.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If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“My car has a bad engine.”</a:t>
            </a:r>
            <a:r>
              <a:rPr sz="2800" spc="4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1417955">
              <a:lnSpc>
                <a:spcPct val="100000"/>
              </a:lnSpc>
              <a:spcBef>
                <a:spcPts val="670"/>
              </a:spcBef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=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“My car has a bad</a:t>
            </a:r>
            <a:r>
              <a:rPr sz="2800" spc="4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carburetor.”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020"/>
              </a:spcBef>
            </a:pP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then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, p</a:t>
            </a:r>
            <a:r>
              <a:rPr sz="2800" dirty="0">
                <a:solidFill>
                  <a:srgbClr val="3333FF"/>
                </a:solidFill>
                <a:latin typeface="Symbol"/>
                <a:cs typeface="Symbol"/>
              </a:rPr>
              <a:t>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“My car has a bad engine,</a:t>
            </a:r>
            <a:r>
              <a:rPr sz="2800" spc="4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3333FF"/>
                </a:solidFill>
                <a:latin typeface="Arial"/>
                <a:cs typeface="Arial"/>
              </a:rPr>
              <a:t>or</a:t>
            </a:r>
            <a:endParaRPr sz="2800">
              <a:latin typeface="Arial"/>
              <a:cs typeface="Arial"/>
            </a:endParaRPr>
          </a:p>
          <a:p>
            <a:pPr marL="2332355">
              <a:lnSpc>
                <a:spcPct val="100000"/>
              </a:lnSpc>
            </a:pP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my car has a bad</a:t>
            </a:r>
            <a:r>
              <a:rPr sz="2800" spc="1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carburetor.”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2725" y="5538787"/>
            <a:ext cx="6670675" cy="55753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2800" spc="-5" dirty="0">
                <a:latin typeface="Times New Roman"/>
                <a:cs typeface="Times New Roman"/>
              </a:rPr>
              <a:t>Meaning is like </a:t>
            </a:r>
            <a:r>
              <a:rPr sz="2800" dirty="0">
                <a:latin typeface="Times New Roman"/>
                <a:cs typeface="Times New Roman"/>
              </a:rPr>
              <a:t>“and/or” </a:t>
            </a:r>
            <a:r>
              <a:rPr sz="2800" spc="-5" dirty="0">
                <a:latin typeface="Times New Roman"/>
                <a:cs typeface="Times New Roman"/>
              </a:rPr>
              <a:t>in informal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English</a:t>
            </a:r>
            <a:r>
              <a:rPr sz="2400" spc="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63"/>
            <a:ext cx="9009380" cy="1052830"/>
            <a:chOff x="0" y="2438463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413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7" y="474662"/>
                  </a:lnTo>
                  <a:lnTo>
                    <a:pt x="43766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8" y="2546413"/>
              <a:ext cx="328244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88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1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17" y="474662"/>
                  </a:lnTo>
                  <a:lnTo>
                    <a:pt x="42181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7" y="2968688"/>
              <a:ext cx="369100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600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87"/>
              <a:ext cx="8693150" cy="555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571103" y="6568957"/>
            <a:ext cx="2717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1-</a:t>
            </a:r>
            <a:fld id="{81D60167-4931-47E6-BA6A-407CBD079E47}" type="slidenum">
              <a:rPr sz="1200" spc="-5" dirty="0">
                <a:latin typeface="Arial"/>
                <a:cs typeface="Arial"/>
              </a:rPr>
              <a:t>2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644" y="2165730"/>
            <a:ext cx="319755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0099"/>
                </a:solidFill>
              </a:rPr>
              <a:t>Lecture</a:t>
            </a:r>
            <a:r>
              <a:rPr sz="4800" spc="-55" dirty="0">
                <a:solidFill>
                  <a:srgbClr val="000099"/>
                </a:solidFill>
              </a:rPr>
              <a:t> </a:t>
            </a:r>
            <a:r>
              <a:rPr lang="en-US" sz="4800" spc="-55" dirty="0" smtClean="0">
                <a:solidFill>
                  <a:srgbClr val="000099"/>
                </a:solidFill>
              </a:rPr>
              <a:t>0</a:t>
            </a:r>
            <a:r>
              <a:rPr sz="4800" spc="-5" dirty="0" smtClean="0">
                <a:solidFill>
                  <a:srgbClr val="000099"/>
                </a:solidFill>
              </a:rPr>
              <a:t>1</a:t>
            </a:r>
            <a:endParaRPr sz="4800" dirty="0"/>
          </a:p>
        </p:txBody>
      </p:sp>
      <p:sp>
        <p:nvSpPr>
          <p:cNvPr id="13" name="object 13"/>
          <p:cNvSpPr txBox="1"/>
          <p:nvPr/>
        </p:nvSpPr>
        <p:spPr>
          <a:xfrm>
            <a:off x="1122070" y="3429609"/>
            <a:ext cx="5394325" cy="1710689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b="1" dirty="0">
                <a:latin typeface="Arial"/>
                <a:cs typeface="Arial"/>
              </a:rPr>
              <a:t>Course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Overview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b="1" dirty="0">
                <a:latin typeface="Arial"/>
                <a:cs typeface="Arial"/>
              </a:rPr>
              <a:t>Chapter 1. The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Foundations</a:t>
            </a:r>
            <a:endParaRPr sz="32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1.1 Propositional</a:t>
            </a:r>
            <a:r>
              <a:rPr sz="2800" dirty="0">
                <a:latin typeface="Arial"/>
                <a:cs typeface="Arial"/>
              </a:rPr>
              <a:t> Logic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64540" y="4139641"/>
            <a:ext cx="7452995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42925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Note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means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true, </a:t>
            </a:r>
            <a:r>
              <a:rPr sz="2800" spc="-5" dirty="0">
                <a:latin typeface="Arial"/>
                <a:cs typeface="Arial"/>
              </a:rPr>
              <a:t>or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is  </a:t>
            </a:r>
            <a:r>
              <a:rPr sz="2800" dirty="0">
                <a:latin typeface="Arial"/>
                <a:cs typeface="Arial"/>
              </a:rPr>
              <a:t>true, </a:t>
            </a:r>
            <a:r>
              <a:rPr sz="2800" b="1" spc="-5" dirty="0">
                <a:latin typeface="Arial"/>
                <a:cs typeface="Arial"/>
              </a:rPr>
              <a:t>or both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true!</a:t>
            </a:r>
            <a:endParaRPr sz="28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So, this </a:t>
            </a:r>
            <a:r>
              <a:rPr sz="2800" dirty="0">
                <a:latin typeface="Arial"/>
                <a:cs typeface="Arial"/>
              </a:rPr>
              <a:t>operation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also called </a:t>
            </a:r>
            <a:r>
              <a:rPr sz="2800" b="1" i="1" spc="-5" dirty="0">
                <a:latin typeface="Arial"/>
                <a:cs typeface="Arial"/>
              </a:rPr>
              <a:t>inclusive or</a:t>
            </a:r>
            <a:r>
              <a:rPr sz="2800" i="1" spc="-5" dirty="0">
                <a:latin typeface="Arial"/>
                <a:cs typeface="Arial"/>
              </a:rPr>
              <a:t>,  </a:t>
            </a:r>
            <a:r>
              <a:rPr sz="2800" dirty="0">
                <a:latin typeface="Arial"/>
                <a:cs typeface="Arial"/>
              </a:rPr>
              <a:t>because it </a:t>
            </a:r>
            <a:r>
              <a:rPr sz="2800" b="1" spc="-5" dirty="0">
                <a:latin typeface="Arial"/>
                <a:cs typeface="Arial"/>
              </a:rPr>
              <a:t>includes </a:t>
            </a:r>
            <a:r>
              <a:rPr sz="2800" dirty="0">
                <a:latin typeface="Arial"/>
                <a:cs typeface="Arial"/>
              </a:rPr>
              <a:t>the possibility that both 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true.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690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Disjunction Truth</a:t>
            </a:r>
            <a:r>
              <a:rPr sz="4000" spc="-40" dirty="0"/>
              <a:t> </a:t>
            </a:r>
            <a:r>
              <a:rPr sz="4000" spc="-10" dirty="0"/>
              <a:t>Table</a:t>
            </a:r>
            <a:endParaRPr sz="4000"/>
          </a:p>
        </p:txBody>
      </p:sp>
      <p:sp>
        <p:nvSpPr>
          <p:cNvPr id="11" name="object 11"/>
          <p:cNvSpPr txBox="1"/>
          <p:nvPr/>
        </p:nvSpPr>
        <p:spPr>
          <a:xfrm>
            <a:off x="3186728" y="1326361"/>
            <a:ext cx="901065" cy="572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58495" algn="l"/>
              </a:tabLst>
            </a:pPr>
            <a:r>
              <a:rPr sz="3550" i="1" spc="30" dirty="0">
                <a:latin typeface="Times New Roman"/>
                <a:cs typeface="Times New Roman"/>
              </a:rPr>
              <a:t>p	q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56603" y="1343056"/>
            <a:ext cx="760730" cy="572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i="1" spc="30" dirty="0">
                <a:latin typeface="Times New Roman"/>
                <a:cs typeface="Times New Roman"/>
              </a:rPr>
              <a:t>p</a:t>
            </a:r>
            <a:r>
              <a:rPr sz="3550" spc="30" dirty="0">
                <a:latin typeface="Symbol"/>
                <a:cs typeface="Symbol"/>
              </a:rPr>
              <a:t></a:t>
            </a:r>
            <a:r>
              <a:rPr sz="3550" i="1" spc="30" dirty="0">
                <a:latin typeface="Times New Roman"/>
                <a:cs typeface="Times New Roman"/>
              </a:rPr>
              <a:t>q</a:t>
            </a:r>
            <a:endParaRPr sz="35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91518" y="1353969"/>
            <a:ext cx="2759075" cy="2148205"/>
            <a:chOff x="2991518" y="1353969"/>
            <a:chExt cx="2759075" cy="2148205"/>
          </a:xfrm>
        </p:grpSpPr>
        <p:sp>
          <p:nvSpPr>
            <p:cNvPr id="14" name="object 14"/>
            <p:cNvSpPr/>
            <p:nvPr/>
          </p:nvSpPr>
          <p:spPr>
            <a:xfrm>
              <a:off x="4282965" y="1354239"/>
              <a:ext cx="6350" cy="557530"/>
            </a:xfrm>
            <a:custGeom>
              <a:avLst/>
              <a:gdLst/>
              <a:ahLst/>
              <a:cxnLst/>
              <a:rect l="l" t="t" r="r" b="b"/>
              <a:pathLst>
                <a:path w="6350" h="557530">
                  <a:moveTo>
                    <a:pt x="6109" y="0"/>
                  </a:moveTo>
                  <a:lnTo>
                    <a:pt x="0" y="0"/>
                  </a:lnTo>
                  <a:lnTo>
                    <a:pt x="0" y="557321"/>
                  </a:lnTo>
                  <a:lnTo>
                    <a:pt x="6109" y="557321"/>
                  </a:lnTo>
                  <a:lnTo>
                    <a:pt x="61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83729" y="1354922"/>
              <a:ext cx="0" cy="556260"/>
            </a:xfrm>
            <a:custGeom>
              <a:avLst/>
              <a:gdLst/>
              <a:ahLst/>
              <a:cxnLst/>
              <a:rect l="l" t="t" r="r" b="b"/>
              <a:pathLst>
                <a:path h="556260">
                  <a:moveTo>
                    <a:pt x="0" y="0"/>
                  </a:moveTo>
                  <a:lnTo>
                    <a:pt x="0" y="5558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91706" y="1911560"/>
              <a:ext cx="641985" cy="18415"/>
            </a:xfrm>
            <a:custGeom>
              <a:avLst/>
              <a:gdLst/>
              <a:ahLst/>
              <a:cxnLst/>
              <a:rect l="l" t="t" r="r" b="b"/>
              <a:pathLst>
                <a:path w="641985" h="18414">
                  <a:moveTo>
                    <a:pt x="641798" y="0"/>
                  </a:moveTo>
                  <a:lnTo>
                    <a:pt x="0" y="0"/>
                  </a:lnTo>
                  <a:lnTo>
                    <a:pt x="0" y="18213"/>
                  </a:lnTo>
                  <a:lnTo>
                    <a:pt x="641798" y="18213"/>
                  </a:lnTo>
                  <a:lnTo>
                    <a:pt x="6417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92470" y="1912318"/>
              <a:ext cx="640715" cy="0"/>
            </a:xfrm>
            <a:custGeom>
              <a:avLst/>
              <a:gdLst/>
              <a:ahLst/>
              <a:cxnLst/>
              <a:rect l="l" t="t" r="r" b="b"/>
              <a:pathLst>
                <a:path w="640714">
                  <a:moveTo>
                    <a:pt x="0" y="0"/>
                  </a:moveTo>
                  <a:lnTo>
                    <a:pt x="6402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33505" y="1911560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8328" y="0"/>
                  </a:moveTo>
                  <a:lnTo>
                    <a:pt x="0" y="0"/>
                  </a:lnTo>
                  <a:lnTo>
                    <a:pt x="0" y="18213"/>
                  </a:lnTo>
                  <a:lnTo>
                    <a:pt x="18328" y="18213"/>
                  </a:lnTo>
                  <a:lnTo>
                    <a:pt x="183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34268" y="1912318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0"/>
                  </a:moveTo>
                  <a:lnTo>
                    <a:pt x="16801" y="0"/>
                  </a:lnTo>
                </a:path>
                <a:path w="17145" h="17144">
                  <a:moveTo>
                    <a:pt x="0" y="0"/>
                  </a:moveTo>
                  <a:lnTo>
                    <a:pt x="0" y="166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51833" y="1911560"/>
              <a:ext cx="631190" cy="18415"/>
            </a:xfrm>
            <a:custGeom>
              <a:avLst/>
              <a:gdLst/>
              <a:ahLst/>
              <a:cxnLst/>
              <a:rect l="l" t="t" r="r" b="b"/>
              <a:pathLst>
                <a:path w="631189" h="18414">
                  <a:moveTo>
                    <a:pt x="631106" y="0"/>
                  </a:moveTo>
                  <a:lnTo>
                    <a:pt x="0" y="0"/>
                  </a:lnTo>
                  <a:lnTo>
                    <a:pt x="0" y="18213"/>
                  </a:lnTo>
                  <a:lnTo>
                    <a:pt x="631106" y="18213"/>
                  </a:lnTo>
                  <a:lnTo>
                    <a:pt x="6311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52597" y="1912318"/>
              <a:ext cx="629920" cy="0"/>
            </a:xfrm>
            <a:custGeom>
              <a:avLst/>
              <a:gdLst/>
              <a:ahLst/>
              <a:cxnLst/>
              <a:rect l="l" t="t" r="r" b="b"/>
              <a:pathLst>
                <a:path w="629920">
                  <a:moveTo>
                    <a:pt x="0" y="0"/>
                  </a:moveTo>
                  <a:lnTo>
                    <a:pt x="6296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82965" y="1911560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8328" y="0"/>
                  </a:moveTo>
                  <a:lnTo>
                    <a:pt x="0" y="0"/>
                  </a:lnTo>
                  <a:lnTo>
                    <a:pt x="0" y="18213"/>
                  </a:lnTo>
                  <a:lnTo>
                    <a:pt x="18328" y="18213"/>
                  </a:lnTo>
                  <a:lnTo>
                    <a:pt x="183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83729" y="1912318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0"/>
                  </a:moveTo>
                  <a:lnTo>
                    <a:pt x="16801" y="0"/>
                  </a:lnTo>
                </a:path>
                <a:path w="17145" h="17144">
                  <a:moveTo>
                    <a:pt x="0" y="0"/>
                  </a:moveTo>
                  <a:lnTo>
                    <a:pt x="0" y="166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01294" y="1911560"/>
              <a:ext cx="1082040" cy="18415"/>
            </a:xfrm>
            <a:custGeom>
              <a:avLst/>
              <a:gdLst/>
              <a:ahLst/>
              <a:cxnLst/>
              <a:rect l="l" t="t" r="r" b="b"/>
              <a:pathLst>
                <a:path w="1082039" h="18414">
                  <a:moveTo>
                    <a:pt x="1081984" y="0"/>
                  </a:moveTo>
                  <a:lnTo>
                    <a:pt x="0" y="0"/>
                  </a:lnTo>
                  <a:lnTo>
                    <a:pt x="0" y="18213"/>
                  </a:lnTo>
                  <a:lnTo>
                    <a:pt x="1081984" y="18213"/>
                  </a:lnTo>
                  <a:lnTo>
                    <a:pt x="10819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02057" y="1912318"/>
              <a:ext cx="1080770" cy="0"/>
            </a:xfrm>
            <a:custGeom>
              <a:avLst/>
              <a:gdLst/>
              <a:ahLst/>
              <a:cxnLst/>
              <a:rect l="l" t="t" r="r" b="b"/>
              <a:pathLst>
                <a:path w="1080770">
                  <a:moveTo>
                    <a:pt x="0" y="0"/>
                  </a:moveTo>
                  <a:lnTo>
                    <a:pt x="108048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83303" y="1911560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8328" y="0"/>
                  </a:moveTo>
                  <a:lnTo>
                    <a:pt x="0" y="0"/>
                  </a:lnTo>
                  <a:lnTo>
                    <a:pt x="0" y="18213"/>
                  </a:lnTo>
                  <a:lnTo>
                    <a:pt x="18328" y="18213"/>
                  </a:lnTo>
                  <a:lnTo>
                    <a:pt x="183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84067" y="1912318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0"/>
                  </a:moveTo>
                  <a:lnTo>
                    <a:pt x="16801" y="0"/>
                  </a:lnTo>
                </a:path>
                <a:path w="17145" h="17144">
                  <a:moveTo>
                    <a:pt x="0" y="0"/>
                  </a:moveTo>
                  <a:lnTo>
                    <a:pt x="0" y="166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01632" y="1911560"/>
              <a:ext cx="348615" cy="18415"/>
            </a:xfrm>
            <a:custGeom>
              <a:avLst/>
              <a:gdLst/>
              <a:ahLst/>
              <a:cxnLst/>
              <a:rect l="l" t="t" r="r" b="b"/>
              <a:pathLst>
                <a:path w="348614" h="18414">
                  <a:moveTo>
                    <a:pt x="348238" y="0"/>
                  </a:moveTo>
                  <a:lnTo>
                    <a:pt x="0" y="0"/>
                  </a:lnTo>
                  <a:lnTo>
                    <a:pt x="0" y="18213"/>
                  </a:lnTo>
                  <a:lnTo>
                    <a:pt x="348238" y="18213"/>
                  </a:lnTo>
                  <a:lnTo>
                    <a:pt x="3482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83729" y="1912318"/>
              <a:ext cx="1465580" cy="1588770"/>
            </a:xfrm>
            <a:custGeom>
              <a:avLst/>
              <a:gdLst/>
              <a:ahLst/>
              <a:cxnLst/>
              <a:rect l="l" t="t" r="r" b="b"/>
              <a:pathLst>
                <a:path w="1465579" h="1588770">
                  <a:moveTo>
                    <a:pt x="1118666" y="0"/>
                  </a:moveTo>
                  <a:lnTo>
                    <a:pt x="1465378" y="0"/>
                  </a:lnTo>
                </a:path>
                <a:path w="1465579" h="1588770">
                  <a:moveTo>
                    <a:pt x="0" y="19730"/>
                  </a:moveTo>
                  <a:lnTo>
                    <a:pt x="0" y="542092"/>
                  </a:lnTo>
                </a:path>
                <a:path w="1465579" h="1588770">
                  <a:moveTo>
                    <a:pt x="0" y="543610"/>
                  </a:moveTo>
                  <a:lnTo>
                    <a:pt x="0" y="1064518"/>
                  </a:lnTo>
                </a:path>
                <a:path w="1465579" h="1588770">
                  <a:moveTo>
                    <a:pt x="0" y="1066035"/>
                  </a:moveTo>
                  <a:lnTo>
                    <a:pt x="0" y="15884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162290" y="1886667"/>
            <a:ext cx="1840230" cy="2142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4195"/>
              </a:lnSpc>
              <a:spcBef>
                <a:spcPts val="135"/>
              </a:spcBef>
              <a:tabLst>
                <a:tab pos="658495" algn="l"/>
                <a:tab pos="1534160" algn="l"/>
              </a:tabLst>
            </a:pPr>
            <a:r>
              <a:rPr sz="3550" spc="35" dirty="0">
                <a:latin typeface="Times New Roman"/>
                <a:cs typeface="Times New Roman"/>
              </a:rPr>
              <a:t>T	T	T</a:t>
            </a: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ts val="4120"/>
              </a:lnSpc>
              <a:tabLst>
                <a:tab pos="671195" algn="l"/>
                <a:tab pos="1520825" algn="l"/>
              </a:tabLst>
            </a:pPr>
            <a:r>
              <a:rPr sz="3550" spc="35" dirty="0">
                <a:latin typeface="Times New Roman"/>
                <a:cs typeface="Times New Roman"/>
              </a:rPr>
              <a:t>T	</a:t>
            </a:r>
            <a:r>
              <a:rPr sz="3550" spc="30" dirty="0">
                <a:latin typeface="Times New Roman"/>
                <a:cs typeface="Times New Roman"/>
              </a:rPr>
              <a:t>F	</a:t>
            </a:r>
            <a:r>
              <a:rPr sz="3550" b="1" spc="40" dirty="0">
                <a:latin typeface="Times New Roman"/>
                <a:cs typeface="Times New Roman"/>
              </a:rPr>
              <a:t>T</a:t>
            </a:r>
            <a:endParaRPr sz="3550">
              <a:latin typeface="Times New Roman"/>
              <a:cs typeface="Times New Roman"/>
            </a:endParaRPr>
          </a:p>
          <a:p>
            <a:pPr marL="24765">
              <a:lnSpc>
                <a:spcPts val="4120"/>
              </a:lnSpc>
              <a:tabLst>
                <a:tab pos="658495" algn="l"/>
                <a:tab pos="1520825" algn="l"/>
              </a:tabLst>
            </a:pPr>
            <a:r>
              <a:rPr sz="3550" spc="30" dirty="0">
                <a:latin typeface="Times New Roman"/>
                <a:cs typeface="Times New Roman"/>
              </a:rPr>
              <a:t>F	</a:t>
            </a:r>
            <a:r>
              <a:rPr sz="3550" spc="35" dirty="0">
                <a:latin typeface="Times New Roman"/>
                <a:cs typeface="Times New Roman"/>
              </a:rPr>
              <a:t>T	</a:t>
            </a:r>
            <a:r>
              <a:rPr sz="3550" b="1" spc="40" dirty="0">
                <a:latin typeface="Times New Roman"/>
                <a:cs typeface="Times New Roman"/>
              </a:rPr>
              <a:t>T</a:t>
            </a:r>
            <a:endParaRPr sz="3550">
              <a:latin typeface="Times New Roman"/>
              <a:cs typeface="Times New Roman"/>
            </a:endParaRPr>
          </a:p>
          <a:p>
            <a:pPr marL="24765">
              <a:lnSpc>
                <a:spcPts val="4195"/>
              </a:lnSpc>
              <a:tabLst>
                <a:tab pos="671195" algn="l"/>
                <a:tab pos="1546860" algn="l"/>
              </a:tabLst>
            </a:pPr>
            <a:r>
              <a:rPr sz="3550" spc="30" dirty="0">
                <a:latin typeface="Times New Roman"/>
                <a:cs typeface="Times New Roman"/>
              </a:rPr>
              <a:t>F	F	F</a:t>
            </a:r>
            <a:endParaRPr sz="355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282838" y="1929646"/>
            <a:ext cx="1132205" cy="2096135"/>
            <a:chOff x="4282838" y="1929646"/>
            <a:chExt cx="1132205" cy="2096135"/>
          </a:xfrm>
        </p:grpSpPr>
        <p:sp>
          <p:nvSpPr>
            <p:cNvPr id="32" name="object 32"/>
            <p:cNvSpPr/>
            <p:nvPr/>
          </p:nvSpPr>
          <p:spPr>
            <a:xfrm>
              <a:off x="4282965" y="1929646"/>
              <a:ext cx="6350" cy="2096135"/>
            </a:xfrm>
            <a:custGeom>
              <a:avLst/>
              <a:gdLst/>
              <a:ahLst/>
              <a:cxnLst/>
              <a:rect l="l" t="t" r="r" b="b"/>
              <a:pathLst>
                <a:path w="6350" h="2096135">
                  <a:moveTo>
                    <a:pt x="0" y="2095809"/>
                  </a:moveTo>
                  <a:lnTo>
                    <a:pt x="6109" y="2095809"/>
                  </a:lnTo>
                  <a:lnTo>
                    <a:pt x="6109" y="0"/>
                  </a:lnTo>
                  <a:lnTo>
                    <a:pt x="0" y="0"/>
                  </a:lnTo>
                  <a:lnTo>
                    <a:pt x="0" y="20958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83729" y="3502285"/>
              <a:ext cx="0" cy="522605"/>
            </a:xfrm>
            <a:custGeom>
              <a:avLst/>
              <a:gdLst/>
              <a:ahLst/>
              <a:cxnLst/>
              <a:rect l="l" t="t" r="r" b="b"/>
              <a:pathLst>
                <a:path h="522604">
                  <a:moveTo>
                    <a:pt x="0" y="0"/>
                  </a:moveTo>
                  <a:lnTo>
                    <a:pt x="0" y="5224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05400" y="2497201"/>
              <a:ext cx="304800" cy="990600"/>
            </a:xfrm>
            <a:custGeom>
              <a:avLst/>
              <a:gdLst/>
              <a:ahLst/>
              <a:cxnLst/>
              <a:rect l="l" t="t" r="r" b="b"/>
              <a:pathLst>
                <a:path w="304800" h="990600">
                  <a:moveTo>
                    <a:pt x="0" y="0"/>
                  </a:moveTo>
                  <a:lnTo>
                    <a:pt x="59334" y="6484"/>
                  </a:lnTo>
                  <a:lnTo>
                    <a:pt x="107775" y="24161"/>
                  </a:lnTo>
                  <a:lnTo>
                    <a:pt x="140428" y="50363"/>
                  </a:lnTo>
                  <a:lnTo>
                    <a:pt x="152400" y="82423"/>
                  </a:lnTo>
                  <a:lnTo>
                    <a:pt x="152400" y="412750"/>
                  </a:lnTo>
                  <a:lnTo>
                    <a:pt x="164371" y="444811"/>
                  </a:lnTo>
                  <a:lnTo>
                    <a:pt x="197024" y="471027"/>
                  </a:lnTo>
                  <a:lnTo>
                    <a:pt x="245465" y="488741"/>
                  </a:lnTo>
                  <a:lnTo>
                    <a:pt x="304800" y="495300"/>
                  </a:lnTo>
                  <a:lnTo>
                    <a:pt x="245465" y="501784"/>
                  </a:lnTo>
                  <a:lnTo>
                    <a:pt x="197024" y="519461"/>
                  </a:lnTo>
                  <a:lnTo>
                    <a:pt x="164371" y="545663"/>
                  </a:lnTo>
                  <a:lnTo>
                    <a:pt x="152400" y="577723"/>
                  </a:lnTo>
                  <a:lnTo>
                    <a:pt x="152400" y="908050"/>
                  </a:lnTo>
                  <a:lnTo>
                    <a:pt x="140428" y="940129"/>
                  </a:lnTo>
                  <a:lnTo>
                    <a:pt x="107775" y="966374"/>
                  </a:lnTo>
                  <a:lnTo>
                    <a:pt x="59334" y="984095"/>
                  </a:lnTo>
                  <a:lnTo>
                    <a:pt x="0" y="990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495925" y="2573401"/>
            <a:ext cx="2276475" cy="83185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 marR="280035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latin typeface="Times New Roman"/>
                <a:cs typeface="Times New Roman"/>
              </a:rPr>
              <a:t>Note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difference 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459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 Exclusive-Or</a:t>
            </a:r>
            <a:r>
              <a:rPr sz="4000" spc="-20" dirty="0"/>
              <a:t> </a:t>
            </a:r>
            <a:r>
              <a:rPr sz="4000" spc="-5" dirty="0"/>
              <a:t>Operator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993444" y="1746580"/>
            <a:ext cx="7840345" cy="3802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17907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binary </a:t>
            </a:r>
            <a:r>
              <a:rPr sz="2800" b="1" i="1" spc="-5" dirty="0">
                <a:latin typeface="Arial"/>
                <a:cs typeface="Arial"/>
              </a:rPr>
              <a:t>exclusive-or </a:t>
            </a:r>
            <a:r>
              <a:rPr sz="2800" i="1" dirty="0">
                <a:latin typeface="Arial"/>
                <a:cs typeface="Arial"/>
              </a:rPr>
              <a:t>operator </a:t>
            </a:r>
            <a:r>
              <a:rPr sz="2800" spc="-5" dirty="0">
                <a:latin typeface="Arial"/>
                <a:cs typeface="Arial"/>
              </a:rPr>
              <a:t>“</a:t>
            </a:r>
            <a:r>
              <a:rPr sz="2800" spc="-5" dirty="0">
                <a:latin typeface="Symbol"/>
                <a:cs typeface="Symbol"/>
              </a:rPr>
              <a:t></a:t>
            </a:r>
            <a:r>
              <a:rPr sz="2800" spc="-5" dirty="0">
                <a:latin typeface="Arial"/>
                <a:cs typeface="Arial"/>
              </a:rPr>
              <a:t>” (</a:t>
            </a:r>
            <a:r>
              <a:rPr sz="2800" i="1" spc="-5" dirty="0">
                <a:latin typeface="Arial"/>
                <a:cs typeface="Arial"/>
              </a:rPr>
              <a:t>XOR</a:t>
            </a:r>
            <a:r>
              <a:rPr sz="2800" spc="-5" dirty="0">
                <a:latin typeface="Arial"/>
                <a:cs typeface="Arial"/>
              </a:rPr>
              <a:t>)  combines two </a:t>
            </a:r>
            <a:r>
              <a:rPr sz="2800" dirty="0">
                <a:latin typeface="Arial"/>
                <a:cs typeface="Arial"/>
              </a:rPr>
              <a:t>propositions </a:t>
            </a:r>
            <a:r>
              <a:rPr sz="2800" spc="-5" dirty="0">
                <a:latin typeface="Arial"/>
                <a:cs typeface="Arial"/>
              </a:rPr>
              <a:t>to form </a:t>
            </a:r>
            <a:r>
              <a:rPr sz="2800" dirty="0">
                <a:latin typeface="Arial"/>
                <a:cs typeface="Arial"/>
              </a:rPr>
              <a:t>their logical  </a:t>
            </a:r>
            <a:r>
              <a:rPr sz="2800" spc="-5" dirty="0">
                <a:latin typeface="Arial"/>
                <a:cs typeface="Arial"/>
              </a:rPr>
              <a:t>“exclusive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or”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2450">
              <a:latin typeface="Arial"/>
              <a:cs typeface="Arial"/>
            </a:endParaRPr>
          </a:p>
          <a:p>
            <a:pPr marL="342265" marR="278130" indent="-342265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42265" algn="l"/>
                <a:tab pos="355600" algn="l"/>
              </a:tabLst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E.g.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If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“I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earn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an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A in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this course.”</a:t>
            </a:r>
            <a:r>
              <a:rPr sz="2800" spc="2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147320" algn="ctr">
              <a:lnSpc>
                <a:spcPct val="100000"/>
              </a:lnSpc>
              <a:spcBef>
                <a:spcPts val="670"/>
              </a:spcBef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“I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drop this course.”,</a:t>
            </a:r>
            <a:r>
              <a:rPr sz="2800" spc="4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  <a:p>
            <a:pPr marL="739140">
              <a:lnSpc>
                <a:spcPct val="100000"/>
              </a:lnSpc>
              <a:spcBef>
                <a:spcPts val="2020"/>
              </a:spcBef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Symbol"/>
                <a:cs typeface="Symbol"/>
              </a:rPr>
              <a:t>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“I will </a:t>
            </a:r>
            <a:r>
              <a:rPr sz="2800" b="1" spc="-5" dirty="0">
                <a:solidFill>
                  <a:srgbClr val="3333FF"/>
                </a:solidFill>
                <a:latin typeface="Arial"/>
                <a:cs typeface="Arial"/>
              </a:rPr>
              <a:t>either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earn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an A in this</a:t>
            </a:r>
            <a:r>
              <a:rPr sz="2800" spc="19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course,</a:t>
            </a:r>
            <a:endParaRPr sz="2800">
              <a:latin typeface="Arial"/>
              <a:cs typeface="Arial"/>
            </a:endParaRPr>
          </a:p>
          <a:p>
            <a:pPr marL="2038350">
              <a:lnSpc>
                <a:spcPct val="100000"/>
              </a:lnSpc>
              <a:spcBef>
                <a:spcPts val="670"/>
              </a:spcBef>
            </a:pPr>
            <a:r>
              <a:rPr sz="2800" b="1" spc="-5" dirty="0">
                <a:solidFill>
                  <a:srgbClr val="3333FF"/>
                </a:solidFill>
                <a:latin typeface="Arial"/>
                <a:cs typeface="Arial"/>
              </a:rPr>
              <a:t>or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 will drop it (</a:t>
            </a:r>
            <a:r>
              <a:rPr sz="2800" b="1" spc="-5" dirty="0">
                <a:solidFill>
                  <a:srgbClr val="3333FF"/>
                </a:solidFill>
                <a:latin typeface="Arial"/>
                <a:cs typeface="Arial"/>
              </a:rPr>
              <a:t>but </a:t>
            </a:r>
            <a:r>
              <a:rPr sz="2800" b="1" spc="-10" dirty="0">
                <a:solidFill>
                  <a:srgbClr val="3333FF"/>
                </a:solidFill>
                <a:latin typeface="Arial"/>
                <a:cs typeface="Arial"/>
              </a:rPr>
              <a:t>not</a:t>
            </a:r>
            <a:r>
              <a:rPr sz="2800" b="1" spc="6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FF"/>
                </a:solidFill>
                <a:latin typeface="Arial"/>
                <a:cs typeface="Arial"/>
              </a:rPr>
              <a:t>both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!)”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22044" y="4215841"/>
            <a:ext cx="7334250" cy="26872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365125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Note that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Symbol"/>
                <a:cs typeface="Symbol"/>
              </a:rPr>
              <a:t>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means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true, </a:t>
            </a:r>
            <a:r>
              <a:rPr sz="2800" spc="-5" dirty="0">
                <a:latin typeface="Arial"/>
                <a:cs typeface="Arial"/>
              </a:rPr>
              <a:t>or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is  </a:t>
            </a:r>
            <a:r>
              <a:rPr sz="2800" dirty="0">
                <a:latin typeface="Arial"/>
                <a:cs typeface="Arial"/>
              </a:rPr>
              <a:t>true, </a:t>
            </a:r>
            <a:r>
              <a:rPr sz="2800" spc="-5" dirty="0">
                <a:latin typeface="Arial"/>
                <a:cs typeface="Arial"/>
              </a:rPr>
              <a:t>but </a:t>
            </a:r>
            <a:r>
              <a:rPr sz="2800" b="1" spc="-10" dirty="0">
                <a:latin typeface="Arial"/>
                <a:cs typeface="Arial"/>
              </a:rPr>
              <a:t>not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both</a:t>
            </a:r>
            <a:r>
              <a:rPr sz="2800" spc="-5" dirty="0">
                <a:latin typeface="Arial"/>
                <a:cs typeface="Arial"/>
              </a:rPr>
              <a:t>!</a:t>
            </a:r>
            <a:endParaRPr sz="2800" dirty="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This operation is called </a:t>
            </a:r>
            <a:r>
              <a:rPr sz="2800" b="1" i="1" spc="-5" dirty="0">
                <a:latin typeface="Arial"/>
                <a:cs typeface="Arial"/>
              </a:rPr>
              <a:t>exclusive </a:t>
            </a:r>
            <a:r>
              <a:rPr sz="2800" b="1" i="1" dirty="0">
                <a:latin typeface="Arial"/>
                <a:cs typeface="Arial"/>
              </a:rPr>
              <a:t>or</a:t>
            </a:r>
            <a:r>
              <a:rPr sz="2800" i="1" dirty="0">
                <a:latin typeface="Arial"/>
                <a:cs typeface="Arial"/>
              </a:rPr>
              <a:t>,  </a:t>
            </a:r>
            <a:r>
              <a:rPr sz="2800" spc="-5" dirty="0">
                <a:latin typeface="Arial"/>
                <a:cs typeface="Arial"/>
              </a:rPr>
              <a:t>because it </a:t>
            </a:r>
            <a:r>
              <a:rPr sz="2800" b="1" spc="-5" dirty="0">
                <a:latin typeface="Arial"/>
                <a:cs typeface="Arial"/>
              </a:rPr>
              <a:t>excludes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possibility that both 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are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true</a:t>
            </a:r>
            <a:r>
              <a:rPr sz="2800" dirty="0" smtClean="0">
                <a:latin typeface="Arial"/>
                <a:cs typeface="Arial"/>
              </a:rPr>
              <a:t>.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b="1" i="1" dirty="0" smtClean="0">
                <a:latin typeface="Arial"/>
                <a:cs typeface="Arial"/>
              </a:rPr>
              <a:t>Both cannot be false either!</a:t>
            </a:r>
            <a:endParaRPr sz="2800" b="1" i="1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035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Exclusive-Or Truth</a:t>
            </a:r>
            <a:r>
              <a:rPr sz="4000" spc="-25" dirty="0"/>
              <a:t> </a:t>
            </a:r>
            <a:r>
              <a:rPr sz="4000" spc="-5" dirty="0"/>
              <a:t>Table</a:t>
            </a:r>
            <a:endParaRPr sz="4000"/>
          </a:p>
        </p:txBody>
      </p:sp>
      <p:sp>
        <p:nvSpPr>
          <p:cNvPr id="11" name="object 11"/>
          <p:cNvSpPr txBox="1"/>
          <p:nvPr/>
        </p:nvSpPr>
        <p:spPr>
          <a:xfrm>
            <a:off x="3342008" y="1304279"/>
            <a:ext cx="249554" cy="565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0" i="1" spc="10" dirty="0">
                <a:latin typeface="Times New Roman"/>
                <a:cs typeface="Times New Roman"/>
              </a:rPr>
              <a:t>p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73839" y="1320750"/>
            <a:ext cx="1328420" cy="565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523240" algn="l"/>
              </a:tabLst>
            </a:pPr>
            <a:r>
              <a:rPr sz="5250" i="1" spc="15" baseline="2380" dirty="0">
                <a:latin typeface="Times New Roman"/>
                <a:cs typeface="Times New Roman"/>
              </a:rPr>
              <a:t>q	</a:t>
            </a:r>
            <a:r>
              <a:rPr sz="3500" i="1" spc="5" dirty="0">
                <a:latin typeface="Times New Roman"/>
                <a:cs typeface="Times New Roman"/>
              </a:rPr>
              <a:t>p</a:t>
            </a:r>
            <a:r>
              <a:rPr sz="3500" spc="15" dirty="0">
                <a:latin typeface="Symbol"/>
                <a:cs typeface="Symbol"/>
              </a:rPr>
              <a:t></a:t>
            </a:r>
            <a:r>
              <a:rPr sz="3500" i="1" spc="10" dirty="0">
                <a:latin typeface="Times New Roman"/>
                <a:cs typeface="Times New Roman"/>
              </a:rPr>
              <a:t>q</a:t>
            </a:r>
            <a:endParaRPr sz="3500" dirty="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151157" y="1331674"/>
            <a:ext cx="2188845" cy="2118995"/>
            <a:chOff x="3151157" y="1331674"/>
            <a:chExt cx="2188845" cy="2118995"/>
          </a:xfrm>
        </p:grpSpPr>
        <p:sp>
          <p:nvSpPr>
            <p:cNvPr id="14" name="object 14"/>
            <p:cNvSpPr/>
            <p:nvPr/>
          </p:nvSpPr>
          <p:spPr>
            <a:xfrm>
              <a:off x="4413558" y="1331952"/>
              <a:ext cx="6350" cy="549910"/>
            </a:xfrm>
            <a:custGeom>
              <a:avLst/>
              <a:gdLst/>
              <a:ahLst/>
              <a:cxnLst/>
              <a:rect l="l" t="t" r="r" b="b"/>
              <a:pathLst>
                <a:path w="6350" h="549910">
                  <a:moveTo>
                    <a:pt x="5971" y="0"/>
                  </a:moveTo>
                  <a:lnTo>
                    <a:pt x="0" y="0"/>
                  </a:lnTo>
                  <a:lnTo>
                    <a:pt x="0" y="549835"/>
                  </a:lnTo>
                  <a:lnTo>
                    <a:pt x="5971" y="549835"/>
                  </a:lnTo>
                  <a:lnTo>
                    <a:pt x="59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14305" y="1332626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0"/>
                  </a:moveTo>
                  <a:lnTo>
                    <a:pt x="0" y="5484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51363" y="1881788"/>
              <a:ext cx="627380" cy="18415"/>
            </a:xfrm>
            <a:custGeom>
              <a:avLst/>
              <a:gdLst/>
              <a:ahLst/>
              <a:cxnLst/>
              <a:rect l="l" t="t" r="r" b="b"/>
              <a:pathLst>
                <a:path w="627379" h="18414">
                  <a:moveTo>
                    <a:pt x="627352" y="0"/>
                  </a:moveTo>
                  <a:lnTo>
                    <a:pt x="0" y="0"/>
                  </a:lnTo>
                  <a:lnTo>
                    <a:pt x="0" y="17968"/>
                  </a:lnTo>
                  <a:lnTo>
                    <a:pt x="627352" y="17968"/>
                  </a:lnTo>
                  <a:lnTo>
                    <a:pt x="627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52109" y="1882536"/>
              <a:ext cx="626110" cy="0"/>
            </a:xfrm>
            <a:custGeom>
              <a:avLst/>
              <a:gdLst/>
              <a:ahLst/>
              <a:cxnLst/>
              <a:rect l="l" t="t" r="r" b="b"/>
              <a:pathLst>
                <a:path w="626110">
                  <a:moveTo>
                    <a:pt x="0" y="0"/>
                  </a:moveTo>
                  <a:lnTo>
                    <a:pt x="6258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78716" y="1881788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7915" y="0"/>
                  </a:moveTo>
                  <a:lnTo>
                    <a:pt x="0" y="0"/>
                  </a:lnTo>
                  <a:lnTo>
                    <a:pt x="0" y="17968"/>
                  </a:lnTo>
                  <a:lnTo>
                    <a:pt x="17915" y="17968"/>
                  </a:lnTo>
                  <a:lnTo>
                    <a:pt x="17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79462" y="1882536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0"/>
                  </a:moveTo>
                  <a:lnTo>
                    <a:pt x="16422" y="0"/>
                  </a:lnTo>
                </a:path>
                <a:path w="16510" h="16510">
                  <a:moveTo>
                    <a:pt x="0" y="0"/>
                  </a:moveTo>
                  <a:lnTo>
                    <a:pt x="0" y="1647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96631" y="1881788"/>
              <a:ext cx="617220" cy="18415"/>
            </a:xfrm>
            <a:custGeom>
              <a:avLst/>
              <a:gdLst/>
              <a:ahLst/>
              <a:cxnLst/>
              <a:rect l="l" t="t" r="r" b="b"/>
              <a:pathLst>
                <a:path w="617220" h="18414">
                  <a:moveTo>
                    <a:pt x="616902" y="0"/>
                  </a:moveTo>
                  <a:lnTo>
                    <a:pt x="0" y="0"/>
                  </a:lnTo>
                  <a:lnTo>
                    <a:pt x="0" y="17968"/>
                  </a:lnTo>
                  <a:lnTo>
                    <a:pt x="616902" y="17968"/>
                  </a:lnTo>
                  <a:lnTo>
                    <a:pt x="6169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97378" y="1882536"/>
              <a:ext cx="615950" cy="0"/>
            </a:xfrm>
            <a:custGeom>
              <a:avLst/>
              <a:gdLst/>
              <a:ahLst/>
              <a:cxnLst/>
              <a:rect l="l" t="t" r="r" b="b"/>
              <a:pathLst>
                <a:path w="615950">
                  <a:moveTo>
                    <a:pt x="0" y="0"/>
                  </a:moveTo>
                  <a:lnTo>
                    <a:pt x="61543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13558" y="1881788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7915" y="0"/>
                  </a:moveTo>
                  <a:lnTo>
                    <a:pt x="0" y="0"/>
                  </a:lnTo>
                  <a:lnTo>
                    <a:pt x="0" y="17968"/>
                  </a:lnTo>
                  <a:lnTo>
                    <a:pt x="17915" y="17968"/>
                  </a:lnTo>
                  <a:lnTo>
                    <a:pt x="17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14305" y="1882536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0"/>
                  </a:moveTo>
                  <a:lnTo>
                    <a:pt x="16422" y="0"/>
                  </a:lnTo>
                </a:path>
                <a:path w="16510" h="16510">
                  <a:moveTo>
                    <a:pt x="0" y="0"/>
                  </a:moveTo>
                  <a:lnTo>
                    <a:pt x="0" y="1647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31474" y="1881788"/>
              <a:ext cx="907415" cy="18415"/>
            </a:xfrm>
            <a:custGeom>
              <a:avLst/>
              <a:gdLst/>
              <a:ahLst/>
              <a:cxnLst/>
              <a:rect l="l" t="t" r="r" b="b"/>
              <a:pathLst>
                <a:path w="907414" h="18414">
                  <a:moveTo>
                    <a:pt x="0" y="17968"/>
                  </a:moveTo>
                  <a:lnTo>
                    <a:pt x="907362" y="17968"/>
                  </a:lnTo>
                  <a:lnTo>
                    <a:pt x="907362" y="0"/>
                  </a:lnTo>
                  <a:lnTo>
                    <a:pt x="0" y="0"/>
                  </a:lnTo>
                  <a:lnTo>
                    <a:pt x="0" y="179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14305" y="1882536"/>
              <a:ext cx="924560" cy="1567180"/>
            </a:xfrm>
            <a:custGeom>
              <a:avLst/>
              <a:gdLst/>
              <a:ahLst/>
              <a:cxnLst/>
              <a:rect l="l" t="t" r="r" b="b"/>
              <a:pathLst>
                <a:path w="924560" h="1567179">
                  <a:moveTo>
                    <a:pt x="17915" y="0"/>
                  </a:moveTo>
                  <a:lnTo>
                    <a:pt x="924531" y="0"/>
                  </a:lnTo>
                </a:path>
                <a:path w="924560" h="1567179">
                  <a:moveTo>
                    <a:pt x="0" y="19465"/>
                  </a:moveTo>
                  <a:lnTo>
                    <a:pt x="0" y="534811"/>
                  </a:lnTo>
                </a:path>
                <a:path w="924560" h="1567179">
                  <a:moveTo>
                    <a:pt x="0" y="536309"/>
                  </a:moveTo>
                  <a:lnTo>
                    <a:pt x="0" y="1050219"/>
                  </a:lnTo>
                </a:path>
                <a:path w="924560" h="1567179">
                  <a:moveTo>
                    <a:pt x="0" y="1051717"/>
                  </a:moveTo>
                  <a:lnTo>
                    <a:pt x="0" y="156711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317821" y="1857059"/>
            <a:ext cx="1724660" cy="21145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4135"/>
              </a:lnSpc>
              <a:spcBef>
                <a:spcPts val="140"/>
              </a:spcBef>
              <a:tabLst>
                <a:tab pos="644525" algn="l"/>
                <a:tab pos="1437640" algn="l"/>
              </a:tabLst>
            </a:pPr>
            <a:r>
              <a:rPr sz="3500" spc="15" dirty="0">
                <a:latin typeface="Times New Roman"/>
                <a:cs typeface="Times New Roman"/>
              </a:rPr>
              <a:t>T	T	</a:t>
            </a:r>
            <a:r>
              <a:rPr sz="3500" b="1" spc="15" dirty="0">
                <a:latin typeface="Times New Roman"/>
                <a:cs typeface="Times New Roman"/>
              </a:rPr>
              <a:t>F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ts val="4065"/>
              </a:lnSpc>
              <a:tabLst>
                <a:tab pos="656590" algn="l"/>
                <a:tab pos="1437640" algn="l"/>
              </a:tabLst>
            </a:pPr>
            <a:r>
              <a:rPr sz="3500" spc="15" dirty="0">
                <a:latin typeface="Times New Roman"/>
                <a:cs typeface="Times New Roman"/>
              </a:rPr>
              <a:t>T	F	T</a:t>
            </a:r>
            <a:endParaRPr sz="3500">
              <a:latin typeface="Times New Roman"/>
              <a:cs typeface="Times New Roman"/>
            </a:endParaRPr>
          </a:p>
          <a:p>
            <a:pPr marL="24765">
              <a:lnSpc>
                <a:spcPts val="4065"/>
              </a:lnSpc>
              <a:tabLst>
                <a:tab pos="644525" algn="l"/>
                <a:tab pos="1437640" algn="l"/>
              </a:tabLst>
            </a:pPr>
            <a:r>
              <a:rPr sz="3500" spc="15" dirty="0">
                <a:latin typeface="Times New Roman"/>
                <a:cs typeface="Times New Roman"/>
              </a:rPr>
              <a:t>F	T	T</a:t>
            </a:r>
            <a:endParaRPr sz="3500">
              <a:latin typeface="Times New Roman"/>
              <a:cs typeface="Times New Roman"/>
            </a:endParaRPr>
          </a:p>
          <a:p>
            <a:pPr marL="24765">
              <a:lnSpc>
                <a:spcPts val="4135"/>
              </a:lnSpc>
              <a:tabLst>
                <a:tab pos="656590" algn="l"/>
                <a:tab pos="1449705" algn="l"/>
              </a:tabLst>
            </a:pPr>
            <a:r>
              <a:rPr sz="3500" spc="15" dirty="0">
                <a:latin typeface="Times New Roman"/>
                <a:cs typeface="Times New Roman"/>
              </a:rPr>
              <a:t>F	F	F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413434" y="1899631"/>
            <a:ext cx="963930" cy="2068195"/>
            <a:chOff x="4413434" y="1899631"/>
            <a:chExt cx="963930" cy="2068195"/>
          </a:xfrm>
        </p:grpSpPr>
        <p:sp>
          <p:nvSpPr>
            <p:cNvPr id="28" name="object 28"/>
            <p:cNvSpPr/>
            <p:nvPr/>
          </p:nvSpPr>
          <p:spPr>
            <a:xfrm>
              <a:off x="4413558" y="1899631"/>
              <a:ext cx="6350" cy="2068195"/>
            </a:xfrm>
            <a:custGeom>
              <a:avLst/>
              <a:gdLst/>
              <a:ahLst/>
              <a:cxnLst/>
              <a:rect l="l" t="t" r="r" b="b"/>
              <a:pathLst>
                <a:path w="6350" h="2068195">
                  <a:moveTo>
                    <a:pt x="0" y="2067659"/>
                  </a:moveTo>
                  <a:lnTo>
                    <a:pt x="5972" y="2067659"/>
                  </a:lnTo>
                  <a:lnTo>
                    <a:pt x="5972" y="0"/>
                  </a:lnTo>
                  <a:lnTo>
                    <a:pt x="0" y="0"/>
                  </a:lnTo>
                  <a:lnTo>
                    <a:pt x="0" y="20676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14305" y="3451147"/>
              <a:ext cx="0" cy="515620"/>
            </a:xfrm>
            <a:custGeom>
              <a:avLst/>
              <a:gdLst/>
              <a:ahLst/>
              <a:cxnLst/>
              <a:rect l="l" t="t" r="r" b="b"/>
              <a:pathLst>
                <a:path h="515620">
                  <a:moveTo>
                    <a:pt x="0" y="0"/>
                  </a:moveTo>
                  <a:lnTo>
                    <a:pt x="0" y="5153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05400" y="1955800"/>
              <a:ext cx="266700" cy="457200"/>
            </a:xfrm>
            <a:custGeom>
              <a:avLst/>
              <a:gdLst/>
              <a:ahLst/>
              <a:cxnLst/>
              <a:rect l="l" t="t" r="r" b="b"/>
              <a:pathLst>
                <a:path w="266700" h="457200">
                  <a:moveTo>
                    <a:pt x="0" y="0"/>
                  </a:moveTo>
                  <a:lnTo>
                    <a:pt x="51911" y="2988"/>
                  </a:lnTo>
                  <a:lnTo>
                    <a:pt x="94297" y="11144"/>
                  </a:lnTo>
                  <a:lnTo>
                    <a:pt x="122872" y="23252"/>
                  </a:lnTo>
                  <a:lnTo>
                    <a:pt x="133350" y="38100"/>
                  </a:lnTo>
                  <a:lnTo>
                    <a:pt x="133350" y="190500"/>
                  </a:lnTo>
                  <a:lnTo>
                    <a:pt x="143827" y="205347"/>
                  </a:lnTo>
                  <a:lnTo>
                    <a:pt x="172402" y="217455"/>
                  </a:lnTo>
                  <a:lnTo>
                    <a:pt x="214788" y="225611"/>
                  </a:lnTo>
                  <a:lnTo>
                    <a:pt x="266700" y="228600"/>
                  </a:lnTo>
                  <a:lnTo>
                    <a:pt x="214788" y="231588"/>
                  </a:lnTo>
                  <a:lnTo>
                    <a:pt x="172402" y="239744"/>
                  </a:lnTo>
                  <a:lnTo>
                    <a:pt x="143827" y="251852"/>
                  </a:lnTo>
                  <a:lnTo>
                    <a:pt x="133350" y="266700"/>
                  </a:lnTo>
                  <a:lnTo>
                    <a:pt x="133350" y="419100"/>
                  </a:lnTo>
                  <a:lnTo>
                    <a:pt x="122872" y="433947"/>
                  </a:lnTo>
                  <a:lnTo>
                    <a:pt x="94297" y="446055"/>
                  </a:lnTo>
                  <a:lnTo>
                    <a:pt x="51911" y="454211"/>
                  </a:lnTo>
                  <a:lnTo>
                    <a:pt x="0" y="457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508625" y="1758950"/>
            <a:ext cx="2111375" cy="83185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 marR="114935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latin typeface="Times New Roman"/>
                <a:cs typeface="Times New Roman"/>
              </a:rPr>
              <a:t>Note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difference 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7655" y="479297"/>
            <a:ext cx="8968689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54430">
              <a:lnSpc>
                <a:spcPct val="100000"/>
              </a:lnSpc>
              <a:spcBef>
                <a:spcPts val="105"/>
              </a:spcBef>
            </a:pPr>
            <a:r>
              <a:rPr dirty="0"/>
              <a:t>Natural</a:t>
            </a:r>
            <a:r>
              <a:rPr spc="-40" dirty="0"/>
              <a:t> </a:t>
            </a:r>
            <a:r>
              <a:rPr dirty="0"/>
              <a:t>Lang</a:t>
            </a:r>
            <a:r>
              <a:rPr spc="5" dirty="0"/>
              <a:t>u</a:t>
            </a:r>
            <a:r>
              <a:rPr dirty="0"/>
              <a:t>age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lang="en-US" spc="-20" dirty="0" smtClean="0"/>
              <a:t>Ambiguous</a:t>
            </a:r>
            <a:endParaRPr sz="1200" baseline="152777" dirty="0">
              <a:latin typeface="Times New Roman"/>
              <a:cs typeface="Times New Roman"/>
            </a:endParaRPr>
          </a:p>
        </p:txBody>
      </p:sp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64540" y="1548206"/>
            <a:ext cx="7335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Note </a:t>
            </a:r>
            <a:r>
              <a:rPr sz="2800" dirty="0">
                <a:latin typeface="Arial"/>
                <a:cs typeface="Arial"/>
              </a:rPr>
              <a:t>that the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English</a:t>
            </a:r>
            <a:r>
              <a:rPr sz="2800" dirty="0">
                <a:latin typeface="Arial"/>
                <a:cs typeface="Arial"/>
              </a:rPr>
              <a:t> “or” can </a:t>
            </a:r>
            <a:r>
              <a:rPr sz="2800" spc="-5" dirty="0">
                <a:latin typeface="Arial"/>
                <a:cs typeface="Arial"/>
              </a:rPr>
              <a:t>be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ambiguous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dirty="0"/>
              <a:t>regarding </a:t>
            </a:r>
            <a:r>
              <a:rPr spc="-5" dirty="0"/>
              <a:t>the “both”</a:t>
            </a:r>
            <a:r>
              <a:rPr spc="-15" dirty="0"/>
              <a:t> </a:t>
            </a:r>
            <a:r>
              <a:rPr spc="-5" dirty="0"/>
              <a:t>case!</a:t>
            </a:r>
          </a:p>
          <a:p>
            <a:pPr marL="355600" indent="-343535">
              <a:lnSpc>
                <a:spcPts val="296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>
                <a:solidFill>
                  <a:srgbClr val="3333FF"/>
                </a:solidFill>
              </a:rPr>
              <a:t>“Pat </a:t>
            </a:r>
            <a:r>
              <a:rPr spc="-5" dirty="0">
                <a:solidFill>
                  <a:srgbClr val="3333FF"/>
                </a:solidFill>
              </a:rPr>
              <a:t>is a </a:t>
            </a:r>
            <a:r>
              <a:rPr dirty="0">
                <a:solidFill>
                  <a:srgbClr val="3333FF"/>
                </a:solidFill>
              </a:rPr>
              <a:t>singer</a:t>
            </a:r>
            <a:r>
              <a:rPr spc="-15" dirty="0">
                <a:solidFill>
                  <a:srgbClr val="3333FF"/>
                </a:solidFill>
              </a:rPr>
              <a:t> </a:t>
            </a:r>
            <a:r>
              <a:rPr spc="-10" dirty="0">
                <a:solidFill>
                  <a:srgbClr val="3333FF"/>
                </a:solidFill>
              </a:rPr>
              <a:t>or</a:t>
            </a:r>
          </a:p>
          <a:p>
            <a:pPr marL="355600">
              <a:lnSpc>
                <a:spcPts val="3920"/>
              </a:lnSpc>
            </a:pPr>
            <a:r>
              <a:rPr spc="-5" dirty="0">
                <a:solidFill>
                  <a:srgbClr val="3333FF"/>
                </a:solidFill>
              </a:rPr>
              <a:t>Pat is a </a:t>
            </a:r>
            <a:r>
              <a:rPr dirty="0">
                <a:solidFill>
                  <a:srgbClr val="3333FF"/>
                </a:solidFill>
              </a:rPr>
              <a:t>writer.” </a:t>
            </a:r>
            <a:r>
              <a:rPr spc="-5" dirty="0">
                <a:solidFill>
                  <a:srgbClr val="3333FF"/>
                </a:solidFill>
              </a:rPr>
              <a:t>-</a:t>
            </a:r>
            <a:r>
              <a:rPr spc="260" dirty="0">
                <a:solidFill>
                  <a:srgbClr val="3333FF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endParaRPr sz="3600">
              <a:latin typeface="Symbol"/>
              <a:cs typeface="Symbol"/>
            </a:endParaRPr>
          </a:p>
          <a:p>
            <a:pPr marL="355600" indent="-343535">
              <a:lnSpc>
                <a:spcPts val="3160"/>
              </a:lnSpc>
              <a:spcBef>
                <a:spcPts val="509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>
                <a:solidFill>
                  <a:srgbClr val="3333FF"/>
                </a:solidFill>
              </a:rPr>
              <a:t>“Pat </a:t>
            </a:r>
            <a:r>
              <a:rPr spc="-5" dirty="0">
                <a:solidFill>
                  <a:srgbClr val="3333FF"/>
                </a:solidFill>
              </a:rPr>
              <a:t>is a </a:t>
            </a:r>
            <a:r>
              <a:rPr dirty="0">
                <a:solidFill>
                  <a:srgbClr val="3333FF"/>
                </a:solidFill>
              </a:rPr>
              <a:t>man</a:t>
            </a:r>
            <a:r>
              <a:rPr spc="-70" dirty="0">
                <a:solidFill>
                  <a:srgbClr val="3333FF"/>
                </a:solidFill>
              </a:rPr>
              <a:t> </a:t>
            </a:r>
            <a:r>
              <a:rPr spc="-10" dirty="0">
                <a:solidFill>
                  <a:srgbClr val="3333FF"/>
                </a:solidFill>
              </a:rPr>
              <a:t>or</a:t>
            </a:r>
          </a:p>
          <a:p>
            <a:pPr marL="355600">
              <a:lnSpc>
                <a:spcPts val="3640"/>
              </a:lnSpc>
              <a:tabLst>
                <a:tab pos="3378835" algn="l"/>
              </a:tabLst>
            </a:pPr>
            <a:r>
              <a:rPr spc="-5" dirty="0">
                <a:solidFill>
                  <a:srgbClr val="3333FF"/>
                </a:solidFill>
              </a:rPr>
              <a:t>Pat is a</a:t>
            </a:r>
            <a:r>
              <a:rPr spc="20" dirty="0">
                <a:solidFill>
                  <a:srgbClr val="3333FF"/>
                </a:solidFill>
              </a:rPr>
              <a:t> </a:t>
            </a:r>
            <a:r>
              <a:rPr spc="-5" dirty="0">
                <a:solidFill>
                  <a:srgbClr val="3333FF"/>
                </a:solidFill>
              </a:rPr>
              <a:t>woman.”</a:t>
            </a:r>
            <a:r>
              <a:rPr spc="20" dirty="0">
                <a:solidFill>
                  <a:srgbClr val="3333FF"/>
                </a:solidFill>
              </a:rPr>
              <a:t> </a:t>
            </a:r>
            <a:r>
              <a:rPr spc="-5" dirty="0">
                <a:solidFill>
                  <a:srgbClr val="3333FF"/>
                </a:solidFill>
              </a:rPr>
              <a:t>-	</a:t>
            </a:r>
            <a:r>
              <a:rPr sz="4800" baseline="-2604" dirty="0">
                <a:solidFill>
                  <a:srgbClr val="FF0000"/>
                </a:solidFill>
                <a:latin typeface="Symbol"/>
                <a:cs typeface="Symbol"/>
              </a:rPr>
              <a:t></a:t>
            </a:r>
            <a:endParaRPr sz="4800" baseline="-2604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540" y="4816525"/>
            <a:ext cx="7910195" cy="113982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Need </a:t>
            </a:r>
            <a:r>
              <a:rPr sz="2800" dirty="0">
                <a:latin typeface="Arial"/>
                <a:cs typeface="Arial"/>
              </a:rPr>
              <a:t>context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disambiguate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meaning!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2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For this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class,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assume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“or”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means </a:t>
            </a: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inclusive</a:t>
            </a:r>
            <a:r>
              <a:rPr sz="28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3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84882" y="2096690"/>
            <a:ext cx="2479675" cy="524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96900" algn="l"/>
                <a:tab pos="1161415" algn="l"/>
              </a:tabLst>
            </a:pPr>
            <a:r>
              <a:rPr sz="3250" i="1" spc="5" dirty="0">
                <a:latin typeface="Times New Roman"/>
                <a:cs typeface="Times New Roman"/>
              </a:rPr>
              <a:t>p	q	p </a:t>
            </a:r>
            <a:r>
              <a:rPr sz="3250" spc="5" dirty="0">
                <a:latin typeface="Times New Roman"/>
                <a:cs typeface="Times New Roman"/>
              </a:rPr>
              <a:t>"or"</a:t>
            </a:r>
            <a:r>
              <a:rPr sz="3250" spc="-95" dirty="0">
                <a:latin typeface="Times New Roman"/>
                <a:cs typeface="Times New Roman"/>
              </a:rPr>
              <a:t> </a:t>
            </a:r>
            <a:r>
              <a:rPr sz="3250" i="1" spc="5" dirty="0">
                <a:latin typeface="Times New Roman"/>
                <a:cs typeface="Times New Roman"/>
              </a:rPr>
              <a:t>q</a:t>
            </a:r>
            <a:endParaRPr sz="32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809114" y="2138146"/>
            <a:ext cx="2767965" cy="1928495"/>
            <a:chOff x="5809114" y="2138146"/>
            <a:chExt cx="2767965" cy="1928495"/>
          </a:xfrm>
        </p:grpSpPr>
        <p:sp>
          <p:nvSpPr>
            <p:cNvPr id="14" name="object 14"/>
            <p:cNvSpPr/>
            <p:nvPr/>
          </p:nvSpPr>
          <p:spPr>
            <a:xfrm>
              <a:off x="6977606" y="2138476"/>
              <a:ext cx="5715" cy="478155"/>
            </a:xfrm>
            <a:custGeom>
              <a:avLst/>
              <a:gdLst/>
              <a:ahLst/>
              <a:cxnLst/>
              <a:rect l="l" t="t" r="r" b="b"/>
              <a:pathLst>
                <a:path w="5715" h="478155">
                  <a:moveTo>
                    <a:pt x="5527" y="0"/>
                  </a:moveTo>
                  <a:lnTo>
                    <a:pt x="0" y="0"/>
                  </a:lnTo>
                  <a:lnTo>
                    <a:pt x="0" y="478111"/>
                  </a:lnTo>
                  <a:lnTo>
                    <a:pt x="5527" y="478111"/>
                  </a:lnTo>
                  <a:lnTo>
                    <a:pt x="55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78297" y="2139099"/>
              <a:ext cx="0" cy="476884"/>
            </a:xfrm>
            <a:custGeom>
              <a:avLst/>
              <a:gdLst/>
              <a:ahLst/>
              <a:cxnLst/>
              <a:rect l="l" t="t" r="r" b="b"/>
              <a:pathLst>
                <a:path h="476885">
                  <a:moveTo>
                    <a:pt x="0" y="0"/>
                  </a:moveTo>
                  <a:lnTo>
                    <a:pt x="0" y="4767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09376" y="2616587"/>
              <a:ext cx="581025" cy="17145"/>
            </a:xfrm>
            <a:custGeom>
              <a:avLst/>
              <a:gdLst/>
              <a:ahLst/>
              <a:cxnLst/>
              <a:rect l="l" t="t" r="r" b="b"/>
              <a:pathLst>
                <a:path w="581025" h="17144">
                  <a:moveTo>
                    <a:pt x="580648" y="0"/>
                  </a:moveTo>
                  <a:lnTo>
                    <a:pt x="0" y="0"/>
                  </a:lnTo>
                  <a:lnTo>
                    <a:pt x="0" y="16620"/>
                  </a:lnTo>
                  <a:lnTo>
                    <a:pt x="580648" y="16620"/>
                  </a:lnTo>
                  <a:lnTo>
                    <a:pt x="5806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10067" y="2617279"/>
              <a:ext cx="579755" cy="0"/>
            </a:xfrm>
            <a:custGeom>
              <a:avLst/>
              <a:gdLst/>
              <a:ahLst/>
              <a:cxnLst/>
              <a:rect l="l" t="t" r="r" b="b"/>
              <a:pathLst>
                <a:path w="579754">
                  <a:moveTo>
                    <a:pt x="0" y="0"/>
                  </a:moveTo>
                  <a:lnTo>
                    <a:pt x="57926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90025" y="261658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16582" y="0"/>
                  </a:moveTo>
                  <a:lnTo>
                    <a:pt x="0" y="0"/>
                  </a:lnTo>
                  <a:lnTo>
                    <a:pt x="0" y="16620"/>
                  </a:lnTo>
                  <a:lnTo>
                    <a:pt x="16582" y="16620"/>
                  </a:lnTo>
                  <a:lnTo>
                    <a:pt x="165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90716" y="261727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00" y="0"/>
                  </a:lnTo>
                </a:path>
                <a:path w="15239" h="15239">
                  <a:moveTo>
                    <a:pt x="0" y="0"/>
                  </a:moveTo>
                  <a:lnTo>
                    <a:pt x="0" y="1523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06607" y="2616587"/>
              <a:ext cx="571500" cy="17145"/>
            </a:xfrm>
            <a:custGeom>
              <a:avLst/>
              <a:gdLst/>
              <a:ahLst/>
              <a:cxnLst/>
              <a:rect l="l" t="t" r="r" b="b"/>
              <a:pathLst>
                <a:path w="571500" h="17144">
                  <a:moveTo>
                    <a:pt x="570976" y="0"/>
                  </a:moveTo>
                  <a:lnTo>
                    <a:pt x="0" y="0"/>
                  </a:lnTo>
                  <a:lnTo>
                    <a:pt x="0" y="16620"/>
                  </a:lnTo>
                  <a:lnTo>
                    <a:pt x="570976" y="16620"/>
                  </a:lnTo>
                  <a:lnTo>
                    <a:pt x="570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07298" y="2617279"/>
              <a:ext cx="570230" cy="0"/>
            </a:xfrm>
            <a:custGeom>
              <a:avLst/>
              <a:gdLst/>
              <a:ahLst/>
              <a:cxnLst/>
              <a:rect l="l" t="t" r="r" b="b"/>
              <a:pathLst>
                <a:path w="570229">
                  <a:moveTo>
                    <a:pt x="0" y="0"/>
                  </a:moveTo>
                  <a:lnTo>
                    <a:pt x="56961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77606" y="261658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16858" y="0"/>
                  </a:moveTo>
                  <a:lnTo>
                    <a:pt x="0" y="0"/>
                  </a:lnTo>
                  <a:lnTo>
                    <a:pt x="0" y="16620"/>
                  </a:lnTo>
                  <a:lnTo>
                    <a:pt x="16858" y="16620"/>
                  </a:lnTo>
                  <a:lnTo>
                    <a:pt x="168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78297" y="2617279"/>
              <a:ext cx="15875" cy="0"/>
            </a:xfrm>
            <a:custGeom>
              <a:avLst/>
              <a:gdLst/>
              <a:ahLst/>
              <a:cxnLst/>
              <a:rect l="l" t="t" r="r" b="b"/>
              <a:pathLst>
                <a:path w="15875">
                  <a:moveTo>
                    <a:pt x="0" y="0"/>
                  </a:moveTo>
                  <a:lnTo>
                    <a:pt x="154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94418" y="2616587"/>
              <a:ext cx="1581785" cy="17145"/>
            </a:xfrm>
            <a:custGeom>
              <a:avLst/>
              <a:gdLst/>
              <a:ahLst/>
              <a:cxnLst/>
              <a:rect l="l" t="t" r="r" b="b"/>
              <a:pathLst>
                <a:path w="1581784" h="17144">
                  <a:moveTo>
                    <a:pt x="0" y="16620"/>
                  </a:moveTo>
                  <a:lnTo>
                    <a:pt x="1581284" y="16620"/>
                  </a:lnTo>
                  <a:lnTo>
                    <a:pt x="1581284" y="0"/>
                  </a:lnTo>
                  <a:lnTo>
                    <a:pt x="0" y="0"/>
                  </a:lnTo>
                  <a:lnTo>
                    <a:pt x="0" y="16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78297" y="2617279"/>
              <a:ext cx="1597660" cy="1448435"/>
            </a:xfrm>
            <a:custGeom>
              <a:avLst/>
              <a:gdLst/>
              <a:ahLst/>
              <a:cxnLst/>
              <a:rect l="l" t="t" r="r" b="b"/>
              <a:pathLst>
                <a:path w="1597659" h="1448435">
                  <a:moveTo>
                    <a:pt x="16812" y="0"/>
                  </a:moveTo>
                  <a:lnTo>
                    <a:pt x="1597406" y="0"/>
                  </a:lnTo>
                </a:path>
                <a:path w="1597659" h="1448435">
                  <a:moveTo>
                    <a:pt x="0" y="494685"/>
                  </a:moveTo>
                  <a:lnTo>
                    <a:pt x="0" y="971411"/>
                  </a:lnTo>
                </a:path>
                <a:path w="1597659" h="1448435">
                  <a:moveTo>
                    <a:pt x="0" y="972796"/>
                  </a:moveTo>
                  <a:lnTo>
                    <a:pt x="0" y="144813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962773" y="2592760"/>
            <a:ext cx="863600" cy="19558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3825"/>
              </a:lnSpc>
              <a:spcBef>
                <a:spcPts val="120"/>
              </a:spcBef>
              <a:tabLst>
                <a:tab pos="596900" algn="l"/>
              </a:tabLst>
            </a:pPr>
            <a:r>
              <a:rPr sz="3250" spc="10" dirty="0">
                <a:latin typeface="Times New Roman"/>
                <a:cs typeface="Times New Roman"/>
              </a:rPr>
              <a:t>T	T</a:t>
            </a: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ts val="3760"/>
              </a:lnSpc>
              <a:tabLst>
                <a:tab pos="608330" algn="l"/>
              </a:tabLst>
            </a:pPr>
            <a:r>
              <a:rPr sz="3250" spc="10" dirty="0">
                <a:latin typeface="Times New Roman"/>
                <a:cs typeface="Times New Roman"/>
              </a:rPr>
              <a:t>T	</a:t>
            </a:r>
            <a:r>
              <a:rPr sz="3250" spc="5" dirty="0">
                <a:latin typeface="Times New Roman"/>
                <a:cs typeface="Times New Roman"/>
              </a:rPr>
              <a:t>F</a:t>
            </a:r>
            <a:endParaRPr sz="3250">
              <a:latin typeface="Times New Roman"/>
              <a:cs typeface="Times New Roman"/>
            </a:endParaRPr>
          </a:p>
          <a:p>
            <a:pPr marL="23495">
              <a:lnSpc>
                <a:spcPts val="3760"/>
              </a:lnSpc>
              <a:tabLst>
                <a:tab pos="596900" algn="l"/>
              </a:tabLst>
            </a:pPr>
            <a:r>
              <a:rPr sz="3250" spc="5" dirty="0">
                <a:latin typeface="Times New Roman"/>
                <a:cs typeface="Times New Roman"/>
              </a:rPr>
              <a:t>F	</a:t>
            </a:r>
            <a:r>
              <a:rPr sz="3250" spc="10" dirty="0">
                <a:latin typeface="Times New Roman"/>
                <a:cs typeface="Times New Roman"/>
              </a:rPr>
              <a:t>T</a:t>
            </a:r>
            <a:endParaRPr sz="3250">
              <a:latin typeface="Times New Roman"/>
              <a:cs typeface="Times New Roman"/>
            </a:endParaRPr>
          </a:p>
          <a:p>
            <a:pPr marL="23495">
              <a:lnSpc>
                <a:spcPts val="3825"/>
              </a:lnSpc>
              <a:tabLst>
                <a:tab pos="608330" algn="l"/>
              </a:tabLst>
            </a:pPr>
            <a:r>
              <a:rPr sz="3250" spc="5" dirty="0">
                <a:latin typeface="Times New Roman"/>
                <a:cs typeface="Times New Roman"/>
              </a:rPr>
              <a:t>F	F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60547" y="2592760"/>
            <a:ext cx="279400" cy="19558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indent="34290" algn="just">
              <a:lnSpc>
                <a:spcPct val="96300"/>
              </a:lnSpc>
              <a:spcBef>
                <a:spcPts val="265"/>
              </a:spcBef>
            </a:pPr>
            <a:r>
              <a:rPr sz="3250" spc="5" dirty="0">
                <a:latin typeface="Times New Roman"/>
                <a:cs typeface="Times New Roman"/>
              </a:rPr>
              <a:t>?  T  T  F</a:t>
            </a:r>
            <a:endParaRPr sz="325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977491" y="2617279"/>
            <a:ext cx="5715" cy="1927225"/>
            <a:chOff x="6977491" y="2617279"/>
            <a:chExt cx="5715" cy="1927225"/>
          </a:xfrm>
        </p:grpSpPr>
        <p:sp>
          <p:nvSpPr>
            <p:cNvPr id="29" name="object 29"/>
            <p:cNvSpPr/>
            <p:nvPr/>
          </p:nvSpPr>
          <p:spPr>
            <a:xfrm>
              <a:off x="6977491" y="2617279"/>
              <a:ext cx="5715" cy="1927225"/>
            </a:xfrm>
            <a:custGeom>
              <a:avLst/>
              <a:gdLst/>
              <a:ahLst/>
              <a:cxnLst/>
              <a:rect l="l" t="t" r="r" b="b"/>
              <a:pathLst>
                <a:path w="5715" h="1927225">
                  <a:moveTo>
                    <a:pt x="0" y="1926664"/>
                  </a:moveTo>
                  <a:lnTo>
                    <a:pt x="5642" y="1926664"/>
                  </a:lnTo>
                  <a:lnTo>
                    <a:pt x="5642" y="0"/>
                  </a:lnTo>
                  <a:lnTo>
                    <a:pt x="0" y="0"/>
                  </a:lnTo>
                  <a:lnTo>
                    <a:pt x="0" y="19266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78297" y="4066802"/>
              <a:ext cx="0" cy="476884"/>
            </a:xfrm>
            <a:custGeom>
              <a:avLst/>
              <a:gdLst/>
              <a:ahLst/>
              <a:cxnLst/>
              <a:rect l="l" t="t" r="r" b="b"/>
              <a:pathLst>
                <a:path h="476885">
                  <a:moveTo>
                    <a:pt x="0" y="0"/>
                  </a:moveTo>
                  <a:lnTo>
                    <a:pt x="0" y="47644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031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 Implication</a:t>
            </a:r>
            <a:r>
              <a:rPr sz="4000" spc="-50" dirty="0"/>
              <a:t> </a:t>
            </a:r>
            <a:r>
              <a:rPr sz="4000" spc="-5" dirty="0"/>
              <a:t>Operator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042517" y="1384808"/>
            <a:ext cx="7901940" cy="4789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 conditional statement (aka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implication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dirty="0">
                <a:latin typeface="Arial"/>
                <a:cs typeface="Arial"/>
              </a:rPr>
              <a:t>states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implies</a:t>
            </a:r>
            <a:r>
              <a:rPr sz="2800" spc="1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q.</a:t>
            </a:r>
            <a:endParaRPr sz="28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I.e.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, If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true,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then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true; but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if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is not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true,  then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could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be either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true or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false.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i="1" spc="-5" dirty="0">
                <a:latin typeface="Arial"/>
                <a:cs typeface="Arial"/>
              </a:rPr>
              <a:t>E.g.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let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= “You </a:t>
            </a:r>
            <a:r>
              <a:rPr sz="2800" dirty="0">
                <a:latin typeface="Arial"/>
                <a:cs typeface="Arial"/>
              </a:rPr>
              <a:t>study</a:t>
            </a:r>
            <a:r>
              <a:rPr sz="2800" spc="-10" dirty="0">
                <a:latin typeface="Arial"/>
                <a:cs typeface="Arial"/>
              </a:rPr>
              <a:t> hard.”</a:t>
            </a:r>
            <a:endParaRPr sz="2800">
              <a:latin typeface="Arial"/>
              <a:cs typeface="Arial"/>
            </a:endParaRPr>
          </a:p>
          <a:p>
            <a:pPr marL="1634489">
              <a:lnSpc>
                <a:spcPct val="100000"/>
              </a:lnSpc>
              <a:spcBef>
                <a:spcPts val="5"/>
              </a:spcBef>
            </a:pP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= “You will get a good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grade.”</a:t>
            </a:r>
            <a:endParaRPr sz="2800">
              <a:latin typeface="Arial"/>
              <a:cs typeface="Arial"/>
            </a:endParaRPr>
          </a:p>
          <a:p>
            <a:pPr marL="1024890" marR="63500" indent="99060">
              <a:lnSpc>
                <a:spcPts val="4029"/>
              </a:lnSpc>
              <a:spcBef>
                <a:spcPts val="245"/>
              </a:spcBef>
            </a:pP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= </a:t>
            </a:r>
            <a:r>
              <a:rPr sz="2800" spc="-5" dirty="0">
                <a:latin typeface="Arial"/>
                <a:cs typeface="Arial"/>
              </a:rPr>
              <a:t>“If you </a:t>
            </a:r>
            <a:r>
              <a:rPr sz="2800" dirty="0">
                <a:latin typeface="Arial"/>
                <a:cs typeface="Arial"/>
              </a:rPr>
              <a:t>study </a:t>
            </a:r>
            <a:r>
              <a:rPr sz="2800" spc="-5" dirty="0">
                <a:latin typeface="Arial"/>
                <a:cs typeface="Arial"/>
              </a:rPr>
              <a:t>hard, </a:t>
            </a:r>
            <a:r>
              <a:rPr sz="2800" dirty="0">
                <a:latin typeface="Arial"/>
                <a:cs typeface="Arial"/>
              </a:rPr>
              <a:t>then </a:t>
            </a:r>
            <a:r>
              <a:rPr sz="2800" spc="-5" dirty="0">
                <a:latin typeface="Arial"/>
                <a:cs typeface="Arial"/>
              </a:rPr>
              <a:t>you </a:t>
            </a:r>
            <a:r>
              <a:rPr sz="2800" spc="-10" dirty="0">
                <a:latin typeface="Arial"/>
                <a:cs typeface="Arial"/>
              </a:rPr>
              <a:t>will  </a:t>
            </a:r>
            <a:r>
              <a:rPr sz="2800" spc="-5" dirty="0">
                <a:latin typeface="Arial"/>
                <a:cs typeface="Arial"/>
              </a:rPr>
              <a:t>get a good grade.” </a:t>
            </a:r>
            <a:r>
              <a:rPr sz="2400" spc="-5" dirty="0">
                <a:latin typeface="Arial"/>
                <a:cs typeface="Arial"/>
              </a:rPr>
              <a:t>(else,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could go either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way)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36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i="1" spc="-5" dirty="0">
                <a:latin typeface="Arial"/>
                <a:cs typeface="Arial"/>
              </a:rPr>
              <a:t>hypothesis </a:t>
            </a:r>
            <a:r>
              <a:rPr sz="2400" spc="-5" dirty="0">
                <a:latin typeface="Arial"/>
                <a:cs typeface="Arial"/>
              </a:rPr>
              <a:t>or </a:t>
            </a:r>
            <a:r>
              <a:rPr sz="2400" i="1" spc="-5" dirty="0">
                <a:latin typeface="Arial"/>
                <a:cs typeface="Arial"/>
              </a:rPr>
              <a:t>antecedent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premise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q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i="1" spc="-5" dirty="0">
                <a:latin typeface="Arial"/>
                <a:cs typeface="Arial"/>
              </a:rPr>
              <a:t>conclusion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consequence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608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Implication Truth</a:t>
            </a:r>
            <a:r>
              <a:rPr sz="4000" spc="-25" dirty="0"/>
              <a:t> </a:t>
            </a:r>
            <a:r>
              <a:rPr sz="4000" spc="-10" dirty="0"/>
              <a:t>Table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459740" y="4511192"/>
            <a:ext cx="8357870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b="1" spc="-5" dirty="0">
                <a:latin typeface="Arial"/>
                <a:cs typeface="Arial"/>
              </a:rPr>
              <a:t>false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only</a:t>
            </a:r>
            <a:r>
              <a:rPr sz="2800" spc="-5" dirty="0">
                <a:latin typeface="Arial"/>
                <a:cs typeface="Arial"/>
              </a:rPr>
              <a:t> when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true but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b="1" spc="-10" dirty="0">
                <a:latin typeface="Arial"/>
                <a:cs typeface="Arial"/>
              </a:rPr>
              <a:t>not</a:t>
            </a:r>
            <a:r>
              <a:rPr sz="2800" b="1" spc="2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true.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q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does </a:t>
            </a:r>
            <a:r>
              <a:rPr sz="2800" b="1" spc="-10" dirty="0">
                <a:solidFill>
                  <a:srgbClr val="006600"/>
                </a:solidFill>
                <a:latin typeface="Arial"/>
                <a:cs typeface="Arial"/>
              </a:rPr>
              <a:t>not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require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that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or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q </a:t>
            </a:r>
            <a:r>
              <a:rPr sz="2800" b="1" u="heavy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are ever</a:t>
            </a:r>
            <a:r>
              <a:rPr sz="2800" b="1" u="heavy" spc="17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true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!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spc="-5" dirty="0">
                <a:latin typeface="Arial"/>
                <a:cs typeface="Arial"/>
              </a:rPr>
              <a:t>E.g. </a:t>
            </a:r>
            <a:r>
              <a:rPr sz="2800" dirty="0">
                <a:latin typeface="Arial"/>
                <a:cs typeface="Arial"/>
              </a:rPr>
              <a:t>“(1=0)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Arial"/>
                <a:cs typeface="Arial"/>
              </a:rPr>
              <a:t>cows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can fly” is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TRUE!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81058" y="1556032"/>
            <a:ext cx="884555" cy="565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646430" algn="l"/>
              </a:tabLst>
            </a:pPr>
            <a:r>
              <a:rPr sz="3500" i="1" spc="20" dirty="0">
                <a:latin typeface="Times New Roman"/>
                <a:cs typeface="Times New Roman"/>
              </a:rPr>
              <a:t>p	q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26689" y="1588974"/>
            <a:ext cx="918844" cy="565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0" i="1" spc="15" dirty="0">
                <a:latin typeface="Times New Roman"/>
                <a:cs typeface="Times New Roman"/>
              </a:rPr>
              <a:t>p</a:t>
            </a:r>
            <a:r>
              <a:rPr sz="3500" spc="40" dirty="0">
                <a:latin typeface="Symbol"/>
                <a:cs typeface="Symbol"/>
              </a:rPr>
              <a:t></a:t>
            </a:r>
            <a:r>
              <a:rPr sz="3500" i="1" spc="20" dirty="0">
                <a:latin typeface="Times New Roman"/>
                <a:cs typeface="Times New Roman"/>
              </a:rPr>
              <a:t>q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89552" y="1599898"/>
            <a:ext cx="2519045" cy="2118995"/>
            <a:chOff x="2989552" y="1599898"/>
            <a:chExt cx="2519045" cy="2118995"/>
          </a:xfrm>
        </p:grpSpPr>
        <p:sp>
          <p:nvSpPr>
            <p:cNvPr id="14" name="object 14"/>
            <p:cNvSpPr/>
            <p:nvPr/>
          </p:nvSpPr>
          <p:spPr>
            <a:xfrm>
              <a:off x="4256281" y="1600176"/>
              <a:ext cx="6350" cy="549910"/>
            </a:xfrm>
            <a:custGeom>
              <a:avLst/>
              <a:gdLst/>
              <a:ahLst/>
              <a:cxnLst/>
              <a:rect l="l" t="t" r="r" b="b"/>
              <a:pathLst>
                <a:path w="6350" h="549910">
                  <a:moveTo>
                    <a:pt x="5991" y="0"/>
                  </a:moveTo>
                  <a:lnTo>
                    <a:pt x="0" y="0"/>
                  </a:lnTo>
                  <a:lnTo>
                    <a:pt x="0" y="549835"/>
                  </a:lnTo>
                  <a:lnTo>
                    <a:pt x="5991" y="549835"/>
                  </a:lnTo>
                  <a:lnTo>
                    <a:pt x="59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57030" y="1600850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0"/>
                  </a:moveTo>
                  <a:lnTo>
                    <a:pt x="0" y="5484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89756" y="2150012"/>
              <a:ext cx="629920" cy="18415"/>
            </a:xfrm>
            <a:custGeom>
              <a:avLst/>
              <a:gdLst/>
              <a:ahLst/>
              <a:cxnLst/>
              <a:rect l="l" t="t" r="r" b="b"/>
              <a:pathLst>
                <a:path w="629920" h="18414">
                  <a:moveTo>
                    <a:pt x="629680" y="0"/>
                  </a:moveTo>
                  <a:lnTo>
                    <a:pt x="0" y="0"/>
                  </a:lnTo>
                  <a:lnTo>
                    <a:pt x="0" y="17968"/>
                  </a:lnTo>
                  <a:lnTo>
                    <a:pt x="629680" y="17968"/>
                  </a:lnTo>
                  <a:lnTo>
                    <a:pt x="6296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90505" y="2150760"/>
              <a:ext cx="628650" cy="0"/>
            </a:xfrm>
            <a:custGeom>
              <a:avLst/>
              <a:gdLst/>
              <a:ahLst/>
              <a:cxnLst/>
              <a:rect l="l" t="t" r="r" b="b"/>
              <a:pathLst>
                <a:path w="628650">
                  <a:moveTo>
                    <a:pt x="0" y="0"/>
                  </a:moveTo>
                  <a:lnTo>
                    <a:pt x="62818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19436" y="2150012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7973" y="0"/>
                  </a:moveTo>
                  <a:lnTo>
                    <a:pt x="0" y="0"/>
                  </a:lnTo>
                  <a:lnTo>
                    <a:pt x="0" y="17968"/>
                  </a:lnTo>
                  <a:lnTo>
                    <a:pt x="17973" y="17968"/>
                  </a:lnTo>
                  <a:lnTo>
                    <a:pt x="179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20185" y="2150760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0"/>
                  </a:moveTo>
                  <a:lnTo>
                    <a:pt x="16475" y="0"/>
                  </a:lnTo>
                </a:path>
                <a:path w="16510" h="16510">
                  <a:moveTo>
                    <a:pt x="0" y="0"/>
                  </a:moveTo>
                  <a:lnTo>
                    <a:pt x="0" y="1647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37410" y="2150012"/>
              <a:ext cx="619125" cy="18415"/>
            </a:xfrm>
            <a:custGeom>
              <a:avLst/>
              <a:gdLst/>
              <a:ahLst/>
              <a:cxnLst/>
              <a:rect l="l" t="t" r="r" b="b"/>
              <a:pathLst>
                <a:path w="619125" h="18414">
                  <a:moveTo>
                    <a:pt x="618896" y="0"/>
                  </a:moveTo>
                  <a:lnTo>
                    <a:pt x="0" y="0"/>
                  </a:lnTo>
                  <a:lnTo>
                    <a:pt x="0" y="17968"/>
                  </a:lnTo>
                  <a:lnTo>
                    <a:pt x="618896" y="17968"/>
                  </a:lnTo>
                  <a:lnTo>
                    <a:pt x="6188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38159" y="2150760"/>
              <a:ext cx="617855" cy="0"/>
            </a:xfrm>
            <a:custGeom>
              <a:avLst/>
              <a:gdLst/>
              <a:ahLst/>
              <a:cxnLst/>
              <a:rect l="l" t="t" r="r" b="b"/>
              <a:pathLst>
                <a:path w="617854">
                  <a:moveTo>
                    <a:pt x="0" y="0"/>
                  </a:moveTo>
                  <a:lnTo>
                    <a:pt x="6173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56281" y="2150012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7973" y="0"/>
                  </a:moveTo>
                  <a:lnTo>
                    <a:pt x="0" y="0"/>
                  </a:lnTo>
                  <a:lnTo>
                    <a:pt x="0" y="17968"/>
                  </a:lnTo>
                  <a:lnTo>
                    <a:pt x="17973" y="17968"/>
                  </a:lnTo>
                  <a:lnTo>
                    <a:pt x="179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57030" y="2150760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0"/>
                  </a:moveTo>
                  <a:lnTo>
                    <a:pt x="16475" y="0"/>
                  </a:lnTo>
                </a:path>
                <a:path w="16510" h="16510">
                  <a:moveTo>
                    <a:pt x="0" y="0"/>
                  </a:moveTo>
                  <a:lnTo>
                    <a:pt x="0" y="1647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74255" y="2150012"/>
              <a:ext cx="1234440" cy="18415"/>
            </a:xfrm>
            <a:custGeom>
              <a:avLst/>
              <a:gdLst/>
              <a:ahLst/>
              <a:cxnLst/>
              <a:rect l="l" t="t" r="r" b="b"/>
              <a:pathLst>
                <a:path w="1234439" h="18414">
                  <a:moveTo>
                    <a:pt x="1233897" y="0"/>
                  </a:moveTo>
                  <a:lnTo>
                    <a:pt x="0" y="0"/>
                  </a:lnTo>
                  <a:lnTo>
                    <a:pt x="0" y="17968"/>
                  </a:lnTo>
                  <a:lnTo>
                    <a:pt x="1233897" y="17968"/>
                  </a:lnTo>
                  <a:lnTo>
                    <a:pt x="12338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57030" y="2150760"/>
              <a:ext cx="1250950" cy="1567180"/>
            </a:xfrm>
            <a:custGeom>
              <a:avLst/>
              <a:gdLst/>
              <a:ahLst/>
              <a:cxnLst/>
              <a:rect l="l" t="t" r="r" b="b"/>
              <a:pathLst>
                <a:path w="1250950" h="1567179">
                  <a:moveTo>
                    <a:pt x="17973" y="0"/>
                  </a:moveTo>
                  <a:lnTo>
                    <a:pt x="1250423" y="0"/>
                  </a:lnTo>
                </a:path>
                <a:path w="1250950" h="1567179">
                  <a:moveTo>
                    <a:pt x="0" y="19465"/>
                  </a:moveTo>
                  <a:lnTo>
                    <a:pt x="0" y="534811"/>
                  </a:lnTo>
                </a:path>
                <a:path w="1250950" h="1567179">
                  <a:moveTo>
                    <a:pt x="0" y="536309"/>
                  </a:moveTo>
                  <a:lnTo>
                    <a:pt x="0" y="1050219"/>
                  </a:lnTo>
                </a:path>
                <a:path w="1250950" h="1567179">
                  <a:moveTo>
                    <a:pt x="0" y="1051717"/>
                  </a:moveTo>
                  <a:lnTo>
                    <a:pt x="0" y="156711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157093" y="2125283"/>
            <a:ext cx="1878964" cy="21145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4135"/>
              </a:lnSpc>
              <a:spcBef>
                <a:spcPts val="140"/>
              </a:spcBef>
              <a:tabLst>
                <a:tab pos="646430" algn="l"/>
                <a:tab pos="1590675" algn="l"/>
              </a:tabLst>
            </a:pPr>
            <a:r>
              <a:rPr sz="3500" spc="20" dirty="0">
                <a:latin typeface="Times New Roman"/>
                <a:cs typeface="Times New Roman"/>
              </a:rPr>
              <a:t>T	T	T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ts val="4065"/>
              </a:lnSpc>
              <a:tabLst>
                <a:tab pos="658495" algn="l"/>
                <a:tab pos="1590675" algn="l"/>
              </a:tabLst>
            </a:pPr>
            <a:r>
              <a:rPr sz="3500" spc="20" dirty="0">
                <a:latin typeface="Times New Roman"/>
                <a:cs typeface="Times New Roman"/>
              </a:rPr>
              <a:t>T	F	</a:t>
            </a:r>
            <a:r>
              <a:rPr sz="3500" b="1" spc="20" dirty="0">
                <a:latin typeface="Times New Roman"/>
                <a:cs typeface="Times New Roman"/>
              </a:rPr>
              <a:t>F</a:t>
            </a:r>
            <a:endParaRPr sz="3500">
              <a:latin typeface="Times New Roman"/>
              <a:cs typeface="Times New Roman"/>
            </a:endParaRPr>
          </a:p>
          <a:p>
            <a:pPr marL="24130">
              <a:lnSpc>
                <a:spcPts val="4065"/>
              </a:lnSpc>
              <a:tabLst>
                <a:tab pos="646430" algn="l"/>
                <a:tab pos="1590675" algn="l"/>
              </a:tabLst>
            </a:pPr>
            <a:r>
              <a:rPr sz="3500" spc="20" dirty="0">
                <a:latin typeface="Times New Roman"/>
                <a:cs typeface="Times New Roman"/>
              </a:rPr>
              <a:t>F	T	T</a:t>
            </a:r>
            <a:endParaRPr sz="3500">
              <a:latin typeface="Times New Roman"/>
              <a:cs typeface="Times New Roman"/>
            </a:endParaRPr>
          </a:p>
          <a:p>
            <a:pPr marL="24130">
              <a:lnSpc>
                <a:spcPts val="4135"/>
              </a:lnSpc>
              <a:tabLst>
                <a:tab pos="658495" algn="l"/>
                <a:tab pos="1590675" algn="l"/>
              </a:tabLst>
            </a:pPr>
            <a:r>
              <a:rPr sz="3500" spc="20" dirty="0">
                <a:latin typeface="Times New Roman"/>
                <a:cs typeface="Times New Roman"/>
              </a:rPr>
              <a:t>F	F	T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256156" y="2167856"/>
            <a:ext cx="1158875" cy="2068195"/>
            <a:chOff x="4256156" y="2167856"/>
            <a:chExt cx="1158875" cy="2068195"/>
          </a:xfrm>
        </p:grpSpPr>
        <p:sp>
          <p:nvSpPr>
            <p:cNvPr id="28" name="object 28"/>
            <p:cNvSpPr/>
            <p:nvPr/>
          </p:nvSpPr>
          <p:spPr>
            <a:xfrm>
              <a:off x="4256280" y="2167856"/>
              <a:ext cx="6350" cy="2068195"/>
            </a:xfrm>
            <a:custGeom>
              <a:avLst/>
              <a:gdLst/>
              <a:ahLst/>
              <a:cxnLst/>
              <a:rect l="l" t="t" r="r" b="b"/>
              <a:pathLst>
                <a:path w="6350" h="2068195">
                  <a:moveTo>
                    <a:pt x="0" y="2067660"/>
                  </a:moveTo>
                  <a:lnTo>
                    <a:pt x="5991" y="2067660"/>
                  </a:lnTo>
                  <a:lnTo>
                    <a:pt x="5991" y="0"/>
                  </a:lnTo>
                  <a:lnTo>
                    <a:pt x="0" y="0"/>
                  </a:lnTo>
                  <a:lnTo>
                    <a:pt x="0" y="20676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57030" y="3719371"/>
              <a:ext cx="0" cy="515620"/>
            </a:xfrm>
            <a:custGeom>
              <a:avLst/>
              <a:gdLst/>
              <a:ahLst/>
              <a:cxnLst/>
              <a:rect l="l" t="t" r="r" b="b"/>
              <a:pathLst>
                <a:path h="515620">
                  <a:moveTo>
                    <a:pt x="0" y="0"/>
                  </a:moveTo>
                  <a:lnTo>
                    <a:pt x="0" y="5153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81600" y="2743200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0"/>
                  </a:moveTo>
                  <a:lnTo>
                    <a:pt x="44487" y="2988"/>
                  </a:lnTo>
                  <a:lnTo>
                    <a:pt x="80819" y="11144"/>
                  </a:lnTo>
                  <a:lnTo>
                    <a:pt x="105316" y="23252"/>
                  </a:lnTo>
                  <a:lnTo>
                    <a:pt x="114300" y="38100"/>
                  </a:lnTo>
                  <a:lnTo>
                    <a:pt x="114300" y="190500"/>
                  </a:lnTo>
                  <a:lnTo>
                    <a:pt x="123283" y="205347"/>
                  </a:lnTo>
                  <a:lnTo>
                    <a:pt x="147780" y="217455"/>
                  </a:lnTo>
                  <a:lnTo>
                    <a:pt x="184112" y="225611"/>
                  </a:lnTo>
                  <a:lnTo>
                    <a:pt x="228600" y="228600"/>
                  </a:lnTo>
                  <a:lnTo>
                    <a:pt x="184112" y="231588"/>
                  </a:lnTo>
                  <a:lnTo>
                    <a:pt x="147780" y="239744"/>
                  </a:lnTo>
                  <a:lnTo>
                    <a:pt x="123283" y="251852"/>
                  </a:lnTo>
                  <a:lnTo>
                    <a:pt x="114300" y="266700"/>
                  </a:lnTo>
                  <a:lnTo>
                    <a:pt x="114300" y="419100"/>
                  </a:lnTo>
                  <a:lnTo>
                    <a:pt x="105316" y="433947"/>
                  </a:lnTo>
                  <a:lnTo>
                    <a:pt x="80819" y="446055"/>
                  </a:lnTo>
                  <a:lnTo>
                    <a:pt x="44487" y="454211"/>
                  </a:lnTo>
                  <a:lnTo>
                    <a:pt x="0" y="457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486400" y="2520950"/>
            <a:ext cx="1539875" cy="83185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 marR="95885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only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False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case!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7655" y="479297"/>
            <a:ext cx="89686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443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What is Mathematics,</a:t>
            </a:r>
            <a:r>
              <a:rPr sz="4000" spc="40" dirty="0"/>
              <a:t> </a:t>
            </a:r>
            <a:r>
              <a:rPr sz="4000" spc="-5" dirty="0"/>
              <a:t>real</a:t>
            </a:r>
            <a:r>
              <a:rPr sz="4000" dirty="0"/>
              <a:t>l</a:t>
            </a:r>
            <a:r>
              <a:rPr sz="4000" spc="-5" dirty="0"/>
              <a:t>y</a:t>
            </a:r>
            <a:r>
              <a:rPr sz="4000" spc="-200" dirty="0" smtClean="0"/>
              <a:t>?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194917" y="1432014"/>
            <a:ext cx="6205220" cy="10502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It’s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just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about</a:t>
            </a:r>
            <a:r>
              <a:rPr sz="2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numbers!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Mathematics is </a:t>
            </a:r>
            <a:r>
              <a:rPr sz="2800" i="1" spc="-5" dirty="0">
                <a:latin typeface="Arial"/>
                <a:cs typeface="Arial"/>
              </a:rPr>
              <a:t>much </a:t>
            </a:r>
            <a:r>
              <a:rPr sz="2800" spc="-5" dirty="0">
                <a:latin typeface="Arial"/>
                <a:cs typeface="Arial"/>
              </a:rPr>
              <a:t>more </a:t>
            </a:r>
            <a:r>
              <a:rPr sz="2800" dirty="0">
                <a:latin typeface="Arial"/>
                <a:cs typeface="Arial"/>
              </a:rPr>
              <a:t>than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4917" y="4591303"/>
            <a:ext cx="7335520" cy="1391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These </a:t>
            </a:r>
            <a:r>
              <a:rPr sz="2800" dirty="0">
                <a:latin typeface="Arial"/>
                <a:cs typeface="Arial"/>
              </a:rPr>
              <a:t>concepts </a:t>
            </a:r>
            <a:r>
              <a:rPr sz="2800" spc="-5" dirty="0">
                <a:latin typeface="Arial"/>
                <a:cs typeface="Arial"/>
              </a:rPr>
              <a:t>can be </a:t>
            </a:r>
            <a:r>
              <a:rPr sz="2800" i="1" dirty="0">
                <a:latin typeface="Arial"/>
                <a:cs typeface="Arial"/>
              </a:rPr>
              <a:t>about </a:t>
            </a:r>
            <a:r>
              <a:rPr sz="2800" spc="-5" dirty="0">
                <a:latin typeface="Arial"/>
                <a:cs typeface="Arial"/>
              </a:rPr>
              <a:t>numbers,  symbols, </a:t>
            </a:r>
            <a:r>
              <a:rPr sz="2800" dirty="0">
                <a:latin typeface="Arial"/>
                <a:cs typeface="Arial"/>
              </a:rPr>
              <a:t>objects, </a:t>
            </a:r>
            <a:r>
              <a:rPr sz="2800" spc="-5" dirty="0">
                <a:latin typeface="Arial"/>
                <a:cs typeface="Arial"/>
              </a:rPr>
              <a:t>images, </a:t>
            </a:r>
            <a:r>
              <a:rPr sz="2800" dirty="0">
                <a:latin typeface="Arial"/>
                <a:cs typeface="Arial"/>
              </a:rPr>
              <a:t>sounds,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anything</a:t>
            </a:r>
            <a:r>
              <a:rPr sz="2800" dirty="0">
                <a:latin typeface="Arial"/>
                <a:cs typeface="Arial"/>
              </a:rPr>
              <a:t>!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It </a:t>
            </a:r>
            <a:r>
              <a:rPr sz="2800" spc="-5" dirty="0">
                <a:latin typeface="Arial"/>
                <a:cs typeface="Arial"/>
              </a:rPr>
              <a:t>is a way to </a:t>
            </a:r>
            <a:r>
              <a:rPr sz="2800" dirty="0">
                <a:latin typeface="Arial"/>
                <a:cs typeface="Arial"/>
              </a:rPr>
              <a:t>interpret the </a:t>
            </a:r>
            <a:r>
              <a:rPr sz="2800" spc="-5" dirty="0">
                <a:latin typeface="Arial"/>
                <a:cs typeface="Arial"/>
              </a:rPr>
              <a:t>world around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you.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6400" y="2817876"/>
            <a:ext cx="6858000" cy="1449705"/>
          </a:xfrm>
          <a:prstGeom prst="rect">
            <a:avLst/>
          </a:prstGeom>
          <a:solidFill>
            <a:srgbClr val="FFFFCC"/>
          </a:solidFill>
          <a:ln w="76200">
            <a:solidFill>
              <a:srgbClr val="FFCF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94640" marR="292100" algn="ctr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latin typeface="Times New Roman"/>
                <a:cs typeface="Times New Roman"/>
              </a:rPr>
              <a:t>Mathematics is, most </a:t>
            </a:r>
            <a:r>
              <a:rPr sz="2800" spc="-20" dirty="0">
                <a:latin typeface="Times New Roman"/>
                <a:cs typeface="Times New Roman"/>
              </a:rPr>
              <a:t>generally, </a:t>
            </a:r>
            <a:r>
              <a:rPr sz="2800" dirty="0">
                <a:latin typeface="Times New Roman"/>
                <a:cs typeface="Times New Roman"/>
              </a:rPr>
              <a:t>the study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 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any and all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absolutely </a:t>
            </a:r>
            <a:r>
              <a:rPr sz="2800" i="1" spc="-5" dirty="0">
                <a:latin typeface="Times New Roman"/>
                <a:cs typeface="Times New Roman"/>
              </a:rPr>
              <a:t>certain </a:t>
            </a:r>
            <a:r>
              <a:rPr sz="2800" dirty="0">
                <a:latin typeface="Times New Roman"/>
                <a:cs typeface="Times New Roman"/>
              </a:rPr>
              <a:t>truths </a:t>
            </a:r>
            <a:r>
              <a:rPr sz="2800" spc="-5" dirty="0">
                <a:latin typeface="Times New Roman"/>
                <a:cs typeface="Times New Roman"/>
              </a:rPr>
              <a:t>about 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any and all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perfectly well-defined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concepts.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5769"/>
            <a:ext cx="6852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So, what</a:t>
            </a:r>
            <a:r>
              <a:rPr sz="4000" spc="-5" dirty="0">
                <a:latin typeface="Times New Roman"/>
                <a:cs typeface="Times New Roman"/>
              </a:rPr>
              <a:t>’</a:t>
            </a:r>
            <a:r>
              <a:rPr sz="4000" spc="-5" dirty="0"/>
              <a:t>s </a:t>
            </a:r>
            <a:r>
              <a:rPr sz="4000" i="1" spc="-5" dirty="0">
                <a:latin typeface="Arial"/>
                <a:cs typeface="Arial"/>
              </a:rPr>
              <a:t>this </a:t>
            </a:r>
            <a:r>
              <a:rPr sz="4000" spc="-5" dirty="0"/>
              <a:t>class</a:t>
            </a:r>
            <a:r>
              <a:rPr sz="4000" spc="-10" dirty="0"/>
              <a:t> </a:t>
            </a:r>
            <a:r>
              <a:rPr sz="4000" spc="-5" dirty="0"/>
              <a:t>about?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6642" y="1242847"/>
            <a:ext cx="7410450" cy="459295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10"/>
              </a:spcBef>
            </a:pPr>
            <a:r>
              <a:rPr sz="2800" spc="-5" dirty="0">
                <a:latin typeface="Arial"/>
                <a:cs typeface="Arial"/>
              </a:rPr>
              <a:t>What are </a:t>
            </a:r>
            <a:r>
              <a:rPr sz="2800" dirty="0">
                <a:latin typeface="Arial"/>
                <a:cs typeface="Arial"/>
              </a:rPr>
              <a:t>“discrete </a:t>
            </a:r>
            <a:r>
              <a:rPr sz="2800" spc="-5" dirty="0">
                <a:latin typeface="Arial"/>
                <a:cs typeface="Arial"/>
              </a:rPr>
              <a:t>structures”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anyway?</a:t>
            </a:r>
            <a:endParaRPr sz="2800" dirty="0">
              <a:latin typeface="Arial"/>
              <a:cs typeface="Arial"/>
            </a:endParaRPr>
          </a:p>
          <a:p>
            <a:pPr marL="354965" marR="5080" indent="-342900" algn="just">
              <a:lnSpc>
                <a:spcPct val="11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“</a:t>
            </a:r>
            <a:r>
              <a:rPr sz="2800" b="1" i="1" dirty="0">
                <a:latin typeface="Arial"/>
                <a:cs typeface="Arial"/>
              </a:rPr>
              <a:t>Discrete</a:t>
            </a:r>
            <a:r>
              <a:rPr sz="2800" dirty="0">
                <a:latin typeface="Arial"/>
                <a:cs typeface="Arial"/>
              </a:rPr>
              <a:t>” </a:t>
            </a:r>
            <a:r>
              <a:rPr sz="2800" spc="-5" dirty="0">
                <a:latin typeface="Arial"/>
                <a:cs typeface="Arial"/>
              </a:rPr>
              <a:t>- Composed of </a:t>
            </a:r>
            <a:r>
              <a:rPr sz="2800" dirty="0">
                <a:latin typeface="Arial"/>
                <a:cs typeface="Arial"/>
              </a:rPr>
              <a:t>distinct, </a:t>
            </a:r>
            <a:r>
              <a:rPr sz="2800" spc="-5" dirty="0">
                <a:latin typeface="Arial"/>
                <a:cs typeface="Arial"/>
              </a:rPr>
              <a:t>separable  </a:t>
            </a:r>
            <a:r>
              <a:rPr sz="2800" dirty="0">
                <a:latin typeface="Arial"/>
                <a:cs typeface="Arial"/>
              </a:rPr>
              <a:t>parts. </a:t>
            </a:r>
            <a:r>
              <a:rPr sz="2800" spc="-5" dirty="0">
                <a:latin typeface="Arial"/>
                <a:cs typeface="Arial"/>
              </a:rPr>
              <a:t>(Opposite of </a:t>
            </a:r>
            <a:r>
              <a:rPr sz="2800" i="1" dirty="0">
                <a:solidFill>
                  <a:srgbClr val="336600"/>
                </a:solidFill>
                <a:latin typeface="Arial"/>
                <a:cs typeface="Arial"/>
              </a:rPr>
              <a:t>continuous</a:t>
            </a:r>
            <a:r>
              <a:rPr sz="2800" dirty="0">
                <a:latin typeface="Arial"/>
                <a:cs typeface="Arial"/>
              </a:rPr>
              <a:t>.)</a:t>
            </a:r>
          </a:p>
          <a:p>
            <a:pPr marL="846455" algn="just">
              <a:lnSpc>
                <a:spcPct val="100000"/>
              </a:lnSpc>
              <a:spcBef>
                <a:spcPts val="335"/>
              </a:spcBef>
            </a:pPr>
            <a:r>
              <a:rPr sz="2800" i="1" dirty="0">
                <a:solidFill>
                  <a:srgbClr val="FF0066"/>
                </a:solidFill>
                <a:latin typeface="Arial"/>
                <a:cs typeface="Arial"/>
              </a:rPr>
              <a:t>discrete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i="1" dirty="0">
                <a:solidFill>
                  <a:srgbClr val="990000"/>
                </a:solidFill>
                <a:latin typeface="Arial"/>
                <a:cs typeface="Arial"/>
              </a:rPr>
              <a:t>continuous </a:t>
            </a:r>
            <a:r>
              <a:rPr sz="2800" dirty="0">
                <a:latin typeface="Arial"/>
                <a:cs typeface="Arial"/>
              </a:rPr>
              <a:t>::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FF0066"/>
                </a:solidFill>
                <a:latin typeface="Arial"/>
                <a:cs typeface="Arial"/>
              </a:rPr>
              <a:t>digital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i="1" dirty="0">
                <a:solidFill>
                  <a:srgbClr val="990000"/>
                </a:solidFill>
                <a:latin typeface="Arial"/>
                <a:cs typeface="Arial"/>
              </a:rPr>
              <a:t>analog</a:t>
            </a:r>
            <a:endParaRPr sz="2800" dirty="0">
              <a:latin typeface="Arial"/>
              <a:cs typeface="Arial"/>
            </a:endParaRPr>
          </a:p>
          <a:p>
            <a:pPr marL="354965" marR="128270" indent="-342900" algn="just">
              <a:lnSpc>
                <a:spcPct val="11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b="1" i="1" spc="-5" dirty="0">
                <a:latin typeface="Arial"/>
                <a:cs typeface="Arial"/>
              </a:rPr>
              <a:t>Structures</a:t>
            </a:r>
            <a:r>
              <a:rPr sz="2800" spc="-5" dirty="0">
                <a:latin typeface="Times New Roman"/>
                <a:cs typeface="Times New Roman"/>
              </a:rPr>
              <a:t>”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- Objects built up from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simpler  objects according to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some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definite</a:t>
            </a:r>
            <a:r>
              <a:rPr sz="2800" spc="-6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pattern.</a:t>
            </a:r>
            <a:endParaRPr sz="2800" dirty="0">
              <a:latin typeface="Arial"/>
              <a:cs typeface="Arial"/>
            </a:endParaRPr>
          </a:p>
          <a:p>
            <a:pPr marL="354965" marR="795020" indent="-342900" algn="just">
              <a:lnSpc>
                <a:spcPct val="11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“</a:t>
            </a:r>
            <a:r>
              <a:rPr sz="2800" b="1" i="1" spc="-5" dirty="0">
                <a:latin typeface="Arial"/>
                <a:cs typeface="Arial"/>
              </a:rPr>
              <a:t>Discrete Mathematics</a:t>
            </a:r>
            <a:r>
              <a:rPr sz="2800" spc="-5" dirty="0">
                <a:latin typeface="Arial"/>
                <a:cs typeface="Arial"/>
              </a:rPr>
              <a:t>”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- The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study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of  discrete, mathematical (i.e</a:t>
            </a:r>
            <a:r>
              <a:rPr sz="2800" spc="-5" dirty="0" smtClean="0">
                <a:solidFill>
                  <a:srgbClr val="FF0000"/>
                </a:solidFill>
                <a:latin typeface="Arial"/>
                <a:cs typeface="Arial"/>
              </a:rPr>
              <a:t>.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well-defined  conceptual)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objects and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structures.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73609"/>
            <a:ext cx="7533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Discrete Objects/Concepts</a:t>
            </a:r>
            <a:r>
              <a:rPr sz="4000" spc="15" dirty="0"/>
              <a:t> </a:t>
            </a:r>
            <a:r>
              <a:rPr sz="4000" spc="-5" dirty="0"/>
              <a:t>and</a:t>
            </a:r>
            <a:endParaRPr sz="4000" dirty="0"/>
          </a:p>
        </p:txBody>
      </p:sp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1229969" y="561593"/>
            <a:ext cx="50177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Structures We</a:t>
            </a:r>
            <a:r>
              <a:rPr sz="4000" b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Study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4917" y="1322959"/>
            <a:ext cx="2164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DM </a:t>
            </a:r>
            <a:r>
              <a:rPr sz="2800" spc="-10" dirty="0">
                <a:latin typeface="Arial"/>
                <a:cs typeface="Arial"/>
              </a:rPr>
              <a:t>PART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52142" y="1751787"/>
            <a:ext cx="2258060" cy="472059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Propositions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Predicates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Proofs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spc="-5" dirty="0">
                <a:latin typeface="Arial"/>
                <a:cs typeface="Arial"/>
              </a:rPr>
              <a:t>Sets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4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Orders of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Growth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Algorithms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Integers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Summations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Sequences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Strings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Permutations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Combinations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Probability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58232" y="1365630"/>
            <a:ext cx="2263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DM </a:t>
            </a:r>
            <a:r>
              <a:rPr sz="2800" spc="-10" dirty="0">
                <a:latin typeface="Arial"/>
                <a:cs typeface="Arial"/>
              </a:rPr>
              <a:t>PART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II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15432" y="1794422"/>
            <a:ext cx="2556510" cy="21602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Relations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Graphs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Trees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Boolean Functions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/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Logic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Circuits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Automata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429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Why </a:t>
            </a:r>
            <a:r>
              <a:rPr sz="4000" spc="-10" dirty="0"/>
              <a:t>Study </a:t>
            </a:r>
            <a:r>
              <a:rPr sz="4000" spc="-5" dirty="0"/>
              <a:t>Discrete</a:t>
            </a:r>
            <a:r>
              <a:rPr sz="4000" spc="10" dirty="0"/>
              <a:t> </a:t>
            </a:r>
            <a:r>
              <a:rPr sz="4000" spc="-5" dirty="0"/>
              <a:t>Math?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982167" y="1389405"/>
            <a:ext cx="7408545" cy="489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81940" indent="-343535">
              <a:lnSpc>
                <a:spcPct val="120000"/>
              </a:lnSpc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 basis of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digital information  processing is: </a:t>
            </a: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Discrete manipulations of  </a:t>
            </a:r>
            <a:r>
              <a:rPr sz="28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discrete structures represented </a:t>
            </a: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sz="2800" i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memory.</a:t>
            </a:r>
            <a:endParaRPr sz="2800" dirty="0">
              <a:latin typeface="Arial"/>
              <a:cs typeface="Arial"/>
            </a:endParaRPr>
          </a:p>
          <a:p>
            <a:pPr marL="355600" marR="991869" indent="-343535">
              <a:lnSpc>
                <a:spcPct val="12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dirty="0" smtClean="0">
                <a:latin typeface="Arial"/>
                <a:cs typeface="Arial"/>
              </a:rPr>
              <a:t>It’s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basic </a:t>
            </a:r>
            <a:r>
              <a:rPr sz="2800" spc="-5" dirty="0">
                <a:latin typeface="Arial"/>
                <a:cs typeface="Arial"/>
              </a:rPr>
              <a:t>language and conceptual  foundation for all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science.</a:t>
            </a:r>
            <a:endParaRPr sz="2800" dirty="0">
              <a:latin typeface="Arial"/>
              <a:cs typeface="Arial"/>
            </a:endParaRPr>
          </a:p>
          <a:p>
            <a:pPr marL="355600" marR="5080" indent="-343535">
              <a:lnSpc>
                <a:spcPct val="12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Discrete math concepts are </a:t>
            </a:r>
            <a:r>
              <a:rPr sz="2800" dirty="0">
                <a:latin typeface="Arial"/>
                <a:cs typeface="Arial"/>
              </a:rPr>
              <a:t>also </a:t>
            </a:r>
            <a:r>
              <a:rPr sz="2800" spc="-5" dirty="0">
                <a:latin typeface="Arial"/>
                <a:cs typeface="Arial"/>
              </a:rPr>
              <a:t>widely used  </a:t>
            </a:r>
            <a:r>
              <a:rPr sz="2800" dirty="0">
                <a:latin typeface="Arial"/>
                <a:cs typeface="Arial"/>
              </a:rPr>
              <a:t>throughout </a:t>
            </a:r>
            <a:r>
              <a:rPr sz="2800" spc="-5" dirty="0">
                <a:latin typeface="Arial"/>
                <a:cs typeface="Arial"/>
              </a:rPr>
              <a:t>math, </a:t>
            </a:r>
            <a:r>
              <a:rPr sz="2800" dirty="0">
                <a:latin typeface="Arial"/>
                <a:cs typeface="Arial"/>
              </a:rPr>
              <a:t>science, </a:t>
            </a:r>
            <a:r>
              <a:rPr sz="2800" spc="-5" dirty="0">
                <a:latin typeface="Arial"/>
                <a:cs typeface="Arial"/>
              </a:rPr>
              <a:t>engineering,  economics, biology, </a:t>
            </a:r>
            <a:r>
              <a:rPr sz="2800" i="1" dirty="0">
                <a:latin typeface="Arial"/>
                <a:cs typeface="Arial"/>
              </a:rPr>
              <a:t>etc.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…</a:t>
            </a:r>
            <a:endParaRPr sz="28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34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srgbClr val="008000"/>
                </a:solidFill>
                <a:latin typeface="Arial"/>
                <a:cs typeface="Arial"/>
              </a:rPr>
              <a:t>A generally </a:t>
            </a:r>
            <a:r>
              <a:rPr sz="2800" dirty="0">
                <a:solidFill>
                  <a:srgbClr val="008000"/>
                </a:solidFill>
                <a:latin typeface="Arial"/>
                <a:cs typeface="Arial"/>
              </a:rPr>
              <a:t>useful tool for rational</a:t>
            </a:r>
            <a:r>
              <a:rPr sz="2800" spc="-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8000"/>
                </a:solidFill>
                <a:latin typeface="Arial"/>
                <a:cs typeface="Arial"/>
              </a:rPr>
              <a:t>thought!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95453"/>
            <a:ext cx="6123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Uses </a:t>
            </a:r>
            <a:r>
              <a:rPr sz="4000" spc="-5" dirty="0"/>
              <a:t>for Discrete Math</a:t>
            </a:r>
            <a:r>
              <a:rPr sz="4000" spc="30" dirty="0"/>
              <a:t> </a:t>
            </a:r>
            <a:r>
              <a:rPr sz="4000" spc="-5" dirty="0"/>
              <a:t>in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229969" y="613917"/>
            <a:ext cx="44824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3333CC"/>
                </a:solidFill>
                <a:latin typeface="Arial"/>
                <a:cs typeface="Arial"/>
              </a:rPr>
              <a:t>Computer</a:t>
            </a:r>
            <a:r>
              <a:rPr sz="4000" b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Science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4917" y="1365631"/>
            <a:ext cx="6939915" cy="47815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Advanced algorithms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data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structures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Programming language compilers </a:t>
            </a:r>
            <a:r>
              <a:rPr sz="2400" dirty="0">
                <a:latin typeface="Arial"/>
                <a:cs typeface="Arial"/>
              </a:rPr>
              <a:t>&amp;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interpreters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Computer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networks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Operating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Computer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Database management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Cryptography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Error </a:t>
            </a:r>
            <a:r>
              <a:rPr sz="2400" spc="-5" dirty="0">
                <a:latin typeface="Arial"/>
                <a:cs typeface="Arial"/>
              </a:rPr>
              <a:t>correction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codes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Graphics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animation algorithms, game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engines,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i="1" dirty="0">
                <a:latin typeface="Arial"/>
                <a:cs typeface="Arial"/>
              </a:rPr>
              <a:t>etc.</a:t>
            </a: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i="1" dirty="0">
                <a:solidFill>
                  <a:srgbClr val="336600"/>
                </a:solidFill>
                <a:latin typeface="Arial"/>
                <a:cs typeface="Arial"/>
              </a:rPr>
              <a:t>i.e.</a:t>
            </a:r>
            <a:r>
              <a:rPr sz="2400" dirty="0">
                <a:solidFill>
                  <a:srgbClr val="336600"/>
                </a:solidFill>
                <a:latin typeface="Arial"/>
                <a:cs typeface="Arial"/>
              </a:rPr>
              <a:t>, the </a:t>
            </a:r>
            <a:r>
              <a:rPr sz="2400" spc="-5" dirty="0">
                <a:solidFill>
                  <a:srgbClr val="336600"/>
                </a:solidFill>
                <a:latin typeface="Arial"/>
                <a:cs typeface="Arial"/>
              </a:rPr>
              <a:t>whole</a:t>
            </a:r>
            <a:r>
              <a:rPr sz="2400" spc="-20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6600"/>
                </a:solidFill>
                <a:latin typeface="Arial"/>
                <a:cs typeface="Arial"/>
              </a:rPr>
              <a:t>field!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841044" y="1328445"/>
            <a:ext cx="7962900" cy="4552528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Logic and Proofs (Chap.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1)</a:t>
            </a: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Basic </a:t>
            </a:r>
            <a:r>
              <a:rPr sz="2800" dirty="0">
                <a:latin typeface="Arial"/>
                <a:cs typeface="Arial"/>
              </a:rPr>
              <a:t>Structures </a:t>
            </a:r>
            <a:r>
              <a:rPr sz="2800" spc="-5" dirty="0">
                <a:latin typeface="Arial"/>
                <a:cs typeface="Arial"/>
              </a:rPr>
              <a:t>(Chap.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2)</a:t>
            </a:r>
          </a:p>
          <a:p>
            <a:pPr marL="756285" lvl="1" indent="-287655">
              <a:lnSpc>
                <a:spcPct val="100000"/>
              </a:lnSpc>
              <a:spcBef>
                <a:spcPts val="168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Sets, Functions, Sequences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Summations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Algorithms, Integers, and Matrices (Chap.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3)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Induction </a:t>
            </a:r>
            <a:r>
              <a:rPr sz="2800" spc="-5" dirty="0">
                <a:latin typeface="Arial"/>
                <a:cs typeface="Arial"/>
              </a:rPr>
              <a:t>and Recursion (Chap.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4</a:t>
            </a:r>
            <a:r>
              <a:rPr lang="en-US" sz="2800" spc="-5" dirty="0" smtClean="0">
                <a:latin typeface="Arial"/>
                <a:cs typeface="Arial"/>
              </a:rPr>
              <a:t> or Chap. 5</a:t>
            </a:r>
            <a:r>
              <a:rPr sz="2800" spc="-5" dirty="0" smtClean="0"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Counting </a:t>
            </a:r>
            <a:r>
              <a:rPr sz="2800" dirty="0">
                <a:latin typeface="Arial"/>
                <a:cs typeface="Arial"/>
              </a:rPr>
              <a:t>(Chap.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5</a:t>
            </a:r>
            <a:r>
              <a:rPr lang="en-US" sz="2800" spc="-5" dirty="0" smtClean="0">
                <a:latin typeface="Arial"/>
                <a:cs typeface="Arial"/>
              </a:rPr>
              <a:t> or Chap. 6</a:t>
            </a:r>
            <a:r>
              <a:rPr sz="2800" spc="-5" dirty="0" smtClean="0"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Discrete Probability (Chap.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lang="en-US" sz="2800" spc="-5" dirty="0" smtClean="0">
                <a:latin typeface="Arial"/>
                <a:cs typeface="Arial"/>
              </a:rPr>
              <a:t>6 or Chap. 7</a:t>
            </a:r>
            <a:r>
              <a:rPr sz="2800" spc="-5" dirty="0" smtClean="0"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22070" y="448817"/>
            <a:ext cx="35483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Course</a:t>
            </a:r>
            <a:r>
              <a:rPr sz="4000" spc="-35" dirty="0"/>
              <a:t> </a:t>
            </a:r>
            <a:r>
              <a:rPr sz="4000" spc="-10" dirty="0"/>
              <a:t>Topics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607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1.1 Propositional</a:t>
            </a:r>
            <a:r>
              <a:rPr sz="4000" spc="-45" dirty="0"/>
              <a:t> </a:t>
            </a:r>
            <a:r>
              <a:rPr sz="4000" spc="-10" dirty="0"/>
              <a:t>Logic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194917" y="1294238"/>
            <a:ext cx="7468870" cy="50749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3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Logic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6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Study of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reasoning.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Specifically concerned with whether reasoning is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correct.</a:t>
            </a:r>
            <a:endParaRPr sz="2000">
              <a:latin typeface="Arial"/>
              <a:cs typeface="Arial"/>
            </a:endParaRPr>
          </a:p>
          <a:p>
            <a:pPr marL="756285" marR="177800" lvl="1" indent="-287020">
              <a:lnSpc>
                <a:spcPts val="2280"/>
              </a:lnSpc>
              <a:spcBef>
                <a:spcPts val="53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Focuses on the relationship among statements, not on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content of any particular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statement.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09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Gives precise meaning to mathematical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statements.</a:t>
            </a:r>
            <a:endParaRPr sz="2000">
              <a:latin typeface="Arial"/>
              <a:cs typeface="Arial"/>
            </a:endParaRPr>
          </a:p>
          <a:p>
            <a:pPr marL="355600" marR="5080" indent="-343535">
              <a:lnSpc>
                <a:spcPct val="95000"/>
              </a:lnSpc>
              <a:spcBef>
                <a:spcPts val="57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b="1" i="1" spc="-5" dirty="0">
                <a:latin typeface="Arial"/>
                <a:cs typeface="Arial"/>
              </a:rPr>
              <a:t>Propositional </a:t>
            </a:r>
            <a:r>
              <a:rPr sz="2400" b="1" i="1" dirty="0">
                <a:latin typeface="Arial"/>
                <a:cs typeface="Arial"/>
              </a:rPr>
              <a:t>Logic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logic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deals with  </a:t>
            </a:r>
            <a:r>
              <a:rPr sz="2400" dirty="0">
                <a:latin typeface="Arial"/>
                <a:cs typeface="Arial"/>
              </a:rPr>
              <a:t>statements </a:t>
            </a:r>
            <a:r>
              <a:rPr sz="2400" spc="-5" dirty="0">
                <a:latin typeface="Arial"/>
                <a:cs typeface="Arial"/>
              </a:rPr>
              <a:t>(propositions) and compound </a:t>
            </a:r>
            <a:r>
              <a:rPr sz="2400" dirty="0">
                <a:latin typeface="Arial"/>
                <a:cs typeface="Arial"/>
              </a:rPr>
              <a:t>statements  </a:t>
            </a:r>
            <a:r>
              <a:rPr sz="2400" spc="-5" dirty="0">
                <a:latin typeface="Arial"/>
                <a:cs typeface="Arial"/>
              </a:rPr>
              <a:t>built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simpler </a:t>
            </a:r>
            <a:r>
              <a:rPr sz="2400" dirty="0">
                <a:latin typeface="Arial"/>
                <a:cs typeface="Arial"/>
              </a:rPr>
              <a:t>statements </a:t>
            </a:r>
            <a:r>
              <a:rPr sz="2400" spc="-5" dirty="0">
                <a:latin typeface="Arial"/>
                <a:cs typeface="Arial"/>
              </a:rPr>
              <a:t>using so-called  </a:t>
            </a:r>
            <a:r>
              <a:rPr sz="2400" i="1" spc="-5" dirty="0">
                <a:latin typeface="Arial"/>
                <a:cs typeface="Arial"/>
              </a:rPr>
              <a:t>Boolean</a:t>
            </a:r>
            <a:r>
              <a:rPr sz="2400" i="1" spc="2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connectives.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Some applications in computer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science: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6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Design of digital electronic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circuits.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6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Expressing conditions in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programs.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59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Queries to databases &amp; search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engines.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1673</Words>
  <Application>Microsoft Office PowerPoint</Application>
  <PresentationFormat>On-screen Show (4:3)</PresentationFormat>
  <Paragraphs>285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Symbol</vt:lpstr>
      <vt:lpstr>Times New Roman</vt:lpstr>
      <vt:lpstr>Wingdings</vt:lpstr>
      <vt:lpstr>Office Theme</vt:lpstr>
      <vt:lpstr>CSE 2213: Discrete Mathematics</vt:lpstr>
      <vt:lpstr>Lecture 01</vt:lpstr>
      <vt:lpstr>What is Mathematics, really?</vt:lpstr>
      <vt:lpstr>So, what’s this class about?</vt:lpstr>
      <vt:lpstr>Discrete Objects/Concepts and</vt:lpstr>
      <vt:lpstr>Why Study Discrete Math?</vt:lpstr>
      <vt:lpstr>Uses for Discrete Math in</vt:lpstr>
      <vt:lpstr>Course Topics</vt:lpstr>
      <vt:lpstr>1.1 Propositional Logic</vt:lpstr>
      <vt:lpstr>Definition of a Proposition</vt:lpstr>
      <vt:lpstr>Examples of Propositions</vt:lpstr>
      <vt:lpstr>Perfect Number?</vt:lpstr>
      <vt:lpstr>Examples of Non-Propositions</vt:lpstr>
      <vt:lpstr>Truth Tables</vt:lpstr>
      <vt:lpstr>Some Popular Boolean Operators</vt:lpstr>
      <vt:lpstr>The Negation Operator</vt:lpstr>
      <vt:lpstr>The Conjunction Operator</vt:lpstr>
      <vt:lpstr>Conjunction Truth Table</vt:lpstr>
      <vt:lpstr>The Disjunction Operator</vt:lpstr>
      <vt:lpstr>Disjunction Truth Table</vt:lpstr>
      <vt:lpstr>The Exclusive-Or Operator</vt:lpstr>
      <vt:lpstr>Exclusive-Or Truth Table</vt:lpstr>
      <vt:lpstr>Natural Language is Ambiguous</vt:lpstr>
      <vt:lpstr>The Implication Operator</vt:lpstr>
      <vt:lpstr>Implication Truth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Rosen, 6th edition</dc:title>
  <dc:subject>Discrete Mathematics</dc:subject>
  <cp:lastModifiedBy>Lenovo</cp:lastModifiedBy>
  <cp:revision>22</cp:revision>
  <dcterms:created xsi:type="dcterms:W3CDTF">2021-10-27T06:05:05Z</dcterms:created>
  <dcterms:modified xsi:type="dcterms:W3CDTF">2022-11-29T16:16:18Z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2011-08-29T00:00:00Z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2021-10-27T00:00:00Z</vt:filetime>
  </property>
</Properties>
</file>