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225" y="890587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000" y="817626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2000" y="360362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2912" y="11510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960" y="526541"/>
            <a:ext cx="8968079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6817" y="2220345"/>
            <a:ext cx="7398384" cy="4078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39" y="6559508"/>
            <a:ext cx="299402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8431" y="6568957"/>
            <a:ext cx="35750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872109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/>
              <a:t>CSE 2213</a:t>
            </a:r>
            <a:r>
              <a:rPr sz="4800" spc="-5" dirty="0" smtClean="0"/>
              <a:t>:</a:t>
            </a:r>
            <a:endParaRPr sz="4800" dirty="0"/>
          </a:p>
          <a:p>
            <a:pPr marL="12700" marR="5080">
              <a:lnSpc>
                <a:spcPct val="100000"/>
              </a:lnSpc>
            </a:pPr>
            <a:r>
              <a:rPr lang="en-US" sz="4800" spc="-5" dirty="0"/>
              <a:t>Discrete Mathematics</a:t>
            </a:r>
            <a:endParaRPr sz="4800" dirty="0"/>
          </a:p>
        </p:txBody>
      </p:sp>
      <p:sp>
        <p:nvSpPr>
          <p:cNvPr id="14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22217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50342"/>
            <a:ext cx="6571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Existential Quantifier</a:t>
            </a:r>
            <a:r>
              <a:rPr sz="4000" spc="20" dirty="0"/>
              <a:t> </a:t>
            </a:r>
            <a:r>
              <a:rPr sz="4000" spc="-5" dirty="0">
                <a:latin typeface="Symbol"/>
                <a:cs typeface="Symbol"/>
              </a:rPr>
              <a:t>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4" y="1364583"/>
            <a:ext cx="7510780" cy="4230132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Example:</a:t>
            </a:r>
            <a:endParaRPr sz="2800" dirty="0">
              <a:latin typeface="Arial"/>
              <a:cs typeface="Arial"/>
            </a:endParaRPr>
          </a:p>
          <a:p>
            <a:pPr marL="354965" marR="22860">
              <a:lnSpc>
                <a:spcPct val="105000"/>
              </a:lnSpc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Let the domain of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be </a:t>
            </a:r>
            <a:r>
              <a:rPr sz="2800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parking spaces 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at </a:t>
            </a:r>
            <a:r>
              <a:rPr lang="en-US" sz="2800" u="heavy" dirty="0" smtClean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UIU</a:t>
            </a:r>
            <a:r>
              <a:rPr sz="2800" dirty="0" smtClean="0">
                <a:solidFill>
                  <a:srgbClr val="006600"/>
                </a:solidFill>
                <a:latin typeface="Arial"/>
                <a:cs typeface="Arial"/>
              </a:rPr>
              <a:t>. 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Let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be the statement 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“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is</a:t>
            </a:r>
            <a:r>
              <a:rPr sz="2800" spc="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full.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”</a:t>
            </a:r>
            <a:endParaRPr sz="28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Arial"/>
                <a:cs typeface="Arial"/>
              </a:rPr>
              <a:t>Then the </a:t>
            </a:r>
            <a:r>
              <a:rPr sz="2800" b="1" i="1" spc="-5" dirty="0">
                <a:latin typeface="Arial"/>
                <a:cs typeface="Arial"/>
              </a:rPr>
              <a:t>existential quantification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),</a:t>
            </a:r>
            <a:endParaRPr sz="28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), is 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proposition</a:t>
            </a:r>
            <a:r>
              <a:rPr sz="2800" dirty="0">
                <a:latin typeface="Arial"/>
                <a:cs typeface="Arial"/>
              </a:rPr>
              <a:t>:</a:t>
            </a:r>
          </a:p>
          <a:p>
            <a:pPr marL="756285" lvl="1" indent="-287655">
              <a:lnSpc>
                <a:spcPct val="100000"/>
              </a:lnSpc>
              <a:spcBef>
                <a:spcPts val="111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“Some parking spaces </a:t>
            </a:r>
            <a:r>
              <a:rPr sz="2600" spc="-5" dirty="0">
                <a:latin typeface="Arial"/>
                <a:cs typeface="Arial"/>
              </a:rPr>
              <a:t>at </a:t>
            </a:r>
            <a:r>
              <a:rPr lang="en-US" sz="2600" dirty="0" smtClean="0">
                <a:latin typeface="Arial"/>
                <a:cs typeface="Arial"/>
              </a:rPr>
              <a:t>UIU</a:t>
            </a:r>
            <a:r>
              <a:rPr sz="2600" dirty="0" smtClean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full.”</a:t>
            </a:r>
            <a:endParaRPr sz="26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78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or “There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parking </a:t>
            </a:r>
            <a:r>
              <a:rPr sz="2600" dirty="0">
                <a:latin typeface="Arial"/>
                <a:cs typeface="Arial"/>
              </a:rPr>
              <a:t>space at </a:t>
            </a:r>
            <a:r>
              <a:rPr lang="en-US" sz="2600" dirty="0" smtClean="0">
                <a:latin typeface="Arial"/>
                <a:cs typeface="Arial"/>
              </a:rPr>
              <a:t>UIU</a:t>
            </a:r>
            <a:r>
              <a:rPr sz="2600" dirty="0" smtClean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that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full.”</a:t>
            </a:r>
          </a:p>
          <a:p>
            <a:pPr marL="756285" lvl="1" indent="-287655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or </a:t>
            </a:r>
            <a:r>
              <a:rPr sz="2600" dirty="0">
                <a:latin typeface="Arial"/>
                <a:cs typeface="Arial"/>
              </a:rPr>
              <a:t>“At least one parking space </a:t>
            </a:r>
            <a:r>
              <a:rPr sz="2600" spc="-5" dirty="0">
                <a:latin typeface="Arial"/>
                <a:cs typeface="Arial"/>
              </a:rPr>
              <a:t>at </a:t>
            </a:r>
            <a:r>
              <a:rPr lang="en-US" sz="2600" dirty="0" smtClean="0">
                <a:latin typeface="Arial"/>
                <a:cs typeface="Arial"/>
              </a:rPr>
              <a:t>UIU</a:t>
            </a:r>
            <a:r>
              <a:rPr sz="2600" dirty="0" smtClean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full.”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283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Free and </a:t>
            </a:r>
            <a:r>
              <a:rPr sz="4000" spc="-10" dirty="0"/>
              <a:t>Bound</a:t>
            </a:r>
            <a:r>
              <a:rPr sz="4000" spc="-45" dirty="0"/>
              <a:t> </a:t>
            </a:r>
            <a:r>
              <a:rPr sz="4000" spc="-5" dirty="0"/>
              <a:t>Variables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594180"/>
            <a:ext cx="7599680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70815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expression like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is said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free  variable x </a:t>
            </a:r>
            <a:r>
              <a:rPr sz="2800" spc="-5" dirty="0">
                <a:latin typeface="Arial"/>
                <a:cs typeface="Arial"/>
              </a:rPr>
              <a:t>(meaning,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undefined).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CC"/>
              </a:buClr>
              <a:buFont typeface="Wingdings"/>
              <a:buChar char=""/>
            </a:pPr>
            <a:endParaRPr sz="405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quantifier (either 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i="1" dirty="0">
                <a:latin typeface="Arial"/>
                <a:cs typeface="Arial"/>
              </a:rPr>
              <a:t>operates </a:t>
            </a:r>
            <a:r>
              <a:rPr sz="2800" spc="-5" dirty="0">
                <a:latin typeface="Arial"/>
                <a:cs typeface="Arial"/>
              </a:rPr>
              <a:t>on an  </a:t>
            </a:r>
            <a:r>
              <a:rPr sz="2800" dirty="0">
                <a:latin typeface="Arial"/>
                <a:cs typeface="Arial"/>
              </a:rPr>
              <a:t>expression having one or more free variables,  and </a:t>
            </a:r>
            <a:r>
              <a:rPr sz="2800" b="1" i="1" spc="-10" dirty="0">
                <a:latin typeface="Arial"/>
                <a:cs typeface="Arial"/>
              </a:rPr>
              <a:t>binds </a:t>
            </a:r>
            <a:r>
              <a:rPr sz="2800" spc="-5" dirty="0">
                <a:latin typeface="Arial"/>
                <a:cs typeface="Arial"/>
              </a:rPr>
              <a:t>one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5" dirty="0">
                <a:latin typeface="Arial"/>
                <a:cs typeface="Arial"/>
              </a:rPr>
              <a:t>more of those </a:t>
            </a:r>
            <a:r>
              <a:rPr sz="2800" dirty="0">
                <a:latin typeface="Arial"/>
                <a:cs typeface="Arial"/>
              </a:rPr>
              <a:t>variables, </a:t>
            </a:r>
            <a:r>
              <a:rPr sz="2800" spc="-5" dirty="0">
                <a:latin typeface="Arial"/>
                <a:cs typeface="Arial"/>
              </a:rPr>
              <a:t>to  produce an expression having one or more  </a:t>
            </a:r>
            <a:r>
              <a:rPr sz="2800" b="1" i="1" spc="-10" dirty="0">
                <a:latin typeface="Arial"/>
                <a:cs typeface="Arial"/>
              </a:rPr>
              <a:t>bound</a:t>
            </a:r>
            <a:r>
              <a:rPr sz="2800" b="1" i="1" spc="20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variables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764"/>
              </a:spcBef>
              <a:tabLst>
                <a:tab pos="3124200" algn="l"/>
                <a:tab pos="3422015" algn="l"/>
              </a:tabLst>
            </a:pPr>
            <a:r>
              <a:rPr lang="en-US" dirty="0"/>
              <a:t>o</a:t>
            </a:r>
            <a:r>
              <a:rPr lang="en-US" dirty="0" smtClean="0"/>
              <a:t>ne </a:t>
            </a:r>
            <a:r>
              <a:rPr dirty="0" smtClean="0"/>
              <a:t>bound</a:t>
            </a:r>
            <a:r>
              <a:rPr spc="5" dirty="0" smtClean="0"/>
              <a:t> </a:t>
            </a:r>
            <a:r>
              <a:rPr dirty="0"/>
              <a:t>variable	</a:t>
            </a:r>
            <a:r>
              <a:rPr lang="en-US" dirty="0" smtClean="0"/>
              <a:t>  </a:t>
            </a:r>
            <a:r>
              <a:rPr spc="-5" dirty="0" smtClean="0"/>
              <a:t>.</a:t>
            </a:r>
            <a:r>
              <a:rPr lang="en-US" spc="-5" dirty="0" smtClean="0"/>
              <a:t> </a:t>
            </a:r>
            <a:r>
              <a:rPr spc="-5" dirty="0" smtClean="0">
                <a:solidFill>
                  <a:srgbClr val="3333CC"/>
                </a:solidFill>
              </a:rPr>
              <a:t>[</a:t>
            </a:r>
            <a:r>
              <a:rPr spc="-5" dirty="0">
                <a:solidFill>
                  <a:srgbClr val="3333CC"/>
                </a:solidFill>
              </a:rPr>
              <a:t>Which is</a:t>
            </a:r>
            <a:r>
              <a:rPr spc="-10"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which?]</a:t>
            </a:r>
          </a:p>
          <a:p>
            <a:pPr marL="393700" indent="-343535">
              <a:lnSpc>
                <a:spcPct val="100000"/>
              </a:lnSpc>
              <a:spcBef>
                <a:spcPts val="1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93065" algn="l"/>
                <a:tab pos="394335" algn="l"/>
              </a:tabLst>
            </a:pPr>
            <a:r>
              <a:rPr spc="-5" dirty="0">
                <a:latin typeface="Times New Roman"/>
                <a:cs typeface="Times New Roman"/>
              </a:rPr>
              <a:t>“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pc="-5" dirty="0">
                <a:solidFill>
                  <a:srgbClr val="0000FF"/>
                </a:solidFill>
              </a:rPr>
              <a:t>(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pc="-5" dirty="0">
                <a:solidFill>
                  <a:srgbClr val="0000FF"/>
                </a:solidFill>
              </a:rPr>
              <a:t>), where 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pc="-5" dirty="0">
                <a:solidFill>
                  <a:srgbClr val="0000FF"/>
                </a:solidFill>
              </a:rPr>
              <a:t>= 3</a:t>
            </a:r>
            <a:r>
              <a:rPr spc="-5" dirty="0">
                <a:latin typeface="Times New Roman"/>
                <a:cs typeface="Times New Roman"/>
              </a:rPr>
              <a:t>” </a:t>
            </a:r>
            <a:r>
              <a:rPr spc="-5" dirty="0"/>
              <a:t>is </a:t>
            </a:r>
            <a:r>
              <a:rPr dirty="0"/>
              <a:t>another </a:t>
            </a:r>
            <a:r>
              <a:rPr spc="-5" dirty="0"/>
              <a:t>way to bind</a:t>
            </a:r>
            <a:r>
              <a:rPr spc="165" dirty="0"/>
              <a:t> </a:t>
            </a:r>
            <a:r>
              <a:rPr i="1" spc="-5" dirty="0">
                <a:latin typeface="Arial"/>
                <a:cs typeface="Arial"/>
              </a:rPr>
              <a:t>x</a:t>
            </a:r>
            <a:r>
              <a:rPr spc="-5" dirty="0"/>
              <a:t>.</a:t>
            </a:r>
          </a:p>
          <a:p>
            <a:pPr marL="393700" marR="327660" indent="-343535">
              <a:lnSpc>
                <a:spcPct val="100000"/>
              </a:lnSpc>
              <a:spcBef>
                <a:spcPts val="16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93065" algn="l"/>
                <a:tab pos="394335" algn="l"/>
              </a:tabLst>
            </a:pPr>
            <a:r>
              <a:rPr spc="-5" dirty="0"/>
              <a:t>An expression with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zero</a:t>
            </a:r>
            <a:r>
              <a:rPr spc="-5" dirty="0"/>
              <a:t> </a:t>
            </a:r>
            <a:r>
              <a:rPr dirty="0"/>
              <a:t>free variables </a:t>
            </a:r>
            <a:r>
              <a:rPr spc="-5" dirty="0"/>
              <a:t>is a  </a:t>
            </a:r>
            <a:r>
              <a:rPr dirty="0"/>
              <a:t>bona-fide (actual)</a:t>
            </a:r>
            <a:r>
              <a:rPr spc="-10" dirty="0"/>
              <a:t> </a:t>
            </a:r>
            <a:r>
              <a:rPr dirty="0"/>
              <a:t>proposition.</a:t>
            </a:r>
          </a:p>
          <a:p>
            <a:pPr marL="393700" marR="1275080" indent="-343535">
              <a:lnSpc>
                <a:spcPct val="100000"/>
              </a:lnSpc>
              <a:spcBef>
                <a:spcPts val="1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93065" algn="l"/>
                <a:tab pos="394335" algn="l"/>
              </a:tabLst>
            </a:pPr>
            <a:r>
              <a:rPr spc="-5" dirty="0"/>
              <a:t>An expression with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one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or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more</a:t>
            </a:r>
            <a:r>
              <a:rPr spc="-5" dirty="0"/>
              <a:t> </a:t>
            </a:r>
            <a:r>
              <a:rPr dirty="0"/>
              <a:t>free  variables </a:t>
            </a:r>
            <a:r>
              <a:rPr spc="-5" dirty="0"/>
              <a:t>is not a</a:t>
            </a:r>
            <a:r>
              <a:rPr spc="-20" dirty="0"/>
              <a:t> </a:t>
            </a:r>
            <a:r>
              <a:rPr dirty="0"/>
              <a:t>proposition:</a:t>
            </a:r>
          </a:p>
          <a:p>
            <a:pPr marL="393700">
              <a:lnSpc>
                <a:spcPct val="100000"/>
              </a:lnSpc>
              <a:spcBef>
                <a:spcPts val="1685"/>
              </a:spcBef>
            </a:pPr>
            <a:r>
              <a:rPr i="1" dirty="0">
                <a:solidFill>
                  <a:srgbClr val="3333CC"/>
                </a:solidFill>
                <a:latin typeface="Arial"/>
                <a:cs typeface="Arial"/>
              </a:rPr>
              <a:t>e.g. </a:t>
            </a:r>
            <a:r>
              <a:rPr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i="1" spc="-5" dirty="0">
                <a:solidFill>
                  <a:srgbClr val="3333CC"/>
                </a:solidFill>
                <a:latin typeface="Arial"/>
                <a:cs typeface="Arial"/>
              </a:rPr>
              <a:t>x P</a:t>
            </a:r>
            <a:r>
              <a:rPr spc="-5" dirty="0">
                <a:solidFill>
                  <a:srgbClr val="3333CC"/>
                </a:solidFill>
              </a:rPr>
              <a:t>(</a:t>
            </a:r>
            <a:r>
              <a:rPr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pc="-5" dirty="0">
                <a:solidFill>
                  <a:srgbClr val="3333CC"/>
                </a:solidFill>
              </a:rPr>
              <a:t>,</a:t>
            </a:r>
            <a:r>
              <a:rPr i="1" spc="-5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pc="-5" dirty="0">
                <a:solidFill>
                  <a:srgbClr val="3333CC"/>
                </a:solidFill>
              </a:rPr>
              <a:t>) </a:t>
            </a:r>
            <a:r>
              <a:rPr sz="4200" i="1" spc="-7" baseline="-6944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4200" i="1" spc="-742" baseline="-694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200" i="1" spc="-7" baseline="-6944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4200" spc="-7" baseline="-6944" dirty="0">
                <a:solidFill>
                  <a:srgbClr val="3333CC"/>
                </a:solidFill>
              </a:rPr>
              <a:t>(</a:t>
            </a:r>
            <a:r>
              <a:rPr sz="4200" i="1" spc="-7" baseline="-6944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4200" spc="-7" baseline="-6944" dirty="0">
                <a:solidFill>
                  <a:srgbClr val="3333CC"/>
                </a:solidFill>
              </a:rPr>
              <a:t>)</a:t>
            </a:r>
            <a:endParaRPr sz="4200" baseline="-6944" dirty="0">
              <a:latin typeface="Arial"/>
              <a:cs typeface="Arial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94917" y="1151895"/>
            <a:ext cx="6734175" cy="1307409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 has 2 free </a:t>
            </a:r>
            <a:r>
              <a:rPr sz="2800" dirty="0">
                <a:latin typeface="Arial"/>
                <a:cs typeface="Arial"/>
              </a:rPr>
              <a:t>variables,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355600" indent="-343535">
              <a:lnSpc>
                <a:spcPct val="100000"/>
              </a:lnSpc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  <a:tab pos="5236845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) has </a:t>
            </a:r>
            <a:r>
              <a:rPr lang="en-US" sz="2800" spc="-5" dirty="0" smtClean="0">
                <a:latin typeface="Arial"/>
                <a:cs typeface="Arial"/>
              </a:rPr>
              <a:t>one</a:t>
            </a:r>
            <a:r>
              <a:rPr sz="2800" spc="40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free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	</a:t>
            </a:r>
            <a:r>
              <a:rPr lang="en-US" sz="2800" dirty="0" smtClean="0">
                <a:latin typeface="Arial"/>
                <a:cs typeface="Arial"/>
              </a:rPr>
              <a:t>  </a:t>
            </a:r>
            <a:r>
              <a:rPr sz="2800" dirty="0" smtClean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65" dirty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4762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 of</a:t>
            </a:r>
            <a:r>
              <a:rPr sz="4000" spc="-60" dirty="0"/>
              <a:t> </a:t>
            </a:r>
            <a:r>
              <a:rPr sz="4000" spc="-5" dirty="0"/>
              <a:t>Binding</a:t>
            </a:r>
            <a:endParaRPr sz="4000"/>
          </a:p>
        </p:txBody>
      </p:sp>
      <p:sp>
        <p:nvSpPr>
          <p:cNvPr id="11" name="object 11"/>
          <p:cNvSpPr/>
          <p:nvPr/>
        </p:nvSpPr>
        <p:spPr>
          <a:xfrm>
            <a:off x="6472428" y="1897380"/>
            <a:ext cx="461772" cy="617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2362200"/>
            <a:ext cx="461772" cy="617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960" y="526541"/>
            <a:ext cx="8968079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9975">
              <a:lnSpc>
                <a:spcPct val="100000"/>
              </a:lnSpc>
              <a:spcBef>
                <a:spcPts val="105"/>
              </a:spcBef>
            </a:pPr>
            <a:r>
              <a:rPr dirty="0"/>
              <a:t>Qu</a:t>
            </a:r>
            <a:r>
              <a:rPr spc="-15" dirty="0"/>
              <a:t>a</a:t>
            </a:r>
            <a:r>
              <a:rPr dirty="0"/>
              <a:t>nti</a:t>
            </a:r>
            <a:r>
              <a:rPr spc="-15" dirty="0"/>
              <a:t>f</a:t>
            </a:r>
            <a:r>
              <a:rPr dirty="0"/>
              <a:t>iers with </a:t>
            </a:r>
            <a:r>
              <a:rPr dirty="0" smtClean="0"/>
              <a:t>R</a:t>
            </a:r>
            <a:r>
              <a:rPr spc="-15" dirty="0" smtClean="0"/>
              <a:t>e</a:t>
            </a:r>
            <a:r>
              <a:rPr dirty="0" smtClean="0"/>
              <a:t>stric</a:t>
            </a:r>
            <a:r>
              <a:rPr spc="-15" dirty="0" smtClean="0"/>
              <a:t>t</a:t>
            </a:r>
            <a:r>
              <a:rPr dirty="0" smtClean="0"/>
              <a:t>ed</a:t>
            </a:r>
            <a:r>
              <a:rPr lang="en-US" dirty="0" smtClean="0"/>
              <a:t> Domains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94917" y="1328191"/>
            <a:ext cx="7419340" cy="467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64869" indent="-343535">
              <a:lnSpc>
                <a:spcPct val="1101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Sometimes the </a:t>
            </a:r>
            <a:r>
              <a:rPr sz="2800" dirty="0">
                <a:latin typeface="Arial"/>
                <a:cs typeface="Arial"/>
              </a:rPr>
              <a:t>universe of discourse is  restricted </a:t>
            </a:r>
            <a:r>
              <a:rPr sz="2800" spc="-5" dirty="0">
                <a:latin typeface="Arial"/>
                <a:cs typeface="Arial"/>
              </a:rPr>
              <a:t>within the </a:t>
            </a:r>
            <a:r>
              <a:rPr sz="2800" dirty="0">
                <a:latin typeface="Arial"/>
                <a:cs typeface="Arial"/>
              </a:rPr>
              <a:t>quantification,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e.g.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14"/>
              </a:spcBef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shorthand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all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greater than zero,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14"/>
              </a:spcBef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shorthand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There is an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greater than </a:t>
            </a:r>
            <a:r>
              <a:rPr sz="2800" dirty="0">
                <a:latin typeface="Arial"/>
                <a:cs typeface="Arial"/>
              </a:rPr>
              <a:t>zero such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35"/>
              </a:spcBef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993444" y="1319530"/>
            <a:ext cx="7798434" cy="5093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600" dirty="0">
                <a:latin typeface="Arial"/>
                <a:cs typeface="Arial"/>
              </a:rPr>
              <a:t>Express the statement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Every student in this</a:t>
            </a:r>
            <a:r>
              <a:rPr sz="2600" i="1" spc="-5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class  has studied calculus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600" dirty="0">
                <a:latin typeface="Arial"/>
                <a:cs typeface="Arial"/>
              </a:rPr>
              <a:t>using predicates and  quantifiers.</a:t>
            </a:r>
          </a:p>
          <a:p>
            <a:pPr marL="850265" marR="964565" lvl="1" indent="-381000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statement: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has studied  calculus.”</a:t>
            </a:r>
            <a:endParaRPr sz="2600" dirty="0">
              <a:latin typeface="Arial"/>
              <a:cs typeface="Arial"/>
            </a:endParaRPr>
          </a:p>
          <a:p>
            <a:pPr marL="850265" marR="340360" lvl="1" indent="-381000">
              <a:lnSpc>
                <a:spcPct val="100000"/>
              </a:lnSpc>
              <a:spcBef>
                <a:spcPts val="31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the students in this  class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then</a:t>
            </a:r>
          </a:p>
          <a:p>
            <a:pPr marL="850265" lvl="1" indent="-381635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dirty="0">
                <a:latin typeface="Arial"/>
                <a:cs typeface="Arial"/>
              </a:rPr>
              <a:t>it can be translated as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800" dirty="0">
                <a:latin typeface="Arial"/>
                <a:cs typeface="Arial"/>
              </a:rPr>
              <a:t>or</a:t>
            </a:r>
          </a:p>
          <a:p>
            <a:pPr marL="850265" lvl="1" indent="-381635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all</a:t>
            </a: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people</a:t>
            </a:r>
            <a:endParaRPr sz="2600" dirty="0">
              <a:latin typeface="Arial"/>
              <a:cs typeface="Arial"/>
            </a:endParaRPr>
          </a:p>
          <a:p>
            <a:pPr marL="850265" lvl="1" indent="-381635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the predicate: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this</a:t>
            </a:r>
            <a:r>
              <a:rPr sz="2600" spc="-4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class”</a:t>
            </a:r>
            <a:endParaRPr sz="2600" dirty="0">
              <a:latin typeface="Arial"/>
              <a:cs typeface="Arial"/>
            </a:endParaRPr>
          </a:p>
          <a:p>
            <a:pPr marL="850265" lvl="1" indent="-381635">
              <a:lnSpc>
                <a:spcPct val="100000"/>
              </a:lnSpc>
              <a:spcBef>
                <a:spcPts val="31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dirty="0">
                <a:latin typeface="Arial"/>
                <a:cs typeface="Arial"/>
              </a:rPr>
              <a:t>Translation: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600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005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0" dirty="0"/>
              <a:t> </a:t>
            </a:r>
            <a:r>
              <a:rPr sz="4000" spc="-5" dirty="0"/>
              <a:t>English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993444" y="1365631"/>
            <a:ext cx="7464425" cy="502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189230" indent="-457200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69900" algn="l"/>
              </a:tabLst>
            </a:pPr>
            <a:r>
              <a:rPr sz="2600" dirty="0">
                <a:latin typeface="Arial"/>
                <a:cs typeface="Arial"/>
              </a:rPr>
              <a:t>Express the statement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Some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students in this  class </a:t>
            </a:r>
            <a:r>
              <a:rPr sz="2600" i="1" smtClean="0">
                <a:solidFill>
                  <a:srgbClr val="006600"/>
                </a:solidFill>
                <a:latin typeface="Arial"/>
                <a:cs typeface="Arial"/>
              </a:rPr>
              <a:t>ha</a:t>
            </a:r>
            <a:r>
              <a:rPr lang="en-US" sz="2600" i="1" smtClean="0">
                <a:solidFill>
                  <a:srgbClr val="006600"/>
                </a:solidFill>
                <a:latin typeface="Arial"/>
                <a:cs typeface="Arial"/>
              </a:rPr>
              <a:t>ve</a:t>
            </a:r>
            <a:r>
              <a:rPr sz="2600" i="1" smtClean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visited </a:t>
            </a:r>
            <a:r>
              <a:rPr sz="2600" i="1" spc="5" dirty="0">
                <a:solidFill>
                  <a:srgbClr val="006600"/>
                </a:solidFill>
                <a:latin typeface="Arial"/>
                <a:cs typeface="Arial"/>
              </a:rPr>
              <a:t>Mexico</a:t>
            </a:r>
            <a:r>
              <a:rPr sz="2600" spc="5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600" dirty="0">
                <a:latin typeface="Arial"/>
                <a:cs typeface="Arial"/>
              </a:rPr>
              <a:t>using predicates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 quantifiers.</a:t>
            </a:r>
          </a:p>
          <a:p>
            <a:pPr marL="850265" marR="723265" lvl="1" indent="-381000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M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statement: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has visited  Mexico”</a:t>
            </a:r>
            <a:endParaRPr sz="2600" dirty="0">
              <a:latin typeface="Arial"/>
              <a:cs typeface="Arial"/>
            </a:endParaRPr>
          </a:p>
          <a:p>
            <a:pPr marL="850265" marR="5080" lvl="1" indent="-381000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the students in this  class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then</a:t>
            </a:r>
          </a:p>
          <a:p>
            <a:pPr marL="469265" marR="2176780" lvl="1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dirty="0">
                <a:latin typeface="Arial"/>
                <a:cs typeface="Arial"/>
              </a:rPr>
              <a:t>it can be translated as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i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 or</a:t>
            </a:r>
          </a:p>
          <a:p>
            <a:pPr marL="850265" lvl="1" indent="-381635">
              <a:lnSpc>
                <a:spcPct val="100000"/>
              </a:lnSpc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all</a:t>
            </a: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people</a:t>
            </a:r>
            <a:endParaRPr sz="2600" dirty="0">
              <a:latin typeface="Arial"/>
              <a:cs typeface="Arial"/>
            </a:endParaRPr>
          </a:p>
          <a:p>
            <a:pPr marL="850265" lvl="1" indent="-38163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the statement: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this</a:t>
            </a:r>
            <a:r>
              <a:rPr sz="26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class”</a:t>
            </a:r>
            <a:endParaRPr sz="2600" dirty="0">
              <a:latin typeface="Arial"/>
              <a:cs typeface="Arial"/>
            </a:endParaRPr>
          </a:p>
          <a:p>
            <a:pPr marL="850265" lvl="1" indent="-381635">
              <a:lnSpc>
                <a:spcPct val="100000"/>
              </a:lnSpc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dirty="0">
                <a:latin typeface="Arial"/>
                <a:cs typeface="Arial"/>
              </a:rPr>
              <a:t>Then, the translation is </a:t>
            </a:r>
            <a:r>
              <a:rPr sz="2600" spc="-5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spc="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005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0" dirty="0"/>
              <a:t> </a:t>
            </a:r>
            <a:r>
              <a:rPr sz="4000" spc="-5" dirty="0"/>
              <a:t>English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993444" y="1365630"/>
            <a:ext cx="7654290" cy="4570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215265" indent="-4572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Express the statement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Every student in this 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class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has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visited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either Canada or </a:t>
            </a:r>
            <a:r>
              <a:rPr sz="2800" i="1" spc="5" dirty="0">
                <a:solidFill>
                  <a:srgbClr val="006600"/>
                </a:solidFill>
                <a:latin typeface="Arial"/>
                <a:cs typeface="Arial"/>
              </a:rPr>
              <a:t>Mexico</a:t>
            </a:r>
            <a:r>
              <a:rPr sz="2800" spc="5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using predicates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quantifiers.</a:t>
            </a:r>
            <a:endParaRPr sz="2800">
              <a:latin typeface="Arial"/>
              <a:cs typeface="Arial"/>
            </a:endParaRPr>
          </a:p>
          <a:p>
            <a:pPr marL="850265" marR="5080" lvl="1" indent="-381000">
              <a:lnSpc>
                <a:spcPct val="100000"/>
              </a:lnSpc>
              <a:spcBef>
                <a:spcPts val="185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be the statement: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has visited  Canada”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996633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996633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be the </a:t>
            </a:r>
            <a:r>
              <a:rPr sz="2800" dirty="0">
                <a:latin typeface="Arial"/>
                <a:cs typeface="Arial"/>
              </a:rPr>
              <a:t>statement: </a:t>
            </a:r>
            <a:r>
              <a:rPr sz="2800" dirty="0">
                <a:solidFill>
                  <a:srgbClr val="996633"/>
                </a:solidFill>
                <a:latin typeface="Arial"/>
                <a:cs typeface="Arial"/>
              </a:rPr>
              <a:t>“</a:t>
            </a:r>
            <a:r>
              <a:rPr sz="2800" i="1" dirty="0">
                <a:solidFill>
                  <a:srgbClr val="996633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996633"/>
                </a:solidFill>
                <a:latin typeface="Arial"/>
                <a:cs typeface="Arial"/>
              </a:rPr>
              <a:t>has  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visited</a:t>
            </a:r>
            <a:r>
              <a:rPr sz="2800" spc="-20" dirty="0">
                <a:solidFill>
                  <a:srgbClr val="9966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Mexico”</a:t>
            </a:r>
            <a:endParaRPr sz="2800">
              <a:latin typeface="Arial"/>
              <a:cs typeface="Arial"/>
            </a:endParaRPr>
          </a:p>
          <a:p>
            <a:pPr marL="850265" marR="349885" lvl="1" indent="-381000">
              <a:lnSpc>
                <a:spcPct val="100000"/>
              </a:lnSpc>
              <a:spcBef>
                <a:spcPts val="185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students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 this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class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850265" lvl="1" indent="-381635">
              <a:lnSpc>
                <a:spcPct val="100000"/>
              </a:lnSpc>
              <a:spcBef>
                <a:spcPts val="185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800" spc="-5" dirty="0">
                <a:latin typeface="Arial"/>
                <a:cs typeface="Arial"/>
              </a:rPr>
              <a:t>it can </a:t>
            </a:r>
            <a:r>
              <a:rPr sz="2800" dirty="0">
                <a:latin typeface="Arial"/>
                <a:cs typeface="Arial"/>
              </a:rPr>
              <a:t>be translated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1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005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0" dirty="0"/>
              <a:t> </a:t>
            </a:r>
            <a:r>
              <a:rPr sz="4000" spc="-5" dirty="0"/>
              <a:t>English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069644" y="1319529"/>
            <a:ext cx="7688580" cy="491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19050" indent="-4572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“Every </a:t>
            </a:r>
            <a:r>
              <a:rPr sz="2800" dirty="0">
                <a:latin typeface="Arial"/>
                <a:cs typeface="Arial"/>
              </a:rPr>
              <a:t>student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 class </a:t>
            </a:r>
            <a:r>
              <a:rPr sz="2800" spc="-5" dirty="0">
                <a:latin typeface="Arial"/>
                <a:cs typeface="Arial"/>
              </a:rPr>
              <a:t>has taken  a </a:t>
            </a:r>
            <a:r>
              <a:rPr sz="2800" dirty="0">
                <a:latin typeface="Arial"/>
                <a:cs typeface="Arial"/>
              </a:rPr>
              <a:t>course </a:t>
            </a:r>
            <a:r>
              <a:rPr sz="2800" spc="-5" dirty="0">
                <a:latin typeface="Arial"/>
                <a:cs typeface="Arial"/>
              </a:rPr>
              <a:t>in calculus” 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has </a:t>
            </a:r>
            <a:r>
              <a:rPr sz="2800" dirty="0">
                <a:latin typeface="Arial"/>
                <a:cs typeface="Arial"/>
              </a:rPr>
              <a:t>taken </a:t>
            </a:r>
            <a:r>
              <a:rPr sz="2800" spc="-5" dirty="0">
                <a:latin typeface="Arial"/>
                <a:cs typeface="Arial"/>
              </a:rPr>
              <a:t>a  course in</a:t>
            </a:r>
            <a:r>
              <a:rPr sz="2800" dirty="0">
                <a:latin typeface="Arial"/>
                <a:cs typeface="Arial"/>
              </a:rPr>
              <a:t> calculus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850265" lvl="1" indent="-381635">
              <a:lnSpc>
                <a:spcPct val="100000"/>
              </a:lnSpc>
              <a:spcBef>
                <a:spcPts val="66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“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Not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every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student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class 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…</a:t>
            </a:r>
            <a:r>
              <a:rPr sz="2800" spc="9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calculus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1024255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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007153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00715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i="1" spc="254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69265" marR="330200" indent="-457200">
              <a:lnSpc>
                <a:spcPct val="100000"/>
              </a:lnSpc>
              <a:spcBef>
                <a:spcPts val="21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65" algn="l"/>
                <a:tab pos="469900" algn="l"/>
                <a:tab pos="3412490" algn="l"/>
              </a:tabLst>
            </a:pPr>
            <a:r>
              <a:rPr sz="2800" spc="-5" dirty="0">
                <a:latin typeface="Arial"/>
                <a:cs typeface="Arial"/>
              </a:rPr>
              <a:t>Consider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	“There is a student in </a:t>
            </a:r>
            <a:r>
              <a:rPr sz="2800" dirty="0">
                <a:latin typeface="Arial"/>
                <a:cs typeface="Arial"/>
              </a:rPr>
              <a:t>the  class </a:t>
            </a:r>
            <a:r>
              <a:rPr sz="2800" spc="-5" dirty="0">
                <a:latin typeface="Arial"/>
                <a:cs typeface="Arial"/>
              </a:rPr>
              <a:t>who has taken a course in calculus”</a:t>
            </a:r>
            <a:endParaRPr sz="2800">
              <a:latin typeface="Arial"/>
              <a:cs typeface="Arial"/>
            </a:endParaRPr>
          </a:p>
          <a:p>
            <a:pPr marL="850265" marR="360045" lvl="1" indent="-3810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“There is 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no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student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class who has  taken a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course in</a:t>
            </a:r>
            <a:r>
              <a:rPr sz="2800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calculus”</a:t>
            </a:r>
            <a:endParaRPr sz="2800">
              <a:latin typeface="Arial"/>
              <a:cs typeface="Arial"/>
            </a:endParaRPr>
          </a:p>
          <a:p>
            <a:pPr marL="94805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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007153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00715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i="1" spc="8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0" dirty="0"/>
              <a:t> </a:t>
            </a:r>
            <a:r>
              <a:rPr sz="4000" spc="-5" dirty="0"/>
              <a:t>Quantifiers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0" dirty="0"/>
              <a:t> </a:t>
            </a:r>
            <a:r>
              <a:rPr sz="4000" spc="-5" dirty="0"/>
              <a:t>Quantifiers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222044" y="1173607"/>
            <a:ext cx="7323455" cy="537146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8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Definitions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quantifiers: </a:t>
            </a:r>
            <a:r>
              <a:rPr sz="2400" dirty="0">
                <a:latin typeface="Arial"/>
                <a:cs typeface="Arial"/>
              </a:rPr>
              <a:t>If the </a:t>
            </a:r>
            <a:r>
              <a:rPr sz="2400" spc="-5" dirty="0">
                <a:latin typeface="Arial"/>
                <a:cs typeface="Arial"/>
              </a:rPr>
              <a:t>domain </a:t>
            </a:r>
            <a:r>
              <a:rPr sz="2400" dirty="0">
                <a:latin typeface="Arial"/>
                <a:cs typeface="Arial"/>
              </a:rPr>
              <a:t>= {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dirty="0">
                <a:latin typeface="Arial"/>
                <a:cs typeface="Arial"/>
              </a:rPr>
              <a:t>}</a:t>
            </a:r>
          </a:p>
          <a:p>
            <a:pPr marL="286385" marR="2209800" lvl="1" indent="-286385" algn="r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spc="1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 dirty="0">
              <a:latin typeface="Times New Roman"/>
              <a:cs typeface="Times New Roman"/>
            </a:endParaRPr>
          </a:p>
          <a:p>
            <a:pPr marL="286385" marR="2259965" lvl="1" indent="-286385" algn="r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1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 dirty="0">
              <a:latin typeface="Times New Roman"/>
              <a:cs typeface="Times New Roman"/>
            </a:endParaRPr>
          </a:p>
          <a:p>
            <a:pPr marL="342265" marR="2152015" indent="-342265" algn="r">
              <a:lnSpc>
                <a:spcPct val="100000"/>
              </a:lnSpc>
              <a:spcBef>
                <a:spcPts val="116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422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From those, </a:t>
            </a:r>
            <a:r>
              <a:rPr sz="2400" spc="-1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can prove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laws:</a:t>
            </a:r>
            <a:endParaRPr sz="24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r>
              <a:rPr sz="2400" spc="2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209296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20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 dirty="0">
              <a:latin typeface="Times New Roman"/>
              <a:cs typeface="Times New Roman"/>
            </a:endParaRPr>
          </a:p>
          <a:p>
            <a:pPr marL="209296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i="1" spc="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r>
              <a:rPr sz="2400" spc="2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2009139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spc="2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 dirty="0">
              <a:latin typeface="Times New Roman"/>
              <a:cs typeface="Times New Roman"/>
            </a:endParaRPr>
          </a:p>
          <a:p>
            <a:pPr marL="2009139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i="1" spc="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354965" marR="327660" indent="-342900">
              <a:lnSpc>
                <a:spcPct val="100000"/>
              </a:lnSpc>
              <a:spcBef>
                <a:spcPts val="115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Which </a:t>
            </a:r>
            <a:r>
              <a:rPr sz="2400" i="1" spc="-5" dirty="0">
                <a:latin typeface="Arial"/>
                <a:cs typeface="Arial"/>
              </a:rPr>
              <a:t>propositional </a:t>
            </a:r>
            <a:r>
              <a:rPr sz="2400" spc="-5" dirty="0">
                <a:latin typeface="Arial"/>
                <a:cs typeface="Arial"/>
              </a:rPr>
              <a:t>equivalence law was used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prove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this?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88408" y="6242303"/>
            <a:ext cx="2609215" cy="421005"/>
            <a:chOff x="4788408" y="6242303"/>
            <a:chExt cx="2609215" cy="421005"/>
          </a:xfrm>
        </p:grpSpPr>
        <p:sp>
          <p:nvSpPr>
            <p:cNvPr id="12" name="object 12"/>
            <p:cNvSpPr/>
            <p:nvPr/>
          </p:nvSpPr>
          <p:spPr>
            <a:xfrm>
              <a:off x="4788408" y="6463283"/>
              <a:ext cx="2505456" cy="1996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46904" y="6242303"/>
              <a:ext cx="2450592" cy="3931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94917" y="1808479"/>
            <a:ext cx="7088505" cy="2564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Theorem:</a:t>
            </a:r>
            <a:endParaRPr sz="2800" dirty="0">
              <a:latin typeface="Arial"/>
              <a:cs typeface="Arial"/>
            </a:endParaRPr>
          </a:p>
          <a:p>
            <a:pPr marL="469900" marR="5080" indent="-457834">
              <a:lnSpc>
                <a:spcPct val="165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469265" algn="l"/>
                <a:tab pos="470534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Generalized De Morgan's laws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logic 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1. </a:t>
            </a:r>
            <a:r>
              <a:rPr sz="2800" b="1" dirty="0">
                <a:solidFill>
                  <a:srgbClr val="3333CC"/>
                </a:solidFill>
                <a:latin typeface="Symbol"/>
                <a:cs typeface="Symbol"/>
              </a:rPr>
              <a:t>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i="1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190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2. </a:t>
            </a:r>
            <a:r>
              <a:rPr lang="en-US" sz="2800" b="1" dirty="0">
                <a:solidFill>
                  <a:srgbClr val="3333CC"/>
                </a:solidFill>
                <a:latin typeface="Symbol"/>
                <a:cs typeface="Symbol"/>
              </a:rPr>
              <a:t></a:t>
            </a:r>
            <a:r>
              <a:rPr lang="en-US" sz="2800" b="1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lang="en-US"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lang="en-US"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lang="en-US"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lang="en-US" sz="2800" b="1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b="1" spc="-5" dirty="0" smtClean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b="1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lang="en-US" sz="2800" b="1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lang="en-US" sz="2800" b="1" i="1" spc="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lang="en-US" sz="2800" b="1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lang="en-US" sz="28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lang="en-US" sz="2800" b="1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lang="en-US" sz="28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b="1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0" dirty="0"/>
              <a:t> </a:t>
            </a:r>
            <a:r>
              <a:rPr sz="4000" spc="-5" dirty="0"/>
              <a:t>Quantifiers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2165730"/>
            <a:ext cx="334995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99"/>
                </a:solidFill>
              </a:rPr>
              <a:t>Lecture</a:t>
            </a:r>
            <a:r>
              <a:rPr sz="4800" spc="-55" dirty="0">
                <a:solidFill>
                  <a:srgbClr val="000099"/>
                </a:solidFill>
              </a:rPr>
              <a:t> </a:t>
            </a:r>
            <a:r>
              <a:rPr lang="en-US" sz="4800" spc="-55" dirty="0" smtClean="0">
                <a:solidFill>
                  <a:srgbClr val="000099"/>
                </a:solidFill>
              </a:rPr>
              <a:t>0</a:t>
            </a:r>
            <a:r>
              <a:rPr sz="4800" spc="-5" dirty="0" smtClean="0">
                <a:solidFill>
                  <a:srgbClr val="000099"/>
                </a:solidFill>
              </a:rPr>
              <a:t>4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2070" y="3426325"/>
            <a:ext cx="5728335" cy="11283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b="1" dirty="0">
                <a:latin typeface="Arial"/>
                <a:cs typeface="Arial"/>
              </a:rPr>
              <a:t>Chapter 1. The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1.3 Predicates and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Quantifiers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69517" y="1365630"/>
            <a:ext cx="7038340" cy="927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 indent="-457834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94665" algn="l"/>
                <a:tab pos="495934" algn="l"/>
              </a:tabLst>
            </a:pPr>
            <a:r>
              <a:rPr sz="2800" spc="-5" dirty="0">
                <a:latin typeface="Arial"/>
                <a:cs typeface="Arial"/>
              </a:rPr>
              <a:t>What are the </a:t>
            </a:r>
            <a:r>
              <a:rPr sz="2800" dirty="0">
                <a:latin typeface="Arial"/>
                <a:cs typeface="Arial"/>
              </a:rPr>
              <a:t>negations </a:t>
            </a:r>
            <a:r>
              <a:rPr sz="2800" spc="-5" dirty="0">
                <a:latin typeface="Arial"/>
                <a:cs typeface="Arial"/>
              </a:rPr>
              <a:t>of the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statements</a:t>
            </a:r>
            <a:endParaRPr sz="28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25"/>
              </a:spcBef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3100" spc="-5" dirty="0">
                <a:latin typeface="Symbol"/>
                <a:cs typeface="Symbol"/>
              </a:rPr>
              <a:t></a:t>
            </a:r>
            <a:r>
              <a:rPr sz="31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and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5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2)?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142" y="3022854"/>
            <a:ext cx="17145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2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7" y="3630929"/>
            <a:ext cx="7073900" cy="2654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65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Show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Symbol"/>
                <a:cs typeface="Symbol"/>
              </a:rPr>
              <a:t>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R="79375" algn="r">
              <a:lnSpc>
                <a:spcPct val="100000"/>
              </a:lnSpc>
            </a:pP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 are </a:t>
            </a:r>
            <a:r>
              <a:rPr sz="2800" dirty="0">
                <a:latin typeface="Arial"/>
                <a:cs typeface="Arial"/>
              </a:rPr>
              <a:t>logically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equivalent.</a:t>
            </a:r>
            <a:endParaRPr sz="2800">
              <a:latin typeface="Arial"/>
              <a:cs typeface="Arial"/>
            </a:endParaRPr>
          </a:p>
          <a:p>
            <a:pPr marL="381000" marR="121285" lvl="1" indent="-381000" algn="r">
              <a:lnSpc>
                <a:spcPct val="100000"/>
              </a:lnSpc>
              <a:spcBef>
                <a:spcPts val="121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381000" algn="l"/>
                <a:tab pos="381635" algn="l"/>
              </a:tabLst>
            </a:pPr>
            <a:r>
              <a:rPr sz="2800" spc="-5" dirty="0">
                <a:latin typeface="Symbol"/>
                <a:cs typeface="Symbol"/>
              </a:rPr>
              <a:t>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3773804">
              <a:lnSpc>
                <a:spcPct val="100000"/>
              </a:lnSpc>
              <a:spcBef>
                <a:spcPts val="149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158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Negations:</a:t>
            </a:r>
            <a:r>
              <a:rPr sz="4000" spc="-50" dirty="0"/>
              <a:t> </a:t>
            </a:r>
            <a:r>
              <a:rPr sz="4000" spc="-5" dirty="0"/>
              <a:t>Examples</a:t>
            </a:r>
            <a:endParaRPr sz="4000"/>
          </a:p>
        </p:txBody>
      </p:sp>
      <p:sp>
        <p:nvSpPr>
          <p:cNvPr id="13" name="object 13"/>
          <p:cNvSpPr txBox="1"/>
          <p:nvPr/>
        </p:nvSpPr>
        <p:spPr>
          <a:xfrm>
            <a:off x="1626742" y="2266594"/>
            <a:ext cx="6713855" cy="10591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0" marR="101600" indent="-381000" algn="r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381000" algn="l"/>
                <a:tab pos="381635" algn="l"/>
              </a:tabLst>
            </a:pPr>
            <a:r>
              <a:rPr sz="2800" spc="-10" dirty="0">
                <a:latin typeface="Symbol"/>
                <a:cs typeface="Symbol"/>
              </a:rPr>
              <a:t></a:t>
            </a:r>
            <a:r>
              <a:rPr sz="2800" i="1" spc="-10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7027" dirty="0">
                <a:latin typeface="Arial"/>
                <a:cs typeface="Arial"/>
              </a:rPr>
              <a:t>2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4200" spc="-7" baseline="1984" dirty="0">
                <a:latin typeface="Symbol"/>
                <a:cs typeface="Symbol"/>
              </a:rPr>
              <a:t></a:t>
            </a:r>
            <a:r>
              <a:rPr sz="4200" i="1" spc="-7" baseline="1984" dirty="0">
                <a:latin typeface="Arial"/>
                <a:cs typeface="Arial"/>
              </a:rPr>
              <a:t>x </a:t>
            </a:r>
            <a:r>
              <a:rPr sz="4200" baseline="1984" dirty="0">
                <a:latin typeface="Symbol"/>
                <a:cs typeface="Symbol"/>
              </a:rPr>
              <a:t></a:t>
            </a:r>
            <a:r>
              <a:rPr sz="4200" baseline="1984" dirty="0">
                <a:latin typeface="Arial"/>
                <a:cs typeface="Arial"/>
              </a:rPr>
              <a:t>(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2775" baseline="28528" dirty="0">
                <a:latin typeface="Arial"/>
                <a:cs typeface="Arial"/>
              </a:rPr>
              <a:t>2 </a:t>
            </a:r>
            <a:r>
              <a:rPr sz="4200" spc="-7" baseline="1984" dirty="0">
                <a:latin typeface="Symbol"/>
                <a:cs typeface="Symbol"/>
              </a:rPr>
              <a:t></a:t>
            </a:r>
            <a:r>
              <a:rPr sz="4200" spc="-7" baseline="1984" dirty="0">
                <a:latin typeface="Times New Roman"/>
                <a:cs typeface="Times New Roman"/>
              </a:rPr>
              <a:t> 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4200" baseline="1984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5" dirty="0">
                <a:latin typeface="Arial"/>
                <a:cs typeface="Arial"/>
              </a:rPr>
              <a:t>(</a:t>
            </a:r>
            <a:r>
              <a:rPr sz="2800" i="1" spc="5" dirty="0">
                <a:latin typeface="Arial"/>
                <a:cs typeface="Arial"/>
              </a:rPr>
              <a:t>x</a:t>
            </a:r>
            <a:r>
              <a:rPr sz="2775" spc="7" baseline="25525" dirty="0">
                <a:latin typeface="Arial"/>
                <a:cs typeface="Arial"/>
              </a:rPr>
              <a:t>2</a:t>
            </a:r>
            <a:r>
              <a:rPr sz="2775" spc="-195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R="43180" algn="r">
              <a:lnSpc>
                <a:spcPct val="100000"/>
              </a:lnSpc>
              <a:spcBef>
                <a:spcPts val="710"/>
              </a:spcBef>
            </a:pPr>
            <a:r>
              <a:rPr sz="4200" spc="-7" baseline="1984" dirty="0">
                <a:latin typeface="Symbol"/>
                <a:cs typeface="Symbol"/>
              </a:rPr>
              <a:t></a:t>
            </a:r>
            <a:r>
              <a:rPr sz="4200" i="1" spc="-7" baseline="1984" dirty="0">
                <a:latin typeface="Arial"/>
                <a:cs typeface="Arial"/>
              </a:rPr>
              <a:t>x </a:t>
            </a:r>
            <a:r>
              <a:rPr sz="4200" baseline="1984" dirty="0">
                <a:latin typeface="Arial"/>
                <a:cs typeface="Arial"/>
              </a:rPr>
              <a:t>(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2775" baseline="28528" dirty="0">
                <a:latin typeface="Arial"/>
                <a:cs typeface="Arial"/>
              </a:rPr>
              <a:t>2 </a:t>
            </a:r>
            <a:r>
              <a:rPr sz="4200" spc="-7" baseline="1984" dirty="0">
                <a:latin typeface="Arial"/>
                <a:cs typeface="Arial"/>
              </a:rPr>
              <a:t>= 2) </a:t>
            </a:r>
            <a:r>
              <a:rPr sz="4200" spc="-7" baseline="1984" dirty="0">
                <a:latin typeface="Symbol"/>
                <a:cs typeface="Symbol"/>
              </a:rPr>
              <a:t></a:t>
            </a:r>
            <a:r>
              <a:rPr sz="4200" spc="-7" baseline="1984" dirty="0">
                <a:latin typeface="Times New Roman"/>
                <a:cs typeface="Times New Roman"/>
              </a:rPr>
              <a:t> </a:t>
            </a:r>
            <a:r>
              <a:rPr sz="4200" spc="-7" baseline="2976" dirty="0">
                <a:latin typeface="Symbol"/>
                <a:cs typeface="Symbol"/>
              </a:rPr>
              <a:t></a:t>
            </a:r>
            <a:r>
              <a:rPr sz="4200" i="1" spc="-7" baseline="2976" dirty="0">
                <a:latin typeface="Arial"/>
                <a:cs typeface="Arial"/>
              </a:rPr>
              <a:t>x </a:t>
            </a:r>
            <a:r>
              <a:rPr sz="4200" baseline="2976" dirty="0">
                <a:latin typeface="Symbol"/>
                <a:cs typeface="Symbol"/>
              </a:rPr>
              <a:t></a:t>
            </a:r>
            <a:r>
              <a:rPr sz="4200" baseline="2976" dirty="0">
                <a:latin typeface="Arial"/>
                <a:cs typeface="Arial"/>
              </a:rPr>
              <a:t>(</a:t>
            </a:r>
            <a:r>
              <a:rPr sz="4200" i="1" baseline="2976" dirty="0">
                <a:latin typeface="Arial"/>
                <a:cs typeface="Arial"/>
              </a:rPr>
              <a:t>x</a:t>
            </a:r>
            <a:r>
              <a:rPr sz="2775" baseline="30030" dirty="0">
                <a:latin typeface="Arial"/>
                <a:cs typeface="Arial"/>
              </a:rPr>
              <a:t>2 </a:t>
            </a:r>
            <a:r>
              <a:rPr sz="4200" spc="-7" baseline="2976" dirty="0">
                <a:latin typeface="Arial"/>
                <a:cs typeface="Arial"/>
              </a:rPr>
              <a:t>= 2)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775" spc="-225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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2338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Summary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457200" y="3897312"/>
            <a:ext cx="8534400" cy="244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600072"/>
            <a:ext cx="8229600" cy="1985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5769"/>
            <a:ext cx="3100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Previously</a:t>
            </a:r>
            <a:r>
              <a:rPr sz="4000" spc="-5" dirty="0">
                <a:latin typeface="Times New Roman"/>
                <a:cs typeface="Times New Roman"/>
              </a:rPr>
              <a:t>…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444" y="1365630"/>
            <a:ext cx="7768590" cy="474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42545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In predicate logic, a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predicate </a:t>
            </a:r>
            <a:r>
              <a:rPr sz="2800" spc="-5" dirty="0">
                <a:latin typeface="Arial"/>
                <a:cs typeface="Arial"/>
              </a:rPr>
              <a:t>is modeled as a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proposional function </a:t>
            </a:r>
            <a:r>
              <a:rPr sz="2800" b="1" i="1" spc="1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b="1" spc="15" dirty="0">
                <a:solidFill>
                  <a:srgbClr val="006600"/>
                </a:solidFill>
                <a:latin typeface="Arial"/>
                <a:cs typeface="Arial"/>
              </a:rPr>
              <a:t>(·) </a:t>
            </a:r>
            <a:r>
              <a:rPr sz="2800" dirty="0">
                <a:latin typeface="Arial"/>
                <a:cs typeface="Arial"/>
              </a:rPr>
              <a:t>from subjects </a:t>
            </a:r>
            <a:r>
              <a:rPr sz="2800" spc="-5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propositions.</a:t>
            </a:r>
          </a:p>
          <a:p>
            <a:pPr marL="756285" lvl="1" indent="-287655">
              <a:lnSpc>
                <a:spcPct val="100000"/>
              </a:lnSpc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): “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prime </a:t>
            </a:r>
            <a:r>
              <a:rPr sz="2600" dirty="0">
                <a:latin typeface="Arial"/>
                <a:cs typeface="Arial"/>
              </a:rPr>
              <a:t>number” </a:t>
            </a:r>
            <a:r>
              <a:rPr sz="2600" spc="5" dirty="0">
                <a:latin typeface="Arial"/>
                <a:cs typeface="Arial"/>
              </a:rPr>
              <a:t>(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600" spc="5" dirty="0">
                <a:latin typeface="Arial"/>
                <a:cs typeface="Arial"/>
              </a:rPr>
              <a:t>: </a:t>
            </a:r>
            <a:r>
              <a:rPr sz="2600" dirty="0">
                <a:latin typeface="Arial"/>
                <a:cs typeface="Arial"/>
              </a:rPr>
              <a:t>any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subject)</a:t>
            </a: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(3): “3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prime </a:t>
            </a:r>
            <a:r>
              <a:rPr sz="2600" dirty="0">
                <a:latin typeface="Arial"/>
                <a:cs typeface="Arial"/>
              </a:rPr>
              <a:t>number.”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(proposition!)</a:t>
            </a:r>
          </a:p>
          <a:p>
            <a:pPr marL="354965" marR="1011555" indent="-342900" algn="just">
              <a:lnSpc>
                <a:spcPct val="100000"/>
              </a:lnSpc>
              <a:spcBef>
                <a:spcPts val="20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Propositional functions of </a:t>
            </a:r>
            <a:r>
              <a:rPr sz="2800" b="1" spc="-5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number of  </a:t>
            </a:r>
            <a:r>
              <a:rPr sz="2800" dirty="0">
                <a:latin typeface="Arial"/>
                <a:cs typeface="Arial"/>
              </a:rPr>
              <a:t>arguments, each of </a:t>
            </a:r>
            <a:r>
              <a:rPr sz="2800" spc="-5" dirty="0">
                <a:latin typeface="Arial"/>
                <a:cs typeface="Arial"/>
              </a:rPr>
              <a:t>which may </a:t>
            </a:r>
            <a:r>
              <a:rPr sz="2800" dirty="0">
                <a:latin typeface="Arial"/>
                <a:cs typeface="Arial"/>
              </a:rPr>
              <a:t>take </a:t>
            </a:r>
            <a:r>
              <a:rPr sz="2800" b="1" spc="-5" dirty="0">
                <a:latin typeface="Arial"/>
                <a:cs typeface="Arial"/>
              </a:rPr>
              <a:t>any  </a:t>
            </a:r>
            <a:r>
              <a:rPr sz="2800" spc="-5" dirty="0">
                <a:latin typeface="Arial"/>
                <a:cs typeface="Arial"/>
              </a:rPr>
              <a:t>grammatical role that a noun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take</a:t>
            </a:r>
            <a:endParaRPr sz="2800" dirty="0">
              <a:latin typeface="Arial"/>
              <a:cs typeface="Arial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i="1" dirty="0">
                <a:latin typeface="Arial"/>
                <a:cs typeface="Arial"/>
              </a:rPr>
              <a:t>y,z</a:t>
            </a:r>
            <a:r>
              <a:rPr sz="2600" dirty="0">
                <a:latin typeface="Arial"/>
                <a:cs typeface="Arial"/>
              </a:rPr>
              <a:t>): </a:t>
            </a:r>
            <a:r>
              <a:rPr sz="2600" spc="-5" dirty="0">
                <a:latin typeface="Arial"/>
                <a:cs typeface="Arial"/>
              </a:rPr>
              <a:t>“</a:t>
            </a:r>
            <a:r>
              <a:rPr sz="2600" b="1" i="1" spc="-5" dirty="0">
                <a:solidFill>
                  <a:srgbClr val="006FC0"/>
                </a:solidFill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gave </a:t>
            </a:r>
            <a:r>
              <a:rPr sz="2600" b="1" i="1" dirty="0">
                <a:solidFill>
                  <a:srgbClr val="006FC0"/>
                </a:solidFill>
                <a:latin typeface="Arial"/>
                <a:cs typeface="Arial"/>
              </a:rPr>
              <a:t>y </a:t>
            </a:r>
            <a:r>
              <a:rPr sz="2600" dirty="0">
                <a:latin typeface="Arial"/>
                <a:cs typeface="Arial"/>
              </a:rPr>
              <a:t>the grade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FC0"/>
                </a:solidFill>
                <a:latin typeface="Arial"/>
                <a:cs typeface="Arial"/>
              </a:rPr>
              <a:t>z</a:t>
            </a:r>
            <a:r>
              <a:rPr sz="2600" dirty="0">
                <a:latin typeface="Arial"/>
                <a:cs typeface="Arial"/>
              </a:rPr>
              <a:t>”</a:t>
            </a:r>
          </a:p>
          <a:p>
            <a:pPr marL="756285" lvl="1" indent="-287655" algn="just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i="1" dirty="0" smtClean="0">
                <a:latin typeface="Arial"/>
                <a:cs typeface="Arial"/>
              </a:rPr>
              <a:t>P</a:t>
            </a:r>
            <a:r>
              <a:rPr sz="2600" dirty="0" smtClean="0">
                <a:latin typeface="Arial"/>
                <a:cs typeface="Arial"/>
              </a:rPr>
              <a:t>(</a:t>
            </a:r>
            <a:r>
              <a:rPr lang="en-US" sz="2600" dirty="0" err="1" smtClean="0">
                <a:latin typeface="Arial"/>
                <a:cs typeface="Arial"/>
              </a:rPr>
              <a:t>Prof</a:t>
            </a:r>
            <a:r>
              <a:rPr sz="2600" dirty="0" err="1" smtClean="0">
                <a:latin typeface="Arial"/>
                <a:cs typeface="Arial"/>
              </a:rPr>
              <a:t>,</a:t>
            </a:r>
            <a:r>
              <a:rPr lang="en-US" sz="2600" dirty="0" err="1" smtClean="0">
                <a:latin typeface="Arial"/>
                <a:cs typeface="Arial"/>
              </a:rPr>
              <a:t>Stu</a:t>
            </a:r>
            <a:r>
              <a:rPr sz="2600" dirty="0" err="1" smtClean="0">
                <a:latin typeface="Arial"/>
                <a:cs typeface="Arial"/>
              </a:rPr>
              <a:t>,A</a:t>
            </a:r>
            <a:r>
              <a:rPr sz="2600" dirty="0">
                <a:latin typeface="Arial"/>
                <a:cs typeface="Arial"/>
              </a:rPr>
              <a:t>): </a:t>
            </a:r>
            <a:r>
              <a:rPr sz="2600" dirty="0" smtClean="0">
                <a:latin typeface="Arial"/>
                <a:cs typeface="Arial"/>
              </a:rPr>
              <a:t>“</a:t>
            </a:r>
            <a:r>
              <a:rPr lang="en-US" sz="2600" b="1" dirty="0" smtClean="0">
                <a:solidFill>
                  <a:srgbClr val="006FC0"/>
                </a:solidFill>
                <a:latin typeface="Arial"/>
                <a:cs typeface="Arial"/>
              </a:rPr>
              <a:t>Prof</a:t>
            </a:r>
            <a:r>
              <a:rPr sz="2600" b="1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gave </a:t>
            </a:r>
            <a:r>
              <a:rPr lang="en-US" sz="2600" b="1" dirty="0" smtClean="0">
                <a:solidFill>
                  <a:srgbClr val="006FC0"/>
                </a:solidFill>
                <a:latin typeface="Arial"/>
                <a:cs typeface="Arial"/>
              </a:rPr>
              <a:t>Stu</a:t>
            </a:r>
            <a:r>
              <a:rPr sz="2600" b="1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grade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.”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4569" y="448817"/>
            <a:ext cx="7851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Universe of Discourse (U.D</a:t>
            </a:r>
            <a:r>
              <a:rPr sz="4000" spc="-5" dirty="0" smtClean="0"/>
              <a:t>.)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45844" y="1471929"/>
            <a:ext cx="7566025" cy="472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power of </a:t>
            </a:r>
            <a:r>
              <a:rPr sz="2800" dirty="0">
                <a:latin typeface="Arial"/>
                <a:cs typeface="Arial"/>
              </a:rPr>
              <a:t>distinguishing subjects </a:t>
            </a:r>
            <a:r>
              <a:rPr sz="2800" spc="-5" dirty="0">
                <a:latin typeface="Arial"/>
                <a:cs typeface="Arial"/>
              </a:rPr>
              <a:t>from  </a:t>
            </a:r>
            <a:r>
              <a:rPr sz="2800" dirty="0">
                <a:latin typeface="Arial"/>
                <a:cs typeface="Arial"/>
              </a:rPr>
              <a:t>predicates </a:t>
            </a:r>
            <a:r>
              <a:rPr sz="2800" spc="-5" dirty="0">
                <a:latin typeface="Arial"/>
                <a:cs typeface="Arial"/>
              </a:rPr>
              <a:t>is that it lets you state things about  </a:t>
            </a:r>
            <a:r>
              <a:rPr sz="2800" i="1" spc="-5" dirty="0">
                <a:latin typeface="Arial"/>
                <a:cs typeface="Arial"/>
              </a:rPr>
              <a:t>many </a:t>
            </a:r>
            <a:r>
              <a:rPr sz="2800" dirty="0">
                <a:latin typeface="Arial"/>
                <a:cs typeface="Arial"/>
              </a:rPr>
              <a:t>objects 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once.</a:t>
            </a:r>
            <a:endParaRPr sz="2800" dirty="0">
              <a:latin typeface="Arial"/>
              <a:cs typeface="Arial"/>
            </a:endParaRPr>
          </a:p>
          <a:p>
            <a:pPr marL="354965" marR="24765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4561840" algn="l"/>
              </a:tabLst>
            </a:pPr>
            <a:r>
              <a:rPr sz="2800" dirty="0">
                <a:latin typeface="Arial"/>
                <a:cs typeface="Arial"/>
              </a:rPr>
              <a:t>e.g., let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+ 1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”.	</a:t>
            </a:r>
            <a:r>
              <a:rPr sz="2800" spc="-5" dirty="0">
                <a:latin typeface="Arial"/>
                <a:cs typeface="Arial"/>
              </a:rPr>
              <a:t>We can then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say, 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800" b="1" i="1" spc="-5" dirty="0">
                <a:solidFill>
                  <a:srgbClr val="0000FF"/>
                </a:solidFill>
                <a:latin typeface="Arial"/>
                <a:cs typeface="Arial"/>
              </a:rPr>
              <a:t>any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number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) is true</a:t>
            </a:r>
            <a:r>
              <a:rPr sz="2800" spc="-5" dirty="0">
                <a:latin typeface="Arial"/>
                <a:cs typeface="Arial"/>
              </a:rPr>
              <a:t>” instead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0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1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50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...</a:t>
            </a:r>
            <a:endParaRPr sz="2800" dirty="0">
              <a:latin typeface="Arial"/>
              <a:cs typeface="Arial"/>
            </a:endParaRPr>
          </a:p>
          <a:p>
            <a:pPr marL="354965" marR="122555" indent="-342900">
              <a:lnSpc>
                <a:spcPct val="100000"/>
              </a:lnSpc>
              <a:spcBef>
                <a:spcPts val="2695"/>
              </a:spcBef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collection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values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that a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variable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can  take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called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’s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universe of discourse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domain of discourse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(often just referred  to as the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domain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58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Quantifier</a:t>
            </a:r>
            <a:r>
              <a:rPr sz="4000" spc="-55" dirty="0"/>
              <a:t> </a:t>
            </a:r>
            <a:r>
              <a:rPr sz="4000" spc="-5" dirty="0"/>
              <a:t>Expressions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45844" y="1353591"/>
            <a:ext cx="7584440" cy="478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58750" indent="-342900">
              <a:lnSpc>
                <a:spcPct val="114999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Arial"/>
                <a:cs typeface="Arial"/>
              </a:rPr>
              <a:t>Quantifiers </a:t>
            </a:r>
            <a:r>
              <a:rPr sz="2800" spc="-5" dirty="0">
                <a:latin typeface="Arial"/>
                <a:cs typeface="Arial"/>
              </a:rPr>
              <a:t>provide a </a:t>
            </a:r>
            <a:r>
              <a:rPr sz="2800" dirty="0">
                <a:latin typeface="Arial"/>
                <a:cs typeface="Arial"/>
              </a:rPr>
              <a:t>notation that </a:t>
            </a:r>
            <a:r>
              <a:rPr sz="2800" spc="-5" dirty="0">
                <a:latin typeface="Arial"/>
                <a:cs typeface="Arial"/>
              </a:rPr>
              <a:t>allows us  to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quantify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(count)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how many </a:t>
            </a:r>
            <a:r>
              <a:rPr sz="2800" dirty="0">
                <a:latin typeface="Arial"/>
                <a:cs typeface="Arial"/>
              </a:rPr>
              <a:t>objects </a:t>
            </a:r>
            <a:r>
              <a:rPr sz="2800" spc="-5" dirty="0">
                <a:latin typeface="Arial"/>
                <a:cs typeface="Arial"/>
              </a:rPr>
              <a:t>in the  universe of </a:t>
            </a:r>
            <a:r>
              <a:rPr sz="2800" dirty="0">
                <a:latin typeface="Arial"/>
                <a:cs typeface="Arial"/>
              </a:rPr>
              <a:t>discourse satisfy </a:t>
            </a:r>
            <a:r>
              <a:rPr sz="2800" spc="-5" dirty="0">
                <a:latin typeface="Arial"/>
                <a:cs typeface="Arial"/>
              </a:rPr>
              <a:t>the given  </a:t>
            </a:r>
            <a:r>
              <a:rPr sz="2800" dirty="0">
                <a:latin typeface="Arial"/>
                <a:cs typeface="Arial"/>
              </a:rPr>
              <a:t>predicate.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8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b="1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10" dirty="0">
                <a:latin typeface="Symbol"/>
                <a:cs typeface="Symbol"/>
              </a:rPr>
              <a:t></a:t>
            </a:r>
            <a:r>
              <a:rPr sz="2800" spc="-10" dirty="0">
                <a:latin typeface="Arial"/>
                <a:cs typeface="Arial"/>
              </a:rPr>
              <a:t>LL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b="1" i="1" spc="-5" dirty="0">
                <a:latin typeface="Arial"/>
                <a:cs typeface="Arial"/>
              </a:rPr>
              <a:t>universal</a:t>
            </a:r>
            <a:r>
              <a:rPr sz="2800" b="1" i="1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quantifier.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05"/>
              </a:spcBef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for all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 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 the domain,</a:t>
            </a:r>
            <a:r>
              <a:rPr sz="2800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8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b="1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Arial"/>
                <a:cs typeface="Arial"/>
              </a:rPr>
              <a:t>XISTS or </a:t>
            </a:r>
            <a:r>
              <a:rPr sz="2800" b="1" i="1" spc="-5" dirty="0">
                <a:latin typeface="Arial"/>
                <a:cs typeface="Arial"/>
              </a:rPr>
              <a:t>existential</a:t>
            </a:r>
            <a:r>
              <a:rPr sz="2800" b="1" i="1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quantifier.</a:t>
            </a:r>
            <a:endParaRPr sz="2800">
              <a:latin typeface="Arial"/>
              <a:cs typeface="Arial"/>
            </a:endParaRPr>
          </a:p>
          <a:p>
            <a:pPr marL="354965" marR="5080">
              <a:lnSpc>
                <a:spcPts val="3870"/>
              </a:lnSpc>
              <a:spcBef>
                <a:spcPts val="209"/>
              </a:spcBef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there </a:t>
            </a:r>
            <a:r>
              <a:rPr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exists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 the domain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(that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is, 1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or more)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such that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50342"/>
            <a:ext cx="6400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Universal Quantifier</a:t>
            </a:r>
            <a:r>
              <a:rPr sz="4000" dirty="0"/>
              <a:t> </a:t>
            </a:r>
            <a:r>
              <a:rPr sz="4000" spc="-5" dirty="0">
                <a:latin typeface="Symbol"/>
                <a:cs typeface="Symbol"/>
              </a:rPr>
              <a:t>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444" y="1240887"/>
            <a:ext cx="7675245" cy="23247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b="1" spc="5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600" b="1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For all x in the domain,</a:t>
            </a:r>
            <a:r>
              <a:rPr sz="2600" b="1" i="1" spc="-8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3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true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true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every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</a:t>
            </a:r>
            <a:r>
              <a:rPr sz="2600" i="1" dirty="0">
                <a:latin typeface="Arial"/>
                <a:cs typeface="Arial"/>
              </a:rPr>
              <a:t>D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D: </a:t>
            </a:r>
            <a:r>
              <a:rPr sz="2600" i="1" spc="-5" dirty="0">
                <a:latin typeface="Arial"/>
                <a:cs typeface="Arial"/>
              </a:rPr>
              <a:t>domain</a:t>
            </a:r>
            <a:r>
              <a:rPr sz="2600" i="1" spc="-7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of  discourse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false for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 least one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2394" y="3618357"/>
            <a:ext cx="48031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266700" algn="l"/>
              </a:tabLst>
            </a:pPr>
            <a:r>
              <a:rPr sz="2600" dirty="0">
                <a:latin typeface="Arial"/>
                <a:cs typeface="Arial"/>
              </a:rPr>
              <a:t>For every real number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spc="10" dirty="0">
                <a:latin typeface="Arial"/>
                <a:cs typeface="Arial"/>
              </a:rPr>
              <a:t>x</a:t>
            </a:r>
            <a:r>
              <a:rPr sz="2550" spc="15" baseline="26143" dirty="0">
                <a:latin typeface="Arial"/>
                <a:cs typeface="Arial"/>
              </a:rPr>
              <a:t>2 </a:t>
            </a:r>
            <a:r>
              <a:rPr sz="2600" dirty="0">
                <a:latin typeface="Symbol"/>
                <a:cs typeface="Symbol"/>
              </a:rPr>
              <a:t>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0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5182" y="3566540"/>
            <a:ext cx="953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044" y="3958104"/>
            <a:ext cx="7601584" cy="238633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180465" indent="-229235">
              <a:lnSpc>
                <a:spcPct val="100000"/>
              </a:lnSpc>
              <a:spcBef>
                <a:spcPts val="101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81100" algn="l"/>
                <a:tab pos="6477635" algn="l"/>
              </a:tabLst>
            </a:pPr>
            <a:r>
              <a:rPr sz="3900" baseline="1068" dirty="0">
                <a:latin typeface="Arial"/>
                <a:cs typeface="Arial"/>
              </a:rPr>
              <a:t>For every real number </a:t>
            </a:r>
            <a:r>
              <a:rPr sz="3900" i="1" baseline="1068" dirty="0">
                <a:latin typeface="Arial"/>
                <a:cs typeface="Arial"/>
              </a:rPr>
              <a:t>x</a:t>
            </a:r>
            <a:r>
              <a:rPr sz="3900" baseline="1068" dirty="0">
                <a:latin typeface="Arial"/>
                <a:cs typeface="Arial"/>
              </a:rPr>
              <a:t>, </a:t>
            </a:r>
            <a:r>
              <a:rPr sz="3900" i="1" spc="15" baseline="1068" dirty="0">
                <a:latin typeface="Arial"/>
                <a:cs typeface="Arial"/>
              </a:rPr>
              <a:t>x</a:t>
            </a:r>
            <a:r>
              <a:rPr sz="2550" spc="15" baseline="26143" dirty="0">
                <a:latin typeface="Arial"/>
                <a:cs typeface="Arial"/>
              </a:rPr>
              <a:t>2  </a:t>
            </a:r>
            <a:r>
              <a:rPr sz="3900" baseline="1068" dirty="0">
                <a:latin typeface="Arial"/>
                <a:cs typeface="Arial"/>
              </a:rPr>
              <a:t>– 1</a:t>
            </a:r>
            <a:r>
              <a:rPr sz="3900" spc="-367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Symbol"/>
                <a:cs typeface="Symbol"/>
              </a:rPr>
              <a:t></a:t>
            </a:r>
            <a:r>
              <a:rPr sz="3900" spc="135" baseline="1068" dirty="0">
                <a:latin typeface="Times New Roman"/>
                <a:cs typeface="Times New Roman"/>
              </a:rPr>
              <a:t> </a:t>
            </a:r>
            <a:r>
              <a:rPr sz="3900" baseline="1068" dirty="0">
                <a:latin typeface="Arial"/>
                <a:cs typeface="Arial"/>
              </a:rPr>
              <a:t>0	</a:t>
            </a:r>
            <a:r>
              <a:rPr sz="2800" spc="-45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2800" dirty="0">
              <a:latin typeface="Times New Roman"/>
              <a:cs typeface="Times New Roman"/>
            </a:endParaRPr>
          </a:p>
          <a:p>
            <a:pPr marL="380365" marR="103505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b="1" i="1" dirty="0">
                <a:latin typeface="Arial"/>
                <a:cs typeface="Arial"/>
              </a:rPr>
              <a:t>counterexample </a:t>
            </a:r>
            <a:r>
              <a:rPr sz="2600" dirty="0">
                <a:latin typeface="Arial"/>
                <a:cs typeface="Arial"/>
              </a:rPr>
              <a:t>to the statement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 value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the domain </a:t>
            </a:r>
            <a:r>
              <a:rPr sz="2600" i="1" dirty="0">
                <a:latin typeface="Arial"/>
                <a:cs typeface="Arial"/>
              </a:rPr>
              <a:t>D </a:t>
            </a:r>
            <a:r>
              <a:rPr sz="2600" dirty="0">
                <a:latin typeface="Arial"/>
                <a:cs typeface="Arial"/>
              </a:rPr>
              <a:t>that makes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false</a:t>
            </a:r>
          </a:p>
          <a:p>
            <a:pPr marL="380365" marR="930910" indent="-342900">
              <a:lnSpc>
                <a:spcPts val="3120"/>
              </a:lnSpc>
              <a:spcBef>
                <a:spcPts val="1040"/>
              </a:spcBef>
              <a:buSzPct val="59615"/>
              <a:buFont typeface="Wingdings"/>
              <a:buChar char=""/>
              <a:tabLst>
                <a:tab pos="380365" algn="l"/>
                <a:tab pos="381000" algn="l"/>
                <a:tab pos="3192145" algn="l"/>
              </a:tabLst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What is the truth value of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 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when</a:t>
            </a:r>
            <a:r>
              <a:rPr sz="26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the  domain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26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empty?	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6817" y="2220345"/>
            <a:ext cx="7398384" cy="2585323"/>
          </a:xfrm>
        </p:spPr>
        <p:txBody>
          <a:bodyPr/>
          <a:lstStyle/>
          <a:p>
            <a:r>
              <a:rPr lang="en-US" dirty="0"/>
              <a:t>Real numbers are numbers that include both rational and irrational numbers.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Rational </a:t>
            </a:r>
            <a:r>
              <a:rPr lang="en-US" dirty="0"/>
              <a:t>numbers such as integers (-2, 0, 1), fractions(1/2, 2.5) and irrational numbers such as √3, π(22/7), etc., are all real numbers.</a:t>
            </a:r>
          </a:p>
        </p:txBody>
      </p:sp>
      <p:sp>
        <p:nvSpPr>
          <p:cNvPr id="4" name="object 9"/>
          <p:cNvSpPr txBox="1">
            <a:spLocks noGrp="1"/>
          </p:cNvSpPr>
          <p:nvPr>
            <p:ph type="title"/>
          </p:nvPr>
        </p:nvSpPr>
        <p:spPr>
          <a:xfrm>
            <a:off x="1229969" y="450342"/>
            <a:ext cx="6400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 smtClean="0"/>
              <a:t>Real Numbers</a:t>
            </a:r>
            <a:endParaRPr sz="40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9583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50342"/>
            <a:ext cx="6400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Universal Quantifier</a:t>
            </a:r>
            <a:r>
              <a:rPr sz="4000" dirty="0"/>
              <a:t> </a:t>
            </a:r>
            <a:r>
              <a:rPr sz="4000" spc="-5" dirty="0">
                <a:latin typeface="Symbol"/>
                <a:cs typeface="Symbol"/>
              </a:rPr>
              <a:t>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2944" y="1319530"/>
            <a:ext cx="7978140" cy="4866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600" dirty="0">
                <a:latin typeface="Arial"/>
                <a:cs typeface="Arial"/>
              </a:rPr>
              <a:t>If all the elements in the domain can be listed as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0" spc="7" baseline="-21241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, 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0" spc="7" baseline="-21241" dirty="0">
                <a:latin typeface="Arial"/>
                <a:cs typeface="Arial"/>
              </a:rPr>
              <a:t>2</a:t>
            </a:r>
            <a:r>
              <a:rPr sz="2600" spc="5" dirty="0">
                <a:latin typeface="Arial"/>
                <a:cs typeface="Arial"/>
              </a:rPr>
              <a:t>,…,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0" i="1" spc="7" baseline="-21241" dirty="0">
                <a:latin typeface="Arial"/>
                <a:cs typeface="Arial"/>
              </a:rPr>
              <a:t>n </a:t>
            </a:r>
            <a:r>
              <a:rPr sz="2600" dirty="0">
                <a:latin typeface="Arial"/>
                <a:cs typeface="Arial"/>
              </a:rPr>
              <a:t>then,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the </a:t>
            </a:r>
            <a:r>
              <a:rPr sz="2600" spc="5" dirty="0">
                <a:latin typeface="Arial"/>
                <a:cs typeface="Arial"/>
              </a:rPr>
              <a:t>same </a:t>
            </a:r>
            <a:r>
              <a:rPr sz="2600" dirty="0">
                <a:latin typeface="Arial"/>
                <a:cs typeface="Arial"/>
              </a:rPr>
              <a:t>as the  conjunction:</a:t>
            </a:r>
          </a:p>
          <a:p>
            <a:pPr marL="1879600">
              <a:lnSpc>
                <a:spcPct val="100000"/>
              </a:lnSpc>
              <a:spcBef>
                <a:spcPts val="700"/>
              </a:spcBef>
            </a:pP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0" baseline="-21241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0" baseline="-21241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3333CC"/>
                </a:solidFill>
                <a:latin typeface="Arial"/>
                <a:cs typeface="Arial"/>
              </a:rPr>
              <a:t>···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0" i="1" baseline="-21241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 dirty="0">
              <a:latin typeface="Arial"/>
              <a:cs typeface="Arial"/>
            </a:endParaRPr>
          </a:p>
          <a:p>
            <a:pPr marL="393700" marR="147955" indent="-342900">
              <a:lnSpc>
                <a:spcPct val="100000"/>
              </a:lnSpc>
              <a:spcBef>
                <a:spcPts val="184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600" dirty="0">
                <a:latin typeface="Arial"/>
                <a:cs typeface="Arial"/>
              </a:rPr>
              <a:t>Example: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Let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domain of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be </a:t>
            </a:r>
            <a:r>
              <a:rPr sz="2600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parking spaces at  </a:t>
            </a:r>
            <a:r>
              <a:rPr lang="en-US" sz="2600" u="heavy" dirty="0" smtClean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UIU</a:t>
            </a:r>
            <a:r>
              <a:rPr sz="2600" dirty="0" smtClean="0">
                <a:solidFill>
                  <a:srgbClr val="006600"/>
                </a:solidFill>
                <a:latin typeface="Arial"/>
                <a:cs typeface="Arial"/>
              </a:rPr>
              <a:t>.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be the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statement </a:t>
            </a:r>
            <a:r>
              <a:rPr sz="2600" spc="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full.” </a:t>
            </a:r>
            <a:r>
              <a:rPr sz="2600" dirty="0">
                <a:latin typeface="Arial"/>
                <a:cs typeface="Arial"/>
              </a:rPr>
              <a:t>Then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b="1" i="1" dirty="0">
                <a:latin typeface="Arial"/>
                <a:cs typeface="Arial"/>
              </a:rPr>
              <a:t>universal quantification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),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), is the  </a:t>
            </a:r>
            <a:r>
              <a:rPr sz="2600" i="1" dirty="0">
                <a:latin typeface="Arial"/>
                <a:cs typeface="Arial"/>
              </a:rPr>
              <a:t>proposition:</a:t>
            </a:r>
            <a:endParaRPr sz="2600" dirty="0">
              <a:latin typeface="Arial"/>
              <a:cs typeface="Arial"/>
            </a:endParaRPr>
          </a:p>
          <a:p>
            <a:pPr marL="794385" lvl="1" indent="-287655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94385" algn="l"/>
                <a:tab pos="795020" algn="l"/>
              </a:tabLst>
            </a:pP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All parking spaces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lang="en-US" sz="2400" spc="-10" dirty="0" smtClean="0">
                <a:latin typeface="Arial"/>
                <a:cs typeface="Arial"/>
              </a:rPr>
              <a:t>UIU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</a:p>
          <a:p>
            <a:pPr marL="794385" lvl="1" indent="-28765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94385" algn="l"/>
                <a:tab pos="795020" algn="l"/>
              </a:tabLst>
            </a:pPr>
            <a:r>
              <a:rPr sz="2400" spc="-5" dirty="0">
                <a:latin typeface="Arial"/>
                <a:cs typeface="Arial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Every parking space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lang="en-US" sz="2400" spc="-10" dirty="0" smtClean="0">
                <a:latin typeface="Arial"/>
                <a:cs typeface="Arial"/>
              </a:rPr>
              <a:t>UIU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</a:p>
          <a:p>
            <a:pPr marL="794385" lvl="1" indent="-28765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94385" algn="l"/>
                <a:tab pos="795020" algn="l"/>
              </a:tabLst>
            </a:pP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For each parking space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lang="en-US" sz="2400" spc="-5" dirty="0" smtClean="0">
                <a:latin typeface="Arial"/>
                <a:cs typeface="Arial"/>
              </a:rPr>
              <a:t>UIU</a:t>
            </a:r>
            <a:r>
              <a:rPr sz="2400" spc="-5" dirty="0" smtClean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space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50342"/>
            <a:ext cx="6571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Existential Quantifier</a:t>
            </a:r>
            <a:r>
              <a:rPr sz="4000" spc="20" dirty="0"/>
              <a:t> </a:t>
            </a:r>
            <a:r>
              <a:rPr sz="4000" spc="-5" dirty="0">
                <a:latin typeface="Symbol"/>
                <a:cs typeface="Symbol"/>
              </a:rPr>
              <a:t>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4244" y="1279906"/>
            <a:ext cx="7475220" cy="51206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80365" marR="71755" indent="-342900">
              <a:lnSpc>
                <a:spcPts val="2810"/>
              </a:lnSpc>
              <a:spcBef>
                <a:spcPts val="45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b="1" spc="5" dirty="0">
                <a:solidFill>
                  <a:srgbClr val="006600"/>
                </a:solidFill>
                <a:latin typeface="Symbol"/>
                <a:cs typeface="Symbol"/>
              </a:rPr>
              <a:t></a:t>
            </a:r>
            <a:r>
              <a:rPr sz="2600" b="1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There exists an x in the domain</a:t>
            </a:r>
            <a:r>
              <a:rPr sz="2600" b="1" i="1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that  is, 1 or more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such that</a:t>
            </a:r>
            <a:r>
              <a:rPr sz="2600" b="1" i="1" spc="-7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80365" indent="-342900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spc="-5" dirty="0">
                <a:latin typeface="Symbol"/>
                <a:cs typeface="Symbol"/>
              </a:rPr>
              <a:t></a:t>
            </a:r>
            <a:r>
              <a:rPr sz="2600" i="1" spc="-5" dirty="0">
                <a:latin typeface="Arial"/>
                <a:cs typeface="Arial"/>
              </a:rPr>
              <a:t>x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marL="781685" marR="730250" lvl="1" indent="-287020">
              <a:lnSpc>
                <a:spcPts val="2810"/>
              </a:lnSpc>
              <a:spcBef>
                <a:spcPts val="665"/>
              </a:spcBef>
              <a:buSzPct val="53846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true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true for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 least one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 domain</a:t>
            </a:r>
            <a:endParaRPr sz="2600">
              <a:latin typeface="Arial"/>
              <a:cs typeface="Arial"/>
            </a:endParaRPr>
          </a:p>
          <a:p>
            <a:pPr marL="781685" lvl="1" indent="-287655">
              <a:lnSpc>
                <a:spcPct val="100000"/>
              </a:lnSpc>
              <a:spcBef>
                <a:spcPts val="270"/>
              </a:spcBef>
              <a:buSzPct val="53846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spc="-10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false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every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the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domain</a:t>
            </a:r>
            <a:endParaRPr sz="2600">
              <a:latin typeface="Arial"/>
              <a:cs typeface="Arial"/>
            </a:endParaRPr>
          </a:p>
          <a:p>
            <a:pPr marL="380365" marR="859155" indent="-342900">
              <a:lnSpc>
                <a:spcPts val="2810"/>
              </a:lnSpc>
              <a:spcBef>
                <a:spcPts val="1839"/>
              </a:spcBef>
              <a:buSzPct val="59615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What is the truth value of </a:t>
            </a:r>
            <a:r>
              <a:rPr sz="2600" spc="-5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when</a:t>
            </a:r>
            <a:r>
              <a:rPr sz="2600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the  domain is empty?</a:t>
            </a:r>
            <a:r>
              <a:rPr sz="2600" spc="3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2800">
              <a:latin typeface="Times New Roman"/>
              <a:cs typeface="Times New Roman"/>
            </a:endParaRPr>
          </a:p>
          <a:p>
            <a:pPr marL="380365" marR="30480" indent="-342900">
              <a:lnSpc>
                <a:spcPct val="90000"/>
              </a:lnSpc>
              <a:spcBef>
                <a:spcPts val="176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all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elements in the domain can be listed as 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0" spc="7" baseline="-21241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550" baseline="-21241" dirty="0">
                <a:latin typeface="Arial"/>
                <a:cs typeface="Arial"/>
              </a:rPr>
              <a:t>2</a:t>
            </a:r>
            <a:r>
              <a:rPr sz="2600" dirty="0">
                <a:latin typeface="Arial"/>
                <a:cs typeface="Arial"/>
              </a:rPr>
              <a:t>,…, </a:t>
            </a:r>
            <a:r>
              <a:rPr sz="2600" i="1" spc="10" dirty="0">
                <a:latin typeface="Arial"/>
                <a:cs typeface="Arial"/>
              </a:rPr>
              <a:t>x</a:t>
            </a:r>
            <a:r>
              <a:rPr sz="2550" i="1" spc="15" baseline="-21241" dirty="0">
                <a:latin typeface="Arial"/>
                <a:cs typeface="Arial"/>
              </a:rPr>
              <a:t>n </a:t>
            </a:r>
            <a:r>
              <a:rPr sz="2600" dirty="0">
                <a:latin typeface="Arial"/>
                <a:cs typeface="Arial"/>
              </a:rPr>
              <a:t>then, </a:t>
            </a:r>
            <a:r>
              <a:rPr sz="2600" spc="-5" dirty="0">
                <a:latin typeface="Symbol"/>
                <a:cs typeface="Symbol"/>
              </a:rPr>
              <a:t></a:t>
            </a:r>
            <a:r>
              <a:rPr sz="2600" i="1" spc="-5" dirty="0">
                <a:latin typeface="Arial"/>
                <a:cs typeface="Arial"/>
              </a:rPr>
              <a:t>x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the same as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dirty="0">
                <a:latin typeface="Arial"/>
                <a:cs typeface="Arial"/>
              </a:rPr>
              <a:t>disjunction:</a:t>
            </a:r>
            <a:endParaRPr sz="2600">
              <a:latin typeface="Arial"/>
              <a:cs typeface="Arial"/>
            </a:endParaRPr>
          </a:p>
          <a:p>
            <a:pPr marL="1866900">
              <a:lnSpc>
                <a:spcPct val="100000"/>
              </a:lnSpc>
              <a:spcBef>
                <a:spcPts val="310"/>
              </a:spcBef>
            </a:pP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0" baseline="-21241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0" baseline="-21241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3333CC"/>
                </a:solidFill>
                <a:latin typeface="Arial"/>
                <a:cs typeface="Arial"/>
              </a:rPr>
              <a:t>···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spc="1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0" i="1" baseline="-21241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1521</Words>
  <Application>Microsoft Office PowerPoint</Application>
  <PresentationFormat>On-screen Show (4:3)</PresentationFormat>
  <Paragraphs>161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CSE 2213: Discrete Mathematics</vt:lpstr>
      <vt:lpstr>Lecture 04</vt:lpstr>
      <vt:lpstr>Previously…</vt:lpstr>
      <vt:lpstr>Universe of Discourse (U.D.)</vt:lpstr>
      <vt:lpstr>Quantifier Expressions</vt:lpstr>
      <vt:lpstr>The Universal Quantifier </vt:lpstr>
      <vt:lpstr>Real Numbers</vt:lpstr>
      <vt:lpstr>The Universal Quantifier </vt:lpstr>
      <vt:lpstr>The Existential Quantifier </vt:lpstr>
      <vt:lpstr>The Existential Quantifier </vt:lpstr>
      <vt:lpstr>Free and Bound Variables</vt:lpstr>
      <vt:lpstr>Example of Binding</vt:lpstr>
      <vt:lpstr>Quantifiers with Restricted Domains</vt:lpstr>
      <vt:lpstr>Translating from English</vt:lpstr>
      <vt:lpstr>Translating from English</vt:lpstr>
      <vt:lpstr>Translating from English</vt:lpstr>
      <vt:lpstr>Negations of Quantifiers</vt:lpstr>
      <vt:lpstr>Negations of Quantifiers</vt:lpstr>
      <vt:lpstr>Negations of Quantifiers</vt:lpstr>
      <vt:lpstr>Negations: Examples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6th edition</dc:title>
  <dc:subject>Discrete Mathematics</dc:subject>
  <cp:lastModifiedBy>Dr. Al-Sakib Khan Pathan</cp:lastModifiedBy>
  <cp:revision>20</cp:revision>
  <dcterms:created xsi:type="dcterms:W3CDTF">2021-10-27T06:08:29Z</dcterms:created>
  <dcterms:modified xsi:type="dcterms:W3CDTF">2022-11-02T03:48:34Z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2021-10-27T00:00:00Z</vt:filetime>
  </property>
</Properties>
</file>