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677" y="-55879"/>
            <a:ext cx="55289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539" y="1295400"/>
            <a:ext cx="7475855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562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149964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220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Trivial Proof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325995" cy="463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(i.e.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true)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r>
              <a:rPr sz="2800" i="1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(For integers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sum of  </a:t>
            </a:r>
            <a:r>
              <a:rPr sz="2800" spc="-5" dirty="0">
                <a:latin typeface="Arial"/>
                <a:cs typeface="Arial"/>
              </a:rPr>
              <a:t>two </a:t>
            </a:r>
            <a:r>
              <a:rPr sz="2800" dirty="0">
                <a:latin typeface="Arial"/>
                <a:cs typeface="Arial"/>
              </a:rPr>
              <a:t>prime </a:t>
            </a:r>
            <a:r>
              <a:rPr sz="2800" spc="-5" dirty="0">
                <a:latin typeface="Arial"/>
                <a:cs typeface="Arial"/>
              </a:rPr>
              <a:t>numbers, then either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odd or </a:t>
            </a:r>
            <a:r>
              <a:rPr sz="2800" i="1" dirty="0">
                <a:latin typeface="Arial"/>
                <a:cs typeface="Arial"/>
              </a:rPr>
              <a:t>n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even.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 marR="320040">
              <a:lnSpc>
                <a:spcPct val="100099"/>
              </a:lnSpc>
              <a:spcBef>
                <a:spcPts val="635"/>
              </a:spcBef>
            </a:pPr>
            <a:r>
              <a:rPr sz="2800" i="1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either </a:t>
            </a:r>
            <a:r>
              <a:rPr sz="2800" dirty="0">
                <a:latin typeface="Arial"/>
                <a:cs typeface="Arial"/>
              </a:rPr>
              <a:t>odd or even. So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conclusion of </a:t>
            </a:r>
            <a:r>
              <a:rPr sz="2800" spc="-5" dirty="0">
                <a:latin typeface="Arial"/>
                <a:cs typeface="Arial"/>
              </a:rPr>
              <a:t>the implication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true  </a:t>
            </a:r>
            <a:r>
              <a:rPr sz="2800" dirty="0">
                <a:latin typeface="Arial"/>
                <a:cs typeface="Arial"/>
              </a:rPr>
              <a:t>regardless of </a:t>
            </a:r>
            <a:r>
              <a:rPr sz="2800" spc="-5" dirty="0">
                <a:latin typeface="Arial"/>
                <a:cs typeface="Arial"/>
              </a:rPr>
              <a:t>the truth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hypothesis.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Arial"/>
                <a:cs typeface="Arial"/>
              </a:rPr>
              <a:t>Thus the implication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true trivially.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528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539" y="1392935"/>
            <a:ext cx="7541259" cy="39554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method for </a:t>
            </a:r>
            <a:r>
              <a:rPr sz="2800" dirty="0">
                <a:latin typeface="Arial"/>
                <a:cs typeface="Arial"/>
              </a:rPr>
              <a:t>proving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48665" marR="320040" indent="-279400">
              <a:lnSpc>
                <a:spcPct val="116900"/>
              </a:lnSpc>
              <a:spcBef>
                <a:spcPts val="545"/>
              </a:spcBef>
              <a:tabLst>
                <a:tab pos="755015" algn="l"/>
                <a:tab pos="4050029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Assume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, and prove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.	(Can be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anything!)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 is a </a:t>
            </a:r>
            <a:r>
              <a:rPr sz="2800" spc="-5" dirty="0">
                <a:latin typeface="Arial"/>
                <a:cs typeface="Arial"/>
              </a:rPr>
              <a:t>trivial contradiction, </a:t>
            </a:r>
            <a:r>
              <a:rPr sz="2800" dirty="0">
                <a:latin typeface="Arial"/>
                <a:cs typeface="Arial"/>
              </a:rPr>
              <a:t>equal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which is only </a:t>
            </a:r>
            <a:r>
              <a:rPr sz="2800" spc="-5" dirty="0">
                <a:latin typeface="Arial"/>
                <a:cs typeface="Arial"/>
              </a:rPr>
              <a:t>true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090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Rational</a:t>
            </a:r>
            <a:r>
              <a:rPr spc="-55" dirty="0"/>
              <a:t> </a:t>
            </a:r>
            <a:r>
              <a:rPr spc="-5" dirty="0"/>
              <a:t>Number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539" y="1545335"/>
            <a:ext cx="7294880" cy="4934941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55600" marR="5080">
              <a:lnSpc>
                <a:spcPct val="115399"/>
              </a:lnSpc>
              <a:spcBef>
                <a:spcPts val="5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real number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rational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 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≠ 0 such </a:t>
            </a:r>
            <a:r>
              <a:rPr sz="2800" spc="-5" dirty="0">
                <a:latin typeface="Arial"/>
                <a:cs typeface="Arial"/>
              </a:rPr>
              <a:t>that </a:t>
            </a:r>
            <a:endParaRPr lang="en-US" sz="2800" spc="-5" dirty="0" smtClean="0">
              <a:latin typeface="Arial"/>
              <a:cs typeface="Arial"/>
            </a:endParaRPr>
          </a:p>
          <a:p>
            <a:pPr marL="355600" marR="5080">
              <a:lnSpc>
                <a:spcPct val="115399"/>
              </a:lnSpc>
              <a:spcBef>
                <a:spcPts val="595"/>
              </a:spcBef>
            </a:pPr>
            <a:r>
              <a:rPr sz="2800" b="1" i="1" dirty="0" smtClean="0">
                <a:latin typeface="Arial"/>
                <a:cs typeface="Arial"/>
              </a:rPr>
              <a:t>r </a:t>
            </a:r>
            <a:r>
              <a:rPr sz="2800" b="1" dirty="0">
                <a:latin typeface="Arial"/>
                <a:cs typeface="Arial"/>
              </a:rPr>
              <a:t>= </a:t>
            </a:r>
            <a:r>
              <a:rPr sz="2800" b="1" i="1" dirty="0" smtClean="0">
                <a:latin typeface="Arial"/>
                <a:cs typeface="Arial"/>
              </a:rPr>
              <a:t>p</a:t>
            </a:r>
            <a:r>
              <a:rPr sz="2800" b="1" dirty="0" smtClean="0">
                <a:latin typeface="Arial"/>
                <a:cs typeface="Arial"/>
              </a:rPr>
              <a:t>/</a:t>
            </a:r>
            <a:r>
              <a:rPr sz="2800" b="1" i="1" dirty="0" smtClean="0">
                <a:latin typeface="Arial"/>
                <a:cs typeface="Arial"/>
              </a:rPr>
              <a:t>q</a:t>
            </a:r>
            <a:r>
              <a:rPr lang="en-US" sz="2800" i="1" dirty="0">
                <a:latin typeface="Arial"/>
                <a:cs typeface="Arial"/>
              </a:rPr>
              <a:t>, </a:t>
            </a:r>
            <a:endParaRPr lang="en-US" sz="2800" i="1" dirty="0" smtClean="0">
              <a:latin typeface="Arial"/>
              <a:cs typeface="Arial"/>
            </a:endParaRPr>
          </a:p>
          <a:p>
            <a:pPr marL="355600" marR="5080">
              <a:lnSpc>
                <a:spcPct val="115399"/>
              </a:lnSpc>
              <a:spcBef>
                <a:spcPts val="595"/>
              </a:spcBef>
            </a:pPr>
            <a:r>
              <a:rPr lang="en-US" sz="2800" dirty="0" smtClean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, q have no common </a:t>
            </a:r>
            <a:r>
              <a:rPr lang="en-US" sz="2800" dirty="0" smtClean="0">
                <a:latin typeface="Arial"/>
                <a:cs typeface="Arial"/>
              </a:rPr>
              <a:t>factors/divisors </a:t>
            </a:r>
            <a:r>
              <a:rPr lang="en-US" sz="2800" dirty="0">
                <a:latin typeface="Arial"/>
                <a:cs typeface="Arial"/>
              </a:rPr>
              <a:t>(except 1)</a:t>
            </a:r>
            <a:r>
              <a:rPr sz="2800" dirty="0" smtClean="0">
                <a:latin typeface="Arial"/>
                <a:cs typeface="Arial"/>
              </a:rPr>
              <a:t>.  </a:t>
            </a:r>
            <a:endParaRPr lang="en-US" sz="2800" dirty="0" smtClean="0">
              <a:latin typeface="Arial"/>
              <a:cs typeface="Arial"/>
            </a:endParaRPr>
          </a:p>
          <a:p>
            <a:pPr marL="355600" marR="5080">
              <a:lnSpc>
                <a:spcPct val="115399"/>
              </a:lnSpc>
              <a:spcBef>
                <a:spcPts val="595"/>
              </a:spcBef>
            </a:pPr>
            <a:endParaRPr lang="en-US" sz="2800" dirty="0">
              <a:latin typeface="Arial"/>
              <a:cs typeface="Arial"/>
            </a:endParaRPr>
          </a:p>
          <a:p>
            <a:pPr marL="355600" marR="5080">
              <a:lnSpc>
                <a:spcPct val="115399"/>
              </a:lnSpc>
              <a:spcBef>
                <a:spcPts val="595"/>
              </a:spcBef>
            </a:pPr>
            <a:r>
              <a:rPr sz="2800" dirty="0" smtClean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real number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is not </a:t>
            </a:r>
            <a:r>
              <a:rPr sz="2800" spc="-5" dirty="0">
                <a:latin typeface="Arial"/>
                <a:cs typeface="Arial"/>
              </a:rPr>
              <a:t>rational </a:t>
            </a:r>
            <a:r>
              <a:rPr sz="2800" dirty="0">
                <a:latin typeface="Arial"/>
                <a:cs typeface="Arial"/>
              </a:rPr>
              <a:t>is called  </a:t>
            </a:r>
            <a:r>
              <a:rPr sz="2800" i="1" spc="-5" dirty="0">
                <a:latin typeface="Arial"/>
                <a:cs typeface="Arial"/>
              </a:rPr>
              <a:t>irrational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452120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pl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1234186"/>
            <a:ext cx="1988820" cy="9931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Proof: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6089" y="6039611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Therefore,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55051" y="2348450"/>
            <a:ext cx="354330" cy="323850"/>
            <a:chOff x="3555051" y="2348450"/>
            <a:chExt cx="354330" cy="323850"/>
          </a:xfrm>
        </p:grpSpPr>
        <p:sp>
          <p:nvSpPr>
            <p:cNvPr id="14" name="object 14"/>
            <p:cNvSpPr/>
            <p:nvPr/>
          </p:nvSpPr>
          <p:spPr>
            <a:xfrm>
              <a:off x="3560985" y="2551634"/>
              <a:ext cx="38100" cy="22860"/>
            </a:xfrm>
            <a:custGeom>
              <a:avLst/>
              <a:gdLst/>
              <a:ahLst/>
              <a:cxnLst/>
              <a:rect l="l" t="t" r="r" b="b"/>
              <a:pathLst>
                <a:path w="38100" h="22860">
                  <a:moveTo>
                    <a:pt x="0" y="22360"/>
                  </a:moveTo>
                  <a:lnTo>
                    <a:pt x="37593" y="0"/>
                  </a:lnTo>
                </a:path>
              </a:pathLst>
            </a:custGeom>
            <a:ln w="11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8579" y="2557517"/>
              <a:ext cx="54610" cy="102870"/>
            </a:xfrm>
            <a:custGeom>
              <a:avLst/>
              <a:gdLst/>
              <a:ahLst/>
              <a:cxnLst/>
              <a:rect l="l" t="t" r="r" b="b"/>
              <a:pathLst>
                <a:path w="54610" h="102869">
                  <a:moveTo>
                    <a:pt x="0" y="0"/>
                  </a:moveTo>
                  <a:lnTo>
                    <a:pt x="54571" y="102393"/>
                  </a:lnTo>
                </a:path>
              </a:pathLst>
            </a:custGeom>
            <a:ln w="2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9213" y="2354505"/>
              <a:ext cx="250190" cy="305435"/>
            </a:xfrm>
            <a:custGeom>
              <a:avLst/>
              <a:gdLst/>
              <a:ahLst/>
              <a:cxnLst/>
              <a:rect l="l" t="t" r="r" b="b"/>
              <a:pathLst>
                <a:path w="250189" h="305435">
                  <a:moveTo>
                    <a:pt x="0" y="305406"/>
                  </a:moveTo>
                  <a:lnTo>
                    <a:pt x="72763" y="0"/>
                  </a:lnTo>
                </a:path>
                <a:path w="250189" h="305435">
                  <a:moveTo>
                    <a:pt x="72763" y="0"/>
                  </a:moveTo>
                  <a:lnTo>
                    <a:pt x="249815" y="0"/>
                  </a:lnTo>
                </a:path>
              </a:pathLst>
            </a:custGeom>
            <a:ln w="11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65029" y="6070244"/>
            <a:ext cx="368935" cy="336550"/>
            <a:chOff x="3165029" y="6070244"/>
            <a:chExt cx="368935" cy="336550"/>
          </a:xfrm>
        </p:grpSpPr>
        <p:sp>
          <p:nvSpPr>
            <p:cNvPr id="18" name="object 18"/>
            <p:cNvSpPr/>
            <p:nvPr/>
          </p:nvSpPr>
          <p:spPr>
            <a:xfrm>
              <a:off x="3171197" y="6281319"/>
              <a:ext cx="39370" cy="23495"/>
            </a:xfrm>
            <a:custGeom>
              <a:avLst/>
              <a:gdLst/>
              <a:ahLst/>
              <a:cxnLst/>
              <a:rect l="l" t="t" r="r" b="b"/>
              <a:pathLst>
                <a:path w="39369" h="23495">
                  <a:moveTo>
                    <a:pt x="0" y="23227"/>
                  </a:moveTo>
                  <a:lnTo>
                    <a:pt x="39159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0357" y="6287431"/>
              <a:ext cx="57150" cy="106680"/>
            </a:xfrm>
            <a:custGeom>
              <a:avLst/>
              <a:gdLst/>
              <a:ahLst/>
              <a:cxnLst/>
              <a:rect l="l" t="t" r="r" b="b"/>
              <a:pathLst>
                <a:path w="57150" h="106679">
                  <a:moveTo>
                    <a:pt x="0" y="0"/>
                  </a:moveTo>
                  <a:lnTo>
                    <a:pt x="56845" y="106362"/>
                  </a:lnTo>
                </a:path>
              </a:pathLst>
            </a:custGeom>
            <a:ln w="25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3518" y="6076550"/>
              <a:ext cx="260350" cy="317500"/>
            </a:xfrm>
            <a:custGeom>
              <a:avLst/>
              <a:gdLst/>
              <a:ahLst/>
              <a:cxnLst/>
              <a:rect l="l" t="t" r="r" b="b"/>
              <a:pathLst>
                <a:path w="260350" h="317500">
                  <a:moveTo>
                    <a:pt x="0" y="317242"/>
                  </a:moveTo>
                  <a:lnTo>
                    <a:pt x="75796" y="0"/>
                  </a:lnTo>
                </a:path>
                <a:path w="260350" h="317500">
                  <a:moveTo>
                    <a:pt x="75796" y="0"/>
                  </a:moveTo>
                  <a:lnTo>
                    <a:pt x="260225" y="0"/>
                  </a:lnTo>
                </a:path>
              </a:pathLst>
            </a:custGeom>
            <a:ln w="12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55559" y="6025337"/>
            <a:ext cx="206311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67" baseline="-4444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irrational.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42911" y="3107275"/>
            <a:ext cx="354330" cy="323850"/>
            <a:chOff x="3042911" y="3107275"/>
            <a:chExt cx="354330" cy="323850"/>
          </a:xfrm>
        </p:grpSpPr>
        <p:sp>
          <p:nvSpPr>
            <p:cNvPr id="23" name="object 23"/>
            <p:cNvSpPr/>
            <p:nvPr/>
          </p:nvSpPr>
          <p:spPr>
            <a:xfrm>
              <a:off x="3048845" y="3310459"/>
              <a:ext cx="38100" cy="22860"/>
            </a:xfrm>
            <a:custGeom>
              <a:avLst/>
              <a:gdLst/>
              <a:ahLst/>
              <a:cxnLst/>
              <a:rect l="l" t="t" r="r" b="b"/>
              <a:pathLst>
                <a:path w="38100" h="22860">
                  <a:moveTo>
                    <a:pt x="0" y="22360"/>
                  </a:moveTo>
                  <a:lnTo>
                    <a:pt x="37593" y="0"/>
                  </a:lnTo>
                </a:path>
              </a:pathLst>
            </a:custGeom>
            <a:ln w="11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6438" y="3316342"/>
              <a:ext cx="54610" cy="102870"/>
            </a:xfrm>
            <a:custGeom>
              <a:avLst/>
              <a:gdLst/>
              <a:ahLst/>
              <a:cxnLst/>
              <a:rect l="l" t="t" r="r" b="b"/>
              <a:pathLst>
                <a:path w="54610" h="102870">
                  <a:moveTo>
                    <a:pt x="0" y="0"/>
                  </a:moveTo>
                  <a:lnTo>
                    <a:pt x="54571" y="102393"/>
                  </a:lnTo>
                </a:path>
              </a:pathLst>
            </a:custGeom>
            <a:ln w="2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47073" y="3113330"/>
              <a:ext cx="250190" cy="305435"/>
            </a:xfrm>
            <a:custGeom>
              <a:avLst/>
              <a:gdLst/>
              <a:ahLst/>
              <a:cxnLst/>
              <a:rect l="l" t="t" r="r" b="b"/>
              <a:pathLst>
                <a:path w="250189" h="305435">
                  <a:moveTo>
                    <a:pt x="0" y="305406"/>
                  </a:moveTo>
                  <a:lnTo>
                    <a:pt x="72764" y="0"/>
                  </a:lnTo>
                </a:path>
                <a:path w="250189" h="305435">
                  <a:moveTo>
                    <a:pt x="72764" y="0"/>
                  </a:moveTo>
                  <a:lnTo>
                    <a:pt x="249816" y="0"/>
                  </a:lnTo>
                </a:path>
              </a:pathLst>
            </a:custGeom>
            <a:ln w="11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86839" y="2290741"/>
            <a:ext cx="7385050" cy="3686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indent="-279400">
              <a:lnSpc>
                <a:spcPct val="100000"/>
              </a:lnSpc>
              <a:spcBef>
                <a:spcPts val="114"/>
              </a:spcBef>
              <a:tabLst>
                <a:tab pos="361315" algn="l"/>
                <a:tab pos="2362835" algn="l"/>
                <a:tab pos="264858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	</a:t>
            </a:r>
            <a:r>
              <a:rPr sz="3600" spc="67" baseline="-6944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rational. This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</a:p>
          <a:p>
            <a:pPr marL="354965" marR="501015">
              <a:lnSpc>
                <a:spcPct val="104200"/>
              </a:lnSpc>
              <a:spcBef>
                <a:spcPts val="25"/>
              </a:spcBef>
              <a:tabLst>
                <a:tab pos="1851025" algn="l"/>
              </a:tabLst>
            </a:pPr>
            <a:r>
              <a:rPr sz="2400" spc="-5" dirty="0">
                <a:latin typeface="Arial"/>
                <a:cs typeface="Arial"/>
              </a:rPr>
              <a:t>integers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≠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0)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no common divisors  such </a:t>
            </a:r>
            <a:r>
              <a:rPr sz="2400" spc="-5" dirty="0">
                <a:latin typeface="Arial"/>
                <a:cs typeface="Arial"/>
              </a:rPr>
              <a:t>that	</a:t>
            </a:r>
            <a:r>
              <a:rPr sz="3600" spc="67" baseline="-5787" dirty="0"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354965" marR="113664" indent="6350">
              <a:lnSpc>
                <a:spcPct val="105000"/>
              </a:lnSpc>
              <a:spcBef>
                <a:spcPts val="650"/>
              </a:spcBef>
              <a:tabLst>
                <a:tab pos="6235065" algn="l"/>
              </a:tabLst>
            </a:pPr>
            <a:r>
              <a:rPr sz="2400" dirty="0">
                <a:latin typeface="Arial"/>
                <a:cs typeface="Arial"/>
              </a:rPr>
              <a:t>Squaring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sides,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 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so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337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So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 even;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is even (see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earlier).</a:t>
            </a:r>
          </a:p>
          <a:p>
            <a:pPr marL="354965" marR="43180" indent="6350">
              <a:lnSpc>
                <a:spcPct val="105000"/>
              </a:lnSpc>
              <a:spcBef>
                <a:spcPts val="555"/>
              </a:spcBef>
              <a:tabLst>
                <a:tab pos="2402205" algn="l"/>
                <a:tab pos="4775200" algn="l"/>
              </a:tabLst>
            </a:pP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 So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22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Dividing </a:t>
            </a:r>
            <a:r>
              <a:rPr sz="2400" spc="-5" dirty="0">
                <a:latin typeface="Arial"/>
                <a:cs typeface="Arial"/>
              </a:rPr>
              <a:t>both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sides  by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322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even, so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even.</a:t>
            </a:r>
          </a:p>
          <a:p>
            <a:pPr marL="354965" marR="102870" indent="6350">
              <a:lnSpc>
                <a:spcPct val="10500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have a common divisor, namely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  </a:t>
            </a:r>
            <a:r>
              <a:rPr sz="2400" dirty="0">
                <a:latin typeface="Arial"/>
                <a:cs typeface="Arial"/>
              </a:rPr>
              <a:t>so we have a</a:t>
            </a:r>
            <a:r>
              <a:rPr sz="2400" spc="-5" dirty="0">
                <a:latin typeface="Arial"/>
                <a:cs typeface="Arial"/>
              </a:rPr>
              <a:t> contradiction.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29754" y="1409615"/>
            <a:ext cx="354330" cy="323850"/>
            <a:chOff x="3129754" y="1409615"/>
            <a:chExt cx="354330" cy="323850"/>
          </a:xfrm>
        </p:grpSpPr>
        <p:sp>
          <p:nvSpPr>
            <p:cNvPr id="28" name="object 28"/>
            <p:cNvSpPr/>
            <p:nvPr/>
          </p:nvSpPr>
          <p:spPr>
            <a:xfrm>
              <a:off x="3135687" y="1612799"/>
              <a:ext cx="38100" cy="22860"/>
            </a:xfrm>
            <a:custGeom>
              <a:avLst/>
              <a:gdLst/>
              <a:ahLst/>
              <a:cxnLst/>
              <a:rect l="l" t="t" r="r" b="b"/>
              <a:pathLst>
                <a:path w="38100" h="22860">
                  <a:moveTo>
                    <a:pt x="0" y="22360"/>
                  </a:moveTo>
                  <a:lnTo>
                    <a:pt x="37593" y="0"/>
                  </a:lnTo>
                </a:path>
              </a:pathLst>
            </a:custGeom>
            <a:ln w="11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73281" y="1618682"/>
              <a:ext cx="54610" cy="102870"/>
            </a:xfrm>
            <a:custGeom>
              <a:avLst/>
              <a:gdLst/>
              <a:ahLst/>
              <a:cxnLst/>
              <a:rect l="l" t="t" r="r" b="b"/>
              <a:pathLst>
                <a:path w="54610" h="102869">
                  <a:moveTo>
                    <a:pt x="0" y="0"/>
                  </a:moveTo>
                  <a:lnTo>
                    <a:pt x="54571" y="102393"/>
                  </a:lnTo>
                </a:path>
              </a:pathLst>
            </a:custGeom>
            <a:ln w="2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3915" y="1415670"/>
              <a:ext cx="250190" cy="305435"/>
            </a:xfrm>
            <a:custGeom>
              <a:avLst/>
              <a:gdLst/>
              <a:ahLst/>
              <a:cxnLst/>
              <a:rect l="l" t="t" r="r" b="b"/>
              <a:pathLst>
                <a:path w="250189" h="305435">
                  <a:moveTo>
                    <a:pt x="0" y="305406"/>
                  </a:moveTo>
                  <a:lnTo>
                    <a:pt x="72764" y="0"/>
                  </a:lnTo>
                </a:path>
                <a:path w="250189" h="305435">
                  <a:moveTo>
                    <a:pt x="72764" y="0"/>
                  </a:moveTo>
                  <a:lnTo>
                    <a:pt x="249816" y="0"/>
                  </a:lnTo>
                </a:path>
              </a:pathLst>
            </a:custGeom>
            <a:ln w="11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12167" y="1340419"/>
            <a:ext cx="2179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</a:tabLst>
            </a:pPr>
            <a:r>
              <a:rPr sz="2400" spc="45" dirty="0">
                <a:latin typeface="Times New Roman"/>
                <a:cs typeface="Times New Roman"/>
              </a:rPr>
              <a:t>2	</a:t>
            </a:r>
            <a:r>
              <a:rPr sz="4200" baseline="1984" dirty="0">
                <a:latin typeface="Arial"/>
                <a:cs typeface="Arial"/>
              </a:rPr>
              <a:t>is</a:t>
            </a:r>
            <a:r>
              <a:rPr sz="4200" spc="-75" baseline="1984" dirty="0">
                <a:latin typeface="Arial"/>
                <a:cs typeface="Arial"/>
              </a:rPr>
              <a:t> </a:t>
            </a:r>
            <a:r>
              <a:rPr sz="4200" spc="-7" baseline="1984" dirty="0">
                <a:latin typeface="Arial"/>
                <a:cs typeface="Arial"/>
              </a:rPr>
              <a:t>irrational.</a:t>
            </a:r>
            <a:endParaRPr sz="4200" baseline="1984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27000" y="6393875"/>
            <a:ext cx="849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lt"/>
              </a:rPr>
              <a:t>Common Divisor or Common Factor: </a:t>
            </a: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number or expression that divides two or more numbers or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expressions without a remainder.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528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539" y="1243075"/>
            <a:ext cx="7292975" cy="43275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Proving </a:t>
            </a:r>
            <a:r>
              <a:rPr sz="2800" spc="-5" dirty="0">
                <a:latin typeface="Arial"/>
                <a:cs typeface="Arial"/>
              </a:rPr>
              <a:t>implication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contradiction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ct val="114599"/>
              </a:lnSpc>
              <a:spcBef>
                <a:spcPts val="32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Assume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and use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premise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to  arrive at a </a:t>
            </a:r>
            <a:r>
              <a:rPr sz="2800" spc="-5" dirty="0">
                <a:latin typeface="Arial"/>
                <a:cs typeface="Arial"/>
              </a:rPr>
              <a:t>contradiction, i.e. 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48665" marR="934719" indent="-279400">
              <a:lnSpc>
                <a:spcPct val="105700"/>
              </a:lnSpc>
              <a:spcBef>
                <a:spcPts val="182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How does </a:t>
            </a:r>
            <a:r>
              <a:rPr sz="2800" spc="-5" dirty="0">
                <a:latin typeface="Arial"/>
                <a:cs typeface="Arial"/>
              </a:rPr>
              <a:t>this relate to the </a:t>
            </a:r>
            <a:r>
              <a:rPr sz="2800" dirty="0">
                <a:latin typeface="Arial"/>
                <a:cs typeface="Arial"/>
              </a:rPr>
              <a:t>proof by  </a:t>
            </a:r>
            <a:r>
              <a:rPr sz="2800" spc="-5" dirty="0">
                <a:latin typeface="Arial"/>
                <a:cs typeface="Arial"/>
              </a:rPr>
              <a:t>contraposition?</a:t>
            </a:r>
            <a:endParaRPr sz="2800">
              <a:latin typeface="Arial"/>
              <a:cs typeface="Arial"/>
            </a:endParaRPr>
          </a:p>
          <a:p>
            <a:pPr marL="748665" marR="574040" indent="-279400">
              <a:lnSpc>
                <a:spcPct val="105700"/>
              </a:lnSpc>
              <a:spcBef>
                <a:spcPts val="180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b="1" i="1" spc="-5" dirty="0">
                <a:latin typeface="Arial"/>
                <a:cs typeface="Arial"/>
              </a:rPr>
              <a:t>Proof by Contraposition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): 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, and prove</a:t>
            </a:r>
            <a:r>
              <a:rPr sz="2800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452120"/>
            <a:ext cx="5106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Example:</a:t>
            </a:r>
            <a:r>
              <a:rPr sz="40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Implication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1328420"/>
            <a:ext cx="786638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  <a:tab pos="217297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	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800" dirty="0">
                <a:latin typeface="Arial"/>
                <a:cs typeface="Arial"/>
              </a:rPr>
              <a:t>is odd,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 marR="98425">
              <a:lnSpc>
                <a:spcPct val="101499"/>
              </a:lnSpc>
              <a:spcBef>
                <a:spcPts val="500"/>
              </a:spcBef>
            </a:pPr>
            <a:r>
              <a:rPr sz="240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conclusion is </a:t>
            </a:r>
            <a:r>
              <a:rPr sz="2400" spc="-5" dirty="0">
                <a:latin typeface="Arial"/>
                <a:cs typeface="Arial"/>
              </a:rPr>
              <a:t>false, </a:t>
            </a:r>
            <a:r>
              <a:rPr sz="2400" i="1" spc="-5" dirty="0">
                <a:latin typeface="Arial"/>
                <a:cs typeface="Arial"/>
              </a:rPr>
              <a:t>i.e.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even,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1099"/>
              </a:lnSpc>
              <a:spcBef>
                <a:spcPts val="465"/>
              </a:spcBef>
              <a:tabLst>
                <a:tab pos="3006725" algn="l"/>
              </a:tabLst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3(2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 6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2(3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5" dirty="0">
                <a:latin typeface="Arial"/>
                <a:cs typeface="Arial"/>
              </a:rPr>
              <a:t>.	Thus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even, because it  equals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This contradicts the assumption “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odd”.</a:t>
            </a:r>
            <a:endParaRPr sz="2400">
              <a:latin typeface="Arial"/>
              <a:cs typeface="Arial"/>
            </a:endParaRPr>
          </a:p>
          <a:p>
            <a:pPr marL="355600" marR="1565275">
              <a:lnSpc>
                <a:spcPts val="2860"/>
              </a:lnSpc>
              <a:spcBef>
                <a:spcPts val="1500"/>
              </a:spcBef>
            </a:pPr>
            <a:r>
              <a:rPr sz="2400" spc="-5" dirty="0">
                <a:latin typeface="Arial"/>
                <a:cs typeface="Arial"/>
              </a:rPr>
              <a:t>This completes the </a:t>
            </a:r>
            <a:r>
              <a:rPr sz="2400" dirty="0">
                <a:latin typeface="Arial"/>
                <a:cs typeface="Arial"/>
              </a:rPr>
              <a:t>proof by </a:t>
            </a:r>
            <a:r>
              <a:rPr sz="2400" spc="-5" dirty="0">
                <a:latin typeface="Arial"/>
                <a:cs typeface="Arial"/>
              </a:rPr>
              <a:t>contradiction,  </a:t>
            </a:r>
            <a:r>
              <a:rPr sz="2400" dirty="0">
                <a:latin typeface="Arial"/>
                <a:cs typeface="Arial"/>
              </a:rPr>
              <a:t>proving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odd,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odd.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43972" y="6584781"/>
            <a:ext cx="30543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7-16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682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Circular</a:t>
            </a:r>
            <a:r>
              <a:rPr spc="-85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0365" marR="93345" indent="-342900">
              <a:lnSpc>
                <a:spcPts val="2800"/>
              </a:lnSpc>
              <a:spcBef>
                <a:spcPts val="459"/>
              </a:spcBef>
              <a:tabLst>
                <a:tab pos="380365" algn="l"/>
                <a:tab pos="3280410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The fallacy </a:t>
            </a:r>
            <a:r>
              <a:rPr dirty="0"/>
              <a:t>of </a:t>
            </a:r>
            <a:r>
              <a:rPr spc="-5" dirty="0"/>
              <a:t>(explicitly </a:t>
            </a:r>
            <a:r>
              <a:rPr dirty="0"/>
              <a:t>or </a:t>
            </a:r>
            <a:r>
              <a:rPr spc="-5" dirty="0"/>
              <a:t>implicitly) </a:t>
            </a:r>
            <a:r>
              <a:rPr dirty="0"/>
              <a:t>assuming  </a:t>
            </a:r>
            <a:r>
              <a:rPr spc="-5" dirty="0"/>
              <a:t>the </a:t>
            </a:r>
            <a:r>
              <a:rPr dirty="0"/>
              <a:t>very </a:t>
            </a:r>
            <a:r>
              <a:rPr spc="-5" dirty="0"/>
              <a:t>statement </a:t>
            </a:r>
            <a:r>
              <a:rPr dirty="0"/>
              <a:t>you are </a:t>
            </a:r>
            <a:r>
              <a:rPr spc="-5" dirty="0"/>
              <a:t>trying to </a:t>
            </a:r>
            <a:r>
              <a:rPr dirty="0"/>
              <a:t>prove in </a:t>
            </a:r>
            <a:r>
              <a:rPr spc="-5" dirty="0"/>
              <a:t>the  </a:t>
            </a:r>
            <a:r>
              <a:rPr dirty="0"/>
              <a:t>course of</a:t>
            </a:r>
            <a:r>
              <a:rPr spc="5" dirty="0"/>
              <a:t> </a:t>
            </a:r>
            <a:r>
              <a:rPr spc="-5" dirty="0"/>
              <a:t>its</a:t>
            </a:r>
            <a:r>
              <a:rPr spc="5" dirty="0"/>
              <a:t> </a:t>
            </a:r>
            <a:r>
              <a:rPr spc="-5" dirty="0"/>
              <a:t>proof.	</a:t>
            </a:r>
            <a:r>
              <a:rPr dirty="0"/>
              <a:t>Example:</a:t>
            </a: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3333CC"/>
                </a:solidFill>
              </a:rPr>
              <a:t>Prove </a:t>
            </a:r>
            <a:r>
              <a:rPr spc="-5" dirty="0">
                <a:solidFill>
                  <a:srgbClr val="3333CC"/>
                </a:solidFill>
              </a:rPr>
              <a:t>that </a:t>
            </a:r>
            <a:r>
              <a:rPr dirty="0">
                <a:solidFill>
                  <a:srgbClr val="3333CC"/>
                </a:solidFill>
              </a:rPr>
              <a:t>an </a:t>
            </a:r>
            <a:r>
              <a:rPr spc="-5" dirty="0">
                <a:solidFill>
                  <a:srgbClr val="3333CC"/>
                </a:solidFill>
              </a:rPr>
              <a:t>integer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>
                <a:solidFill>
                  <a:srgbClr val="3333CC"/>
                </a:solidFill>
              </a:rPr>
              <a:t>is even, if </a:t>
            </a:r>
            <a:r>
              <a:rPr i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50" spc="7" baseline="26143" dirty="0">
                <a:solidFill>
                  <a:srgbClr val="FF2600"/>
                </a:solidFill>
              </a:rPr>
              <a:t>2 </a:t>
            </a:r>
            <a:r>
              <a:rPr sz="2600" dirty="0">
                <a:solidFill>
                  <a:srgbClr val="3333CC"/>
                </a:solidFill>
              </a:rPr>
              <a:t>is</a:t>
            </a:r>
            <a:r>
              <a:rPr sz="2600" spc="-285" dirty="0">
                <a:solidFill>
                  <a:srgbClr val="3333CC"/>
                </a:solidFill>
              </a:rPr>
              <a:t> </a:t>
            </a:r>
            <a:r>
              <a:rPr sz="2600" dirty="0">
                <a:solidFill>
                  <a:srgbClr val="3333CC"/>
                </a:solidFill>
              </a:rPr>
              <a:t>even.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Attempted</a:t>
            </a:r>
            <a:r>
              <a:rPr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proof:</a:t>
            </a:r>
            <a:endParaRPr sz="1550">
              <a:latin typeface="Arial"/>
              <a:cs typeface="Arial"/>
            </a:endParaRPr>
          </a:p>
          <a:p>
            <a:pPr marL="380365" marR="86995">
              <a:lnSpc>
                <a:spcPct val="118100"/>
              </a:lnSpc>
              <a:spcBef>
                <a:spcPts val="115"/>
              </a:spcBef>
            </a:pPr>
            <a:r>
              <a:rPr sz="2400" dirty="0">
                <a:solidFill>
                  <a:srgbClr val="3333CC"/>
                </a:solidFill>
              </a:rPr>
              <a:t>Assume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</a:rPr>
              <a:t>2 </a:t>
            </a:r>
            <a:r>
              <a:rPr sz="2400" dirty="0">
                <a:solidFill>
                  <a:srgbClr val="3333CC"/>
                </a:solidFill>
              </a:rPr>
              <a:t>is even. </a:t>
            </a:r>
            <a:r>
              <a:rPr sz="2400" spc="-5" dirty="0">
                <a:solidFill>
                  <a:srgbClr val="3333CC"/>
                </a:solidFill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</a:rPr>
              <a:t>2 </a:t>
            </a:r>
            <a:r>
              <a:rPr sz="2400" dirty="0">
                <a:solidFill>
                  <a:srgbClr val="FF0000"/>
                </a:solidFill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solidFill>
                  <a:srgbClr val="3333CC"/>
                </a:solidFill>
              </a:rPr>
              <a:t>for </a:t>
            </a:r>
            <a:r>
              <a:rPr sz="2400" dirty="0">
                <a:solidFill>
                  <a:srgbClr val="3333CC"/>
                </a:solidFill>
              </a:rPr>
              <a:t>some </a:t>
            </a:r>
            <a:r>
              <a:rPr sz="2400" spc="-5" dirty="0">
                <a:solidFill>
                  <a:srgbClr val="3333CC"/>
                </a:solidFill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/>
              <a:t>.  </a:t>
            </a:r>
            <a:r>
              <a:rPr sz="2400" dirty="0">
                <a:solidFill>
                  <a:srgbClr val="3333CC"/>
                </a:solidFill>
              </a:rPr>
              <a:t>Dividing </a:t>
            </a:r>
            <a:r>
              <a:rPr sz="2400" spc="-5" dirty="0">
                <a:solidFill>
                  <a:srgbClr val="3333CC"/>
                </a:solidFill>
              </a:rPr>
              <a:t>both </a:t>
            </a:r>
            <a:r>
              <a:rPr sz="2400" dirty="0">
                <a:solidFill>
                  <a:srgbClr val="3333CC"/>
                </a:solidFill>
              </a:rPr>
              <a:t>sides by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CC"/>
                </a:solidFill>
              </a:rPr>
              <a:t>gives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</a:rPr>
              <a:t>)/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</a:t>
            </a:r>
            <a:r>
              <a:rPr sz="2400" spc="-5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2(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</a:rPr>
              <a:t>/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0000"/>
                </a:solidFill>
              </a:rPr>
              <a:t>)</a:t>
            </a:r>
            <a:r>
              <a:rPr sz="2400" spc="-5" dirty="0"/>
              <a:t>.</a:t>
            </a:r>
            <a:endParaRPr sz="2400">
              <a:latin typeface="Arial"/>
              <a:cs typeface="Arial"/>
            </a:endParaRPr>
          </a:p>
          <a:p>
            <a:pPr marL="380365" marR="30480">
              <a:lnSpc>
                <a:spcPts val="2820"/>
              </a:lnSpc>
              <a:spcBef>
                <a:spcPts val="760"/>
              </a:spcBef>
            </a:pPr>
            <a:r>
              <a:rPr sz="2400" dirty="0">
                <a:solidFill>
                  <a:srgbClr val="3333CC"/>
                </a:solidFill>
              </a:rPr>
              <a:t>So </a:t>
            </a:r>
            <a:r>
              <a:rPr sz="2400" spc="-5" dirty="0">
                <a:solidFill>
                  <a:srgbClr val="3333CC"/>
                </a:solidFill>
              </a:rPr>
              <a:t>there </a:t>
            </a:r>
            <a:r>
              <a:rPr sz="2400" dirty="0">
                <a:solidFill>
                  <a:srgbClr val="3333CC"/>
                </a:solidFill>
              </a:rPr>
              <a:t>is an </a:t>
            </a:r>
            <a:r>
              <a:rPr sz="2400" spc="-5" dirty="0">
                <a:solidFill>
                  <a:srgbClr val="3333CC"/>
                </a:solidFill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3333CC"/>
                </a:solidFill>
              </a:rPr>
              <a:t>(namely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</a:rPr>
              <a:t>) such </a:t>
            </a:r>
            <a:r>
              <a:rPr sz="2400" spc="-5" dirty="0">
                <a:solidFill>
                  <a:srgbClr val="3333CC"/>
                </a:solidFill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dirty="0"/>
              <a:t>.  </a:t>
            </a:r>
            <a:r>
              <a:rPr sz="2400" spc="-5" dirty="0">
                <a:solidFill>
                  <a:srgbClr val="3333CC"/>
                </a:solidFill>
              </a:rPr>
              <a:t>Therefore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CC"/>
                </a:solidFill>
              </a:rPr>
              <a:t>is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even.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5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006600"/>
                </a:solidFill>
              </a:rPr>
              <a:t>Circular reasoning is used in </a:t>
            </a:r>
            <a:r>
              <a:rPr spc="-5" dirty="0">
                <a:solidFill>
                  <a:srgbClr val="006600"/>
                </a:solidFill>
              </a:rPr>
              <a:t>this</a:t>
            </a:r>
            <a:r>
              <a:rPr spc="-40" dirty="0">
                <a:solidFill>
                  <a:srgbClr val="006600"/>
                </a:solidFill>
              </a:rPr>
              <a:t> </a:t>
            </a:r>
            <a:r>
              <a:rPr spc="-5" dirty="0">
                <a:solidFill>
                  <a:srgbClr val="006600"/>
                </a:solidFill>
              </a:rPr>
              <a:t>proof.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539" y="5506720"/>
            <a:ext cx="1181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W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here?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1400" y="5562600"/>
            <a:ext cx="5486400" cy="1196975"/>
          </a:xfrm>
          <a:prstGeom prst="rect">
            <a:avLst/>
          </a:prstGeom>
          <a:solidFill>
            <a:srgbClr val="FFFED5"/>
          </a:solidFill>
          <a:ln w="952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445" algn="ctr">
              <a:lnSpc>
                <a:spcPts val="2840"/>
              </a:lnSpc>
              <a:spcBef>
                <a:spcPts val="390"/>
              </a:spcBef>
            </a:pPr>
            <a:r>
              <a:rPr sz="2400" i="1" spc="-5" dirty="0">
                <a:latin typeface="Times New Roman"/>
                <a:cs typeface="Times New Roman"/>
              </a:rPr>
              <a:t>Begs the question: </a:t>
            </a:r>
            <a:r>
              <a:rPr sz="2400" i="1" dirty="0">
                <a:latin typeface="Times New Roman"/>
                <a:cs typeface="Times New Roman"/>
              </a:rPr>
              <a:t>How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254000" marR="317500" algn="ctr">
              <a:lnSpc>
                <a:spcPts val="2900"/>
              </a:lnSpc>
              <a:spcBef>
                <a:spcPts val="40"/>
              </a:spcBef>
            </a:pPr>
            <a:r>
              <a:rPr sz="2400" i="1" spc="-5" dirty="0">
                <a:latin typeface="Times New Roman"/>
                <a:cs typeface="Times New Roman"/>
              </a:rPr>
              <a:t>you </a:t>
            </a:r>
            <a:r>
              <a:rPr sz="2400" i="1" dirty="0">
                <a:latin typeface="Times New Roman"/>
                <a:cs typeface="Times New Roman"/>
              </a:rPr>
              <a:t>show </a:t>
            </a:r>
            <a:r>
              <a:rPr sz="2400" i="1" spc="-5" dirty="0">
                <a:latin typeface="Times New Roman"/>
                <a:cs typeface="Times New Roman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/2 </a:t>
            </a:r>
            <a:r>
              <a:rPr sz="2400" i="1" spc="-5" dirty="0">
                <a:latin typeface="Times New Roman"/>
                <a:cs typeface="Times New Roman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an </a:t>
            </a:r>
            <a:r>
              <a:rPr sz="2400" i="1" spc="-40" dirty="0">
                <a:latin typeface="Times New Roman"/>
                <a:cs typeface="Times New Roman"/>
              </a:rPr>
              <a:t>integer,  </a:t>
            </a:r>
            <a:r>
              <a:rPr sz="2400" i="1" spc="-5" dirty="0">
                <a:latin typeface="Times New Roman"/>
                <a:cs typeface="Times New Roman"/>
              </a:rPr>
              <a:t>without </a:t>
            </a:r>
            <a:r>
              <a:rPr sz="2400" b="1" i="1" spc="-5" dirty="0">
                <a:latin typeface="Times New Roman"/>
                <a:cs typeface="Times New Roman"/>
              </a:rPr>
              <a:t>first </a:t>
            </a:r>
            <a:r>
              <a:rPr sz="2400" i="1" spc="-5" dirty="0">
                <a:latin typeface="Times New Roman"/>
                <a:cs typeface="Times New Roman"/>
              </a:rPr>
              <a:t>assuming that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even?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2837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5390" algn="l"/>
              </a:tabLst>
            </a:pPr>
            <a:r>
              <a:rPr sz="4800" dirty="0">
                <a:solidFill>
                  <a:srgbClr val="000099"/>
                </a:solidFill>
              </a:rPr>
              <a:t>C</a:t>
            </a:r>
            <a:r>
              <a:rPr sz="4800" spc="-5" dirty="0">
                <a:solidFill>
                  <a:srgbClr val="000099"/>
                </a:solidFill>
              </a:rPr>
              <a:t>h</a:t>
            </a:r>
            <a:r>
              <a:rPr sz="4800" dirty="0">
                <a:solidFill>
                  <a:srgbClr val="000099"/>
                </a:solidFill>
              </a:rPr>
              <a:t>a</a:t>
            </a:r>
            <a:r>
              <a:rPr sz="4800" spc="-5" dirty="0">
                <a:solidFill>
                  <a:srgbClr val="000099"/>
                </a:solidFill>
              </a:rPr>
              <a:t>p</a:t>
            </a:r>
            <a:r>
              <a:rPr sz="4800" dirty="0">
                <a:solidFill>
                  <a:srgbClr val="000099"/>
                </a:solidFill>
              </a:rPr>
              <a:t>ter	2</a:t>
            </a:r>
            <a:endParaRPr sz="480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5764"/>
            <a:ext cx="7591425" cy="1186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200" b="1" spc="-5" dirty="0">
                <a:latin typeface="Arial"/>
                <a:cs typeface="Arial"/>
              </a:rPr>
              <a:t>Basic Structures: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200" b="1" dirty="0">
                <a:latin typeface="Arial"/>
                <a:cs typeface="Arial"/>
              </a:rPr>
              <a:t>Sets, </a:t>
            </a:r>
            <a:r>
              <a:rPr sz="3200" b="1" spc="-5" dirty="0">
                <a:latin typeface="Arial"/>
                <a:cs typeface="Arial"/>
              </a:rPr>
              <a:t>Functions, Sequences, and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Sums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1946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dirty="0"/>
              <a:t>2</a:t>
            </a:r>
            <a:r>
              <a:rPr spc="-5" dirty="0"/>
              <a:t>.</a:t>
            </a:r>
            <a:r>
              <a:rPr dirty="0"/>
              <a:t>1	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526857"/>
            <a:ext cx="7444740" cy="40064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dirty="0">
                <a:latin typeface="Arial"/>
                <a:cs typeface="Arial"/>
              </a:rPr>
              <a:t>set </a:t>
            </a:r>
            <a:r>
              <a:rPr sz="2800" dirty="0">
                <a:latin typeface="Arial"/>
                <a:cs typeface="Arial"/>
              </a:rPr>
              <a:t>is a new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structure, representing  an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unordered </a:t>
            </a:r>
            <a:r>
              <a:rPr sz="2800" spc="-5" dirty="0">
                <a:latin typeface="Arial"/>
                <a:cs typeface="Arial"/>
              </a:rPr>
              <a:t>collection </a:t>
            </a:r>
            <a:r>
              <a:rPr sz="2800" dirty="0">
                <a:latin typeface="Arial"/>
                <a:cs typeface="Arial"/>
              </a:rPr>
              <a:t>(group) of zero or  more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distinct </a:t>
            </a:r>
            <a:r>
              <a:rPr sz="2800" spc="-5" dirty="0">
                <a:latin typeface="Arial"/>
                <a:cs typeface="Arial"/>
              </a:rPr>
              <a:t>(different) objects. The objects  </a:t>
            </a:r>
            <a:r>
              <a:rPr sz="2800" dirty="0">
                <a:latin typeface="Arial"/>
                <a:cs typeface="Arial"/>
              </a:rPr>
              <a:t>are called </a:t>
            </a:r>
            <a:r>
              <a:rPr sz="2800" b="1" i="1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dirty="0">
                <a:latin typeface="Arial"/>
                <a:cs typeface="Arial"/>
              </a:rPr>
              <a:t>members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set.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5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Notation: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355600" marR="83185" indent="-342900">
              <a:lnSpc>
                <a:spcPts val="3290"/>
              </a:lnSpc>
              <a:spcBef>
                <a:spcPts val="1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theory </a:t>
            </a:r>
            <a:r>
              <a:rPr sz="2800" dirty="0">
                <a:latin typeface="Arial"/>
                <a:cs typeface="Arial"/>
              </a:rPr>
              <a:t>deals </a:t>
            </a:r>
            <a:r>
              <a:rPr sz="2800" spc="-5" dirty="0">
                <a:latin typeface="Arial"/>
                <a:cs typeface="Arial"/>
              </a:rPr>
              <a:t>with operations between,  relations </a:t>
            </a:r>
            <a:r>
              <a:rPr sz="2800" dirty="0">
                <a:latin typeface="Arial"/>
                <a:cs typeface="Arial"/>
              </a:rPr>
              <a:t>among, and </a:t>
            </a: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sets.</a:t>
            </a:r>
            <a:endParaRPr sz="2800" dirty="0">
              <a:latin typeface="Arial"/>
              <a:cs typeface="Arial"/>
            </a:endParaRPr>
          </a:p>
          <a:p>
            <a:pPr marL="355600" marR="636905" indent="-342900">
              <a:lnSpc>
                <a:spcPct val="100800"/>
              </a:lnSpc>
              <a:spcBef>
                <a:spcPts val="1425"/>
              </a:spcBef>
              <a:tabLst>
                <a:tab pos="354965" algn="l"/>
              </a:tabLst>
            </a:pP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7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3992245" algn="l"/>
                <a:tab pos="481076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N</a:t>
            </a:r>
            <a:r>
              <a:rPr spc="-5" dirty="0"/>
              <a:t>o</a:t>
            </a:r>
            <a:r>
              <a:rPr dirty="0"/>
              <a:t>tat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	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185608"/>
            <a:ext cx="7800340" cy="53276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sets, </a:t>
            </a:r>
            <a:r>
              <a:rPr sz="2800" dirty="0">
                <a:latin typeface="Arial"/>
                <a:cs typeface="Arial"/>
              </a:rPr>
              <a:t>we’ll use variables 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,…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329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writing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listing </a:t>
            </a:r>
            <a:r>
              <a:rPr sz="2800" dirty="0">
                <a:latin typeface="Arial"/>
                <a:cs typeface="Arial"/>
              </a:rPr>
              <a:t>all of  </a:t>
            </a:r>
            <a:r>
              <a:rPr sz="2800" spc="-5" dirty="0">
                <a:latin typeface="Arial"/>
                <a:cs typeface="Arial"/>
              </a:rPr>
              <a:t>its elements </a:t>
            </a:r>
            <a:r>
              <a:rPr sz="2800" dirty="0">
                <a:latin typeface="Arial"/>
                <a:cs typeface="Arial"/>
              </a:rPr>
              <a:t>in curly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braces: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a,b,c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whose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and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builder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notation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any </a:t>
            </a:r>
            <a:r>
              <a:rPr sz="2600" spc="-5" dirty="0">
                <a:latin typeface="Arial"/>
                <a:cs typeface="Arial"/>
              </a:rPr>
              <a:t>statement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over any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domain,</a:t>
            </a:r>
            <a:endParaRPr sz="26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)}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i="1" dirty="0">
                <a:latin typeface="Arial"/>
                <a:cs typeface="Arial"/>
              </a:rPr>
              <a:t>the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set of all x such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that P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6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1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Example: {1, 2, 3,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4}</a:t>
            </a:r>
            <a:endParaRPr sz="2600">
              <a:latin typeface="Arial"/>
              <a:cs typeface="Arial"/>
            </a:endParaRPr>
          </a:p>
          <a:p>
            <a:pPr marL="938530">
              <a:lnSpc>
                <a:spcPct val="100000"/>
              </a:lnSpc>
              <a:spcBef>
                <a:spcPts val="1045"/>
              </a:spcBef>
            </a:pPr>
            <a:r>
              <a:rPr sz="2600" dirty="0">
                <a:latin typeface="Arial"/>
                <a:cs typeface="Arial"/>
              </a:rPr>
              <a:t>= {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 </a:t>
            </a:r>
            <a:r>
              <a:rPr sz="2600" spc="-5" dirty="0">
                <a:latin typeface="Arial"/>
                <a:cs typeface="Arial"/>
              </a:rPr>
              <a:t>integer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938530">
              <a:lnSpc>
                <a:spcPct val="100000"/>
              </a:lnSpc>
              <a:spcBef>
                <a:spcPts val="1180"/>
              </a:spcBef>
            </a:pPr>
            <a:r>
              <a:rPr sz="2600" dirty="0">
                <a:latin typeface="Arial"/>
                <a:cs typeface="Arial"/>
              </a:rPr>
              <a:t>= {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600" b="1" dirty="0">
                <a:latin typeface="Arial"/>
                <a:cs typeface="Arial"/>
              </a:rPr>
              <a:t>Z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4264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</a:t>
            </a:r>
            <a:r>
              <a:rPr sz="4800">
                <a:solidFill>
                  <a:srgbClr val="000099"/>
                </a:solidFill>
              </a:rPr>
              <a:t>	</a:t>
            </a:r>
            <a:r>
              <a:rPr lang="en-US" sz="4800" smtClean="0">
                <a:solidFill>
                  <a:srgbClr val="000099"/>
                </a:solidFill>
              </a:rPr>
              <a:t>06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388432"/>
            <a:ext cx="5399405" cy="23260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1.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30"/>
              </a:spcBef>
            </a:pPr>
            <a:r>
              <a:rPr sz="2800" spc="-5" dirty="0">
                <a:latin typeface="Arial"/>
                <a:cs typeface="Arial"/>
              </a:rPr>
              <a:t>1.6 Introduction 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Proofs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Arial"/>
                <a:cs typeface="Arial"/>
              </a:rPr>
              <a:t>2.1 Sets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6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4163060" algn="l"/>
              </a:tabLst>
            </a:pPr>
            <a:r>
              <a:rPr spc="-5" dirty="0"/>
              <a:t>Basic	Properties	of</a:t>
            </a:r>
            <a:r>
              <a:rPr spc="-95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326896"/>
            <a:ext cx="7448550" cy="44761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inherently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unordered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3345"/>
              </a:lnSpc>
              <a:spcBef>
                <a:spcPts val="61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matter </a:t>
            </a:r>
            <a:r>
              <a:rPr sz="280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denote,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ts val="3345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a, c, b</a:t>
            </a:r>
            <a:r>
              <a:rPr sz="2800" dirty="0">
                <a:latin typeface="Arial"/>
                <a:cs typeface="Arial"/>
              </a:rPr>
              <a:t>}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b, a, c</a:t>
            </a:r>
            <a:r>
              <a:rPr sz="2800" spc="-5" dirty="0">
                <a:latin typeface="Arial"/>
                <a:cs typeface="Arial"/>
              </a:rPr>
              <a:t>}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b, c, a</a:t>
            </a:r>
            <a:r>
              <a:rPr sz="2800" dirty="0">
                <a:latin typeface="Arial"/>
                <a:cs typeface="Arial"/>
              </a:rPr>
              <a:t>} = {</a:t>
            </a:r>
            <a:r>
              <a:rPr sz="2800" i="1" dirty="0">
                <a:latin typeface="Arial"/>
                <a:cs typeface="Arial"/>
              </a:rPr>
              <a:t>c, a, b</a:t>
            </a:r>
            <a:r>
              <a:rPr sz="2800" dirty="0">
                <a:latin typeface="Arial"/>
                <a:cs typeface="Arial"/>
              </a:rPr>
              <a:t>} = {</a:t>
            </a:r>
            <a:r>
              <a:rPr sz="2800" i="1" dirty="0">
                <a:latin typeface="Arial"/>
                <a:cs typeface="Arial"/>
              </a:rPr>
              <a:t>c, b,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}.</a:t>
            </a:r>
            <a:endParaRPr sz="2800">
              <a:latin typeface="Arial"/>
              <a:cs typeface="Arial"/>
            </a:endParaRPr>
          </a:p>
          <a:p>
            <a:pPr marL="355600" marR="1451610" indent="-342900">
              <a:lnSpc>
                <a:spcPts val="3320"/>
              </a:lnSpc>
              <a:spcBef>
                <a:spcPts val="236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distinct </a:t>
            </a:r>
            <a:r>
              <a:rPr sz="2800" dirty="0">
                <a:latin typeface="Arial"/>
                <a:cs typeface="Arial"/>
              </a:rPr>
              <a:t>(unequal);  </a:t>
            </a:r>
            <a:r>
              <a:rPr sz="2800" spc="-5" dirty="0">
                <a:latin typeface="Arial"/>
                <a:cs typeface="Arial"/>
              </a:rPr>
              <a:t>multiple listings </a:t>
            </a:r>
            <a:r>
              <a:rPr sz="2800" dirty="0">
                <a:latin typeface="Arial"/>
                <a:cs typeface="Arial"/>
              </a:rPr>
              <a:t>make no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difference!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3345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then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b, c</a:t>
            </a:r>
            <a:r>
              <a:rPr sz="2800" spc="-5" dirty="0">
                <a:latin typeface="Arial"/>
                <a:cs typeface="Arial"/>
              </a:rPr>
              <a:t>}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a, a, b, a, b, c, c, c,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}.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contains </a:t>
            </a:r>
            <a:r>
              <a:rPr sz="2800" dirty="0">
                <a:latin typeface="Arial"/>
                <a:cs typeface="Arial"/>
              </a:rPr>
              <a:t>(at </a:t>
            </a:r>
            <a:r>
              <a:rPr sz="2800" spc="-5" dirty="0">
                <a:latin typeface="Arial"/>
                <a:cs typeface="Arial"/>
              </a:rPr>
              <a:t>most)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 elements!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036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</a:t>
            </a:r>
            <a:r>
              <a:rPr dirty="0"/>
              <a:t>Set</a:t>
            </a:r>
            <a:r>
              <a:rPr spc="-55" dirty="0"/>
              <a:t> </a:t>
            </a:r>
            <a:r>
              <a:rPr spc="-5" dirty="0"/>
              <a:t>Equality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2539" y="1557020"/>
            <a:ext cx="7496175" cy="4033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0365" marR="30480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dirty="0">
                <a:latin typeface="Arial"/>
                <a:cs typeface="Arial"/>
              </a:rPr>
              <a:t>are declared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equal </a:t>
            </a:r>
            <a:r>
              <a:rPr sz="2800" i="1" dirty="0">
                <a:latin typeface="Arial"/>
                <a:cs typeface="Arial"/>
              </a:rPr>
              <a:t>if and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only  if </a:t>
            </a:r>
            <a:r>
              <a:rPr sz="2800" spc="-5" dirty="0">
                <a:latin typeface="Arial"/>
                <a:cs typeface="Arial"/>
              </a:rPr>
              <a:t>they contain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exactly the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same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  <a:p>
            <a:pPr marL="380365" marR="31115" indent="-342900">
              <a:lnSpc>
                <a:spcPts val="3279"/>
              </a:lnSpc>
              <a:spcBef>
                <a:spcPts val="213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particular,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it does not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matter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set is 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defined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denoted.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64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80365">
              <a:lnSpc>
                <a:spcPts val="3345"/>
              </a:lnSpc>
              <a:spcBef>
                <a:spcPts val="6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{1, 2, 3,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4}</a:t>
            </a:r>
            <a:endParaRPr sz="2800">
              <a:latin typeface="Arial"/>
              <a:cs typeface="Arial"/>
            </a:endParaRPr>
          </a:p>
          <a:p>
            <a:pPr marL="676910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5}</a:t>
            </a:r>
            <a:endParaRPr sz="2800">
              <a:latin typeface="Arial"/>
              <a:cs typeface="Arial"/>
            </a:endParaRPr>
          </a:p>
          <a:p>
            <a:pPr marL="67691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positive integer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i="1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20}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2904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Infinite</a:t>
            </a:r>
            <a:r>
              <a:rPr spc="-80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6652" y="1268729"/>
            <a:ext cx="7211695" cy="513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Conceptually, sets </a:t>
            </a:r>
            <a:r>
              <a:rPr sz="2600" dirty="0">
                <a:latin typeface="Arial"/>
                <a:cs typeface="Arial"/>
              </a:rPr>
              <a:t>may be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infinite</a:t>
            </a:r>
            <a:endParaRPr sz="2600">
              <a:latin typeface="Arial"/>
              <a:cs typeface="Arial"/>
            </a:endParaRPr>
          </a:p>
          <a:p>
            <a:pPr marR="1210945" algn="r">
              <a:lnSpc>
                <a:spcPct val="100000"/>
              </a:lnSpc>
              <a:spcBef>
                <a:spcPts val="80"/>
              </a:spcBef>
            </a:pP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i.e., </a:t>
            </a:r>
            <a:r>
              <a:rPr sz="2600" spc="-5" dirty="0">
                <a:latin typeface="Arial"/>
                <a:cs typeface="Arial"/>
              </a:rPr>
              <a:t>not </a:t>
            </a:r>
            <a:r>
              <a:rPr sz="2600" i="1" spc="-5" dirty="0">
                <a:latin typeface="Arial"/>
                <a:cs typeface="Arial"/>
              </a:rPr>
              <a:t>finite</a:t>
            </a:r>
            <a:r>
              <a:rPr sz="2600" spc="-5" dirty="0">
                <a:latin typeface="Arial"/>
                <a:cs typeface="Arial"/>
              </a:rPr>
              <a:t>, without </a:t>
            </a:r>
            <a:r>
              <a:rPr sz="2600" dirty="0">
                <a:latin typeface="Arial"/>
                <a:cs typeface="Arial"/>
              </a:rPr>
              <a:t>end,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unending).</a:t>
            </a:r>
            <a:endParaRPr sz="2600">
              <a:latin typeface="Arial"/>
              <a:cs typeface="Arial"/>
            </a:endParaRPr>
          </a:p>
          <a:p>
            <a:pPr marR="1212215" algn="r">
              <a:lnSpc>
                <a:spcPct val="100000"/>
              </a:lnSpc>
              <a:spcBef>
                <a:spcPts val="805"/>
              </a:spcBef>
              <a:tabLst>
                <a:tab pos="3422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Symbols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some special </a:t>
            </a:r>
            <a:r>
              <a:rPr sz="2600" spc="-5" dirty="0">
                <a:latin typeface="Arial"/>
                <a:cs typeface="Arial"/>
              </a:rPr>
              <a:t>infinite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sets: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55"/>
              </a:spcBef>
              <a:tabLst>
                <a:tab pos="2935605" algn="l"/>
              </a:tabLst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{0,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2,…}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atural</a:t>
            </a:r>
            <a:r>
              <a:rPr sz="2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>
              <a:latin typeface="Arial"/>
              <a:cs typeface="Arial"/>
            </a:endParaRPr>
          </a:p>
          <a:p>
            <a:pPr marL="393700" marR="27940">
              <a:lnSpc>
                <a:spcPct val="125000"/>
              </a:lnSpc>
              <a:spcBef>
                <a:spcPts val="25"/>
              </a:spcBef>
              <a:tabLst>
                <a:tab pos="3027045" algn="l"/>
                <a:tab pos="4330700" algn="l"/>
              </a:tabLst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{…, –2, –1, 0,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2,…}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</a:t>
            </a:r>
            <a:r>
              <a:rPr sz="2600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600" spc="-5" dirty="0">
                <a:solidFill>
                  <a:srgbClr val="434DD6"/>
                </a:solidFill>
                <a:latin typeface="Arial"/>
                <a:cs typeface="Arial"/>
              </a:rPr>
              <a:t>ntegers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.  </a:t>
            </a:r>
            <a:r>
              <a:rPr sz="2600" b="1" spc="5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550" b="1" spc="7" baseline="26143" dirty="0">
                <a:solidFill>
                  <a:srgbClr val="434DD6"/>
                </a:solidFill>
                <a:latin typeface="Arial"/>
                <a:cs typeface="Arial"/>
              </a:rPr>
              <a:t>+ 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{1,</a:t>
            </a:r>
            <a:r>
              <a:rPr sz="2600" spc="-22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2,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3,…}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positive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integers.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|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p,q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</a:t>
            </a:r>
            <a:r>
              <a:rPr sz="26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0}</a:t>
            </a:r>
            <a:endParaRPr sz="2600">
              <a:latin typeface="Arial"/>
              <a:cs typeface="Arial"/>
            </a:endParaRPr>
          </a:p>
          <a:p>
            <a:pPr marL="105664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Rational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eal”</a:t>
            </a:r>
            <a:r>
              <a:rPr sz="26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>
              <a:latin typeface="Arial"/>
              <a:cs typeface="Arial"/>
            </a:endParaRPr>
          </a:p>
          <a:p>
            <a:pPr marL="393700" marR="55880" indent="-342900">
              <a:lnSpc>
                <a:spcPct val="105000"/>
              </a:lnSpc>
              <a:spcBef>
                <a:spcPts val="62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“Blackboard Bold” or </a:t>
            </a:r>
            <a:r>
              <a:rPr sz="2600" spc="-5" dirty="0">
                <a:latin typeface="Arial"/>
                <a:cs typeface="Arial"/>
              </a:rPr>
              <a:t>double-struck font </a:t>
            </a:r>
            <a:r>
              <a:rPr sz="2600" dirty="0">
                <a:latin typeface="Arial"/>
                <a:cs typeface="Arial"/>
              </a:rPr>
              <a:t>is also  </a:t>
            </a:r>
            <a:r>
              <a:rPr sz="2600" spc="-5" dirty="0">
                <a:latin typeface="Arial"/>
                <a:cs typeface="Arial"/>
              </a:rPr>
              <a:t>often </a:t>
            </a:r>
            <a:r>
              <a:rPr sz="2600" dirty="0">
                <a:latin typeface="Arial"/>
                <a:cs typeface="Arial"/>
              </a:rPr>
              <a:t>used </a:t>
            </a:r>
            <a:r>
              <a:rPr sz="2600" spc="-5" dirty="0">
                <a:latin typeface="Arial"/>
                <a:cs typeface="Arial"/>
              </a:rPr>
              <a:t>for these </a:t>
            </a:r>
            <a:r>
              <a:rPr sz="2600" dirty="0">
                <a:latin typeface="Arial"/>
                <a:cs typeface="Arial"/>
              </a:rPr>
              <a:t>special number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54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404620"/>
            <a:ext cx="7767320" cy="4503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5459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proof </a:t>
            </a:r>
            <a:r>
              <a:rPr sz="2800" dirty="0">
                <a:latin typeface="Arial"/>
                <a:cs typeface="Arial"/>
              </a:rPr>
              <a:t>is a valid argument </a:t>
            </a:r>
            <a:r>
              <a:rPr sz="2800" spc="-5" dirty="0">
                <a:latin typeface="Arial"/>
                <a:cs typeface="Arial"/>
              </a:rPr>
              <a:t>that establishes  the truth </a:t>
            </a:r>
            <a:r>
              <a:rPr sz="2800" dirty="0">
                <a:latin typeface="Arial"/>
                <a:cs typeface="Arial"/>
              </a:rPr>
              <a:t>of a </a:t>
            </a:r>
            <a:r>
              <a:rPr sz="2800" spc="-5" dirty="0">
                <a:latin typeface="Arial"/>
                <a:cs typeface="Arial"/>
              </a:rPr>
              <a:t>mathematical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600" marR="882015" indent="-342900">
              <a:lnSpc>
                <a:spcPts val="329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Axiom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b="1" i="1" spc="-5" dirty="0">
                <a:latin typeface="Arial"/>
                <a:cs typeface="Arial"/>
              </a:rPr>
              <a:t>postulate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that </a:t>
            </a:r>
            <a:r>
              <a:rPr sz="2800" dirty="0">
                <a:latin typeface="Arial"/>
                <a:cs typeface="Arial"/>
              </a:rPr>
              <a:t>is  assumed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true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Theorem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that </a:t>
            </a:r>
            <a:r>
              <a:rPr sz="2800" dirty="0">
                <a:latin typeface="Arial"/>
                <a:cs typeface="Arial"/>
              </a:rPr>
              <a:t>has been proven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Hypothesis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premise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ct val="101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assumption (often </a:t>
            </a:r>
            <a:r>
              <a:rPr sz="2800" dirty="0">
                <a:latin typeface="Arial"/>
                <a:cs typeface="Arial"/>
              </a:rPr>
              <a:t>unproven) </a:t>
            </a:r>
            <a:r>
              <a:rPr sz="2800" spc="-5" dirty="0">
                <a:latin typeface="Arial"/>
                <a:cs typeface="Arial"/>
              </a:rPr>
              <a:t>defining the  structures </a:t>
            </a:r>
            <a:r>
              <a:rPr sz="2800" dirty="0">
                <a:latin typeface="Arial"/>
                <a:cs typeface="Arial"/>
              </a:rPr>
              <a:t>about which we are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reasoning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pc="-5" dirty="0"/>
              <a:t>More	Proof</a:t>
            </a:r>
            <a:r>
              <a:rPr spc="-65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96733"/>
            <a:ext cx="7469505" cy="47974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Lemma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ts val="3329"/>
              </a:lnSpc>
              <a:spcBef>
                <a:spcPts val="75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minor </a:t>
            </a:r>
            <a:r>
              <a:rPr sz="2800" spc="-5" dirty="0">
                <a:latin typeface="Arial"/>
                <a:cs typeface="Arial"/>
              </a:rPr>
              <a:t>theorem </a:t>
            </a:r>
            <a:r>
              <a:rPr sz="2800" dirty="0">
                <a:latin typeface="Arial"/>
                <a:cs typeface="Arial"/>
              </a:rPr>
              <a:t>used as a </a:t>
            </a:r>
            <a:r>
              <a:rPr sz="2800" spc="-5" dirty="0">
                <a:latin typeface="Arial"/>
                <a:cs typeface="Arial"/>
              </a:rPr>
              <a:t>stepping-stone  to </a:t>
            </a:r>
            <a:r>
              <a:rPr sz="2800" dirty="0">
                <a:latin typeface="Arial"/>
                <a:cs typeface="Arial"/>
              </a:rPr>
              <a:t>proving a major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theorem.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Arial"/>
                <a:cs typeface="Arial"/>
              </a:rPr>
              <a:t>Corollary</a:t>
            </a:r>
            <a:endParaRPr sz="2800">
              <a:latin typeface="Arial"/>
              <a:cs typeface="Arial"/>
            </a:endParaRPr>
          </a:p>
          <a:p>
            <a:pPr marL="748665" marR="1072515" indent="-279400">
              <a:lnSpc>
                <a:spcPct val="102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minor </a:t>
            </a:r>
            <a:r>
              <a:rPr sz="2800" spc="-5" dirty="0">
                <a:latin typeface="Arial"/>
                <a:cs typeface="Arial"/>
              </a:rPr>
              <a:t>theorem </a:t>
            </a:r>
            <a:r>
              <a:rPr sz="2800" dirty="0">
                <a:latin typeface="Arial"/>
                <a:cs typeface="Arial"/>
              </a:rPr>
              <a:t>proved as an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easy  consequence of a major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theorem.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Conjecture</a:t>
            </a:r>
            <a:endParaRPr sz="2800">
              <a:latin typeface="Arial"/>
              <a:cs typeface="Arial"/>
            </a:endParaRPr>
          </a:p>
          <a:p>
            <a:pPr marL="748665" marR="90170" indent="-279400">
              <a:lnSpc>
                <a:spcPct val="100099"/>
              </a:lnSpc>
              <a:spcBef>
                <a:spcPts val="7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</a:t>
            </a:r>
            <a:r>
              <a:rPr sz="2800" dirty="0">
                <a:latin typeface="Arial"/>
                <a:cs typeface="Arial"/>
              </a:rPr>
              <a:t>whose </a:t>
            </a:r>
            <a:r>
              <a:rPr sz="2800" spc="-5" dirty="0">
                <a:latin typeface="Arial"/>
                <a:cs typeface="Arial"/>
              </a:rPr>
              <a:t>truth </a:t>
            </a:r>
            <a:r>
              <a:rPr sz="2800" dirty="0">
                <a:latin typeface="Arial"/>
                <a:cs typeface="Arial"/>
              </a:rPr>
              <a:t>value has not  been proven. (A </a:t>
            </a:r>
            <a:r>
              <a:rPr sz="2800" spc="-5" dirty="0">
                <a:latin typeface="Arial"/>
                <a:cs typeface="Arial"/>
              </a:rPr>
              <a:t>conjecture </a:t>
            </a:r>
            <a:r>
              <a:rPr sz="2800" dirty="0">
                <a:latin typeface="Arial"/>
                <a:cs typeface="Arial"/>
              </a:rPr>
              <a:t>may be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widely  believed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true, regardless.)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179463"/>
            <a:ext cx="6657975" cy="16560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proving a </a:t>
            </a:r>
            <a:r>
              <a:rPr sz="2800" spc="-5" dirty="0">
                <a:latin typeface="Arial"/>
                <a:cs typeface="Arial"/>
              </a:rPr>
              <a:t>statement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i="1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alone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ts val="3160"/>
              </a:lnSpc>
              <a:spcBef>
                <a:spcPts val="157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b="1" i="1" spc="-5" dirty="0">
                <a:latin typeface="Arial"/>
                <a:cs typeface="Arial"/>
              </a:rPr>
              <a:t>Proof by Contradiction </a:t>
            </a:r>
            <a:r>
              <a:rPr sz="2600" dirty="0">
                <a:latin typeface="Arial"/>
                <a:cs typeface="Arial"/>
              </a:rPr>
              <a:t>(indirect </a:t>
            </a:r>
            <a:r>
              <a:rPr sz="2600" spc="-5" dirty="0">
                <a:latin typeface="Arial"/>
                <a:cs typeface="Arial"/>
              </a:rPr>
              <a:t>proof): 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prove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3000" dirty="0">
                <a:solidFill>
                  <a:srgbClr val="007600"/>
                </a:solidFill>
                <a:latin typeface="Symbol"/>
                <a:cs typeface="Symbol"/>
              </a:rPr>
              <a:t></a:t>
            </a:r>
            <a:r>
              <a:rPr sz="3000" spc="30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600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21275"/>
            <a:ext cx="7319645" cy="468249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proving </a:t>
            </a:r>
            <a:r>
              <a:rPr sz="2800" spc="-5" dirty="0">
                <a:latin typeface="Arial"/>
                <a:cs typeface="Arial"/>
              </a:rPr>
              <a:t>implications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we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have: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6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Arial"/>
                <a:cs typeface="Arial"/>
              </a:rPr>
              <a:t>Trivial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by</a:t>
            </a:r>
            <a:r>
              <a:rPr sz="26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itself.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8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Arial"/>
                <a:cs typeface="Arial"/>
              </a:rPr>
              <a:t>Direct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true,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and prove</a:t>
            </a:r>
            <a:r>
              <a:rPr sz="2600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8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" dirty="0">
                <a:latin typeface="Arial"/>
                <a:cs typeface="Arial"/>
              </a:rPr>
              <a:t>Indirect </a:t>
            </a:r>
            <a:r>
              <a:rPr sz="2600" b="1" spc="-5" dirty="0">
                <a:latin typeface="Arial"/>
                <a:cs typeface="Arial"/>
              </a:rPr>
              <a:t>proof:</a:t>
            </a:r>
            <a:endParaRPr sz="2600">
              <a:latin typeface="Arial"/>
              <a:cs typeface="Arial"/>
            </a:endParaRPr>
          </a:p>
          <a:p>
            <a:pPr marL="1155065" marR="626745" indent="-228600">
              <a:lnSpc>
                <a:spcPts val="2800"/>
              </a:lnSpc>
              <a:spcBef>
                <a:spcPts val="124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Proof by Contraposition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): 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prove</a:t>
            </a:r>
            <a:r>
              <a:rPr sz="2600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ts val="2960"/>
              </a:lnSpc>
              <a:spcBef>
                <a:spcPts val="84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Proof by</a:t>
            </a:r>
            <a:r>
              <a:rPr sz="2600" b="1" i="1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Contradiction</a:t>
            </a:r>
            <a:r>
              <a:rPr sz="2600" spc="-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55065" marR="160020">
              <a:lnSpc>
                <a:spcPts val="2800"/>
              </a:lnSpc>
              <a:spcBef>
                <a:spcPts val="200"/>
              </a:spcBef>
            </a:pP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show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leads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 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contradiction. (i.e.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600" spc="1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F)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" dirty="0">
                <a:latin typeface="Arial"/>
                <a:cs typeface="Arial"/>
              </a:rPr>
              <a:t>Vacuous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by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itself.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163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Direct Proof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952" y="1252220"/>
            <a:ext cx="7637145" cy="5166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06400" marR="184150" indent="-342900">
              <a:lnSpc>
                <a:spcPts val="3100"/>
              </a:lnSpc>
              <a:spcBef>
                <a:spcPts val="219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Definition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integer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called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odd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iff 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=2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+1  for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integer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;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iff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=2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some</a:t>
            </a:r>
            <a:r>
              <a:rPr sz="2600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06400" marR="390525" indent="-342900">
              <a:lnSpc>
                <a:spcPts val="2880"/>
              </a:lnSpc>
              <a:spcBef>
                <a:spcPts val="800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solidFill>
                  <a:srgbClr val="333399"/>
                </a:solidFill>
                <a:latin typeface="Arial"/>
                <a:cs typeface="Arial"/>
              </a:rPr>
              <a:t>Theorem: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either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odd or even, but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not both.</a:t>
            </a:r>
            <a:endParaRPr sz="2400">
              <a:latin typeface="Arial"/>
              <a:cs typeface="Arial"/>
            </a:endParaRPr>
          </a:p>
          <a:p>
            <a:pPr marL="520065">
              <a:lnSpc>
                <a:spcPts val="3040"/>
              </a:lnSpc>
              <a:tabLst>
                <a:tab pos="805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This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can be proven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even simpler</a:t>
            </a:r>
            <a:r>
              <a:rPr sz="26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axioms.</a:t>
            </a:r>
            <a:endParaRPr sz="2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25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latin typeface="Arial"/>
                <a:cs typeface="Arial"/>
              </a:rPr>
              <a:t>Theorem:</a:t>
            </a:r>
            <a:endParaRPr sz="2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5"/>
              </a:spcBef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integers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) If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odd,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spc="-22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640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Proof</a:t>
            </a:r>
            <a:r>
              <a:rPr sz="2600" b="1" spc="-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odd,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01955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Thus,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= 2(2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+</a:t>
            </a:r>
            <a:r>
              <a:rPr sz="2400" spc="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06400" marR="442595">
              <a:lnSpc>
                <a:spcPct val="101499"/>
              </a:lnSpc>
              <a:spcBef>
                <a:spcPts val="475"/>
              </a:spcBef>
            </a:pPr>
            <a:r>
              <a:rPr sz="2400" spc="-5" dirty="0">
                <a:latin typeface="Arial"/>
                <a:cs typeface="Arial"/>
              </a:rPr>
              <a:t>Therefore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of </a:t>
            </a:r>
            <a:r>
              <a:rPr sz="2400" spc="-5" dirty="0">
                <a:latin typeface="Arial"/>
                <a:cs typeface="Arial"/>
              </a:rPr>
              <a:t>the form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</a:t>
            </a:r>
            <a:r>
              <a:rPr sz="2400" spc="-5" dirty="0">
                <a:latin typeface="Arial"/>
                <a:cs typeface="Arial"/>
              </a:rPr>
              <a:t>(with </a:t>
            </a:r>
            <a:r>
              <a:rPr sz="2400" i="1" dirty="0"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the integer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),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odd.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09220"/>
            <a:ext cx="5727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Indirect Proof</a:t>
            </a:r>
            <a:r>
              <a:rPr spc="-40" dirty="0"/>
              <a:t> </a:t>
            </a:r>
            <a:r>
              <a:rPr spc="-5" dirty="0"/>
              <a:t>Example: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617220"/>
            <a:ext cx="583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Proof</a:t>
            </a:r>
            <a:r>
              <a:rPr sz="4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by	Contraposition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514" y="1328420"/>
            <a:ext cx="7874634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  <a:tab pos="217297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	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800" dirty="0">
                <a:latin typeface="Arial"/>
                <a:cs typeface="Arial"/>
              </a:rPr>
              <a:t>is odd,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(Contrapositive: If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is even,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then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even)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181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conclusion is </a:t>
            </a:r>
            <a:r>
              <a:rPr sz="2400" spc="-5" dirty="0">
                <a:latin typeface="Arial"/>
                <a:cs typeface="Arial"/>
              </a:rPr>
              <a:t>false, </a:t>
            </a:r>
            <a:r>
              <a:rPr sz="2400" i="1" spc="-5" dirty="0">
                <a:latin typeface="Arial"/>
                <a:cs typeface="Arial"/>
              </a:rPr>
              <a:t>i.e.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even.  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3(2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6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2(3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Thus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even, because it equals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</a:t>
            </a:r>
            <a:r>
              <a:rPr sz="2400" dirty="0">
                <a:latin typeface="Arial"/>
                <a:cs typeface="Arial"/>
              </a:rPr>
              <a:t>. So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not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355600" marR="443865" algn="just">
              <a:lnSpc>
                <a:spcPct val="99400"/>
              </a:lnSpc>
              <a:spcBef>
                <a:spcPts val="615"/>
              </a:spcBef>
            </a:pP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have shown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 odd) →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is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odd)</a:t>
            </a:r>
            <a:r>
              <a:rPr sz="2400" spc="-5" dirty="0">
                <a:latin typeface="Arial"/>
                <a:cs typeface="Arial"/>
              </a:rPr>
              <a:t>,  thus its contrapositive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is odd) →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 odd) </a:t>
            </a:r>
            <a:r>
              <a:rPr sz="2400" dirty="0">
                <a:latin typeface="Arial"/>
                <a:cs typeface="Arial"/>
              </a:rPr>
              <a:t>is  also </a:t>
            </a:r>
            <a:r>
              <a:rPr sz="2400" spc="-5" dirty="0">
                <a:latin typeface="Arial"/>
                <a:cs typeface="Arial"/>
              </a:rPr>
              <a:t>true.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41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0760" algn="l"/>
              </a:tabLst>
            </a:pPr>
            <a:r>
              <a:rPr spc="-5" dirty="0"/>
              <a:t>Vacuous	Proof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1239" y="1557020"/>
            <a:ext cx="7777480" cy="4264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(i.e.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false)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r>
              <a:rPr sz="2800" i="1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 dirty="0">
              <a:latin typeface="Arial"/>
              <a:cs typeface="Arial"/>
            </a:endParaRPr>
          </a:p>
          <a:p>
            <a:pPr marL="393700" marR="43180" indent="-342900">
              <a:lnSpc>
                <a:spcPct val="102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odd and even,  then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50800">
              <a:lnSpc>
                <a:spcPct val="100000"/>
              </a:lnSpc>
              <a:spcBef>
                <a:spcPts val="61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 dirty="0">
              <a:latin typeface="Arial"/>
              <a:cs typeface="Arial"/>
            </a:endParaRPr>
          </a:p>
          <a:p>
            <a:pPr marL="393700" marR="753110">
              <a:lnSpc>
                <a:spcPct val="99500"/>
              </a:lnSpc>
              <a:spcBef>
                <a:spcPts val="755"/>
              </a:spcBef>
            </a:pPr>
            <a:r>
              <a:rPr sz="2800" spc="-5" dirty="0">
                <a:latin typeface="Arial"/>
                <a:cs typeface="Arial"/>
              </a:rPr>
              <a:t>The statement “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both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odd and even</a:t>
            </a:r>
            <a:r>
              <a:rPr sz="2800" dirty="0">
                <a:latin typeface="Arial"/>
                <a:cs typeface="Arial"/>
              </a:rPr>
              <a:t>” is  necessarily </a:t>
            </a:r>
            <a:r>
              <a:rPr sz="2800" spc="-5" dirty="0">
                <a:latin typeface="Arial"/>
                <a:cs typeface="Arial"/>
              </a:rPr>
              <a:t>false, </a:t>
            </a:r>
            <a:r>
              <a:rPr sz="2800" dirty="0">
                <a:latin typeface="Arial"/>
                <a:cs typeface="Arial"/>
              </a:rPr>
              <a:t>since no number can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odd and even. So, </a:t>
            </a:r>
            <a:r>
              <a:rPr sz="2800" spc="-5" dirty="0">
                <a:latin typeface="Arial"/>
                <a:cs typeface="Arial"/>
              </a:rPr>
              <a:t>the theorem </a:t>
            </a:r>
            <a:r>
              <a:rPr sz="2800" dirty="0">
                <a:latin typeface="Arial"/>
                <a:cs typeface="Arial"/>
              </a:rPr>
              <a:t>is  vacuously </a:t>
            </a:r>
            <a:r>
              <a:rPr sz="2800" spc="-5" dirty="0">
                <a:latin typeface="Arial"/>
                <a:cs typeface="Arial"/>
              </a:rPr>
              <a:t>true.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305</Words>
  <Application>Microsoft Office PowerPoint</Application>
  <PresentationFormat>On-screen Show (4:3)</PresentationFormat>
  <Paragraphs>188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CSE 2213: Discrete Mathematics</vt:lpstr>
      <vt:lpstr>Lecture 06</vt:lpstr>
      <vt:lpstr>Proof Terminology</vt:lpstr>
      <vt:lpstr>More Proof Terminology</vt:lpstr>
      <vt:lpstr>Proof Methods</vt:lpstr>
      <vt:lpstr>Proof Methods</vt:lpstr>
      <vt:lpstr>Direct Proof Example</vt:lpstr>
      <vt:lpstr>Indirect Proof Example:</vt:lpstr>
      <vt:lpstr>Vacuous Proof Example</vt:lpstr>
      <vt:lpstr>Trivial Proof Example</vt:lpstr>
      <vt:lpstr>Proof by Contradiction</vt:lpstr>
      <vt:lpstr>Rational Number</vt:lpstr>
      <vt:lpstr>Proof by Contradiction</vt:lpstr>
      <vt:lpstr>Proof by Contradiction</vt:lpstr>
      <vt:lpstr>Proof by Contradiction</vt:lpstr>
      <vt:lpstr>Circular Reasoning</vt:lpstr>
      <vt:lpstr>Chapter 2</vt:lpstr>
      <vt:lpstr>2.1 Sets</vt:lpstr>
      <vt:lpstr>Basic Notations for Sets</vt:lpstr>
      <vt:lpstr>Basic Properties of Sets</vt:lpstr>
      <vt:lpstr>Definition of Set Equality</vt:lpstr>
      <vt:lpstr>Infinite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</dc:title>
  <cp:lastModifiedBy>Dr. Al-Sakib Khan Pathan</cp:lastModifiedBy>
  <cp:revision>19</cp:revision>
  <dcterms:created xsi:type="dcterms:W3CDTF">2021-10-27T06:10:00Z</dcterms:created>
  <dcterms:modified xsi:type="dcterms:W3CDTF">2022-11-06T05:40:05Z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