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7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81" r:id="rId21"/>
    <p:sldId id="283" r:id="rId22"/>
    <p:sldId id="276" r:id="rId23"/>
    <p:sldId id="284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512" y="468312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662"/>
                </a:lnTo>
                <a:lnTo>
                  <a:pt x="438150" y="474662"/>
                </a:lnTo>
                <a:lnTo>
                  <a:pt x="438150" y="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0100" y="468312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337" y="890587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422275" y="0"/>
                </a:moveTo>
                <a:lnTo>
                  <a:pt x="0" y="0"/>
                </a:lnTo>
                <a:lnTo>
                  <a:pt x="0" y="474662"/>
                </a:lnTo>
                <a:lnTo>
                  <a:pt x="422275" y="474662"/>
                </a:lnTo>
                <a:lnTo>
                  <a:pt x="422275" y="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1225" y="890587"/>
            <a:ext cx="368299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7000" y="817562"/>
            <a:ext cx="560387" cy="4222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62000" y="360363"/>
            <a:ext cx="31750" cy="1052830"/>
          </a:xfrm>
          <a:custGeom>
            <a:avLst/>
            <a:gdLst/>
            <a:ahLst/>
            <a:cxnLst/>
            <a:rect l="l" t="t" r="r" b="b"/>
            <a:pathLst>
              <a:path w="31750" h="1052830">
                <a:moveTo>
                  <a:pt x="31750" y="0"/>
                </a:moveTo>
                <a:lnTo>
                  <a:pt x="0" y="0"/>
                </a:lnTo>
                <a:lnTo>
                  <a:pt x="0" y="1052511"/>
                </a:lnTo>
                <a:lnTo>
                  <a:pt x="31750" y="1052511"/>
                </a:lnTo>
                <a:lnTo>
                  <a:pt x="3175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42912" y="1150937"/>
            <a:ext cx="8226424" cy="317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9677" y="120040"/>
            <a:ext cx="558419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512" y="468312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662"/>
                </a:lnTo>
                <a:lnTo>
                  <a:pt x="438150" y="474662"/>
                </a:lnTo>
                <a:lnTo>
                  <a:pt x="438150" y="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0100" y="468312"/>
            <a:ext cx="328612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337" y="890587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422275" y="0"/>
                </a:moveTo>
                <a:lnTo>
                  <a:pt x="0" y="0"/>
                </a:lnTo>
                <a:lnTo>
                  <a:pt x="0" y="474662"/>
                </a:lnTo>
                <a:lnTo>
                  <a:pt x="422275" y="474662"/>
                </a:lnTo>
                <a:lnTo>
                  <a:pt x="422275" y="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392" y="462279"/>
            <a:ext cx="895921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7451" y="1176020"/>
            <a:ext cx="7394575" cy="3439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6689" y="6562556"/>
            <a:ext cx="299593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88893" y="6572081"/>
            <a:ext cx="44069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63"/>
            <a:ext cx="9009380" cy="1052830"/>
            <a:chOff x="0" y="2438463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0512" y="2546413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7667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7667" y="474662"/>
                  </a:lnTo>
                  <a:lnTo>
                    <a:pt x="43766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3468" y="2546413"/>
              <a:ext cx="328244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337" y="2968688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1817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1817" y="474662"/>
                  </a:lnTo>
                  <a:lnTo>
                    <a:pt x="42181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3437" y="2968688"/>
              <a:ext cx="369100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95600"/>
              <a:ext cx="560387" cy="422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000" y="24384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12" y="3260787"/>
              <a:ext cx="8693150" cy="555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571103" y="6568957"/>
            <a:ext cx="2717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1-</a:t>
            </a:r>
            <a:fld id="{81D60167-4931-47E6-BA6A-407CBD079E47}" type="slidenum">
              <a:rPr sz="1200" spc="-5" dirty="0">
                <a:latin typeface="Arial"/>
                <a:cs typeface="Arial"/>
              </a:rPr>
              <a:t>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9644" y="872109"/>
            <a:ext cx="7280909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spc="-5" dirty="0"/>
              <a:t>CSE 2213</a:t>
            </a:r>
            <a:r>
              <a:rPr sz="4800" spc="-5" dirty="0"/>
              <a:t>:</a:t>
            </a:r>
            <a:endParaRPr sz="4800" dirty="0"/>
          </a:p>
          <a:p>
            <a:pPr marL="12700" marR="5080">
              <a:lnSpc>
                <a:spcPct val="100000"/>
              </a:lnSpc>
            </a:pPr>
            <a:r>
              <a:rPr lang="en-US" sz="4800" spc="-5" dirty="0"/>
              <a:t>Discrete Mathematics</a:t>
            </a:r>
            <a:endParaRPr sz="4800" dirty="0"/>
          </a:p>
        </p:txBody>
      </p:sp>
      <p:sp>
        <p:nvSpPr>
          <p:cNvPr id="14" name="object 13"/>
          <p:cNvSpPr txBox="1"/>
          <p:nvPr/>
        </p:nvSpPr>
        <p:spPr>
          <a:xfrm>
            <a:off x="1043736" y="5042530"/>
            <a:ext cx="7348855" cy="13721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lang="en-US" sz="2000" b="1" dirty="0">
                <a:solidFill>
                  <a:srgbClr val="C00000"/>
                </a:solidFill>
                <a:latin typeface="Arial"/>
                <a:cs typeface="Arial"/>
              </a:rPr>
              <a:t>Modified Slides (based on the source mentioned below):</a:t>
            </a:r>
            <a:endParaRPr sz="2900" b="1" dirty="0">
              <a:solidFill>
                <a:srgbClr val="C00000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Originals slides by </a:t>
            </a:r>
            <a:r>
              <a:rPr sz="2000" spc="5" dirty="0">
                <a:latin typeface="Arial"/>
                <a:cs typeface="Arial"/>
              </a:rPr>
              <a:t>Dr. </a:t>
            </a:r>
            <a:r>
              <a:rPr sz="2000" dirty="0">
                <a:latin typeface="Arial"/>
                <a:cs typeface="Arial"/>
              </a:rPr>
              <a:t>Baek and Dr. </a:t>
            </a:r>
            <a:r>
              <a:rPr sz="2000" spc="-5" dirty="0">
                <a:latin typeface="Arial"/>
                <a:cs typeface="Arial"/>
              </a:rPr>
              <a:t>Still, </a:t>
            </a:r>
            <a:r>
              <a:rPr sz="2000" dirty="0">
                <a:latin typeface="Arial"/>
                <a:cs typeface="Arial"/>
              </a:rPr>
              <a:t>adapted by J.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Stelovsky</a:t>
            </a: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Based on slides </a:t>
            </a:r>
            <a:r>
              <a:rPr sz="2000" spc="5" dirty="0">
                <a:latin typeface="Arial"/>
                <a:cs typeface="Arial"/>
              </a:rPr>
              <a:t>Dr. </a:t>
            </a:r>
            <a:r>
              <a:rPr sz="2000" dirty="0">
                <a:latin typeface="Arial"/>
                <a:cs typeface="Arial"/>
              </a:rPr>
              <a:t>M. P. Frank and Dr. J.L.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Gross</a:t>
            </a: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Provided by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McGraw-Hill</a:t>
            </a:r>
          </a:p>
        </p:txBody>
      </p:sp>
    </p:spTree>
    <p:extLst>
      <p:ext uri="{BB962C8B-B14F-4D97-AF65-F5344CB8AC3E}">
        <p14:creationId xmlns:p14="http://schemas.microsoft.com/office/powerpoint/2010/main" val="4287447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69903" y="2550012"/>
            <a:ext cx="7183740" cy="3181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9677" y="139700"/>
            <a:ext cx="54146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Function</a:t>
            </a:r>
            <a:r>
              <a:rPr sz="4000" b="1" spc="-6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Composition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194752" y="622300"/>
            <a:ext cx="3521075" cy="1356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Illustration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20"/>
              </a:spcBef>
              <a:tabLst>
                <a:tab pos="354965" algn="l"/>
                <a:tab pos="2069464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g: A</a:t>
            </a:r>
            <a:r>
              <a:rPr sz="2800" i="1" spc="-5" dirty="0">
                <a:latin typeface="Arial"/>
                <a:cs typeface="Arial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B,	f : B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</a:t>
            </a:r>
            <a:r>
              <a:rPr spc="-60" dirty="0"/>
              <a:t> </a:t>
            </a:r>
            <a:r>
              <a:rPr spc="-5" dirty="0"/>
              <a:t>Composition: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94752" y="370901"/>
            <a:ext cx="3521075" cy="1456055"/>
          </a:xfrm>
          <a:prstGeom prst="rect">
            <a:avLst/>
          </a:prstGeom>
        </p:spPr>
        <p:txBody>
          <a:bodyPr vert="horz" wrap="square" lIns="0" tIns="24447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925"/>
              </a:spcBef>
            </a:pP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Example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  <a:tabLst>
                <a:tab pos="354965" algn="l"/>
                <a:tab pos="2069464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g: A</a:t>
            </a:r>
            <a:r>
              <a:rPr sz="2800" i="1" spc="-5" dirty="0">
                <a:latin typeface="Arial"/>
                <a:cs typeface="Arial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B,	f : B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16468" y="1922652"/>
            <a:ext cx="4822948" cy="2268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69103" y="4532393"/>
            <a:ext cx="2790026" cy="1699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3953827" y="4532393"/>
            <a:ext cx="762000" cy="420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spc="-5" dirty="0">
                <a:solidFill>
                  <a:schemeClr val="tx1"/>
                </a:solidFill>
                <a:latin typeface="Arial"/>
                <a:cs typeface="Arial"/>
              </a:rPr>
              <a:t>f 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◦ </a:t>
            </a:r>
            <a:r>
              <a:rPr lang="en-US" i="1" dirty="0">
                <a:solidFill>
                  <a:schemeClr val="tx1"/>
                </a:solidFill>
                <a:latin typeface="Arial"/>
                <a:cs typeface="Arial"/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120040"/>
            <a:ext cx="55841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</a:t>
            </a:r>
            <a:r>
              <a:rPr spc="-60" dirty="0"/>
              <a:t> </a:t>
            </a:r>
            <a:r>
              <a:rPr spc="-5" dirty="0"/>
              <a:t>Composition: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29677" y="602640"/>
            <a:ext cx="21151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3333CC"/>
                </a:solidFill>
                <a:latin typeface="Arial"/>
                <a:cs typeface="Arial"/>
              </a:rPr>
              <a:t>Exam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pl</a:t>
            </a:r>
            <a:r>
              <a:rPr sz="4000" b="1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110"/>
              </a:lnSpc>
              <a:spcBef>
                <a:spcPts val="100"/>
              </a:spcBef>
              <a:tabLst>
                <a:tab pos="3422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Example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20</a:t>
            </a:r>
            <a:r>
              <a:rPr spc="-5" dirty="0"/>
              <a:t>: Let </a:t>
            </a:r>
            <a:r>
              <a:rPr i="1" dirty="0">
                <a:latin typeface="Arial"/>
                <a:cs typeface="Arial"/>
              </a:rPr>
              <a:t>g</a:t>
            </a:r>
            <a:r>
              <a:rPr dirty="0"/>
              <a:t>: </a:t>
            </a:r>
            <a:r>
              <a:rPr spc="-5" dirty="0"/>
              <a:t>{</a:t>
            </a:r>
            <a:r>
              <a:rPr i="1" spc="-5" dirty="0">
                <a:latin typeface="Arial"/>
                <a:cs typeface="Arial"/>
              </a:rPr>
              <a:t>a</a:t>
            </a:r>
            <a:r>
              <a:rPr spc="-5" dirty="0"/>
              <a:t>, </a:t>
            </a:r>
            <a:r>
              <a:rPr i="1" dirty="0">
                <a:latin typeface="Arial"/>
                <a:cs typeface="Arial"/>
              </a:rPr>
              <a:t>b</a:t>
            </a:r>
            <a:r>
              <a:rPr dirty="0"/>
              <a:t>, </a:t>
            </a:r>
            <a:r>
              <a:rPr i="1" dirty="0">
                <a:latin typeface="Arial"/>
                <a:cs typeface="Arial"/>
              </a:rPr>
              <a:t>c</a:t>
            </a:r>
            <a:r>
              <a:rPr dirty="0"/>
              <a:t>} </a:t>
            </a:r>
            <a:r>
              <a:rPr dirty="0">
                <a:latin typeface="Symbol"/>
                <a:cs typeface="Symbol"/>
              </a:rPr>
              <a:t>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{</a:t>
            </a:r>
            <a:r>
              <a:rPr i="1" dirty="0">
                <a:latin typeface="Arial"/>
                <a:cs typeface="Arial"/>
              </a:rPr>
              <a:t>a</a:t>
            </a:r>
            <a:r>
              <a:rPr dirty="0"/>
              <a:t>, </a:t>
            </a:r>
            <a:r>
              <a:rPr i="1" dirty="0">
                <a:latin typeface="Arial"/>
                <a:cs typeface="Arial"/>
              </a:rPr>
              <a:t>b</a:t>
            </a:r>
            <a:r>
              <a:rPr dirty="0"/>
              <a:t>, </a:t>
            </a:r>
            <a:r>
              <a:rPr i="1" dirty="0">
                <a:latin typeface="Arial"/>
                <a:cs typeface="Arial"/>
              </a:rPr>
              <a:t>c</a:t>
            </a:r>
            <a:r>
              <a:rPr dirty="0"/>
              <a:t>} such</a:t>
            </a:r>
            <a:r>
              <a:rPr spc="25" dirty="0"/>
              <a:t> </a:t>
            </a:r>
            <a:r>
              <a:rPr spc="-5" dirty="0"/>
              <a:t>that</a:t>
            </a:r>
            <a:endParaRPr sz="1550">
              <a:latin typeface="Arial"/>
              <a:cs typeface="Arial"/>
            </a:endParaRPr>
          </a:p>
          <a:p>
            <a:pPr marL="151130" algn="ctr">
              <a:lnSpc>
                <a:spcPts val="3110"/>
              </a:lnSpc>
            </a:pPr>
            <a:r>
              <a:rPr i="1" dirty="0">
                <a:latin typeface="Arial"/>
                <a:cs typeface="Arial"/>
              </a:rPr>
              <a:t>g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a</a:t>
            </a:r>
            <a:r>
              <a:rPr dirty="0"/>
              <a:t>) = </a:t>
            </a:r>
            <a:r>
              <a:rPr i="1" dirty="0">
                <a:latin typeface="Arial"/>
                <a:cs typeface="Arial"/>
              </a:rPr>
              <a:t>b</a:t>
            </a:r>
            <a:r>
              <a:rPr dirty="0"/>
              <a:t>, </a:t>
            </a:r>
            <a:r>
              <a:rPr i="1" spc="-5" dirty="0">
                <a:latin typeface="Arial"/>
                <a:cs typeface="Arial"/>
              </a:rPr>
              <a:t>g</a:t>
            </a:r>
            <a:r>
              <a:rPr spc="-5" dirty="0"/>
              <a:t>(</a:t>
            </a:r>
            <a:r>
              <a:rPr i="1" spc="-5" dirty="0">
                <a:latin typeface="Arial"/>
                <a:cs typeface="Arial"/>
              </a:rPr>
              <a:t>b</a:t>
            </a:r>
            <a:r>
              <a:rPr spc="-5" dirty="0"/>
              <a:t>) </a:t>
            </a:r>
            <a:r>
              <a:rPr dirty="0"/>
              <a:t>= </a:t>
            </a:r>
            <a:r>
              <a:rPr i="1" dirty="0">
                <a:latin typeface="Arial"/>
                <a:cs typeface="Arial"/>
              </a:rPr>
              <a:t>c</a:t>
            </a:r>
            <a:r>
              <a:rPr dirty="0"/>
              <a:t>, </a:t>
            </a:r>
            <a:r>
              <a:rPr i="1" dirty="0">
                <a:latin typeface="Arial"/>
                <a:cs typeface="Arial"/>
              </a:rPr>
              <a:t>g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c</a:t>
            </a:r>
            <a:r>
              <a:rPr dirty="0"/>
              <a:t>) =</a:t>
            </a:r>
            <a:r>
              <a:rPr spc="-40" dirty="0"/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dirty="0"/>
              <a:t>.</a:t>
            </a:r>
          </a:p>
          <a:p>
            <a:pPr marR="1889760" algn="r">
              <a:lnSpc>
                <a:spcPts val="3100"/>
              </a:lnSpc>
              <a:spcBef>
                <a:spcPts val="600"/>
              </a:spcBef>
            </a:pPr>
            <a:r>
              <a:rPr spc="-5" dirty="0"/>
              <a:t>Let </a:t>
            </a:r>
            <a:r>
              <a:rPr i="1" dirty="0">
                <a:latin typeface="Arial"/>
                <a:cs typeface="Arial"/>
              </a:rPr>
              <a:t>f </a:t>
            </a:r>
            <a:r>
              <a:rPr dirty="0"/>
              <a:t>: </a:t>
            </a:r>
            <a:r>
              <a:rPr spc="-5" dirty="0"/>
              <a:t>{</a:t>
            </a:r>
            <a:r>
              <a:rPr i="1" spc="-5" dirty="0">
                <a:latin typeface="Arial"/>
                <a:cs typeface="Arial"/>
              </a:rPr>
              <a:t>a</a:t>
            </a:r>
            <a:r>
              <a:rPr spc="-5" dirty="0"/>
              <a:t>, </a:t>
            </a:r>
            <a:r>
              <a:rPr i="1" dirty="0">
                <a:latin typeface="Arial"/>
                <a:cs typeface="Arial"/>
              </a:rPr>
              <a:t>b</a:t>
            </a:r>
            <a:r>
              <a:rPr dirty="0"/>
              <a:t>, </a:t>
            </a:r>
            <a:r>
              <a:rPr i="1" dirty="0">
                <a:latin typeface="Arial"/>
                <a:cs typeface="Arial"/>
              </a:rPr>
              <a:t>c</a:t>
            </a:r>
            <a:r>
              <a:rPr dirty="0"/>
              <a:t>} </a:t>
            </a:r>
            <a:r>
              <a:rPr dirty="0">
                <a:latin typeface="Symbol"/>
                <a:cs typeface="Symbol"/>
              </a:rPr>
              <a:t>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{1, 2, 3} such</a:t>
            </a:r>
            <a:r>
              <a:rPr spc="-5" dirty="0"/>
              <a:t> that</a:t>
            </a:r>
          </a:p>
          <a:p>
            <a:pPr marR="1939289" algn="r">
              <a:lnSpc>
                <a:spcPts val="3100"/>
              </a:lnSpc>
            </a:pPr>
            <a:r>
              <a:rPr i="1" dirty="0">
                <a:latin typeface="Arial"/>
                <a:cs typeface="Arial"/>
              </a:rPr>
              <a:t>f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a</a:t>
            </a:r>
            <a:r>
              <a:rPr dirty="0"/>
              <a:t>) = 3, </a:t>
            </a:r>
            <a:r>
              <a:rPr i="1" dirty="0">
                <a:latin typeface="Arial"/>
                <a:cs typeface="Arial"/>
              </a:rPr>
              <a:t>f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b</a:t>
            </a:r>
            <a:r>
              <a:rPr dirty="0"/>
              <a:t>) = 2, </a:t>
            </a:r>
            <a:r>
              <a:rPr i="1" dirty="0">
                <a:latin typeface="Arial"/>
                <a:cs typeface="Arial"/>
              </a:rPr>
              <a:t>f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c</a:t>
            </a:r>
            <a:r>
              <a:rPr dirty="0"/>
              <a:t>) =</a:t>
            </a:r>
            <a:r>
              <a:rPr spc="-114" dirty="0"/>
              <a:t> </a:t>
            </a:r>
            <a:r>
              <a:rPr dirty="0"/>
              <a:t>1.</a:t>
            </a:r>
          </a:p>
          <a:p>
            <a:pPr marL="379095" marR="510540">
              <a:lnSpc>
                <a:spcPts val="3080"/>
              </a:lnSpc>
              <a:spcBef>
                <a:spcPts val="840"/>
              </a:spcBef>
            </a:pPr>
            <a:r>
              <a:rPr spc="-5" dirty="0"/>
              <a:t>What </a:t>
            </a:r>
            <a:r>
              <a:rPr dirty="0"/>
              <a:t>is </a:t>
            </a:r>
            <a:r>
              <a:rPr spc="-5" dirty="0"/>
              <a:t>the composition </a:t>
            </a:r>
            <a:r>
              <a:rPr dirty="0"/>
              <a:t>of </a:t>
            </a:r>
            <a:r>
              <a:rPr i="1" dirty="0">
                <a:latin typeface="Arial"/>
                <a:cs typeface="Arial"/>
              </a:rPr>
              <a:t>f </a:t>
            </a:r>
            <a:r>
              <a:rPr spc="-5" dirty="0"/>
              <a:t>and </a:t>
            </a:r>
            <a:r>
              <a:rPr i="1" dirty="0">
                <a:latin typeface="Arial"/>
                <a:cs typeface="Arial"/>
              </a:rPr>
              <a:t>g</a:t>
            </a:r>
            <a:r>
              <a:rPr dirty="0"/>
              <a:t>, </a:t>
            </a:r>
            <a:r>
              <a:rPr spc="-5" dirty="0"/>
              <a:t>and what  </a:t>
            </a:r>
            <a:r>
              <a:rPr dirty="0"/>
              <a:t>is </a:t>
            </a:r>
            <a:r>
              <a:rPr spc="-5" dirty="0"/>
              <a:t>the composition </a:t>
            </a:r>
            <a:r>
              <a:rPr dirty="0"/>
              <a:t>of </a:t>
            </a:r>
            <a:r>
              <a:rPr i="1" dirty="0">
                <a:latin typeface="Arial"/>
                <a:cs typeface="Arial"/>
              </a:rPr>
              <a:t>g </a:t>
            </a:r>
            <a:r>
              <a:rPr spc="-5" dirty="0"/>
              <a:t>and </a:t>
            </a:r>
            <a:r>
              <a:rPr i="1" dirty="0">
                <a:latin typeface="Arial"/>
                <a:cs typeface="Arial"/>
              </a:rPr>
              <a:t>f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dirty="0"/>
              <a:t>?</a:t>
            </a:r>
          </a:p>
          <a:p>
            <a:pPr marL="1011555" marR="1604645" indent="-542290">
              <a:lnSpc>
                <a:spcPts val="3500"/>
              </a:lnSpc>
              <a:spcBef>
                <a:spcPts val="80"/>
              </a:spcBef>
              <a:tabLst>
                <a:tab pos="812165" algn="l"/>
              </a:tabLst>
            </a:pPr>
            <a:r>
              <a:rPr sz="145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5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i="1" dirty="0">
                <a:latin typeface="Arial"/>
                <a:cs typeface="Arial"/>
              </a:rPr>
              <a:t>f</a:t>
            </a:r>
            <a:r>
              <a:rPr sz="2400" dirty="0"/>
              <a:t>◦</a:t>
            </a:r>
            <a:r>
              <a:rPr sz="2400" i="1" dirty="0">
                <a:latin typeface="Arial"/>
                <a:cs typeface="Arial"/>
              </a:rPr>
              <a:t>g</a:t>
            </a:r>
            <a:r>
              <a:rPr sz="2400" dirty="0"/>
              <a:t>: </a:t>
            </a:r>
            <a:r>
              <a:rPr sz="2400" spc="-5" dirty="0"/>
              <a:t>{</a:t>
            </a:r>
            <a:r>
              <a:rPr sz="2400" i="1" spc="-5" dirty="0">
                <a:latin typeface="Arial"/>
                <a:cs typeface="Arial"/>
              </a:rPr>
              <a:t>a</a:t>
            </a:r>
            <a:r>
              <a:rPr sz="2400" spc="-5" dirty="0"/>
              <a:t>, </a:t>
            </a:r>
            <a:r>
              <a:rPr sz="2400" i="1" spc="-5" dirty="0">
                <a:latin typeface="Arial"/>
                <a:cs typeface="Arial"/>
              </a:rPr>
              <a:t>b</a:t>
            </a:r>
            <a:r>
              <a:rPr sz="2400" spc="-5" dirty="0"/>
              <a:t>, </a:t>
            </a:r>
            <a:r>
              <a:rPr sz="2400" i="1" dirty="0">
                <a:latin typeface="Arial"/>
                <a:cs typeface="Arial"/>
              </a:rPr>
              <a:t>c</a:t>
            </a:r>
            <a:r>
              <a:rPr sz="2400" dirty="0"/>
              <a:t>}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/>
              <a:t>{1, 2, 3} such </a:t>
            </a:r>
            <a:r>
              <a:rPr sz="2400" spc="-5" dirty="0"/>
              <a:t>that  </a:t>
            </a:r>
            <a:r>
              <a:rPr sz="2400" dirty="0"/>
              <a:t>(</a:t>
            </a:r>
            <a:r>
              <a:rPr sz="2400" i="1" dirty="0">
                <a:latin typeface="Arial"/>
                <a:cs typeface="Arial"/>
              </a:rPr>
              <a:t>f</a:t>
            </a:r>
            <a:r>
              <a:rPr sz="2400" dirty="0"/>
              <a:t>◦</a:t>
            </a:r>
            <a:r>
              <a:rPr sz="2400" i="1" dirty="0">
                <a:latin typeface="Arial"/>
                <a:cs typeface="Arial"/>
              </a:rPr>
              <a:t>g</a:t>
            </a:r>
            <a:r>
              <a:rPr sz="2400" dirty="0"/>
              <a:t>)(</a:t>
            </a:r>
            <a:r>
              <a:rPr sz="2400" i="1" dirty="0">
                <a:latin typeface="Arial"/>
                <a:cs typeface="Arial"/>
              </a:rPr>
              <a:t>a</a:t>
            </a:r>
            <a:r>
              <a:rPr sz="2400" dirty="0"/>
              <a:t>) = 2, (</a:t>
            </a:r>
            <a:r>
              <a:rPr sz="2400" i="1" dirty="0">
                <a:latin typeface="Arial"/>
                <a:cs typeface="Arial"/>
              </a:rPr>
              <a:t>f</a:t>
            </a:r>
            <a:r>
              <a:rPr sz="2400" dirty="0"/>
              <a:t>◦</a:t>
            </a:r>
            <a:r>
              <a:rPr sz="2400" i="1" dirty="0">
                <a:latin typeface="Arial"/>
                <a:cs typeface="Arial"/>
              </a:rPr>
              <a:t>g</a:t>
            </a:r>
            <a:r>
              <a:rPr sz="2400" dirty="0"/>
              <a:t>)(</a:t>
            </a:r>
            <a:r>
              <a:rPr sz="2400" i="1" dirty="0">
                <a:latin typeface="Arial"/>
                <a:cs typeface="Arial"/>
              </a:rPr>
              <a:t>b</a:t>
            </a:r>
            <a:r>
              <a:rPr sz="2400" dirty="0"/>
              <a:t>) = 1, (</a:t>
            </a:r>
            <a:r>
              <a:rPr sz="2400" i="1" dirty="0">
                <a:latin typeface="Arial"/>
                <a:cs typeface="Arial"/>
              </a:rPr>
              <a:t>f</a:t>
            </a:r>
            <a:r>
              <a:rPr sz="2400" dirty="0"/>
              <a:t>◦</a:t>
            </a:r>
            <a:r>
              <a:rPr sz="2400" i="1" dirty="0">
                <a:latin typeface="Arial"/>
                <a:cs typeface="Arial"/>
              </a:rPr>
              <a:t>g</a:t>
            </a:r>
            <a:r>
              <a:rPr sz="2400" dirty="0"/>
              <a:t>)(</a:t>
            </a:r>
            <a:r>
              <a:rPr sz="2400" i="1" dirty="0">
                <a:latin typeface="Arial"/>
                <a:cs typeface="Arial"/>
              </a:rPr>
              <a:t>c</a:t>
            </a:r>
            <a:r>
              <a:rPr sz="2400" dirty="0"/>
              <a:t>) =</a:t>
            </a:r>
            <a:r>
              <a:rPr sz="2400" spc="-125" dirty="0"/>
              <a:t> </a:t>
            </a:r>
            <a:r>
              <a:rPr sz="2400" dirty="0"/>
              <a:t>3.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48952" y="4755867"/>
            <a:ext cx="3436620" cy="1217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105638"/>
                </a:solidFill>
                <a:latin typeface="Arial"/>
                <a:cs typeface="Arial"/>
              </a:rPr>
              <a:t>f</a:t>
            </a:r>
            <a:r>
              <a:rPr sz="2400" dirty="0">
                <a:solidFill>
                  <a:srgbClr val="0B6748"/>
                </a:solidFill>
                <a:latin typeface="Arial"/>
                <a:cs typeface="Arial"/>
              </a:rPr>
              <a:t>◦</a:t>
            </a:r>
            <a:r>
              <a:rPr sz="2400" i="1" dirty="0">
                <a:solidFill>
                  <a:srgbClr val="105638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)(</a:t>
            </a:r>
            <a:r>
              <a:rPr sz="2400" i="1" dirty="0">
                <a:solidFill>
                  <a:srgbClr val="0B6748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) = </a:t>
            </a:r>
            <a:r>
              <a:rPr sz="2400" i="1" spc="-5" dirty="0">
                <a:solidFill>
                  <a:srgbClr val="0B6748"/>
                </a:solidFill>
                <a:latin typeface="Arial"/>
                <a:cs typeface="Arial"/>
              </a:rPr>
              <a:t>f</a:t>
            </a:r>
            <a:r>
              <a:rPr sz="2400" spc="-5" dirty="0">
                <a:solidFill>
                  <a:srgbClr val="0B6748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0B6748"/>
                </a:solidFill>
                <a:latin typeface="Arial"/>
                <a:cs typeface="Arial"/>
              </a:rPr>
              <a:t>g</a:t>
            </a:r>
            <a:r>
              <a:rPr sz="2400" spc="-5" dirty="0">
                <a:solidFill>
                  <a:srgbClr val="105638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0B6748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105638"/>
                </a:solidFill>
                <a:latin typeface="Arial"/>
                <a:cs typeface="Arial"/>
              </a:rPr>
              <a:t>)) 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= </a:t>
            </a:r>
            <a:r>
              <a:rPr sz="2400" i="1" dirty="0">
                <a:solidFill>
                  <a:srgbClr val="0B6748"/>
                </a:solidFill>
                <a:latin typeface="Arial"/>
                <a:cs typeface="Arial"/>
              </a:rPr>
              <a:t>f</a:t>
            </a:r>
            <a:r>
              <a:rPr sz="2400" dirty="0">
                <a:solidFill>
                  <a:srgbClr val="0B6748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0B6748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) =</a:t>
            </a:r>
            <a:r>
              <a:rPr sz="2400" spc="-80" dirty="0">
                <a:solidFill>
                  <a:srgbClr val="10563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105638"/>
                </a:solidFill>
                <a:latin typeface="Arial"/>
                <a:cs typeface="Arial"/>
              </a:rPr>
              <a:t>f</a:t>
            </a:r>
            <a:r>
              <a:rPr sz="2400" dirty="0">
                <a:solidFill>
                  <a:srgbClr val="0B6748"/>
                </a:solidFill>
                <a:latin typeface="Arial"/>
                <a:cs typeface="Arial"/>
              </a:rPr>
              <a:t>◦</a:t>
            </a:r>
            <a:r>
              <a:rPr sz="2400" i="1" dirty="0">
                <a:solidFill>
                  <a:srgbClr val="105638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)(</a:t>
            </a:r>
            <a:r>
              <a:rPr sz="2400" i="1" dirty="0">
                <a:solidFill>
                  <a:srgbClr val="0B6748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) = </a:t>
            </a:r>
            <a:r>
              <a:rPr sz="2400" i="1" spc="-5" dirty="0">
                <a:solidFill>
                  <a:srgbClr val="0B6748"/>
                </a:solidFill>
                <a:latin typeface="Arial"/>
                <a:cs typeface="Arial"/>
              </a:rPr>
              <a:t>f</a:t>
            </a:r>
            <a:r>
              <a:rPr sz="2400" spc="-5" dirty="0">
                <a:solidFill>
                  <a:srgbClr val="0B6748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0B6748"/>
                </a:solidFill>
                <a:latin typeface="Arial"/>
                <a:cs typeface="Arial"/>
              </a:rPr>
              <a:t>g</a:t>
            </a:r>
            <a:r>
              <a:rPr sz="2400" spc="-5" dirty="0">
                <a:solidFill>
                  <a:srgbClr val="105638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0B6748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105638"/>
                </a:solidFill>
                <a:latin typeface="Arial"/>
                <a:cs typeface="Arial"/>
              </a:rPr>
              <a:t>)) 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= </a:t>
            </a:r>
            <a:r>
              <a:rPr sz="2400" i="1" dirty="0">
                <a:solidFill>
                  <a:srgbClr val="0B6748"/>
                </a:solidFill>
                <a:latin typeface="Arial"/>
                <a:cs typeface="Arial"/>
              </a:rPr>
              <a:t>f</a:t>
            </a:r>
            <a:r>
              <a:rPr sz="2400" dirty="0">
                <a:solidFill>
                  <a:srgbClr val="0B6748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0B6748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) =</a:t>
            </a:r>
            <a:r>
              <a:rPr sz="2400" spc="-80" dirty="0">
                <a:solidFill>
                  <a:srgbClr val="10563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105638"/>
                </a:solidFill>
                <a:latin typeface="Arial"/>
                <a:cs typeface="Arial"/>
              </a:rPr>
              <a:t>f</a:t>
            </a:r>
            <a:r>
              <a:rPr sz="2400" dirty="0">
                <a:solidFill>
                  <a:srgbClr val="0B6748"/>
                </a:solidFill>
                <a:latin typeface="Arial"/>
                <a:cs typeface="Arial"/>
              </a:rPr>
              <a:t>◦</a:t>
            </a:r>
            <a:r>
              <a:rPr sz="2400" i="1" dirty="0">
                <a:solidFill>
                  <a:srgbClr val="105638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)(</a:t>
            </a:r>
            <a:r>
              <a:rPr sz="2400" i="1" dirty="0">
                <a:solidFill>
                  <a:srgbClr val="0B6748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) = </a:t>
            </a:r>
            <a:r>
              <a:rPr sz="2400" i="1" dirty="0">
                <a:solidFill>
                  <a:srgbClr val="0B6748"/>
                </a:solidFill>
                <a:latin typeface="Arial"/>
                <a:cs typeface="Arial"/>
              </a:rPr>
              <a:t>f</a:t>
            </a:r>
            <a:r>
              <a:rPr sz="2400" dirty="0">
                <a:solidFill>
                  <a:srgbClr val="0B6748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0B6748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0B6748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)) = </a:t>
            </a:r>
            <a:r>
              <a:rPr sz="2400" i="1" spc="-5" dirty="0">
                <a:solidFill>
                  <a:srgbClr val="0B6748"/>
                </a:solidFill>
                <a:latin typeface="Arial"/>
                <a:cs typeface="Arial"/>
              </a:rPr>
              <a:t>f</a:t>
            </a:r>
            <a:r>
              <a:rPr sz="2400" spc="-5" dirty="0">
                <a:solidFill>
                  <a:srgbClr val="0B6748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0B6748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105638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=</a:t>
            </a:r>
            <a:r>
              <a:rPr sz="2400" spc="-95" dirty="0">
                <a:solidFill>
                  <a:srgbClr val="10563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05638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64652" y="6065520"/>
            <a:ext cx="3628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5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i="1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◦</a:t>
            </a:r>
            <a:r>
              <a:rPr sz="2400" i="1" dirty="0">
                <a:latin typeface="Arial"/>
                <a:cs typeface="Arial"/>
              </a:rPr>
              <a:t>f </a:t>
            </a:r>
            <a:r>
              <a:rPr sz="2400" dirty="0">
                <a:latin typeface="Arial"/>
                <a:cs typeface="Arial"/>
              </a:rPr>
              <a:t>is not </a:t>
            </a:r>
            <a:r>
              <a:rPr sz="2400" spc="-5" dirty="0">
                <a:latin typeface="Arial"/>
                <a:cs typeface="Arial"/>
              </a:rPr>
              <a:t>defined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(why?)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95600" y="4700905"/>
            <a:ext cx="3581400" cy="1395095"/>
          </a:xfrm>
          <a:custGeom>
            <a:avLst/>
            <a:gdLst/>
            <a:ahLst/>
            <a:cxnLst/>
            <a:rect l="l" t="t" r="r" b="b"/>
            <a:pathLst>
              <a:path w="3581400" h="1395095">
                <a:moveTo>
                  <a:pt x="3581400" y="0"/>
                </a:moveTo>
                <a:lnTo>
                  <a:pt x="0" y="0"/>
                </a:lnTo>
                <a:lnTo>
                  <a:pt x="0" y="1394637"/>
                </a:lnTo>
                <a:lnTo>
                  <a:pt x="3581400" y="1394637"/>
                </a:lnTo>
                <a:lnTo>
                  <a:pt x="3581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dirty="0"/>
              <a:t>  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f(g(a)) = f(b) = 2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 f(g(b)) = f(c) = 1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 f(g(c)) = f(a) = 3</a:t>
            </a:r>
            <a:endParaRPr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95600" y="4693975"/>
            <a:ext cx="3581400" cy="1395095"/>
          </a:xfrm>
          <a:custGeom>
            <a:avLst/>
            <a:gdLst/>
            <a:ahLst/>
            <a:cxnLst/>
            <a:rect l="l" t="t" r="r" b="b"/>
            <a:pathLst>
              <a:path w="3581400" h="1395095">
                <a:moveTo>
                  <a:pt x="0" y="0"/>
                </a:moveTo>
                <a:lnTo>
                  <a:pt x="3581397" y="0"/>
                </a:lnTo>
                <a:lnTo>
                  <a:pt x="3581397" y="1394638"/>
                </a:lnTo>
                <a:lnTo>
                  <a:pt x="0" y="1394638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120040"/>
            <a:ext cx="55841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</a:t>
            </a:r>
            <a:r>
              <a:rPr spc="-60" dirty="0"/>
              <a:t> </a:t>
            </a:r>
            <a:r>
              <a:rPr spc="-5" dirty="0"/>
              <a:t>Composition: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69351" y="436669"/>
            <a:ext cx="7445375" cy="5865495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405"/>
              </a:spcBef>
            </a:pP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Example</a:t>
            </a:r>
            <a:endParaRPr sz="4000" dirty="0">
              <a:latin typeface="Arial"/>
              <a:cs typeface="Arial"/>
            </a:endParaRPr>
          </a:p>
          <a:p>
            <a:pPr marL="393700" marR="43180" indent="-342900">
              <a:lnSpc>
                <a:spcPct val="99700"/>
              </a:lnSpc>
              <a:spcBef>
                <a:spcPts val="925"/>
              </a:spcBef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 =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2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 = 2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+ 1, </a:t>
            </a:r>
            <a:r>
              <a:rPr sz="2800" spc="-5" dirty="0">
                <a:latin typeface="Arial"/>
                <a:cs typeface="Arial"/>
              </a:rPr>
              <a:t>then </a:t>
            </a:r>
            <a:r>
              <a:rPr sz="2800" dirty="0">
                <a:latin typeface="Arial"/>
                <a:cs typeface="Arial"/>
              </a:rPr>
              <a:t>what is </a:t>
            </a:r>
            <a:r>
              <a:rPr sz="2800" spc="-5" dirty="0">
                <a:latin typeface="Arial"/>
                <a:cs typeface="Arial"/>
              </a:rPr>
              <a:t>the  composition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, and what is </a:t>
            </a:r>
            <a:r>
              <a:rPr sz="2800" spc="-5" dirty="0">
                <a:latin typeface="Arial"/>
                <a:cs typeface="Arial"/>
              </a:rPr>
              <a:t>the  composition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i="1" dirty="0">
                <a:latin typeface="Arial"/>
                <a:cs typeface="Arial"/>
              </a:rPr>
              <a:t>g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i="1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?</a:t>
            </a:r>
          </a:p>
          <a:p>
            <a:pPr marL="508000">
              <a:lnSpc>
                <a:spcPct val="100000"/>
              </a:lnSpc>
              <a:spcBef>
                <a:spcPts val="1140"/>
              </a:spcBef>
              <a:tabLst>
                <a:tab pos="850265" algn="l"/>
              </a:tabLst>
            </a:pPr>
            <a:r>
              <a:rPr sz="1650" spc="-60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◦</a:t>
            </a:r>
            <a:r>
              <a:rPr sz="2800" i="1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)(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 =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))</a:t>
            </a:r>
          </a:p>
          <a:p>
            <a:pPr marL="1978025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latin typeface="Arial"/>
                <a:cs typeface="Arial"/>
              </a:rPr>
              <a:t>=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(2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+1)</a:t>
            </a:r>
          </a:p>
          <a:p>
            <a:pPr marL="1978025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latin typeface="Arial"/>
                <a:cs typeface="Arial"/>
              </a:rPr>
              <a:t>=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(2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+1)</a:t>
            </a:r>
            <a:r>
              <a:rPr sz="2775" baseline="25525" dirty="0">
                <a:latin typeface="Arial"/>
                <a:cs typeface="Arial"/>
              </a:rPr>
              <a:t>2</a:t>
            </a:r>
          </a:p>
          <a:p>
            <a:pPr marL="508000">
              <a:lnSpc>
                <a:spcPct val="100000"/>
              </a:lnSpc>
              <a:spcBef>
                <a:spcPts val="1140"/>
              </a:spcBef>
              <a:tabLst>
                <a:tab pos="850265" algn="l"/>
              </a:tabLst>
            </a:pPr>
            <a:r>
              <a:rPr sz="1650" spc="-60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◦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)(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 =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))</a:t>
            </a:r>
          </a:p>
          <a:p>
            <a:pPr marL="1978025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latin typeface="Arial"/>
                <a:cs typeface="Arial"/>
              </a:rPr>
              <a:t>=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)</a:t>
            </a:r>
          </a:p>
          <a:p>
            <a:pPr marL="1978025">
              <a:lnSpc>
                <a:spcPct val="100000"/>
              </a:lnSpc>
              <a:spcBef>
                <a:spcPts val="540"/>
              </a:spcBef>
            </a:pPr>
            <a:r>
              <a:rPr sz="2800" dirty="0">
                <a:latin typeface="Arial"/>
                <a:cs typeface="Arial"/>
              </a:rPr>
              <a:t>= 2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2 </a:t>
            </a:r>
            <a:r>
              <a:rPr sz="2800" dirty="0">
                <a:latin typeface="Arial"/>
                <a:cs typeface="Arial"/>
              </a:rPr>
              <a:t>+</a:t>
            </a:r>
            <a:r>
              <a:rPr sz="2800" spc="-2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</a:t>
            </a:r>
          </a:p>
          <a:p>
            <a:pPr marL="508000">
              <a:lnSpc>
                <a:spcPct val="100000"/>
              </a:lnSpc>
              <a:spcBef>
                <a:spcPts val="640"/>
              </a:spcBef>
            </a:pPr>
            <a:r>
              <a:rPr sz="2800" spc="-5" dirty="0">
                <a:solidFill>
                  <a:srgbClr val="0000CC"/>
                </a:solidFill>
                <a:latin typeface="Arial"/>
                <a:cs typeface="Arial"/>
              </a:rPr>
              <a:t>Note </a:t>
            </a:r>
            <a:r>
              <a:rPr sz="2800" dirty="0">
                <a:solidFill>
                  <a:srgbClr val="0000CC"/>
                </a:solidFill>
                <a:latin typeface="Arial"/>
                <a:cs typeface="Arial"/>
              </a:rPr>
              <a:t>that </a:t>
            </a:r>
            <a:r>
              <a:rPr sz="2800" i="1" dirty="0">
                <a:solidFill>
                  <a:srgbClr val="0000CC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0329D6"/>
                </a:solidFill>
                <a:latin typeface="Arial"/>
                <a:cs typeface="Arial"/>
              </a:rPr>
              <a:t>◦</a:t>
            </a:r>
            <a:r>
              <a:rPr sz="2800" i="1" dirty="0">
                <a:solidFill>
                  <a:srgbClr val="0000CC"/>
                </a:solidFill>
                <a:latin typeface="Arial"/>
                <a:cs typeface="Arial"/>
              </a:rPr>
              <a:t>g </a:t>
            </a:r>
            <a:r>
              <a:rPr sz="2800" dirty="0">
                <a:solidFill>
                  <a:srgbClr val="0329D6"/>
                </a:solidFill>
                <a:latin typeface="Symbol"/>
                <a:cs typeface="Symbol"/>
              </a:rPr>
              <a:t></a:t>
            </a:r>
            <a:r>
              <a:rPr sz="2800" dirty="0">
                <a:solidFill>
                  <a:srgbClr val="0329D6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00CC"/>
                </a:solidFill>
                <a:latin typeface="Arial"/>
                <a:cs typeface="Arial"/>
              </a:rPr>
              <a:t>g</a:t>
            </a:r>
            <a:r>
              <a:rPr sz="2800" spc="-5" dirty="0">
                <a:solidFill>
                  <a:srgbClr val="0329D6"/>
                </a:solidFill>
                <a:latin typeface="Arial"/>
                <a:cs typeface="Arial"/>
              </a:rPr>
              <a:t>◦</a:t>
            </a:r>
            <a:r>
              <a:rPr sz="2800" i="1" spc="-5" dirty="0">
                <a:solidFill>
                  <a:srgbClr val="0000CC"/>
                </a:solidFill>
                <a:latin typeface="Arial"/>
                <a:cs typeface="Arial"/>
              </a:rPr>
              <a:t>f. </a:t>
            </a:r>
            <a:r>
              <a:rPr sz="2800" dirty="0">
                <a:latin typeface="Arial"/>
                <a:cs typeface="Arial"/>
              </a:rPr>
              <a:t>(4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+4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+1 </a:t>
            </a:r>
            <a:r>
              <a:rPr sz="2800" dirty="0">
                <a:latin typeface="Symbol"/>
                <a:cs typeface="Symbol"/>
              </a:rPr>
              <a:t></a:t>
            </a:r>
            <a:r>
              <a:rPr sz="2800" spc="1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2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+1)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3873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47035" algn="l"/>
              </a:tabLst>
            </a:pPr>
            <a:r>
              <a:rPr spc="-5" dirty="0"/>
              <a:t>One-to-One	Functions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21739" y="1216659"/>
            <a:ext cx="7581900" cy="45415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marR="5080" indent="-342900">
              <a:lnSpc>
                <a:spcPts val="3000"/>
              </a:lnSpc>
              <a:spcBef>
                <a:spcPts val="5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function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b="1" i="1" spc="-5" dirty="0">
                <a:latin typeface="Arial"/>
                <a:cs typeface="Arial"/>
              </a:rPr>
              <a:t>one-to-one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1–1</a:t>
            </a:r>
            <a:r>
              <a:rPr sz="2800" spc="-5" dirty="0">
                <a:latin typeface="Arial"/>
                <a:cs typeface="Arial"/>
              </a:rPr>
              <a:t>),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b="1" i="1" spc="-5" dirty="0">
                <a:latin typeface="Arial"/>
                <a:cs typeface="Arial"/>
              </a:rPr>
              <a:t>injective</a:t>
            </a:r>
            <a:r>
              <a:rPr sz="2800" spc="-5" dirty="0">
                <a:latin typeface="Arial"/>
                <a:cs typeface="Arial"/>
              </a:rPr>
              <a:t>,  </a:t>
            </a:r>
            <a:r>
              <a:rPr sz="2800" dirty="0">
                <a:latin typeface="Arial"/>
                <a:cs typeface="Arial"/>
              </a:rPr>
              <a:t>or an </a:t>
            </a:r>
            <a:r>
              <a:rPr sz="2800" b="1" i="1" spc="-5" dirty="0">
                <a:latin typeface="Arial"/>
                <a:cs typeface="Arial"/>
              </a:rPr>
              <a:t>injection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iff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) =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) implies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b  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domain of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spc="-5" dirty="0">
                <a:latin typeface="Arial"/>
                <a:cs typeface="Arial"/>
              </a:rPr>
              <a:t>(i.e. </a:t>
            </a:r>
            <a:r>
              <a:rPr sz="2800" dirty="0">
                <a:latin typeface="Arial"/>
                <a:cs typeface="Arial"/>
              </a:rPr>
              <a:t>every  element of </a:t>
            </a:r>
            <a:r>
              <a:rPr sz="2800" spc="-5" dirty="0">
                <a:latin typeface="Arial"/>
                <a:cs typeface="Arial"/>
              </a:rPr>
              <a:t>its </a:t>
            </a:r>
            <a:r>
              <a:rPr sz="2800" dirty="0">
                <a:latin typeface="Arial"/>
                <a:cs typeface="Arial"/>
              </a:rPr>
              <a:t>range has </a:t>
            </a:r>
            <a:r>
              <a:rPr sz="2800" i="1" dirty="0">
                <a:latin typeface="Arial"/>
                <a:cs typeface="Arial"/>
              </a:rPr>
              <a:t>only 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pre-image).</a:t>
            </a:r>
          </a:p>
          <a:p>
            <a:pPr marL="469265">
              <a:lnSpc>
                <a:spcPts val="3195"/>
              </a:lnSpc>
              <a:spcBef>
                <a:spcPts val="27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Formally, </a:t>
            </a:r>
            <a:r>
              <a:rPr sz="2800" dirty="0">
                <a:latin typeface="Arial"/>
                <a:cs typeface="Arial"/>
              </a:rPr>
              <a:t>given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: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i="1" dirty="0">
                <a:latin typeface="Arial"/>
                <a:cs typeface="Arial"/>
              </a:rPr>
              <a:t>B,</a:t>
            </a:r>
            <a:endParaRPr sz="2800" dirty="0">
              <a:latin typeface="Arial"/>
              <a:cs typeface="Arial"/>
            </a:endParaRPr>
          </a:p>
          <a:p>
            <a:pPr marL="748665" marR="271780">
              <a:lnSpc>
                <a:spcPts val="3100"/>
              </a:lnSpc>
              <a:spcBef>
                <a:spcPts val="155"/>
              </a:spcBef>
            </a:pPr>
            <a:r>
              <a:rPr sz="2800" dirty="0">
                <a:latin typeface="Arial"/>
                <a:cs typeface="Arial"/>
              </a:rPr>
              <a:t>“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injective”: </a:t>
            </a:r>
            <a:r>
              <a:rPr sz="2500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2600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</a:t>
            </a:r>
            <a:r>
              <a:rPr sz="280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</a:t>
            </a:r>
            <a:r>
              <a:rPr sz="280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2600"/>
                </a:solidFill>
                <a:latin typeface="Arial"/>
                <a:cs typeface="Arial"/>
              </a:rPr>
              <a:t>a = </a:t>
            </a:r>
            <a:r>
              <a:rPr sz="2800" i="1" spc="-5" dirty="0">
                <a:solidFill>
                  <a:srgbClr val="FF2600"/>
                </a:solidFill>
                <a:latin typeface="Arial"/>
                <a:cs typeface="Arial"/>
              </a:rPr>
              <a:t>b</a:t>
            </a:r>
            <a:r>
              <a:rPr sz="2800" spc="-5" dirty="0">
                <a:solidFill>
                  <a:srgbClr val="FF2600"/>
                </a:solidFill>
                <a:latin typeface="Arial"/>
                <a:cs typeface="Arial"/>
              </a:rPr>
              <a:t>) </a:t>
            </a:r>
            <a:r>
              <a:rPr sz="2800" dirty="0">
                <a:latin typeface="Arial"/>
                <a:cs typeface="Arial"/>
              </a:rPr>
              <a:t>or  </a:t>
            </a:r>
            <a:r>
              <a:rPr sz="2800" spc="-5" dirty="0">
                <a:latin typeface="Arial"/>
                <a:cs typeface="Arial"/>
              </a:rPr>
              <a:t>equivalently </a:t>
            </a:r>
            <a:r>
              <a:rPr sz="2500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2600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</a:t>
            </a:r>
            <a:r>
              <a:rPr sz="280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</a:t>
            </a:r>
            <a:r>
              <a:rPr sz="280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</a:t>
            </a:r>
            <a:r>
              <a:rPr sz="2800" spc="195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))</a:t>
            </a:r>
            <a:endParaRPr sz="2800" dirty="0">
              <a:latin typeface="Arial"/>
              <a:cs typeface="Arial"/>
            </a:endParaRPr>
          </a:p>
          <a:p>
            <a:pPr marL="355600" marR="42545" indent="-342900">
              <a:lnSpc>
                <a:spcPts val="3030"/>
              </a:lnSpc>
              <a:spcBef>
                <a:spcPts val="63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70C0"/>
                </a:solidFill>
                <a:latin typeface="Arial"/>
                <a:cs typeface="Arial"/>
              </a:rPr>
              <a:t>Only </a:t>
            </a:r>
            <a:r>
              <a:rPr sz="2800" u="heavy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one</a:t>
            </a:r>
            <a:r>
              <a:rPr sz="2800" dirty="0">
                <a:solidFill>
                  <a:srgbClr val="0070C0"/>
                </a:solidFill>
                <a:latin typeface="Arial"/>
                <a:cs typeface="Arial"/>
              </a:rPr>
              <a:t> element of </a:t>
            </a:r>
            <a:r>
              <a:rPr sz="2800" spc="-5" dirty="0">
                <a:solidFill>
                  <a:srgbClr val="0070C0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0070C0"/>
                </a:solidFill>
                <a:latin typeface="Arial"/>
                <a:cs typeface="Arial"/>
              </a:rPr>
              <a:t>domain is mapped</a:t>
            </a:r>
            <a:r>
              <a:rPr sz="2800" spc="-9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800" u="heavy" spc="-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70C0"/>
                </a:solidFill>
                <a:latin typeface="Arial"/>
                <a:cs typeface="Arial"/>
              </a:rPr>
              <a:t>any given </a:t>
            </a:r>
            <a:r>
              <a:rPr sz="2800" u="heavy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one</a:t>
            </a:r>
            <a:r>
              <a:rPr sz="2800" dirty="0">
                <a:solidFill>
                  <a:srgbClr val="0070C0"/>
                </a:solidFill>
                <a:latin typeface="Arial"/>
                <a:cs typeface="Arial"/>
              </a:rPr>
              <a:t> element of </a:t>
            </a:r>
            <a:r>
              <a:rPr sz="2800" spc="-5" dirty="0">
                <a:solidFill>
                  <a:srgbClr val="0070C0"/>
                </a:solidFill>
                <a:latin typeface="Arial"/>
                <a:cs typeface="Arial"/>
              </a:rPr>
              <a:t>the</a:t>
            </a:r>
            <a:r>
              <a:rPr sz="2800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70C0"/>
                </a:solidFill>
                <a:latin typeface="Arial"/>
                <a:cs typeface="Arial"/>
              </a:rPr>
              <a:t>range.</a:t>
            </a:r>
          </a:p>
          <a:p>
            <a:pPr marL="469265">
              <a:lnSpc>
                <a:spcPts val="3195"/>
              </a:lnSpc>
              <a:spcBef>
                <a:spcPts val="26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Domain &amp; range have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same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cardinality.</a:t>
            </a:r>
            <a:endParaRPr sz="2800" dirty="0">
              <a:latin typeface="Arial"/>
              <a:cs typeface="Arial"/>
            </a:endParaRPr>
          </a:p>
          <a:p>
            <a:pPr marL="748665">
              <a:lnSpc>
                <a:spcPts val="3195"/>
              </a:lnSpc>
            </a:pPr>
            <a:r>
              <a:rPr sz="2800" spc="-5" dirty="0">
                <a:latin typeface="Arial"/>
                <a:cs typeface="Arial"/>
              </a:rPr>
              <a:t>What </a:t>
            </a:r>
            <a:r>
              <a:rPr sz="2800" dirty="0">
                <a:latin typeface="Arial"/>
                <a:cs typeface="Arial"/>
              </a:rPr>
              <a:t>about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codomain?</a:t>
            </a:r>
          </a:p>
        </p:txBody>
      </p:sp>
      <p:sp>
        <p:nvSpPr>
          <p:cNvPr id="11" name="object 11"/>
          <p:cNvSpPr/>
          <p:nvPr/>
        </p:nvSpPr>
        <p:spPr>
          <a:xfrm>
            <a:off x="5902032" y="5561214"/>
            <a:ext cx="1799704" cy="8437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5568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47035" algn="l"/>
              </a:tabLst>
            </a:pPr>
            <a:r>
              <a:rPr spc="-5" dirty="0"/>
              <a:t>One-to-One	Illustration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21739" y="1238250"/>
            <a:ext cx="6425565" cy="7772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2900">
              <a:lnSpc>
                <a:spcPts val="2800"/>
              </a:lnSpc>
              <a:spcBef>
                <a:spcPts val="459"/>
              </a:spcBef>
              <a:tabLst>
                <a:tab pos="3549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Arial"/>
                <a:cs typeface="Arial"/>
              </a:rPr>
              <a:t>Bipartite (2-part) </a:t>
            </a:r>
            <a:r>
              <a:rPr sz="2600" dirty="0">
                <a:latin typeface="Arial"/>
                <a:cs typeface="Arial"/>
              </a:rPr>
              <a:t>graph </a:t>
            </a:r>
            <a:r>
              <a:rPr sz="2600" spc="-5" dirty="0">
                <a:latin typeface="Arial"/>
                <a:cs typeface="Arial"/>
              </a:rPr>
              <a:t>representations </a:t>
            </a:r>
            <a:r>
              <a:rPr sz="2600" dirty="0">
                <a:latin typeface="Arial"/>
                <a:cs typeface="Arial"/>
              </a:rPr>
              <a:t>of  </a:t>
            </a:r>
            <a:r>
              <a:rPr sz="2600" spc="-5" dirty="0">
                <a:latin typeface="Arial"/>
                <a:cs typeface="Arial"/>
              </a:rPr>
              <a:t>functions that </a:t>
            </a:r>
            <a:r>
              <a:rPr sz="2600" dirty="0">
                <a:latin typeface="Arial"/>
                <a:cs typeface="Arial"/>
              </a:rPr>
              <a:t>are (or </a:t>
            </a:r>
            <a:r>
              <a:rPr sz="2600" spc="-5" dirty="0">
                <a:latin typeface="Arial"/>
                <a:cs typeface="Arial"/>
              </a:rPr>
              <a:t>not) one-to-one: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98027" y="2039620"/>
            <a:ext cx="132715" cy="138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4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400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066925" y="2206574"/>
            <a:ext cx="1148080" cy="429895"/>
            <a:chOff x="2066925" y="2206574"/>
            <a:chExt cx="1148080" cy="429895"/>
          </a:xfrm>
        </p:grpSpPr>
        <p:sp>
          <p:nvSpPr>
            <p:cNvPr id="13" name="object 13"/>
            <p:cNvSpPr/>
            <p:nvPr/>
          </p:nvSpPr>
          <p:spPr>
            <a:xfrm>
              <a:off x="2071687" y="2235200"/>
              <a:ext cx="1119505" cy="373380"/>
            </a:xfrm>
            <a:custGeom>
              <a:avLst/>
              <a:gdLst/>
              <a:ahLst/>
              <a:cxnLst/>
              <a:rect l="l" t="t" r="r" b="b"/>
              <a:pathLst>
                <a:path w="1119505" h="373380">
                  <a:moveTo>
                    <a:pt x="0" y="0"/>
                  </a:moveTo>
                  <a:lnTo>
                    <a:pt x="1118899" y="37296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4123" y="2515793"/>
              <a:ext cx="140970" cy="120650"/>
            </a:xfrm>
            <a:custGeom>
              <a:avLst/>
              <a:gdLst/>
              <a:ahLst/>
              <a:cxnLst/>
              <a:rect l="l" t="t" r="r" b="b"/>
              <a:pathLst>
                <a:path w="140969" h="120650">
                  <a:moveTo>
                    <a:pt x="40157" y="0"/>
                  </a:moveTo>
                  <a:lnTo>
                    <a:pt x="68275" y="76314"/>
                  </a:lnTo>
                  <a:lnTo>
                    <a:pt x="0" y="120484"/>
                  </a:lnTo>
                  <a:lnTo>
                    <a:pt x="140563" y="100406"/>
                  </a:lnTo>
                  <a:lnTo>
                    <a:pt x="401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71687" y="2241745"/>
              <a:ext cx="1118870" cy="298450"/>
            </a:xfrm>
            <a:custGeom>
              <a:avLst/>
              <a:gdLst/>
              <a:ahLst/>
              <a:cxnLst/>
              <a:rect l="l" t="t" r="r" b="b"/>
              <a:pathLst>
                <a:path w="1118870" h="298450">
                  <a:moveTo>
                    <a:pt x="0" y="298255"/>
                  </a:moveTo>
                  <a:lnTo>
                    <a:pt x="111845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5609" y="2206574"/>
              <a:ext cx="139700" cy="123189"/>
            </a:xfrm>
            <a:custGeom>
              <a:avLst/>
              <a:gdLst/>
              <a:ahLst/>
              <a:cxnLst/>
              <a:rect l="l" t="t" r="r" b="b"/>
              <a:pathLst>
                <a:path w="139700" h="123189">
                  <a:moveTo>
                    <a:pt x="0" y="0"/>
                  </a:moveTo>
                  <a:lnTo>
                    <a:pt x="65455" y="48260"/>
                  </a:lnTo>
                  <a:lnTo>
                    <a:pt x="32727" y="122707"/>
                  </a:lnTo>
                  <a:lnTo>
                    <a:pt x="139077" y="28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066925" y="2840037"/>
            <a:ext cx="1148080" cy="203835"/>
            <a:chOff x="2066925" y="2840037"/>
            <a:chExt cx="1148080" cy="203835"/>
          </a:xfrm>
        </p:grpSpPr>
        <p:sp>
          <p:nvSpPr>
            <p:cNvPr id="18" name="object 18"/>
            <p:cNvSpPr/>
            <p:nvPr/>
          </p:nvSpPr>
          <p:spPr>
            <a:xfrm>
              <a:off x="2071687" y="2844799"/>
              <a:ext cx="1118235" cy="149225"/>
            </a:xfrm>
            <a:custGeom>
              <a:avLst/>
              <a:gdLst/>
              <a:ahLst/>
              <a:cxnLst/>
              <a:rect l="l" t="t" r="r" b="b"/>
              <a:pathLst>
                <a:path w="1118235" h="149225">
                  <a:moveTo>
                    <a:pt x="0" y="0"/>
                  </a:moveTo>
                  <a:lnTo>
                    <a:pt x="1117819" y="14904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80410" y="2917469"/>
              <a:ext cx="134620" cy="126364"/>
            </a:xfrm>
            <a:custGeom>
              <a:avLst/>
              <a:gdLst/>
              <a:ahLst/>
              <a:cxnLst/>
              <a:rect l="l" t="t" r="r" b="b"/>
              <a:pathLst>
                <a:path w="134619" h="126364">
                  <a:moveTo>
                    <a:pt x="16789" y="0"/>
                  </a:moveTo>
                  <a:lnTo>
                    <a:pt x="58750" y="69659"/>
                  </a:lnTo>
                  <a:lnTo>
                    <a:pt x="0" y="125895"/>
                  </a:lnTo>
                  <a:lnTo>
                    <a:pt x="134277" y="79730"/>
                  </a:lnTo>
                  <a:lnTo>
                    <a:pt x="167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066925" y="3221037"/>
            <a:ext cx="1148080" cy="542290"/>
            <a:chOff x="2066925" y="3221037"/>
            <a:chExt cx="1148080" cy="542290"/>
          </a:xfrm>
        </p:grpSpPr>
        <p:sp>
          <p:nvSpPr>
            <p:cNvPr id="21" name="object 21"/>
            <p:cNvSpPr/>
            <p:nvPr/>
          </p:nvSpPr>
          <p:spPr>
            <a:xfrm>
              <a:off x="2071687" y="3225799"/>
              <a:ext cx="1120140" cy="523240"/>
            </a:xfrm>
            <a:custGeom>
              <a:avLst/>
              <a:gdLst/>
              <a:ahLst/>
              <a:cxnLst/>
              <a:rect l="l" t="t" r="r" b="b"/>
              <a:pathLst>
                <a:path w="1120139" h="523239">
                  <a:moveTo>
                    <a:pt x="0" y="0"/>
                  </a:moveTo>
                  <a:lnTo>
                    <a:pt x="1119979" y="52265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2752" y="3647947"/>
              <a:ext cx="142240" cy="115570"/>
            </a:xfrm>
            <a:custGeom>
              <a:avLst/>
              <a:gdLst/>
              <a:ahLst/>
              <a:cxnLst/>
              <a:rect l="l" t="t" r="r" b="b"/>
              <a:pathLst>
                <a:path w="142239" h="115570">
                  <a:moveTo>
                    <a:pt x="53708" y="0"/>
                  </a:moveTo>
                  <a:lnTo>
                    <a:pt x="72885" y="79032"/>
                  </a:lnTo>
                  <a:lnTo>
                    <a:pt x="0" y="115087"/>
                  </a:lnTo>
                  <a:lnTo>
                    <a:pt x="141935" y="111251"/>
                  </a:lnTo>
                  <a:lnTo>
                    <a:pt x="537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155314" y="3549332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15627" y="2039620"/>
            <a:ext cx="1174115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028065" algn="l"/>
              </a:tabLst>
            </a:pPr>
            <a:r>
              <a:rPr sz="2400" dirty="0">
                <a:latin typeface="Times New Roman"/>
                <a:cs typeface="Times New Roman"/>
              </a:rPr>
              <a:t>•	</a:t>
            </a:r>
            <a:r>
              <a:rPr sz="3600" baseline="-13888" dirty="0">
                <a:latin typeface="Times New Roman"/>
                <a:cs typeface="Times New Roman"/>
              </a:rPr>
              <a:t>•</a:t>
            </a:r>
            <a:endParaRPr sz="3600" baseline="-13888">
              <a:latin typeface="Times New Roman"/>
              <a:cs typeface="Times New Roman"/>
            </a:endParaRPr>
          </a:p>
          <a:p>
            <a:pPr marL="38100">
              <a:lnSpc>
                <a:spcPts val="2640"/>
              </a:lnSpc>
              <a:spcBef>
                <a:spcPts val="120"/>
              </a:spcBef>
              <a:tabLst>
                <a:tab pos="1028065" algn="l"/>
              </a:tabLst>
            </a:pPr>
            <a:r>
              <a:rPr sz="2400" dirty="0">
                <a:latin typeface="Times New Roman"/>
                <a:cs typeface="Times New Roman"/>
              </a:rPr>
              <a:t>•	•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ts val="2400"/>
              </a:lnSpc>
              <a:tabLst>
                <a:tab pos="1028065" algn="l"/>
              </a:tabLst>
            </a:pPr>
            <a:r>
              <a:rPr sz="3600" baseline="-13888" dirty="0">
                <a:latin typeface="Times New Roman"/>
                <a:cs typeface="Times New Roman"/>
              </a:rPr>
              <a:t>•	</a:t>
            </a: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028700">
              <a:lnSpc>
                <a:spcPts val="2100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ts val="2340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200525" y="2282774"/>
            <a:ext cx="1148080" cy="643255"/>
            <a:chOff x="4200525" y="2282774"/>
            <a:chExt cx="1148080" cy="643255"/>
          </a:xfrm>
        </p:grpSpPr>
        <p:sp>
          <p:nvSpPr>
            <p:cNvPr id="26" name="object 26"/>
            <p:cNvSpPr/>
            <p:nvPr/>
          </p:nvSpPr>
          <p:spPr>
            <a:xfrm>
              <a:off x="4205287" y="2311400"/>
              <a:ext cx="1119505" cy="373380"/>
            </a:xfrm>
            <a:custGeom>
              <a:avLst/>
              <a:gdLst/>
              <a:ahLst/>
              <a:cxnLst/>
              <a:rect l="l" t="t" r="r" b="b"/>
              <a:pathLst>
                <a:path w="1119504" h="373380">
                  <a:moveTo>
                    <a:pt x="0" y="0"/>
                  </a:moveTo>
                  <a:lnTo>
                    <a:pt x="1118899" y="37296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07723" y="2591993"/>
              <a:ext cx="140970" cy="120650"/>
            </a:xfrm>
            <a:custGeom>
              <a:avLst/>
              <a:gdLst/>
              <a:ahLst/>
              <a:cxnLst/>
              <a:rect l="l" t="t" r="r" b="b"/>
              <a:pathLst>
                <a:path w="140970" h="120650">
                  <a:moveTo>
                    <a:pt x="40157" y="0"/>
                  </a:moveTo>
                  <a:lnTo>
                    <a:pt x="68275" y="76314"/>
                  </a:lnTo>
                  <a:lnTo>
                    <a:pt x="0" y="120484"/>
                  </a:lnTo>
                  <a:lnTo>
                    <a:pt x="140563" y="100406"/>
                  </a:lnTo>
                  <a:lnTo>
                    <a:pt x="401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05287" y="2317945"/>
              <a:ext cx="1118870" cy="298450"/>
            </a:xfrm>
            <a:custGeom>
              <a:avLst/>
              <a:gdLst/>
              <a:ahLst/>
              <a:cxnLst/>
              <a:rect l="l" t="t" r="r" b="b"/>
              <a:pathLst>
                <a:path w="1118870" h="298450">
                  <a:moveTo>
                    <a:pt x="0" y="298255"/>
                  </a:moveTo>
                  <a:lnTo>
                    <a:pt x="111845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09209" y="2282774"/>
              <a:ext cx="139700" cy="123189"/>
            </a:xfrm>
            <a:custGeom>
              <a:avLst/>
              <a:gdLst/>
              <a:ahLst/>
              <a:cxnLst/>
              <a:rect l="l" t="t" r="r" b="b"/>
              <a:pathLst>
                <a:path w="139700" h="123189">
                  <a:moveTo>
                    <a:pt x="0" y="0"/>
                  </a:moveTo>
                  <a:lnTo>
                    <a:pt x="65455" y="48260"/>
                  </a:lnTo>
                  <a:lnTo>
                    <a:pt x="32727" y="122707"/>
                  </a:lnTo>
                  <a:lnTo>
                    <a:pt x="139077" y="28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05287" y="2323353"/>
              <a:ext cx="1120775" cy="598170"/>
            </a:xfrm>
            <a:custGeom>
              <a:avLst/>
              <a:gdLst/>
              <a:ahLst/>
              <a:cxnLst/>
              <a:rect l="l" t="t" r="r" b="b"/>
              <a:pathLst>
                <a:path w="1120775" h="598169">
                  <a:moveTo>
                    <a:pt x="0" y="597646"/>
                  </a:moveTo>
                  <a:lnTo>
                    <a:pt x="112058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06339" y="2311400"/>
              <a:ext cx="142240" cy="116205"/>
            </a:xfrm>
            <a:custGeom>
              <a:avLst/>
              <a:gdLst/>
              <a:ahLst/>
              <a:cxnLst/>
              <a:rect l="l" t="t" r="r" b="b"/>
              <a:pathLst>
                <a:path w="142239" h="116205">
                  <a:moveTo>
                    <a:pt x="141947" y="0"/>
                  </a:moveTo>
                  <a:lnTo>
                    <a:pt x="0" y="3733"/>
                  </a:lnTo>
                  <a:lnTo>
                    <a:pt x="74714" y="35864"/>
                  </a:lnTo>
                  <a:lnTo>
                    <a:pt x="59766" y="115798"/>
                  </a:lnTo>
                  <a:lnTo>
                    <a:pt x="1419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4200525" y="3221037"/>
            <a:ext cx="1148080" cy="474345"/>
            <a:chOff x="4200525" y="3221037"/>
            <a:chExt cx="1148080" cy="474345"/>
          </a:xfrm>
        </p:grpSpPr>
        <p:sp>
          <p:nvSpPr>
            <p:cNvPr id="33" name="object 33"/>
            <p:cNvSpPr/>
            <p:nvPr/>
          </p:nvSpPr>
          <p:spPr>
            <a:xfrm>
              <a:off x="4205287" y="3225799"/>
              <a:ext cx="1119505" cy="448309"/>
            </a:xfrm>
            <a:custGeom>
              <a:avLst/>
              <a:gdLst/>
              <a:ahLst/>
              <a:cxnLst/>
              <a:rect l="l" t="t" r="r" b="b"/>
              <a:pathLst>
                <a:path w="1119504" h="448310">
                  <a:moveTo>
                    <a:pt x="0" y="0"/>
                  </a:moveTo>
                  <a:lnTo>
                    <a:pt x="1119419" y="44776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206783" y="3576878"/>
              <a:ext cx="141605" cy="118110"/>
            </a:xfrm>
            <a:custGeom>
              <a:avLst/>
              <a:gdLst/>
              <a:ahLst/>
              <a:cxnLst/>
              <a:rect l="l" t="t" r="r" b="b"/>
              <a:pathLst>
                <a:path w="141604" h="118110">
                  <a:moveTo>
                    <a:pt x="47167" y="0"/>
                  </a:moveTo>
                  <a:lnTo>
                    <a:pt x="70751" y="77825"/>
                  </a:lnTo>
                  <a:lnTo>
                    <a:pt x="0" y="117919"/>
                  </a:lnTo>
                  <a:lnTo>
                    <a:pt x="141503" y="106121"/>
                  </a:lnTo>
                  <a:lnTo>
                    <a:pt x="471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274627" y="2115820"/>
            <a:ext cx="151765" cy="1753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  <a:spcBef>
                <a:spcPts val="12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365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31750">
              <a:lnSpc>
                <a:spcPts val="2605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722427" y="2115820"/>
            <a:ext cx="1327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4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400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400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865427" y="2115820"/>
            <a:ext cx="151765" cy="1762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  <a:spcBef>
                <a:spcPts val="12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400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31750">
              <a:lnSpc>
                <a:spcPts val="2640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791325" y="2282774"/>
            <a:ext cx="1148080" cy="429895"/>
            <a:chOff x="6791325" y="2282774"/>
            <a:chExt cx="1148080" cy="429895"/>
          </a:xfrm>
        </p:grpSpPr>
        <p:sp>
          <p:nvSpPr>
            <p:cNvPr id="39" name="object 39"/>
            <p:cNvSpPr/>
            <p:nvPr/>
          </p:nvSpPr>
          <p:spPr>
            <a:xfrm>
              <a:off x="6796087" y="2311400"/>
              <a:ext cx="1119505" cy="373380"/>
            </a:xfrm>
            <a:custGeom>
              <a:avLst/>
              <a:gdLst/>
              <a:ahLst/>
              <a:cxnLst/>
              <a:rect l="l" t="t" r="r" b="b"/>
              <a:pathLst>
                <a:path w="1119504" h="373380">
                  <a:moveTo>
                    <a:pt x="0" y="0"/>
                  </a:moveTo>
                  <a:lnTo>
                    <a:pt x="1118899" y="37296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98524" y="2591993"/>
              <a:ext cx="140970" cy="120650"/>
            </a:xfrm>
            <a:custGeom>
              <a:avLst/>
              <a:gdLst/>
              <a:ahLst/>
              <a:cxnLst/>
              <a:rect l="l" t="t" r="r" b="b"/>
              <a:pathLst>
                <a:path w="140970" h="120650">
                  <a:moveTo>
                    <a:pt x="40157" y="0"/>
                  </a:moveTo>
                  <a:lnTo>
                    <a:pt x="68275" y="76314"/>
                  </a:lnTo>
                  <a:lnTo>
                    <a:pt x="0" y="120484"/>
                  </a:lnTo>
                  <a:lnTo>
                    <a:pt x="140563" y="100406"/>
                  </a:lnTo>
                  <a:lnTo>
                    <a:pt x="401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796087" y="2317945"/>
              <a:ext cx="1118870" cy="298450"/>
            </a:xfrm>
            <a:custGeom>
              <a:avLst/>
              <a:gdLst/>
              <a:ahLst/>
              <a:cxnLst/>
              <a:rect l="l" t="t" r="r" b="b"/>
              <a:pathLst>
                <a:path w="1118870" h="298450">
                  <a:moveTo>
                    <a:pt x="0" y="298255"/>
                  </a:moveTo>
                  <a:lnTo>
                    <a:pt x="111845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800010" y="2282774"/>
              <a:ext cx="139700" cy="123189"/>
            </a:xfrm>
            <a:custGeom>
              <a:avLst/>
              <a:gdLst/>
              <a:ahLst/>
              <a:cxnLst/>
              <a:rect l="l" t="t" r="r" b="b"/>
              <a:pathLst>
                <a:path w="139700" h="123189">
                  <a:moveTo>
                    <a:pt x="0" y="0"/>
                  </a:moveTo>
                  <a:lnTo>
                    <a:pt x="65443" y="48260"/>
                  </a:lnTo>
                  <a:lnTo>
                    <a:pt x="32727" y="122707"/>
                  </a:lnTo>
                  <a:lnTo>
                    <a:pt x="139077" y="28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6791325" y="2916237"/>
            <a:ext cx="1148080" cy="779145"/>
            <a:chOff x="6791325" y="2916237"/>
            <a:chExt cx="1148080" cy="779145"/>
          </a:xfrm>
        </p:grpSpPr>
        <p:sp>
          <p:nvSpPr>
            <p:cNvPr id="44" name="object 44"/>
            <p:cNvSpPr/>
            <p:nvPr/>
          </p:nvSpPr>
          <p:spPr>
            <a:xfrm>
              <a:off x="6796087" y="2920999"/>
              <a:ext cx="1119505" cy="448309"/>
            </a:xfrm>
            <a:custGeom>
              <a:avLst/>
              <a:gdLst/>
              <a:ahLst/>
              <a:cxnLst/>
              <a:rect l="l" t="t" r="r" b="b"/>
              <a:pathLst>
                <a:path w="1119504" h="448310">
                  <a:moveTo>
                    <a:pt x="0" y="0"/>
                  </a:moveTo>
                  <a:lnTo>
                    <a:pt x="1119419" y="44776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797584" y="3272078"/>
              <a:ext cx="141605" cy="118110"/>
            </a:xfrm>
            <a:custGeom>
              <a:avLst/>
              <a:gdLst/>
              <a:ahLst/>
              <a:cxnLst/>
              <a:rect l="l" t="t" r="r" b="b"/>
              <a:pathLst>
                <a:path w="141604" h="118110">
                  <a:moveTo>
                    <a:pt x="47167" y="0"/>
                  </a:moveTo>
                  <a:lnTo>
                    <a:pt x="70751" y="77825"/>
                  </a:lnTo>
                  <a:lnTo>
                    <a:pt x="0" y="117919"/>
                  </a:lnTo>
                  <a:lnTo>
                    <a:pt x="141503" y="106121"/>
                  </a:lnTo>
                  <a:lnTo>
                    <a:pt x="471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796087" y="3225800"/>
              <a:ext cx="1119505" cy="448309"/>
            </a:xfrm>
            <a:custGeom>
              <a:avLst/>
              <a:gdLst/>
              <a:ahLst/>
              <a:cxnLst/>
              <a:rect l="l" t="t" r="r" b="b"/>
              <a:pathLst>
                <a:path w="1119504" h="448310">
                  <a:moveTo>
                    <a:pt x="0" y="0"/>
                  </a:moveTo>
                  <a:lnTo>
                    <a:pt x="1119419" y="44776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797584" y="3576878"/>
              <a:ext cx="141605" cy="118110"/>
            </a:xfrm>
            <a:custGeom>
              <a:avLst/>
              <a:gdLst/>
              <a:ahLst/>
              <a:cxnLst/>
              <a:rect l="l" t="t" r="r" b="b"/>
              <a:pathLst>
                <a:path w="141604" h="118110">
                  <a:moveTo>
                    <a:pt x="47167" y="0"/>
                  </a:moveTo>
                  <a:lnTo>
                    <a:pt x="70751" y="77825"/>
                  </a:lnTo>
                  <a:lnTo>
                    <a:pt x="0" y="117919"/>
                  </a:lnTo>
                  <a:lnTo>
                    <a:pt x="141503" y="106121"/>
                  </a:lnTo>
                  <a:lnTo>
                    <a:pt x="471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796087" y="2920999"/>
              <a:ext cx="1118235" cy="149225"/>
            </a:xfrm>
            <a:custGeom>
              <a:avLst/>
              <a:gdLst/>
              <a:ahLst/>
              <a:cxnLst/>
              <a:rect l="l" t="t" r="r" b="b"/>
              <a:pathLst>
                <a:path w="1118234" h="149225">
                  <a:moveTo>
                    <a:pt x="0" y="0"/>
                  </a:moveTo>
                  <a:lnTo>
                    <a:pt x="1117819" y="14904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804810" y="2993669"/>
              <a:ext cx="134620" cy="126364"/>
            </a:xfrm>
            <a:custGeom>
              <a:avLst/>
              <a:gdLst/>
              <a:ahLst/>
              <a:cxnLst/>
              <a:rect l="l" t="t" r="r" b="b"/>
              <a:pathLst>
                <a:path w="134620" h="126364">
                  <a:moveTo>
                    <a:pt x="16776" y="0"/>
                  </a:moveTo>
                  <a:lnTo>
                    <a:pt x="58750" y="69659"/>
                  </a:lnTo>
                  <a:lnTo>
                    <a:pt x="0" y="125895"/>
                  </a:lnTo>
                  <a:lnTo>
                    <a:pt x="134277" y="79730"/>
                  </a:lnTo>
                  <a:lnTo>
                    <a:pt x="167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107439" y="3807460"/>
            <a:ext cx="7720965" cy="25781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888365">
              <a:lnSpc>
                <a:spcPct val="100000"/>
              </a:lnSpc>
              <a:spcBef>
                <a:spcPts val="580"/>
              </a:spcBef>
              <a:tabLst>
                <a:tab pos="2879090" algn="l"/>
                <a:tab pos="5181600" algn="l"/>
              </a:tabLst>
            </a:pPr>
            <a:r>
              <a:rPr sz="2400" spc="-5" dirty="0">
                <a:latin typeface="Times New Roman"/>
                <a:cs typeface="Times New Roman"/>
              </a:rPr>
              <a:t>One-to-one	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one-to-one	</a:t>
            </a:r>
            <a:r>
              <a:rPr sz="2400" dirty="0">
                <a:latin typeface="Times New Roman"/>
                <a:cs typeface="Times New Roman"/>
              </a:rPr>
              <a:t>Not </a:t>
            </a:r>
            <a:r>
              <a:rPr sz="2400" spc="-5" dirty="0">
                <a:latin typeface="Times New Roman"/>
                <a:cs typeface="Times New Roman"/>
              </a:rPr>
              <a:t>even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function!</a:t>
            </a:r>
            <a:endParaRPr sz="2400" dirty="0">
              <a:latin typeface="Times New Roman"/>
              <a:cs typeface="Times New Roman"/>
            </a:endParaRPr>
          </a:p>
          <a:p>
            <a:pPr marL="50800">
              <a:lnSpc>
                <a:spcPts val="3110"/>
              </a:lnSpc>
              <a:spcBef>
                <a:spcPts val="520"/>
              </a:spcBef>
              <a:tabLst>
                <a:tab pos="3930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8</a:t>
            </a:r>
            <a:r>
              <a:rPr lang="en-US" sz="2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(see book)</a:t>
            </a:r>
            <a:r>
              <a:rPr sz="2600" spc="-5" dirty="0">
                <a:latin typeface="Arial"/>
                <a:cs typeface="Arial"/>
              </a:rPr>
              <a:t>:</a:t>
            </a:r>
            <a:endParaRPr sz="2600" dirty="0">
              <a:latin typeface="Arial"/>
              <a:cs typeface="Arial"/>
            </a:endParaRPr>
          </a:p>
          <a:p>
            <a:pPr marL="393700">
              <a:lnSpc>
                <a:spcPts val="3100"/>
              </a:lnSpc>
            </a:pPr>
            <a:r>
              <a:rPr sz="2600" spc="-5" dirty="0">
                <a:latin typeface="Arial"/>
                <a:cs typeface="Arial"/>
              </a:rPr>
              <a:t>Is the function </a:t>
            </a:r>
            <a:r>
              <a:rPr sz="2600" i="1" dirty="0">
                <a:latin typeface="Arial"/>
                <a:cs typeface="Arial"/>
              </a:rPr>
              <a:t>f </a:t>
            </a:r>
            <a:r>
              <a:rPr sz="2600" dirty="0">
                <a:latin typeface="Arial"/>
                <a:cs typeface="Arial"/>
              </a:rPr>
              <a:t>: </a:t>
            </a:r>
            <a:r>
              <a:rPr sz="2600" spc="-5" dirty="0">
                <a:latin typeface="Arial"/>
                <a:cs typeface="Arial"/>
              </a:rPr>
              <a:t>{</a:t>
            </a:r>
            <a:r>
              <a:rPr sz="2600" i="1" spc="-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, </a:t>
            </a:r>
            <a:r>
              <a:rPr sz="2600" i="1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i="1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i="1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}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{1, 2, 3, 4, 5}</a:t>
            </a:r>
            <a:r>
              <a:rPr sz="2600" spc="4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with</a:t>
            </a:r>
            <a:endParaRPr sz="2600" dirty="0">
              <a:latin typeface="Arial"/>
              <a:cs typeface="Arial"/>
            </a:endParaRPr>
          </a:p>
          <a:p>
            <a:pPr marL="393700">
              <a:lnSpc>
                <a:spcPts val="3110"/>
              </a:lnSpc>
            </a:pPr>
            <a:r>
              <a:rPr sz="2600" i="1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) = 4, </a:t>
            </a:r>
            <a:r>
              <a:rPr sz="2600" i="1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) = 5, </a:t>
            </a:r>
            <a:r>
              <a:rPr sz="2600" i="1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) = 1, and </a:t>
            </a:r>
            <a:r>
              <a:rPr sz="2600" i="1" spc="-5" dirty="0">
                <a:latin typeface="Arial"/>
                <a:cs typeface="Arial"/>
              </a:rPr>
              <a:t>f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d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= 3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00B050"/>
                </a:solidFill>
                <a:latin typeface="Arial"/>
                <a:cs typeface="Arial"/>
              </a:rPr>
              <a:t>one-to-one</a:t>
            </a:r>
            <a:r>
              <a:rPr sz="2600" spc="-5" dirty="0">
                <a:latin typeface="Arial"/>
                <a:cs typeface="Arial"/>
              </a:rPr>
              <a:t>?</a:t>
            </a:r>
            <a:endParaRPr sz="26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600"/>
              </a:spcBef>
              <a:tabLst>
                <a:tab pos="3930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9</a:t>
            </a:r>
            <a:r>
              <a:rPr lang="en-US" sz="2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(see book)</a:t>
            </a:r>
            <a:r>
              <a:rPr sz="2600" spc="-5" dirty="0">
                <a:latin typeface="Arial"/>
                <a:cs typeface="Arial"/>
              </a:rPr>
              <a:t>:</a:t>
            </a:r>
            <a:endParaRPr sz="2600" dirty="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60"/>
              </a:spcBef>
            </a:pPr>
            <a:r>
              <a:rPr sz="2600" spc="-5" dirty="0">
                <a:latin typeface="Arial"/>
                <a:cs typeface="Arial"/>
              </a:rPr>
              <a:t>Let </a:t>
            </a:r>
            <a:r>
              <a:rPr sz="2600" i="1" dirty="0">
                <a:latin typeface="Arial"/>
                <a:cs typeface="Arial"/>
              </a:rPr>
              <a:t>f </a:t>
            </a:r>
            <a:r>
              <a:rPr sz="2600" dirty="0">
                <a:latin typeface="Arial"/>
                <a:cs typeface="Arial"/>
              </a:rPr>
              <a:t>: </a:t>
            </a:r>
            <a:r>
              <a:rPr sz="2600" b="1" dirty="0">
                <a:latin typeface="Arial"/>
                <a:cs typeface="Arial"/>
              </a:rPr>
              <a:t>Z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Arial"/>
                <a:cs typeface="Arial"/>
              </a:rPr>
              <a:t>Z </a:t>
            </a:r>
            <a:r>
              <a:rPr sz="2600" dirty="0">
                <a:latin typeface="Arial"/>
                <a:cs typeface="Arial"/>
              </a:rPr>
              <a:t>such </a:t>
            </a:r>
            <a:r>
              <a:rPr sz="2600" spc="-5" dirty="0">
                <a:latin typeface="Arial"/>
                <a:cs typeface="Arial"/>
              </a:rPr>
              <a:t>that </a:t>
            </a:r>
            <a:r>
              <a:rPr sz="2600" i="1" spc="-5" dirty="0">
                <a:latin typeface="Arial"/>
                <a:cs typeface="Arial"/>
              </a:rPr>
              <a:t>f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x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= </a:t>
            </a:r>
            <a:r>
              <a:rPr sz="2600" i="1" spc="5" dirty="0">
                <a:latin typeface="Arial"/>
                <a:cs typeface="Arial"/>
              </a:rPr>
              <a:t>x</a:t>
            </a:r>
            <a:r>
              <a:rPr sz="2550" spc="7" baseline="26143" dirty="0">
                <a:latin typeface="Arial"/>
                <a:cs typeface="Arial"/>
              </a:rPr>
              <a:t>2</a:t>
            </a:r>
            <a:r>
              <a:rPr sz="2600" spc="5" dirty="0">
                <a:latin typeface="Arial"/>
                <a:cs typeface="Arial"/>
              </a:rPr>
              <a:t>.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i="1" dirty="0">
                <a:latin typeface="Arial"/>
                <a:cs typeface="Arial"/>
              </a:rPr>
              <a:t>f</a:t>
            </a:r>
            <a:r>
              <a:rPr sz="2600" i="1" spc="65" dirty="0"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one-to-one</a:t>
            </a:r>
            <a:r>
              <a:rPr sz="2600" spc="-5" dirty="0">
                <a:latin typeface="Arial"/>
                <a:cs typeface="Arial"/>
              </a:rPr>
              <a:t>?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112661"/>
            <a:ext cx="59512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0975" algn="l"/>
              </a:tabLst>
            </a:pPr>
            <a:r>
              <a:rPr dirty="0"/>
              <a:t>S</a:t>
            </a:r>
            <a:r>
              <a:rPr spc="-5" dirty="0"/>
              <a:t>u</a:t>
            </a:r>
            <a:r>
              <a:rPr dirty="0"/>
              <a:t>ff</a:t>
            </a:r>
            <a:r>
              <a:rPr spc="-5" dirty="0"/>
              <a:t>i</a:t>
            </a:r>
            <a:r>
              <a:rPr dirty="0"/>
              <a:t>c</a:t>
            </a:r>
            <a:r>
              <a:rPr spc="-5" dirty="0"/>
              <a:t>i</a:t>
            </a:r>
            <a:r>
              <a:rPr dirty="0"/>
              <a:t>e</a:t>
            </a:r>
            <a:r>
              <a:rPr spc="-5" dirty="0"/>
              <a:t>n</a:t>
            </a:r>
            <a:r>
              <a:rPr dirty="0"/>
              <a:t>t</a:t>
            </a:r>
            <a:r>
              <a:rPr spc="-5" dirty="0"/>
              <a:t> </a:t>
            </a:r>
            <a:r>
              <a:rPr dirty="0"/>
              <a:t>C</a:t>
            </a:r>
            <a:r>
              <a:rPr spc="-5" dirty="0"/>
              <a:t>ondi</a:t>
            </a:r>
            <a:r>
              <a:rPr dirty="0"/>
              <a:t>t</a:t>
            </a:r>
            <a:r>
              <a:rPr spc="-5" dirty="0"/>
              <a:t>ion</a:t>
            </a:r>
            <a:r>
              <a:rPr dirty="0"/>
              <a:t>s	f</a:t>
            </a:r>
            <a:r>
              <a:rPr spc="-5" dirty="0"/>
              <a:t>o</a:t>
            </a:r>
            <a:r>
              <a:rPr dirty="0"/>
              <a:t>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31239" y="352981"/>
            <a:ext cx="7675880" cy="4816575"/>
          </a:xfrm>
          <a:prstGeom prst="rect">
            <a:avLst/>
          </a:prstGeom>
        </p:spPr>
        <p:txBody>
          <a:bodyPr vert="horz" wrap="square" lIns="0" tIns="25463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2005"/>
              </a:spcBef>
            </a:pP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1–1ness</a:t>
            </a:r>
            <a:endParaRPr lang="en-US" sz="4000" dirty="0">
              <a:latin typeface="Arial"/>
              <a:cs typeface="Arial"/>
            </a:endParaRPr>
          </a:p>
          <a:p>
            <a:pPr marL="210820">
              <a:lnSpc>
                <a:spcPct val="100000"/>
              </a:lnSpc>
              <a:spcBef>
                <a:spcPts val="2005"/>
              </a:spcBef>
            </a:pPr>
            <a:endParaRPr lang="en-US" sz="4000" dirty="0">
              <a:latin typeface="Arial"/>
              <a:cs typeface="Arial"/>
            </a:endParaRPr>
          </a:p>
          <a:p>
            <a:pPr marL="210820">
              <a:lnSpc>
                <a:spcPct val="100000"/>
              </a:lnSpc>
              <a:spcBef>
                <a:spcPts val="2005"/>
              </a:spcBef>
            </a:pPr>
            <a:endParaRPr lang="en-US" sz="4000" dirty="0">
              <a:latin typeface="Arial"/>
              <a:cs typeface="Arial"/>
            </a:endParaRPr>
          </a:p>
          <a:p>
            <a:pPr marL="210820">
              <a:lnSpc>
                <a:spcPct val="100000"/>
              </a:lnSpc>
              <a:spcBef>
                <a:spcPts val="2005"/>
              </a:spcBef>
            </a:pPr>
            <a:endParaRPr sz="4000" dirty="0">
              <a:latin typeface="Arial"/>
              <a:cs typeface="Arial"/>
            </a:endParaRPr>
          </a:p>
          <a:p>
            <a:pPr marL="393700" marR="1188085" indent="-342900">
              <a:lnSpc>
                <a:spcPct val="102000"/>
              </a:lnSpc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either strictly </a:t>
            </a:r>
            <a:r>
              <a:rPr sz="2800" dirty="0">
                <a:latin typeface="Arial"/>
                <a:cs typeface="Arial"/>
              </a:rPr>
              <a:t>increasing or </a:t>
            </a:r>
            <a:r>
              <a:rPr sz="2800" spc="-5" dirty="0">
                <a:latin typeface="Arial"/>
                <a:cs typeface="Arial"/>
              </a:rPr>
              <a:t>strictly  </a:t>
            </a:r>
            <a:r>
              <a:rPr sz="2800" dirty="0">
                <a:latin typeface="Arial"/>
                <a:cs typeface="Arial"/>
              </a:rPr>
              <a:t>decreasing, </a:t>
            </a:r>
            <a:r>
              <a:rPr sz="2800" spc="-5" dirty="0">
                <a:latin typeface="Arial"/>
                <a:cs typeface="Arial"/>
              </a:rPr>
              <a:t>then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one-to-one.</a:t>
            </a:r>
            <a:endParaRPr sz="2800" dirty="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540"/>
              </a:spcBef>
              <a:tabLst>
                <a:tab pos="793115" algn="l"/>
              </a:tabLst>
            </a:pPr>
            <a:r>
              <a:rPr sz="1350" spc="-49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50" spc="-49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500" i="1" spc="-5" dirty="0">
                <a:solidFill>
                  <a:srgbClr val="006600"/>
                </a:solidFill>
                <a:latin typeface="Arial"/>
                <a:cs typeface="Arial"/>
              </a:rPr>
              <a:t>E.g. </a:t>
            </a:r>
            <a:r>
              <a:rPr sz="25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475" baseline="25252" dirty="0">
                <a:solidFill>
                  <a:srgbClr val="007600"/>
                </a:solidFill>
                <a:latin typeface="Arial"/>
                <a:cs typeface="Arial"/>
              </a:rPr>
              <a:t>3</a:t>
            </a:r>
            <a:endParaRPr sz="2475" baseline="25252" dirty="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159" y="1871429"/>
            <a:ext cx="8910223" cy="155757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66859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Onto (Surjective)</a:t>
            </a:r>
            <a:r>
              <a:rPr spc="-35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70939" y="1404620"/>
            <a:ext cx="7691120" cy="463928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06400" marR="68580" indent="-342900">
              <a:lnSpc>
                <a:spcPct val="99700"/>
              </a:lnSpc>
              <a:spcBef>
                <a:spcPts val="110"/>
              </a:spcBef>
              <a:tabLst>
                <a:tab pos="4057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function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b="1" i="1" spc="-5" dirty="0">
                <a:latin typeface="Arial"/>
                <a:cs typeface="Arial"/>
              </a:rPr>
              <a:t>onto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b="1" i="1" spc="-5" dirty="0">
                <a:latin typeface="Arial"/>
                <a:cs typeface="Arial"/>
              </a:rPr>
              <a:t>surjective </a:t>
            </a:r>
            <a:r>
              <a:rPr sz="2800" dirty="0">
                <a:latin typeface="Arial"/>
                <a:cs typeface="Arial"/>
              </a:rPr>
              <a:t>or a  </a:t>
            </a:r>
            <a:r>
              <a:rPr sz="2800" b="1" i="1" spc="-5" dirty="0">
                <a:latin typeface="Arial"/>
                <a:cs typeface="Arial"/>
              </a:rPr>
              <a:t>surjection </a:t>
            </a:r>
            <a:r>
              <a:rPr sz="2800" dirty="0">
                <a:latin typeface="Arial"/>
                <a:cs typeface="Arial"/>
              </a:rPr>
              <a:t>iff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every element </a:t>
            </a:r>
            <a:r>
              <a:rPr sz="28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</a:t>
            </a:r>
            <a:r>
              <a:rPr sz="28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sz="2800" i="1" spc="-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there </a:t>
            </a:r>
            <a:r>
              <a:rPr sz="2800" dirty="0">
                <a:latin typeface="Arial"/>
                <a:cs typeface="Arial"/>
              </a:rPr>
              <a:t>is  an element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with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) = </a:t>
            </a:r>
            <a:r>
              <a:rPr sz="2800" i="1" dirty="0">
                <a:latin typeface="Arial"/>
                <a:cs typeface="Arial"/>
              </a:rPr>
              <a:t>b </a:t>
            </a:r>
            <a:endParaRPr lang="en-US" sz="2800" i="1" dirty="0">
              <a:latin typeface="Arial"/>
              <a:cs typeface="Arial"/>
            </a:endParaRPr>
          </a:p>
          <a:p>
            <a:pPr marL="406400" marR="68580" indent="-342900">
              <a:lnSpc>
                <a:spcPct val="99700"/>
              </a:lnSpc>
              <a:spcBef>
                <a:spcPts val="110"/>
              </a:spcBef>
              <a:tabLst>
                <a:tab pos="405765" algn="l"/>
              </a:tabLst>
            </a:pPr>
            <a:r>
              <a:rPr lang="en-US" sz="2800" i="1" dirty="0">
                <a:latin typeface="Arial"/>
                <a:cs typeface="Arial"/>
              </a:rPr>
              <a:t>   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28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 =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(i.e. its </a:t>
            </a:r>
            <a:r>
              <a:rPr sz="2800" dirty="0">
                <a:latin typeface="Arial"/>
                <a:cs typeface="Arial"/>
              </a:rPr>
              <a:t>range is equal </a:t>
            </a:r>
            <a:r>
              <a:rPr sz="2800" spc="-5" dirty="0">
                <a:latin typeface="Arial"/>
                <a:cs typeface="Arial"/>
              </a:rPr>
              <a:t>to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its  </a:t>
            </a:r>
            <a:r>
              <a:rPr sz="2800" dirty="0">
                <a:latin typeface="Arial"/>
                <a:cs typeface="Arial"/>
              </a:rPr>
              <a:t>codomain).</a:t>
            </a:r>
          </a:p>
          <a:p>
            <a:pPr marL="406400" marR="359410" indent="-342900" algn="just">
              <a:lnSpc>
                <a:spcPct val="98600"/>
              </a:lnSpc>
              <a:spcBef>
                <a:spcPts val="640"/>
              </a:spcBef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10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Think: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An </a:t>
            </a:r>
            <a:r>
              <a:rPr sz="2800" i="1" dirty="0">
                <a:solidFill>
                  <a:srgbClr val="007600"/>
                </a:solidFill>
                <a:latin typeface="Arial"/>
                <a:cs typeface="Arial"/>
              </a:rPr>
              <a:t>onto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function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maps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set </a:t>
            </a:r>
            <a:r>
              <a:rPr sz="2800" i="1" dirty="0">
                <a:solidFill>
                  <a:srgbClr val="007600"/>
                </a:solidFill>
                <a:latin typeface="Arial"/>
                <a:cs typeface="Arial"/>
              </a:rPr>
              <a:t>A </a:t>
            </a:r>
            <a:r>
              <a:rPr sz="2800" u="heavy" dirty="0">
                <a:solidFill>
                  <a:srgbClr val="006600"/>
                </a:solidFill>
                <a:uFill>
                  <a:solidFill>
                    <a:srgbClr val="007600"/>
                  </a:solidFill>
                </a:uFill>
                <a:latin typeface="Arial"/>
                <a:cs typeface="Arial"/>
              </a:rPr>
              <a:t>onto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 (over, covering)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the </a:t>
            </a:r>
            <a:r>
              <a:rPr sz="2800" i="1" spc="-5" dirty="0">
                <a:solidFill>
                  <a:srgbClr val="007600"/>
                </a:solidFill>
                <a:latin typeface="Arial"/>
                <a:cs typeface="Arial"/>
              </a:rPr>
              <a:t>entirety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set </a:t>
            </a:r>
            <a:r>
              <a:rPr sz="2800" i="1" spc="-5" dirty="0">
                <a:solidFill>
                  <a:srgbClr val="007600"/>
                </a:solidFill>
                <a:latin typeface="Arial"/>
                <a:cs typeface="Arial"/>
              </a:rPr>
              <a:t>B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, not 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just over a piece of</a:t>
            </a:r>
            <a:r>
              <a:rPr sz="2800" spc="-3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it.</a:t>
            </a:r>
            <a:endParaRPr sz="2800" dirty="0">
              <a:latin typeface="Arial"/>
              <a:cs typeface="Arial"/>
            </a:endParaRPr>
          </a:p>
          <a:p>
            <a:pPr marL="406400" marR="715010" indent="-342900">
              <a:lnSpc>
                <a:spcPct val="101200"/>
              </a:lnSpc>
              <a:spcBef>
                <a:spcPts val="1795"/>
              </a:spcBef>
              <a:tabLst>
                <a:tab pos="405765" algn="l"/>
                <a:tab pos="3192780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latin typeface="Arial"/>
                <a:cs typeface="Arial"/>
              </a:rPr>
              <a:t>E.g.</a:t>
            </a:r>
            <a:r>
              <a:rPr sz="2800" spc="-5" dirty="0">
                <a:latin typeface="Arial"/>
                <a:cs typeface="Arial"/>
              </a:rPr>
              <a:t>, for </a:t>
            </a:r>
            <a:r>
              <a:rPr sz="2800" dirty="0">
                <a:latin typeface="Arial"/>
                <a:cs typeface="Arial"/>
              </a:rPr>
              <a:t>domain &amp; codomain </a:t>
            </a:r>
            <a:r>
              <a:rPr sz="2800" b="1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3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onto,  </a:t>
            </a:r>
            <a:r>
              <a:rPr sz="2800" dirty="0">
                <a:latin typeface="Arial"/>
                <a:cs typeface="Arial"/>
              </a:rPr>
              <a:t>whereas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2</a:t>
            </a:r>
            <a:r>
              <a:rPr sz="2775" spc="7" baseline="255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isn</a:t>
            </a:r>
            <a:r>
              <a:rPr sz="2800" spc="-5" dirty="0">
                <a:latin typeface="Times New Roman"/>
                <a:cs typeface="Times New Roman"/>
              </a:rPr>
              <a:t>’</a:t>
            </a:r>
            <a:r>
              <a:rPr sz="2800" spc="-5" dirty="0">
                <a:latin typeface="Arial"/>
                <a:cs typeface="Arial"/>
              </a:rPr>
              <a:t>t.	(Why not?)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45688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Illustration of</a:t>
            </a:r>
            <a:r>
              <a:rPr spc="-60" dirty="0"/>
              <a:t> </a:t>
            </a:r>
            <a:r>
              <a:rPr spc="-5" dirty="0"/>
              <a:t>Onto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752" y="1374457"/>
            <a:ext cx="7524115" cy="87121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spcBef>
                <a:spcPts val="26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Some </a:t>
            </a:r>
            <a:r>
              <a:rPr sz="2800" spc="-5" dirty="0">
                <a:latin typeface="Arial"/>
                <a:cs typeface="Arial"/>
              </a:rPr>
              <a:t>functions that </a:t>
            </a:r>
            <a:r>
              <a:rPr sz="2800" dirty="0">
                <a:latin typeface="Arial"/>
                <a:cs typeface="Arial"/>
              </a:rPr>
              <a:t>are, or are </a:t>
            </a:r>
            <a:r>
              <a:rPr sz="2800" spc="-5" dirty="0">
                <a:latin typeface="Arial"/>
                <a:cs typeface="Arial"/>
              </a:rPr>
              <a:t>not, </a:t>
            </a:r>
            <a:r>
              <a:rPr sz="2800" i="1" dirty="0">
                <a:latin typeface="Arial"/>
                <a:cs typeface="Arial"/>
              </a:rPr>
              <a:t>onto </a:t>
            </a:r>
            <a:r>
              <a:rPr sz="2800" spc="-5" dirty="0">
                <a:latin typeface="Arial"/>
                <a:cs typeface="Arial"/>
              </a:rPr>
              <a:t>their  </a:t>
            </a:r>
            <a:r>
              <a:rPr sz="2800" dirty="0">
                <a:latin typeface="Arial"/>
                <a:cs typeface="Arial"/>
              </a:rPr>
              <a:t>codomains: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7452" y="5214620"/>
            <a:ext cx="7505065" cy="130292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spcBef>
                <a:spcPts val="259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Example13</a:t>
            </a:r>
            <a:r>
              <a:rPr lang="en-US"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or Example 14 (any edition)</a:t>
            </a:r>
            <a:r>
              <a:rPr sz="2800" spc="-5" dirty="0">
                <a:latin typeface="Arial"/>
                <a:cs typeface="Arial"/>
              </a:rPr>
              <a:t>: Is the function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 =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+ 1 </a:t>
            </a:r>
            <a:r>
              <a:rPr sz="2800" spc="-5" dirty="0">
                <a:latin typeface="Arial"/>
                <a:cs typeface="Arial"/>
              </a:rPr>
              <a:t>from  the </a:t>
            </a:r>
            <a:r>
              <a:rPr sz="2800" dirty="0">
                <a:latin typeface="Arial"/>
                <a:cs typeface="Arial"/>
              </a:rPr>
              <a:t>set of </a:t>
            </a:r>
            <a:r>
              <a:rPr sz="2800" spc="-5" dirty="0">
                <a:latin typeface="Arial"/>
                <a:cs typeface="Arial"/>
              </a:rPr>
              <a:t>integers to the </a:t>
            </a:r>
            <a:r>
              <a:rPr sz="2800" dirty="0">
                <a:latin typeface="Arial"/>
                <a:cs typeface="Arial"/>
              </a:rPr>
              <a:t>set of </a:t>
            </a:r>
            <a:r>
              <a:rPr sz="2800" spc="-5" dirty="0">
                <a:latin typeface="Arial"/>
                <a:cs typeface="Arial"/>
              </a:rPr>
              <a:t>integers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Arial"/>
                <a:cs typeface="Arial"/>
              </a:rPr>
              <a:t>onto</a:t>
            </a:r>
            <a:r>
              <a:rPr sz="2800" spc="-5" dirty="0">
                <a:latin typeface="Arial"/>
                <a:cs typeface="Arial"/>
              </a:rPr>
              <a:t>?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18</a:t>
            </a:fld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9" y="2511245"/>
            <a:ext cx="9015786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26489" y="462279"/>
            <a:ext cx="79248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606675" algn="l"/>
                <a:tab pos="5570855" algn="l"/>
              </a:tabLst>
            </a:pPr>
            <a:r>
              <a:rPr dirty="0"/>
              <a:t>B</a:t>
            </a:r>
            <a:r>
              <a:rPr spc="-5" dirty="0"/>
              <a:t>ij</a:t>
            </a:r>
            <a:r>
              <a:rPr dirty="0"/>
              <a:t>ect</a:t>
            </a:r>
            <a:r>
              <a:rPr spc="-5" dirty="0"/>
              <a:t>ion</a:t>
            </a:r>
            <a:r>
              <a:rPr dirty="0"/>
              <a:t>s	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In</a:t>
            </a:r>
            <a:r>
              <a:rPr dirty="0"/>
              <a:t>verse	</a:t>
            </a:r>
            <a:r>
              <a:rPr lang="en-US" dirty="0"/>
              <a:t>Function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50240" y="1374457"/>
            <a:ext cx="8280400" cy="4452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93700" marR="73025" indent="-342900">
              <a:lnSpc>
                <a:spcPct val="99700"/>
              </a:lnSpc>
              <a:spcBef>
                <a:spcPts val="110"/>
              </a:spcBef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function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is said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be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b="1" i="1" spc="-5" dirty="0">
                <a:latin typeface="Arial"/>
                <a:cs typeface="Arial"/>
              </a:rPr>
              <a:t>one-to-one  correspondence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b="1" i="1" spc="-5" dirty="0">
                <a:latin typeface="Arial"/>
                <a:cs typeface="Arial"/>
              </a:rPr>
              <a:t>bijection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i="1" spc="-5" dirty="0">
                <a:latin typeface="Arial"/>
                <a:cs typeface="Arial"/>
              </a:rPr>
              <a:t>reversible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or  </a:t>
            </a:r>
            <a:r>
              <a:rPr sz="2800" i="1" spc="-5" dirty="0">
                <a:latin typeface="Arial"/>
                <a:cs typeface="Arial"/>
              </a:rPr>
              <a:t>invertible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iff it is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both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one-to-one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onto.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50">
              <a:latin typeface="Arial"/>
              <a:cs typeface="Arial"/>
            </a:endParaRPr>
          </a:p>
          <a:p>
            <a:pPr marL="50800">
              <a:lnSpc>
                <a:spcPts val="3345"/>
              </a:lnSpc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Let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spc="-5" dirty="0">
                <a:latin typeface="Arial"/>
                <a:cs typeface="Arial"/>
              </a:rPr>
              <a:t>be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bijection.</a:t>
            </a:r>
            <a:endParaRPr sz="2800">
              <a:latin typeface="Arial"/>
              <a:cs typeface="Arial"/>
            </a:endParaRPr>
          </a:p>
          <a:p>
            <a:pPr marL="393700" marR="508000">
              <a:lnSpc>
                <a:spcPts val="3400"/>
              </a:lnSpc>
              <a:spcBef>
                <a:spcPts val="60"/>
              </a:spcBef>
            </a:pPr>
            <a:r>
              <a:rPr sz="2800" dirty="0">
                <a:latin typeface="Arial"/>
                <a:cs typeface="Arial"/>
              </a:rPr>
              <a:t>The </a:t>
            </a:r>
            <a:r>
              <a:rPr sz="2800" b="1" i="1" spc="-5" dirty="0">
                <a:latin typeface="Arial"/>
                <a:cs typeface="Arial"/>
              </a:rPr>
              <a:t>inverse function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the function that  </a:t>
            </a:r>
            <a:r>
              <a:rPr sz="2800" dirty="0">
                <a:latin typeface="Arial"/>
                <a:cs typeface="Arial"/>
              </a:rPr>
              <a:t>assigns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an element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unique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element</a:t>
            </a:r>
            <a:endParaRPr sz="2800">
              <a:latin typeface="Arial"/>
              <a:cs typeface="Arial"/>
            </a:endParaRPr>
          </a:p>
          <a:p>
            <a:pPr marL="393700">
              <a:lnSpc>
                <a:spcPts val="3180"/>
              </a:lnSpc>
            </a:pP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such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) =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93700" marR="43180">
              <a:lnSpc>
                <a:spcPts val="3300"/>
              </a:lnSpc>
              <a:spcBef>
                <a:spcPts val="200"/>
              </a:spcBef>
              <a:tabLst>
                <a:tab pos="1717675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inverse </a:t>
            </a:r>
            <a:r>
              <a:rPr sz="2800" spc="-5" dirty="0">
                <a:latin typeface="Arial"/>
                <a:cs typeface="Arial"/>
              </a:rPr>
              <a:t>function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denoted </a:t>
            </a:r>
            <a:r>
              <a:rPr sz="2800" dirty="0">
                <a:latin typeface="Arial"/>
                <a:cs typeface="Arial"/>
              </a:rPr>
              <a:t>by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775" baseline="25525" dirty="0">
                <a:latin typeface="Arial"/>
                <a:cs typeface="Arial"/>
              </a:rPr>
              <a:t>-1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.  Hence,	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775" baseline="25525" dirty="0">
                <a:latin typeface="Arial"/>
                <a:cs typeface="Arial"/>
              </a:rPr>
              <a:t>-1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) =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when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) =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00"/>
            <a:ext cx="9009380" cy="1052830"/>
            <a:chOff x="0" y="2438400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0512" y="2546350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7662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7662" y="474662"/>
                  </a:lnTo>
                  <a:lnTo>
                    <a:pt x="437662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3467" y="2546350"/>
              <a:ext cx="328245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337" y="2968625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1821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1821" y="474662"/>
                  </a:lnTo>
                  <a:lnTo>
                    <a:pt x="421821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3431" y="2968625"/>
              <a:ext cx="369093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95599"/>
              <a:ext cx="560387" cy="4222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000" y="2438400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12" y="3260724"/>
              <a:ext cx="8693149" cy="555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9339" y="2181859"/>
            <a:ext cx="30753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3790" algn="l"/>
              </a:tabLst>
            </a:pPr>
            <a:r>
              <a:rPr sz="4800" spc="-5" dirty="0">
                <a:solidFill>
                  <a:srgbClr val="000099"/>
                </a:solidFill>
              </a:rPr>
              <a:t>L</a:t>
            </a:r>
            <a:r>
              <a:rPr sz="4800" dirty="0">
                <a:solidFill>
                  <a:srgbClr val="000099"/>
                </a:solidFill>
              </a:rPr>
              <a:t>ect</a:t>
            </a:r>
            <a:r>
              <a:rPr sz="4800" spc="-5" dirty="0">
                <a:solidFill>
                  <a:srgbClr val="000099"/>
                </a:solidFill>
              </a:rPr>
              <a:t>u</a:t>
            </a:r>
            <a:r>
              <a:rPr sz="4800" dirty="0">
                <a:solidFill>
                  <a:srgbClr val="000099"/>
                </a:solidFill>
              </a:rPr>
              <a:t>re</a:t>
            </a:r>
            <a:r>
              <a:rPr sz="4800">
                <a:solidFill>
                  <a:srgbClr val="000099"/>
                </a:solidFill>
              </a:rPr>
              <a:t>	0</a:t>
            </a:r>
            <a:r>
              <a:rPr lang="en-US" sz="4800">
                <a:solidFill>
                  <a:srgbClr val="000099"/>
                </a:solidFill>
              </a:rPr>
              <a:t>8</a:t>
            </a:r>
            <a:endParaRPr sz="4800" dirty="0"/>
          </a:p>
        </p:txBody>
      </p:sp>
      <p:sp>
        <p:nvSpPr>
          <p:cNvPr id="13" name="object 13"/>
          <p:cNvSpPr txBox="1"/>
          <p:nvPr/>
        </p:nvSpPr>
        <p:spPr>
          <a:xfrm>
            <a:off x="1121727" y="3446489"/>
            <a:ext cx="5356225" cy="11118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3200" b="1" spc="-5" dirty="0">
                <a:latin typeface="Arial"/>
                <a:cs typeface="Arial"/>
              </a:rPr>
              <a:t>Chapter </a:t>
            </a:r>
            <a:r>
              <a:rPr sz="3200" b="1" dirty="0">
                <a:latin typeface="Arial"/>
                <a:cs typeface="Arial"/>
              </a:rPr>
              <a:t>2. </a:t>
            </a:r>
            <a:r>
              <a:rPr sz="3200" b="1" spc="-5" dirty="0">
                <a:latin typeface="Arial"/>
                <a:cs typeface="Arial"/>
              </a:rPr>
              <a:t>Basic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Structures</a:t>
            </a:r>
            <a:endParaRPr sz="32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635"/>
              </a:spcBef>
            </a:pPr>
            <a:r>
              <a:rPr sz="2800" spc="-5" dirty="0">
                <a:latin typeface="Arial"/>
                <a:cs typeface="Arial"/>
              </a:rPr>
              <a:t>2.3 Functions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Finding Inverse of a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451" y="1176020"/>
            <a:ext cx="7394575" cy="4801314"/>
          </a:xfrm>
        </p:spPr>
        <p:txBody>
          <a:bodyPr/>
          <a:lstStyle/>
          <a:p>
            <a:r>
              <a:rPr lang="en-US" b="1" dirty="0"/>
              <a:t>Example: </a:t>
            </a:r>
            <a:r>
              <a:rPr lang="en-US" dirty="0"/>
              <a:t>Find the inverse of f(x) = y = 3x − 2</a:t>
            </a:r>
          </a:p>
          <a:p>
            <a:endParaRPr lang="en-US" b="1" dirty="0"/>
          </a:p>
          <a:p>
            <a:r>
              <a:rPr lang="en-US" b="1" dirty="0"/>
              <a:t>Solution:</a:t>
            </a:r>
            <a:endParaRPr lang="en-US" dirty="0"/>
          </a:p>
          <a:p>
            <a:r>
              <a:rPr lang="en-US" dirty="0"/>
              <a:t>First, replace f(x) with f(y).</a:t>
            </a:r>
          </a:p>
          <a:p>
            <a:r>
              <a:rPr lang="en-US" dirty="0"/>
              <a:t>Now, the equation y = 3x − 2 will become,</a:t>
            </a:r>
          </a:p>
          <a:p>
            <a:r>
              <a:rPr lang="en-US" dirty="0"/>
              <a:t>x = 3y − 2</a:t>
            </a:r>
          </a:p>
          <a:p>
            <a:endParaRPr lang="en-US" dirty="0"/>
          </a:p>
          <a:p>
            <a:r>
              <a:rPr lang="en-US" dirty="0"/>
              <a:t>Solve for y,</a:t>
            </a:r>
          </a:p>
          <a:p>
            <a:r>
              <a:rPr lang="en-US" dirty="0"/>
              <a:t>y = (x + 2)/3</a:t>
            </a:r>
          </a:p>
          <a:p>
            <a:endParaRPr lang="en-US" dirty="0"/>
          </a:p>
          <a:p>
            <a:r>
              <a:rPr lang="en-US" dirty="0"/>
              <a:t>Thus, the inverse of y = 3x − 2 is y = (x + 2)/3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85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Finding Inverse of a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800" y="1176020"/>
            <a:ext cx="5181600" cy="6001643"/>
          </a:xfrm>
        </p:spPr>
        <p:txBody>
          <a:bodyPr/>
          <a:lstStyle/>
          <a:p>
            <a:r>
              <a:rPr lang="en-US" dirty="0"/>
              <a:t>f(x)=3x+2</a:t>
            </a:r>
          </a:p>
          <a:p>
            <a:r>
              <a:rPr lang="en-US" dirty="0"/>
              <a:t>y = 3x+2</a:t>
            </a:r>
          </a:p>
          <a:p>
            <a:endParaRPr lang="en-US" dirty="0"/>
          </a:p>
          <a:p>
            <a:r>
              <a:rPr lang="en-US" dirty="0"/>
              <a:t>By swapping x and y,</a:t>
            </a:r>
          </a:p>
          <a:p>
            <a:br>
              <a:rPr lang="en-US" dirty="0"/>
            </a:br>
            <a:r>
              <a:rPr lang="en-US" dirty="0"/>
              <a:t>x = 3y+2</a:t>
            </a:r>
          </a:p>
          <a:p>
            <a:endParaRPr lang="en-US" dirty="0"/>
          </a:p>
          <a:p>
            <a:r>
              <a:rPr lang="en-US" dirty="0"/>
              <a:t>3y = x-2</a:t>
            </a:r>
          </a:p>
          <a:p>
            <a:r>
              <a:rPr lang="en-US" dirty="0"/>
              <a:t>y = (x-2)/3</a:t>
            </a:r>
          </a:p>
          <a:p>
            <a:endParaRPr lang="en-US" dirty="0"/>
          </a:p>
          <a:p>
            <a:r>
              <a:rPr lang="en-US" dirty="0"/>
              <a:t>This is the inverse, hence:</a:t>
            </a:r>
          </a:p>
          <a:p>
            <a:endParaRPr lang="en-US" dirty="0"/>
          </a:p>
          <a:p>
            <a:r>
              <a:rPr lang="en-US" dirty="0"/>
              <a:t>f</a:t>
            </a:r>
            <a:r>
              <a:rPr lang="en-US" baseline="30000" dirty="0"/>
              <a:t>-1</a:t>
            </a:r>
            <a:r>
              <a:rPr lang="en-US" dirty="0"/>
              <a:t>(x) = (x-2)/3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450" y="1295400"/>
            <a:ext cx="2162025" cy="1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9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68281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2939" algn="l"/>
              </a:tabLst>
            </a:pPr>
            <a:r>
              <a:rPr spc="-5" dirty="0"/>
              <a:t>Inverse	Function</a:t>
            </a:r>
            <a:r>
              <a:rPr spc="-55" dirty="0"/>
              <a:t> </a:t>
            </a:r>
            <a:r>
              <a:rPr spc="-5" dirty="0"/>
              <a:t>Illustration</a:t>
            </a:r>
          </a:p>
        </p:txBody>
      </p:sp>
      <p:sp>
        <p:nvSpPr>
          <p:cNvPr id="10" name="object 10"/>
          <p:cNvSpPr/>
          <p:nvPr/>
        </p:nvSpPr>
        <p:spPr>
          <a:xfrm>
            <a:off x="2434743" y="1825171"/>
            <a:ext cx="4561176" cy="21680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94752" y="1252220"/>
            <a:ext cx="44754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Let </a:t>
            </a:r>
            <a:r>
              <a:rPr sz="2800" i="1" spc="-5" dirty="0">
                <a:latin typeface="Arial"/>
                <a:cs typeface="Arial"/>
              </a:rPr>
              <a:t>f: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spc="-5" dirty="0">
                <a:latin typeface="Arial"/>
                <a:cs typeface="Arial"/>
              </a:rPr>
              <a:t>be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bijection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24952" y="5684520"/>
            <a:ext cx="32232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) =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.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i="1" dirty="0">
                <a:latin typeface="Arial"/>
                <a:cs typeface="Arial"/>
              </a:rPr>
              <a:t>f</a:t>
            </a:r>
            <a:r>
              <a:rPr sz="2400" i="1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invertible?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26572" y="4876805"/>
            <a:ext cx="4832350" cy="462280"/>
          </a:xfrm>
          <a:custGeom>
            <a:avLst/>
            <a:gdLst/>
            <a:ahLst/>
            <a:cxnLst/>
            <a:rect l="l" t="t" r="r" b="b"/>
            <a:pathLst>
              <a:path w="4832350" h="462279">
                <a:moveTo>
                  <a:pt x="4831753" y="0"/>
                </a:moveTo>
                <a:lnTo>
                  <a:pt x="0" y="0"/>
                </a:lnTo>
                <a:lnTo>
                  <a:pt x="0" y="461665"/>
                </a:lnTo>
                <a:lnTo>
                  <a:pt x="4831753" y="461665"/>
                </a:lnTo>
                <a:lnTo>
                  <a:pt x="4831753" y="0"/>
                </a:lnTo>
                <a:close/>
              </a:path>
            </a:pathLst>
          </a:custGeom>
          <a:solidFill>
            <a:srgbClr val="DADB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82052" y="4147820"/>
            <a:ext cx="7742555" cy="1569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84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1450" spc="-54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50" spc="-54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16</a:t>
            </a:r>
            <a:r>
              <a:rPr sz="2400" spc="-5" dirty="0">
                <a:latin typeface="Arial"/>
                <a:cs typeface="Arial"/>
              </a:rPr>
              <a:t>: Let </a:t>
            </a:r>
            <a:r>
              <a:rPr sz="2400" i="1" dirty="0">
                <a:latin typeface="Arial"/>
                <a:cs typeface="Arial"/>
              </a:rPr>
              <a:t>f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{</a:t>
            </a:r>
            <a:r>
              <a:rPr sz="2400" i="1" spc="-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i="1" spc="-5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i="1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}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{1, 2, 3} such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  <a:p>
            <a:pPr marL="381000">
              <a:lnSpc>
                <a:spcPts val="2840"/>
              </a:lnSpc>
            </a:pPr>
            <a:r>
              <a:rPr sz="2400" i="1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) = 2, </a:t>
            </a:r>
            <a:r>
              <a:rPr sz="2400" i="1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) = 3, </a:t>
            </a:r>
            <a:r>
              <a:rPr sz="2400" i="1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) = 1.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i="1" dirty="0">
                <a:latin typeface="Arial"/>
                <a:cs typeface="Arial"/>
              </a:rPr>
              <a:t>f </a:t>
            </a:r>
            <a:r>
              <a:rPr sz="2400" spc="-5" dirty="0">
                <a:latin typeface="Arial"/>
                <a:cs typeface="Arial"/>
              </a:rPr>
              <a:t>invertible, </a:t>
            </a:r>
            <a:r>
              <a:rPr sz="2400" dirty="0">
                <a:latin typeface="Arial"/>
                <a:cs typeface="Arial"/>
              </a:rPr>
              <a:t>and if it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is,</a:t>
            </a:r>
            <a:endParaRPr sz="240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320"/>
              </a:spcBef>
              <a:tabLst>
                <a:tab pos="3135630" algn="l"/>
              </a:tabLst>
            </a:pPr>
            <a:r>
              <a:rPr sz="3600" baseline="6944" dirty="0">
                <a:latin typeface="Arial"/>
                <a:cs typeface="Arial"/>
              </a:rPr>
              <a:t>what is</a:t>
            </a:r>
            <a:r>
              <a:rPr sz="3600" spc="-15" baseline="6944" dirty="0">
                <a:latin typeface="Arial"/>
                <a:cs typeface="Arial"/>
              </a:rPr>
              <a:t> </a:t>
            </a:r>
            <a:r>
              <a:rPr sz="3600" spc="-7" baseline="6944" dirty="0">
                <a:latin typeface="Arial"/>
                <a:cs typeface="Arial"/>
              </a:rPr>
              <a:t>its</a:t>
            </a:r>
            <a:r>
              <a:rPr sz="3600" baseline="6944" dirty="0">
                <a:latin typeface="Arial"/>
                <a:cs typeface="Arial"/>
              </a:rPr>
              <a:t> inverse?	</a:t>
            </a:r>
            <a:r>
              <a:rPr sz="2400" spc="-60" dirty="0">
                <a:latin typeface="Arial"/>
                <a:cs typeface="Arial"/>
              </a:rPr>
              <a:t>Yes. </a:t>
            </a:r>
            <a:r>
              <a:rPr sz="2400" i="1" spc="-5" dirty="0">
                <a:latin typeface="Arial"/>
                <a:cs typeface="Arial"/>
              </a:rPr>
              <a:t>f</a:t>
            </a:r>
            <a:r>
              <a:rPr sz="2400" spc="-7" baseline="24305" dirty="0">
                <a:latin typeface="Arial"/>
                <a:cs typeface="Arial"/>
              </a:rPr>
              <a:t>–1</a:t>
            </a:r>
            <a:r>
              <a:rPr sz="2400" spc="-5" dirty="0">
                <a:latin typeface="Arial"/>
                <a:cs typeface="Arial"/>
              </a:rPr>
              <a:t>(1)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i="1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i="1" dirty="0">
                <a:latin typeface="Arial"/>
                <a:cs typeface="Arial"/>
              </a:rPr>
              <a:t>f</a:t>
            </a:r>
            <a:r>
              <a:rPr sz="2400" baseline="24305" dirty="0">
                <a:latin typeface="Times New Roman"/>
                <a:cs typeface="Times New Roman"/>
              </a:rPr>
              <a:t>–1</a:t>
            </a:r>
            <a:r>
              <a:rPr sz="2400" dirty="0">
                <a:latin typeface="Arial"/>
                <a:cs typeface="Arial"/>
              </a:rPr>
              <a:t>(2) = </a:t>
            </a:r>
            <a:r>
              <a:rPr sz="2400" i="1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i="1" dirty="0">
                <a:latin typeface="Arial"/>
                <a:cs typeface="Arial"/>
              </a:rPr>
              <a:t>f</a:t>
            </a:r>
            <a:r>
              <a:rPr sz="2400" baseline="24305" dirty="0">
                <a:latin typeface="Times New Roman"/>
                <a:cs typeface="Times New Roman"/>
              </a:rPr>
              <a:t>–1</a:t>
            </a:r>
            <a:r>
              <a:rPr sz="2400" dirty="0">
                <a:latin typeface="Arial"/>
                <a:cs typeface="Arial"/>
              </a:rPr>
              <a:t>(3) =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90"/>
              </a:spcBef>
              <a:tabLst>
                <a:tab pos="380365" algn="l"/>
              </a:tabLst>
            </a:pPr>
            <a:r>
              <a:rPr sz="1450" spc="-54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50" spc="-54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18</a:t>
            </a:r>
            <a:r>
              <a:rPr sz="2400" spc="-5" dirty="0">
                <a:latin typeface="Arial"/>
                <a:cs typeface="Arial"/>
              </a:rPr>
              <a:t>: Let </a:t>
            </a:r>
            <a:r>
              <a:rPr sz="2400" i="1" dirty="0">
                <a:latin typeface="Arial"/>
                <a:cs typeface="Arial"/>
              </a:rPr>
              <a:t>f </a:t>
            </a:r>
            <a:r>
              <a:rPr sz="2400" dirty="0">
                <a:latin typeface="Arial"/>
                <a:cs typeface="Arial"/>
              </a:rPr>
              <a:t>be </a:t>
            </a:r>
            <a:r>
              <a:rPr sz="2400" spc="-5" dirty="0">
                <a:latin typeface="Arial"/>
                <a:cs typeface="Arial"/>
              </a:rPr>
              <a:t>the function from </a:t>
            </a:r>
            <a:r>
              <a:rPr sz="2400" b="1" dirty="0">
                <a:latin typeface="Arial"/>
                <a:cs typeface="Arial"/>
              </a:rPr>
              <a:t>R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b="1" dirty="0">
                <a:latin typeface="Arial"/>
                <a:cs typeface="Arial"/>
              </a:rPr>
              <a:t>R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with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35525" y="5748338"/>
            <a:ext cx="4191000" cy="831215"/>
          </a:xfrm>
          <a:custGeom>
            <a:avLst/>
            <a:gdLst/>
            <a:ahLst/>
            <a:cxnLst/>
            <a:rect l="l" t="t" r="r" b="b"/>
            <a:pathLst>
              <a:path w="4191000" h="831215">
                <a:moveTo>
                  <a:pt x="4191000" y="0"/>
                </a:moveTo>
                <a:lnTo>
                  <a:pt x="0" y="0"/>
                </a:lnTo>
                <a:lnTo>
                  <a:pt x="0" y="830996"/>
                </a:lnTo>
                <a:lnTo>
                  <a:pt x="4191000" y="830996"/>
                </a:lnTo>
                <a:lnTo>
                  <a:pt x="4191000" y="0"/>
                </a:lnTo>
                <a:close/>
              </a:path>
            </a:pathLst>
          </a:custGeom>
          <a:solidFill>
            <a:srgbClr val="DADB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14265" y="5781358"/>
            <a:ext cx="3984625" cy="746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9"/>
              </a:spcBef>
            </a:pPr>
            <a:r>
              <a:rPr sz="2400" spc="-5" dirty="0">
                <a:latin typeface="Arial"/>
                <a:cs typeface="Arial"/>
              </a:rPr>
              <a:t>No. </a:t>
            </a:r>
            <a:r>
              <a:rPr sz="2400" i="1" dirty="0">
                <a:latin typeface="Arial"/>
                <a:cs typeface="Arial"/>
              </a:rPr>
              <a:t>f </a:t>
            </a:r>
            <a:r>
              <a:rPr sz="2400" dirty="0">
                <a:latin typeface="Arial"/>
                <a:cs typeface="Arial"/>
              </a:rPr>
              <a:t>is not a </a:t>
            </a:r>
            <a:r>
              <a:rPr sz="2400" spc="-5" dirty="0">
                <a:latin typeface="Arial"/>
                <a:cs typeface="Arial"/>
              </a:rPr>
              <a:t>one-to-one  function. </a:t>
            </a:r>
            <a:r>
              <a:rPr sz="2400" dirty="0">
                <a:latin typeface="Arial"/>
                <a:cs typeface="Arial"/>
              </a:rPr>
              <a:t>So </a:t>
            </a:r>
            <a:r>
              <a:rPr sz="2400" spc="-15" dirty="0">
                <a:latin typeface="Arial"/>
                <a:cs typeface="Arial"/>
              </a:rPr>
              <a:t>it’s </a:t>
            </a:r>
            <a:r>
              <a:rPr sz="2400" dirty="0">
                <a:latin typeface="Arial"/>
                <a:cs typeface="Arial"/>
              </a:rPr>
              <a:t>not </a:t>
            </a:r>
            <a:r>
              <a:rPr sz="2400" spc="-5" dirty="0">
                <a:latin typeface="Arial"/>
                <a:cs typeface="Arial"/>
              </a:rPr>
              <a:t>invertible.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828800"/>
            <a:ext cx="908685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68281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2939" algn="l"/>
              </a:tabLst>
            </a:pPr>
            <a:r>
              <a:rPr lang="en-US" spc="-5" dirty="0"/>
              <a:t>Few Examples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36718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32994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9790" algn="l"/>
              </a:tabLst>
            </a:pPr>
            <a:r>
              <a:rPr spc="-5" dirty="0"/>
              <a:t>2.3	Functions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752" y="1679257"/>
            <a:ext cx="7385684" cy="40335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855980" indent="-342900">
              <a:lnSpc>
                <a:spcPts val="3300"/>
              </a:lnSpc>
              <a:spcBef>
                <a:spcPts val="26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From </a:t>
            </a:r>
            <a:r>
              <a:rPr sz="2800" dirty="0">
                <a:latin typeface="Arial"/>
                <a:cs typeface="Arial"/>
              </a:rPr>
              <a:t>calculus, you are </a:t>
            </a:r>
            <a:r>
              <a:rPr sz="2800" spc="-5" dirty="0">
                <a:latin typeface="Arial"/>
                <a:cs typeface="Arial"/>
              </a:rPr>
              <a:t>familiar with the  </a:t>
            </a:r>
            <a:r>
              <a:rPr sz="2800" dirty="0">
                <a:latin typeface="Arial"/>
                <a:cs typeface="Arial"/>
              </a:rPr>
              <a:t>concept of a real-valued </a:t>
            </a:r>
            <a:r>
              <a:rPr sz="2800" spc="-5" dirty="0">
                <a:latin typeface="Arial"/>
                <a:cs typeface="Arial"/>
              </a:rPr>
              <a:t>function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ts val="3270"/>
              </a:lnSpc>
            </a:pPr>
            <a:r>
              <a:rPr sz="2800" dirty="0">
                <a:latin typeface="Arial"/>
                <a:cs typeface="Arial"/>
              </a:rPr>
              <a:t>which assigns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each number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b="1" dirty="0">
                <a:latin typeface="Arial"/>
                <a:cs typeface="Arial"/>
              </a:rPr>
              <a:t>R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value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ts val="3329"/>
              </a:lnSpc>
            </a:pP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), where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y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b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50">
              <a:latin typeface="Arial"/>
              <a:cs typeface="Arial"/>
            </a:endParaRPr>
          </a:p>
          <a:p>
            <a:pPr marL="355600" marR="5080" indent="-342900">
              <a:lnSpc>
                <a:spcPct val="100499"/>
              </a:lnSpc>
              <a:tabLst>
                <a:tab pos="354965" algn="l"/>
                <a:tab pos="1798320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But, the notion </a:t>
            </a:r>
            <a:r>
              <a:rPr sz="2800" dirty="0">
                <a:latin typeface="Arial"/>
                <a:cs typeface="Arial"/>
              </a:rPr>
              <a:t>of a </a:t>
            </a:r>
            <a:r>
              <a:rPr sz="2800" spc="-5" dirty="0">
                <a:latin typeface="Arial"/>
                <a:cs typeface="Arial"/>
              </a:rPr>
              <a:t>function </a:t>
            </a:r>
            <a:r>
              <a:rPr sz="2800" dirty="0">
                <a:latin typeface="Arial"/>
                <a:cs typeface="Arial"/>
              </a:rPr>
              <a:t>can also be  </a:t>
            </a:r>
            <a:r>
              <a:rPr sz="2800" spc="-5" dirty="0">
                <a:latin typeface="Arial"/>
                <a:cs typeface="Arial"/>
              </a:rPr>
              <a:t>naturally </a:t>
            </a:r>
            <a:r>
              <a:rPr sz="2800" dirty="0">
                <a:latin typeface="Arial"/>
                <a:cs typeface="Arial"/>
              </a:rPr>
              <a:t>generalized </a:t>
            </a:r>
            <a:r>
              <a:rPr sz="2800" spc="-5" dirty="0">
                <a:latin typeface="Arial"/>
                <a:cs typeface="Arial"/>
              </a:rPr>
              <a:t>to the </a:t>
            </a:r>
            <a:r>
              <a:rPr sz="2800" dirty="0">
                <a:latin typeface="Arial"/>
                <a:cs typeface="Arial"/>
              </a:rPr>
              <a:t>concept of  assigning </a:t>
            </a:r>
            <a:r>
              <a:rPr sz="2800" spc="-5" dirty="0">
                <a:latin typeface="Arial"/>
                <a:cs typeface="Arial"/>
              </a:rPr>
              <a:t>elements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i="1" dirty="0">
                <a:latin typeface="Arial"/>
                <a:cs typeface="Arial"/>
              </a:rPr>
              <a:t>any </a:t>
            </a:r>
            <a:r>
              <a:rPr sz="2800" dirty="0">
                <a:latin typeface="Arial"/>
                <a:cs typeface="Arial"/>
              </a:rPr>
              <a:t>set </a:t>
            </a:r>
            <a:r>
              <a:rPr sz="2800" spc="-5" dirty="0">
                <a:latin typeface="Arial"/>
                <a:cs typeface="Arial"/>
              </a:rPr>
              <a:t>to elements </a:t>
            </a:r>
            <a:r>
              <a:rPr sz="2800" dirty="0">
                <a:latin typeface="Arial"/>
                <a:cs typeface="Arial"/>
              </a:rPr>
              <a:t>of  </a:t>
            </a:r>
            <a:r>
              <a:rPr sz="2800" i="1" dirty="0">
                <a:latin typeface="Arial"/>
                <a:cs typeface="Arial"/>
              </a:rPr>
              <a:t>any </a:t>
            </a:r>
            <a:r>
              <a:rPr sz="2800" spc="-5" dirty="0">
                <a:latin typeface="Arial"/>
                <a:cs typeface="Arial"/>
              </a:rPr>
              <a:t>set.	</a:t>
            </a:r>
            <a:r>
              <a:rPr sz="2800" dirty="0">
                <a:latin typeface="Arial"/>
                <a:cs typeface="Arial"/>
              </a:rPr>
              <a:t>(Also known as a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map</a:t>
            </a:r>
            <a:r>
              <a:rPr sz="2800" spc="-5" dirty="0">
                <a:latin typeface="Arial"/>
                <a:cs typeface="Arial"/>
              </a:rPr>
              <a:t>.)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66567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Function: Formal</a:t>
            </a:r>
            <a:r>
              <a:rPr spc="-45" dirty="0"/>
              <a:t> </a:t>
            </a:r>
            <a:r>
              <a:rPr spc="-5" dirty="0"/>
              <a:t>Definition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40777" y="1252220"/>
            <a:ext cx="7633334" cy="26619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5080" indent="-342900">
              <a:lnSpc>
                <a:spcPct val="99200"/>
              </a:lnSpc>
              <a:spcBef>
                <a:spcPts val="12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any </a:t>
            </a:r>
            <a:r>
              <a:rPr sz="2800" spc="-5" dirty="0">
                <a:latin typeface="Arial"/>
                <a:cs typeface="Arial"/>
              </a:rPr>
              <a:t>sets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, we say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b="1" i="1" spc="-5" dirty="0">
                <a:latin typeface="Arial"/>
                <a:cs typeface="Arial"/>
              </a:rPr>
              <a:t>function  </a:t>
            </a:r>
            <a:r>
              <a:rPr sz="2800" b="1" dirty="0">
                <a:latin typeface="Arial"/>
                <a:cs typeface="Arial"/>
              </a:rPr>
              <a:t>(</a:t>
            </a:r>
            <a:r>
              <a:rPr sz="2800" b="1" i="1" dirty="0">
                <a:latin typeface="Arial"/>
                <a:cs typeface="Arial"/>
              </a:rPr>
              <a:t>or </a:t>
            </a:r>
            <a:r>
              <a:rPr sz="2800" b="1" i="1" spc="-5" dirty="0">
                <a:latin typeface="Times New Roman"/>
                <a:cs typeface="Times New Roman"/>
              </a:rPr>
              <a:t>“</a:t>
            </a:r>
            <a:r>
              <a:rPr sz="2800" b="1" i="1" spc="-5" dirty="0">
                <a:latin typeface="Arial"/>
                <a:cs typeface="Arial"/>
              </a:rPr>
              <a:t>mapping</a:t>
            </a:r>
            <a:r>
              <a:rPr sz="2800" b="1" i="1" spc="-5" dirty="0">
                <a:latin typeface="Times New Roman"/>
                <a:cs typeface="Times New Roman"/>
              </a:rPr>
              <a:t>”</a:t>
            </a:r>
            <a:r>
              <a:rPr sz="2800" b="1" spc="-5" dirty="0">
                <a:latin typeface="Arial"/>
                <a:cs typeface="Arial"/>
              </a:rPr>
              <a:t>) </a:t>
            </a:r>
            <a:r>
              <a:rPr sz="2800" b="1" i="1" dirty="0">
                <a:latin typeface="Arial"/>
                <a:cs typeface="Arial"/>
              </a:rPr>
              <a:t>f </a:t>
            </a:r>
            <a:r>
              <a:rPr sz="2800" b="1" i="1" spc="-5" dirty="0">
                <a:latin typeface="Arial"/>
                <a:cs typeface="Arial"/>
              </a:rPr>
              <a:t>from </a:t>
            </a:r>
            <a:r>
              <a:rPr sz="2800" b="1" i="1" dirty="0">
                <a:latin typeface="Arial"/>
                <a:cs typeface="Arial"/>
              </a:rPr>
              <a:t>A to B </a:t>
            </a:r>
            <a:r>
              <a:rPr sz="2800" b="1" dirty="0">
                <a:latin typeface="Arial"/>
                <a:cs typeface="Arial"/>
              </a:rPr>
              <a:t>(</a:t>
            </a:r>
            <a:r>
              <a:rPr sz="2800" b="1" i="1" dirty="0">
                <a:latin typeface="Arial"/>
                <a:cs typeface="Arial"/>
              </a:rPr>
              <a:t>f </a:t>
            </a:r>
            <a:r>
              <a:rPr sz="2800" b="1" dirty="0">
                <a:latin typeface="Arial"/>
                <a:cs typeface="Arial"/>
              </a:rPr>
              <a:t>: </a:t>
            </a:r>
            <a:r>
              <a:rPr sz="2800" b="1" i="1" dirty="0">
                <a:latin typeface="Arial"/>
                <a:cs typeface="Arial"/>
              </a:rPr>
              <a:t>A </a:t>
            </a:r>
            <a:r>
              <a:rPr sz="2800" b="1" spc="-5" dirty="0">
                <a:latin typeface="Symbol"/>
                <a:cs typeface="Symbol"/>
              </a:rPr>
              <a:t>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Arial"/>
                <a:cs typeface="Arial"/>
              </a:rPr>
              <a:t>B</a:t>
            </a:r>
            <a:r>
              <a:rPr sz="2800" b="1" dirty="0">
                <a:latin typeface="Arial"/>
                <a:cs typeface="Arial"/>
              </a:rPr>
              <a:t>) </a:t>
            </a:r>
            <a:r>
              <a:rPr sz="2800" dirty="0">
                <a:latin typeface="Arial"/>
                <a:cs typeface="Arial"/>
              </a:rPr>
              <a:t>is a  </a:t>
            </a:r>
            <a:r>
              <a:rPr sz="2800" spc="-5" dirty="0">
                <a:latin typeface="Arial"/>
                <a:cs typeface="Arial"/>
              </a:rPr>
              <a:t>particular </a:t>
            </a:r>
            <a:r>
              <a:rPr sz="2800" dirty="0">
                <a:latin typeface="Arial"/>
                <a:cs typeface="Arial"/>
              </a:rPr>
              <a:t>assignment of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exactly one element 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each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element</a:t>
            </a:r>
            <a:r>
              <a:rPr sz="28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i="1" spc="-5" dirty="0">
                <a:latin typeface="Arial"/>
                <a:cs typeface="Arial"/>
              </a:rPr>
              <a:t>A.</a:t>
            </a:r>
            <a:endParaRPr sz="2800">
              <a:latin typeface="Arial"/>
              <a:cs typeface="Arial"/>
            </a:endParaRPr>
          </a:p>
          <a:p>
            <a:pPr marL="355600" marR="389890" indent="-342900">
              <a:lnSpc>
                <a:spcPts val="3329"/>
              </a:lnSpc>
              <a:spcBef>
                <a:spcPts val="85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Functions </a:t>
            </a:r>
            <a:r>
              <a:rPr sz="2800" dirty="0">
                <a:latin typeface="Arial"/>
                <a:cs typeface="Arial"/>
              </a:rPr>
              <a:t>can be </a:t>
            </a:r>
            <a:r>
              <a:rPr sz="2800" spc="-5" dirty="0">
                <a:latin typeface="Arial"/>
                <a:cs typeface="Arial"/>
              </a:rPr>
              <a:t>represented </a:t>
            </a:r>
            <a:r>
              <a:rPr sz="2800" dirty="0">
                <a:latin typeface="Arial"/>
                <a:cs typeface="Arial"/>
              </a:rPr>
              <a:t>graphically in  several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ways: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453530" y="3962405"/>
            <a:ext cx="1871345" cy="1698625"/>
            <a:chOff x="6453530" y="3962405"/>
            <a:chExt cx="1871345" cy="1698625"/>
          </a:xfrm>
        </p:grpSpPr>
        <p:sp>
          <p:nvSpPr>
            <p:cNvPr id="12" name="object 12"/>
            <p:cNvSpPr/>
            <p:nvPr/>
          </p:nvSpPr>
          <p:spPr>
            <a:xfrm>
              <a:off x="6458292" y="5656154"/>
              <a:ext cx="1866900" cy="1694180"/>
            </a:xfrm>
            <a:custGeom>
              <a:avLst/>
              <a:gdLst/>
              <a:ahLst/>
              <a:cxnLst/>
              <a:rect l="l" t="t" r="r" b="b"/>
              <a:pathLst>
                <a:path w="1866900" h="1694179">
                  <a:moveTo>
                    <a:pt x="0" y="0"/>
                  </a:moveTo>
                  <a:lnTo>
                    <a:pt x="1866558" y="1"/>
                  </a:lnTo>
                </a:path>
                <a:path w="1866900" h="1694179">
                  <a:moveTo>
                    <a:pt x="0" y="0"/>
                  </a:moveTo>
                  <a:lnTo>
                    <a:pt x="1" y="169374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58292" y="4366252"/>
              <a:ext cx="1800225" cy="1290320"/>
            </a:xfrm>
            <a:custGeom>
              <a:avLst/>
              <a:gdLst/>
              <a:ahLst/>
              <a:cxnLst/>
              <a:rect l="l" t="t" r="r" b="b"/>
              <a:pathLst>
                <a:path w="1800225" h="1290320">
                  <a:moveTo>
                    <a:pt x="0" y="1289907"/>
                  </a:moveTo>
                  <a:lnTo>
                    <a:pt x="41647" y="1274543"/>
                  </a:lnTo>
                  <a:lnTo>
                    <a:pt x="83194" y="1258468"/>
                  </a:lnTo>
                  <a:lnTo>
                    <a:pt x="124542" y="1240970"/>
                  </a:lnTo>
                  <a:lnTo>
                    <a:pt x="165589" y="1221339"/>
                  </a:lnTo>
                  <a:lnTo>
                    <a:pt x="206237" y="1198863"/>
                  </a:lnTo>
                  <a:lnTo>
                    <a:pt x="246385" y="1172831"/>
                  </a:lnTo>
                  <a:lnTo>
                    <a:pt x="285932" y="1142530"/>
                  </a:lnTo>
                  <a:lnTo>
                    <a:pt x="324780" y="1107251"/>
                  </a:lnTo>
                  <a:lnTo>
                    <a:pt x="362828" y="1066280"/>
                  </a:lnTo>
                  <a:lnTo>
                    <a:pt x="399975" y="1018907"/>
                  </a:lnTo>
                  <a:lnTo>
                    <a:pt x="420993" y="986652"/>
                  </a:lnTo>
                  <a:lnTo>
                    <a:pt x="441021" y="950053"/>
                  </a:lnTo>
                  <a:lnTo>
                    <a:pt x="460220" y="909689"/>
                  </a:lnTo>
                  <a:lnTo>
                    <a:pt x="478755" y="866140"/>
                  </a:lnTo>
                  <a:lnTo>
                    <a:pt x="496788" y="819985"/>
                  </a:lnTo>
                  <a:lnTo>
                    <a:pt x="514481" y="771802"/>
                  </a:lnTo>
                  <a:lnTo>
                    <a:pt x="531998" y="722172"/>
                  </a:lnTo>
                  <a:lnTo>
                    <a:pt x="549502" y="671673"/>
                  </a:lnTo>
                  <a:lnTo>
                    <a:pt x="567154" y="620884"/>
                  </a:lnTo>
                  <a:lnTo>
                    <a:pt x="585119" y="570385"/>
                  </a:lnTo>
                  <a:lnTo>
                    <a:pt x="603559" y="520755"/>
                  </a:lnTo>
                  <a:lnTo>
                    <a:pt x="622637" y="472573"/>
                  </a:lnTo>
                  <a:lnTo>
                    <a:pt x="642515" y="426417"/>
                  </a:lnTo>
                  <a:lnTo>
                    <a:pt x="663356" y="382869"/>
                  </a:lnTo>
                  <a:lnTo>
                    <a:pt x="685324" y="342505"/>
                  </a:lnTo>
                  <a:lnTo>
                    <a:pt x="708581" y="305907"/>
                  </a:lnTo>
                  <a:lnTo>
                    <a:pt x="733289" y="273652"/>
                  </a:lnTo>
                  <a:lnTo>
                    <a:pt x="767758" y="235413"/>
                  </a:lnTo>
                  <a:lnTo>
                    <a:pt x="804321" y="199056"/>
                  </a:lnTo>
                  <a:lnTo>
                    <a:pt x="842704" y="164857"/>
                  </a:lnTo>
                  <a:lnTo>
                    <a:pt x="882634" y="133094"/>
                  </a:lnTo>
                  <a:lnTo>
                    <a:pt x="923839" y="104045"/>
                  </a:lnTo>
                  <a:lnTo>
                    <a:pt x="966045" y="77988"/>
                  </a:lnTo>
                  <a:lnTo>
                    <a:pt x="1008980" y="55199"/>
                  </a:lnTo>
                  <a:lnTo>
                    <a:pt x="1052369" y="35956"/>
                  </a:lnTo>
                  <a:lnTo>
                    <a:pt x="1095941" y="20537"/>
                  </a:lnTo>
                  <a:lnTo>
                    <a:pt x="1139422" y="9220"/>
                  </a:lnTo>
                  <a:lnTo>
                    <a:pt x="1182539" y="2281"/>
                  </a:lnTo>
                  <a:lnTo>
                    <a:pt x="1225019" y="0"/>
                  </a:lnTo>
                  <a:lnTo>
                    <a:pt x="1266589" y="2652"/>
                  </a:lnTo>
                  <a:lnTo>
                    <a:pt x="1304682" y="10022"/>
                  </a:lnTo>
                  <a:lnTo>
                    <a:pt x="1342776" y="22206"/>
                  </a:lnTo>
                  <a:lnTo>
                    <a:pt x="1380869" y="38835"/>
                  </a:lnTo>
                  <a:lnTo>
                    <a:pt x="1418963" y="59538"/>
                  </a:lnTo>
                  <a:lnTo>
                    <a:pt x="1457056" y="83944"/>
                  </a:lnTo>
                  <a:lnTo>
                    <a:pt x="1495149" y="111684"/>
                  </a:lnTo>
                  <a:lnTo>
                    <a:pt x="1533242" y="142386"/>
                  </a:lnTo>
                  <a:lnTo>
                    <a:pt x="1571335" y="175681"/>
                  </a:lnTo>
                  <a:lnTo>
                    <a:pt x="1609428" y="211198"/>
                  </a:lnTo>
                  <a:lnTo>
                    <a:pt x="1647521" y="248567"/>
                  </a:lnTo>
                  <a:lnTo>
                    <a:pt x="1685613" y="287417"/>
                  </a:lnTo>
                  <a:lnTo>
                    <a:pt x="1723705" y="327378"/>
                  </a:lnTo>
                  <a:lnTo>
                    <a:pt x="1761797" y="368080"/>
                  </a:lnTo>
                  <a:lnTo>
                    <a:pt x="1799888" y="40915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204367" y="5602511"/>
            <a:ext cx="434975" cy="81153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345"/>
              </a:spcBef>
            </a:pPr>
            <a:r>
              <a:rPr sz="2800" i="1" dirty="0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-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ot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49949" y="4531702"/>
            <a:ext cx="1835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00077" y="4457369"/>
            <a:ext cx="108585" cy="1466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>
              <a:lnSpc>
                <a:spcPts val="276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ts val="2645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">
              <a:lnSpc>
                <a:spcPts val="2765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614862" y="4619193"/>
            <a:ext cx="1148080" cy="394335"/>
            <a:chOff x="4614862" y="4619193"/>
            <a:chExt cx="1148080" cy="394335"/>
          </a:xfrm>
        </p:grpSpPr>
        <p:sp>
          <p:nvSpPr>
            <p:cNvPr id="18" name="object 18"/>
            <p:cNvSpPr/>
            <p:nvPr/>
          </p:nvSpPr>
          <p:spPr>
            <a:xfrm>
              <a:off x="4619624" y="4652251"/>
              <a:ext cx="1118870" cy="328930"/>
            </a:xfrm>
            <a:custGeom>
              <a:avLst/>
              <a:gdLst/>
              <a:ahLst/>
              <a:cxnLst/>
              <a:rect l="l" t="t" r="r" b="b"/>
              <a:pathLst>
                <a:path w="1118870" h="328929">
                  <a:moveTo>
                    <a:pt x="0" y="0"/>
                  </a:moveTo>
                  <a:lnTo>
                    <a:pt x="1118629" y="32859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22874" y="4891290"/>
              <a:ext cx="140335" cy="121920"/>
            </a:xfrm>
            <a:custGeom>
              <a:avLst/>
              <a:gdLst/>
              <a:ahLst/>
              <a:cxnLst/>
              <a:rect l="l" t="t" r="r" b="b"/>
              <a:pathLst>
                <a:path w="140335" h="121920">
                  <a:moveTo>
                    <a:pt x="35801" y="0"/>
                  </a:moveTo>
                  <a:lnTo>
                    <a:pt x="66636" y="75234"/>
                  </a:lnTo>
                  <a:lnTo>
                    <a:pt x="0" y="121843"/>
                  </a:lnTo>
                  <a:lnTo>
                    <a:pt x="139750" y="96710"/>
                  </a:lnTo>
                  <a:lnTo>
                    <a:pt x="358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19624" y="4657709"/>
              <a:ext cx="1118870" cy="263525"/>
            </a:xfrm>
            <a:custGeom>
              <a:avLst/>
              <a:gdLst/>
              <a:ahLst/>
              <a:cxnLst/>
              <a:rect l="l" t="t" r="r" b="b"/>
              <a:pathLst>
                <a:path w="1118870" h="263525">
                  <a:moveTo>
                    <a:pt x="0" y="263260"/>
                  </a:moveTo>
                  <a:lnTo>
                    <a:pt x="111827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24449" y="4619193"/>
              <a:ext cx="138430" cy="123825"/>
            </a:xfrm>
            <a:custGeom>
              <a:avLst/>
              <a:gdLst/>
              <a:ahLst/>
              <a:cxnLst/>
              <a:rect l="l" t="t" r="r" b="b"/>
              <a:pathLst>
                <a:path w="138429" h="123825">
                  <a:moveTo>
                    <a:pt x="0" y="0"/>
                  </a:moveTo>
                  <a:lnTo>
                    <a:pt x="64008" y="50164"/>
                  </a:lnTo>
                  <a:lnTo>
                    <a:pt x="29108" y="123609"/>
                  </a:lnTo>
                  <a:lnTo>
                    <a:pt x="138175" y="327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4614862" y="5184940"/>
            <a:ext cx="1148080" cy="681355"/>
            <a:chOff x="4614862" y="5184940"/>
            <a:chExt cx="1148080" cy="681355"/>
          </a:xfrm>
        </p:grpSpPr>
        <p:sp>
          <p:nvSpPr>
            <p:cNvPr id="23" name="object 23"/>
            <p:cNvSpPr/>
            <p:nvPr/>
          </p:nvSpPr>
          <p:spPr>
            <a:xfrm>
              <a:off x="4619624" y="5730330"/>
              <a:ext cx="1118235" cy="131445"/>
            </a:xfrm>
            <a:custGeom>
              <a:avLst/>
              <a:gdLst/>
              <a:ahLst/>
              <a:cxnLst/>
              <a:rect l="l" t="t" r="r" b="b"/>
              <a:pathLst>
                <a:path w="1118235" h="131445">
                  <a:moveTo>
                    <a:pt x="0" y="131182"/>
                  </a:moveTo>
                  <a:lnTo>
                    <a:pt x="111776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29097" y="5679105"/>
              <a:ext cx="133985" cy="126364"/>
            </a:xfrm>
            <a:custGeom>
              <a:avLst/>
              <a:gdLst/>
              <a:ahLst/>
              <a:cxnLst/>
              <a:rect l="l" t="t" r="r" b="b"/>
              <a:pathLst>
                <a:path w="133985" h="126364">
                  <a:moveTo>
                    <a:pt x="0" y="0"/>
                  </a:moveTo>
                  <a:lnTo>
                    <a:pt x="57848" y="57146"/>
                  </a:lnTo>
                  <a:lnTo>
                    <a:pt x="14795" y="126133"/>
                  </a:lnTo>
                  <a:lnTo>
                    <a:pt x="133527" y="48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19624" y="5189702"/>
              <a:ext cx="1120140" cy="527050"/>
            </a:xfrm>
            <a:custGeom>
              <a:avLst/>
              <a:gdLst/>
              <a:ahLst/>
              <a:cxnLst/>
              <a:rect l="l" t="t" r="r" b="b"/>
              <a:pathLst>
                <a:path w="1120139" h="527050">
                  <a:moveTo>
                    <a:pt x="0" y="0"/>
                  </a:moveTo>
                  <a:lnTo>
                    <a:pt x="1120009" y="52656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20677" y="5615570"/>
              <a:ext cx="142240" cy="114935"/>
            </a:xfrm>
            <a:custGeom>
              <a:avLst/>
              <a:gdLst/>
              <a:ahLst/>
              <a:cxnLst/>
              <a:rect l="l" t="t" r="r" b="b"/>
              <a:pathLst>
                <a:path w="142239" h="114935">
                  <a:moveTo>
                    <a:pt x="54038" y="0"/>
                  </a:moveTo>
                  <a:lnTo>
                    <a:pt x="72986" y="79079"/>
                  </a:lnTo>
                  <a:lnTo>
                    <a:pt x="0" y="114931"/>
                  </a:lnTo>
                  <a:lnTo>
                    <a:pt x="141947" y="111499"/>
                  </a:lnTo>
                  <a:lnTo>
                    <a:pt x="54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19624" y="5328404"/>
              <a:ext cx="1118235" cy="197485"/>
            </a:xfrm>
            <a:custGeom>
              <a:avLst/>
              <a:gdLst/>
              <a:ahLst/>
              <a:cxnLst/>
              <a:rect l="l" t="t" r="r" b="b"/>
              <a:pathLst>
                <a:path w="1118235" h="197485">
                  <a:moveTo>
                    <a:pt x="0" y="197199"/>
                  </a:moveTo>
                  <a:lnTo>
                    <a:pt x="111798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26531" y="5283517"/>
              <a:ext cx="136525" cy="125095"/>
            </a:xfrm>
            <a:custGeom>
              <a:avLst/>
              <a:gdLst/>
              <a:ahLst/>
              <a:cxnLst/>
              <a:rect l="l" t="t" r="r" b="b"/>
              <a:pathLst>
                <a:path w="136525" h="125095">
                  <a:moveTo>
                    <a:pt x="0" y="0"/>
                  </a:moveTo>
                  <a:lnTo>
                    <a:pt x="61048" y="53708"/>
                  </a:lnTo>
                  <a:lnTo>
                    <a:pt x="22059" y="125069"/>
                  </a:lnTo>
                  <a:lnTo>
                    <a:pt x="136093" y="404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557077" y="4457369"/>
            <a:ext cx="108585" cy="160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>
              <a:lnSpc>
                <a:spcPts val="25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">
              <a:lnSpc>
                <a:spcPts val="2115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ts val="2380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">
              <a:lnSpc>
                <a:spcPts val="2645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ts val="2760"/>
              </a:lnSpc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58665" y="4147820"/>
            <a:ext cx="1295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077595" algn="l"/>
              </a:tabLst>
            </a:pPr>
            <a:r>
              <a:rPr sz="2800" i="1" dirty="0">
                <a:latin typeface="Times New Roman"/>
                <a:cs typeface="Times New Roman"/>
              </a:rPr>
              <a:t>A	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04614" y="6076950"/>
            <a:ext cx="16122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Bipartite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Graph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519237" y="4011612"/>
            <a:ext cx="2295524" cy="17081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877377" y="4665345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3202939" y="4665345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09127" y="5550852"/>
            <a:ext cx="2432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09289" y="5638165"/>
            <a:ext cx="2432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91639" y="4757102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14065" y="4760277"/>
            <a:ext cx="20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b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60002" y="5088890"/>
            <a:ext cx="1244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f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36214" y="3964940"/>
            <a:ext cx="1244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f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96389" y="6083301"/>
            <a:ext cx="206628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Like </a:t>
            </a:r>
            <a:r>
              <a:rPr sz="2000" spc="-60" dirty="0">
                <a:latin typeface="Times New Roman"/>
                <a:cs typeface="Times New Roman"/>
              </a:rPr>
              <a:t>Venn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diagrams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350">
              <a:lnSpc>
                <a:spcPct val="100000"/>
              </a:lnSpc>
              <a:spcBef>
                <a:spcPts val="100"/>
              </a:spcBef>
              <a:tabLst>
                <a:tab pos="2673985" algn="l"/>
              </a:tabLst>
            </a:pPr>
            <a:r>
              <a:rPr spc="-5" dirty="0"/>
              <a:t>Some	Function </a:t>
            </a:r>
            <a:r>
              <a:rPr lang="en-US" spc="-5" dirty="0"/>
              <a:t>Terminologies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94752" y="1455737"/>
            <a:ext cx="7456170" cy="483552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If </a:t>
            </a:r>
            <a:r>
              <a:rPr sz="2800" dirty="0">
                <a:latin typeface="Arial"/>
                <a:cs typeface="Arial"/>
              </a:rPr>
              <a:t>it is </a:t>
            </a:r>
            <a:r>
              <a:rPr sz="2800" spc="-5" dirty="0">
                <a:latin typeface="Arial"/>
                <a:cs typeface="Arial"/>
              </a:rPr>
              <a:t>written that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) =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endParaRPr sz="28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40"/>
              </a:spcBef>
            </a:pPr>
            <a:r>
              <a:rPr sz="2800" dirty="0">
                <a:latin typeface="Arial"/>
                <a:cs typeface="Arial"/>
              </a:rPr>
              <a:t>(where </a:t>
            </a:r>
            <a:r>
              <a:rPr sz="2800" i="1" spc="-5" dirty="0">
                <a:latin typeface="Arial"/>
                <a:cs typeface="Arial"/>
              </a:rPr>
              <a:t>a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i="1" spc="-5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), </a:t>
            </a:r>
            <a:r>
              <a:rPr sz="2800" spc="-5" dirty="0">
                <a:latin typeface="Arial"/>
                <a:cs typeface="Arial"/>
              </a:rPr>
              <a:t>then </a:t>
            </a:r>
            <a:r>
              <a:rPr sz="2800" dirty="0">
                <a:latin typeface="Arial"/>
                <a:cs typeface="Arial"/>
              </a:rPr>
              <a:t>we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say:</a:t>
            </a:r>
          </a:p>
          <a:p>
            <a:pPr marL="469265">
              <a:lnSpc>
                <a:spcPct val="100000"/>
              </a:lnSpc>
              <a:spcBef>
                <a:spcPts val="101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b="1" i="1" spc="-5" dirty="0">
                <a:solidFill>
                  <a:srgbClr val="006600"/>
                </a:solidFill>
                <a:latin typeface="Arial"/>
                <a:cs typeface="Arial"/>
              </a:rPr>
              <a:t>domain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f</a:t>
            </a:r>
            <a:endParaRPr sz="28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04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b="1" i="1" dirty="0">
                <a:solidFill>
                  <a:srgbClr val="006600"/>
                </a:solidFill>
                <a:latin typeface="Arial"/>
                <a:cs typeface="Arial"/>
              </a:rPr>
              <a:t>codomain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f</a:t>
            </a:r>
            <a:endParaRPr sz="28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04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b="1" i="1" spc="-5" dirty="0">
                <a:solidFill>
                  <a:srgbClr val="006600"/>
                </a:solidFill>
                <a:latin typeface="Arial"/>
                <a:cs typeface="Arial"/>
              </a:rPr>
              <a:t>image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i="1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under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0070C0"/>
                </a:solidFill>
                <a:latin typeface="Arial"/>
                <a:cs typeface="Arial"/>
              </a:rPr>
              <a:t>f</a:t>
            </a:r>
            <a:endParaRPr sz="28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940"/>
              </a:spcBef>
            </a:pPr>
            <a:r>
              <a:rPr sz="1400" spc="-52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3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can not have more </a:t>
            </a:r>
            <a:r>
              <a:rPr sz="2800" spc="-5" dirty="0">
                <a:latin typeface="Arial"/>
                <a:cs typeface="Arial"/>
              </a:rPr>
              <a:t>than 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image</a:t>
            </a:r>
          </a:p>
          <a:p>
            <a:pPr marL="469265">
              <a:lnSpc>
                <a:spcPct val="100000"/>
              </a:lnSpc>
              <a:spcBef>
                <a:spcPts val="104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is a </a:t>
            </a:r>
            <a:r>
              <a:rPr sz="2800" b="1" i="1" spc="-5" dirty="0">
                <a:solidFill>
                  <a:srgbClr val="006600"/>
                </a:solidFill>
                <a:latin typeface="Arial"/>
                <a:cs typeface="Arial"/>
              </a:rPr>
              <a:t>pre-image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i="1" dirty="0">
                <a:solidFill>
                  <a:srgbClr val="0070C0"/>
                </a:solidFill>
                <a:latin typeface="Arial"/>
                <a:cs typeface="Arial"/>
              </a:rPr>
              <a:t>b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under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0070C0"/>
                </a:solidFill>
                <a:latin typeface="Arial"/>
                <a:cs typeface="Arial"/>
              </a:rPr>
              <a:t>f</a:t>
            </a:r>
            <a:endParaRPr sz="28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040"/>
              </a:spcBef>
            </a:pPr>
            <a:r>
              <a:rPr sz="1400" spc="-52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3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70C0"/>
                </a:solidFill>
                <a:latin typeface="Arial"/>
                <a:cs typeface="Arial"/>
              </a:rPr>
              <a:t>b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may have more </a:t>
            </a:r>
            <a:r>
              <a:rPr sz="2800" spc="-5" dirty="0">
                <a:latin typeface="Arial"/>
                <a:cs typeface="Arial"/>
              </a:rPr>
              <a:t>than </a:t>
            </a:r>
            <a:r>
              <a:rPr sz="2800">
                <a:latin typeface="Arial"/>
                <a:cs typeface="Arial"/>
              </a:rPr>
              <a:t>1</a:t>
            </a:r>
            <a:r>
              <a:rPr sz="2800" spc="-35">
                <a:latin typeface="Arial"/>
                <a:cs typeface="Arial"/>
              </a:rPr>
              <a:t> </a:t>
            </a:r>
            <a:r>
              <a:rPr sz="2800">
                <a:latin typeface="Arial"/>
                <a:cs typeface="Arial"/>
              </a:rPr>
              <a:t>pre-image</a:t>
            </a:r>
            <a:endParaRPr sz="28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04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b="1" i="1" dirty="0">
                <a:solidFill>
                  <a:srgbClr val="006600"/>
                </a:solidFill>
                <a:latin typeface="Arial"/>
                <a:cs typeface="Arial"/>
              </a:rPr>
              <a:t>range 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Symbol"/>
                <a:cs typeface="Symbol"/>
              </a:rPr>
              <a:t></a:t>
            </a:r>
            <a:r>
              <a:rPr sz="2800" i="1" spc="-5" dirty="0">
                <a:latin typeface="Arial"/>
                <a:cs typeface="Arial"/>
              </a:rPr>
              <a:t>B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R 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= {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b 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| </a:t>
            </a:r>
            <a:r>
              <a:rPr sz="2800" dirty="0">
                <a:solidFill>
                  <a:srgbClr val="434DD6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a f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) =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800" i="1" spc="-1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}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9810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Range versus</a:t>
            </a:r>
            <a:r>
              <a:rPr spc="-80" dirty="0"/>
              <a:t> </a:t>
            </a:r>
            <a:r>
              <a:rPr spc="-5" dirty="0"/>
              <a:t>Codomain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752" y="1379537"/>
            <a:ext cx="7564120" cy="372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71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range of a </a:t>
            </a:r>
            <a:r>
              <a:rPr sz="2800" spc="-5" dirty="0">
                <a:latin typeface="Arial"/>
                <a:cs typeface="Arial"/>
              </a:rPr>
              <a:t>function </a:t>
            </a:r>
            <a:r>
              <a:rPr sz="2800" dirty="0">
                <a:latin typeface="Arial"/>
                <a:cs typeface="Arial"/>
              </a:rPr>
              <a:t>might </a:t>
            </a:r>
            <a:r>
              <a:rPr sz="2800" i="1" dirty="0">
                <a:latin typeface="Arial"/>
                <a:cs typeface="Arial"/>
              </a:rPr>
              <a:t>not </a:t>
            </a:r>
            <a:r>
              <a:rPr sz="2800" dirty="0">
                <a:latin typeface="Arial"/>
                <a:cs typeface="Arial"/>
              </a:rPr>
              <a:t>be </a:t>
            </a:r>
            <a:r>
              <a:rPr sz="2800" spc="-5" dirty="0">
                <a:latin typeface="Arial"/>
                <a:cs typeface="Arial"/>
              </a:rPr>
              <a:t>its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whole  codomain.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codomain is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set </a:t>
            </a:r>
            <a:r>
              <a:rPr sz="2800" spc="-5" dirty="0">
                <a:latin typeface="Arial"/>
                <a:cs typeface="Arial"/>
              </a:rPr>
              <a:t>that the function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360"/>
              </a:spcBef>
            </a:pPr>
            <a:r>
              <a:rPr sz="2800" i="1" dirty="0">
                <a:latin typeface="Arial"/>
                <a:cs typeface="Arial"/>
              </a:rPr>
              <a:t>declared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map all domain values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into.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10400"/>
              </a:lnSpc>
              <a:spcBef>
                <a:spcPts val="167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range is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i="1" spc="-5" dirty="0">
                <a:latin typeface="Arial"/>
                <a:cs typeface="Arial"/>
              </a:rPr>
              <a:t>particular </a:t>
            </a:r>
            <a:r>
              <a:rPr sz="2800" dirty="0">
                <a:latin typeface="Arial"/>
                <a:cs typeface="Arial"/>
              </a:rPr>
              <a:t>set of values in </a:t>
            </a:r>
            <a:r>
              <a:rPr sz="2800" spc="-5" dirty="0">
                <a:latin typeface="Arial"/>
                <a:cs typeface="Arial"/>
              </a:rPr>
              <a:t>the  </a:t>
            </a:r>
            <a:r>
              <a:rPr sz="2800" dirty="0">
                <a:latin typeface="Arial"/>
                <a:cs typeface="Arial"/>
              </a:rPr>
              <a:t>codomain </a:t>
            </a:r>
            <a:r>
              <a:rPr sz="2800" spc="-5" dirty="0">
                <a:latin typeface="Arial"/>
                <a:cs typeface="Arial"/>
              </a:rPr>
              <a:t>that the function </a:t>
            </a:r>
            <a:r>
              <a:rPr sz="2800" i="1" spc="-5" dirty="0">
                <a:latin typeface="Arial"/>
                <a:cs typeface="Arial"/>
              </a:rPr>
              <a:t>actually </a:t>
            </a:r>
            <a:r>
              <a:rPr sz="2800" dirty="0">
                <a:latin typeface="Arial"/>
                <a:cs typeface="Arial"/>
              </a:rPr>
              <a:t>maps  </a:t>
            </a:r>
            <a:r>
              <a:rPr sz="2800" spc="-5" dirty="0">
                <a:latin typeface="Arial"/>
                <a:cs typeface="Arial"/>
              </a:rPr>
              <a:t>elements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domain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to.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2392" y="462279"/>
            <a:ext cx="895921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350">
              <a:lnSpc>
                <a:spcPct val="100000"/>
              </a:lnSpc>
              <a:spcBef>
                <a:spcPts val="100"/>
              </a:spcBef>
              <a:tabLst>
                <a:tab pos="2843530" algn="l"/>
              </a:tabLst>
            </a:pPr>
            <a:r>
              <a:rPr dirty="0"/>
              <a:t>Ra</a:t>
            </a:r>
            <a:r>
              <a:rPr spc="-5" dirty="0"/>
              <a:t>ng</a:t>
            </a:r>
            <a:r>
              <a:rPr dirty="0"/>
              <a:t>e	vs.</a:t>
            </a:r>
            <a:r>
              <a:rPr spc="-5" dirty="0"/>
              <a:t> </a:t>
            </a:r>
            <a:r>
              <a:rPr dirty="0"/>
              <a:t>C</a:t>
            </a:r>
            <a:r>
              <a:rPr spc="-5" dirty="0"/>
              <a:t>odo</a:t>
            </a:r>
            <a:r>
              <a:rPr dirty="0"/>
              <a:t>ma</a:t>
            </a:r>
            <a:r>
              <a:rPr spc="-5" dirty="0"/>
              <a:t>in</a:t>
            </a:r>
            <a:r>
              <a:rPr dirty="0"/>
              <a:t>:</a:t>
            </a:r>
            <a:r>
              <a:rPr lang="en-US" dirty="0"/>
              <a:t> Example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75124" y="4088002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552" y="0"/>
                </a:lnTo>
              </a:path>
            </a:pathLst>
          </a:custGeom>
          <a:ln w="22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68478" y="4088002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395552" y="0"/>
                </a:lnTo>
              </a:path>
              <a:path w="791210">
                <a:moveTo>
                  <a:pt x="395569" y="0"/>
                </a:moveTo>
                <a:lnTo>
                  <a:pt x="791121" y="0"/>
                </a:lnTo>
              </a:path>
            </a:pathLst>
          </a:custGeom>
          <a:ln w="22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6629" y="4088002"/>
            <a:ext cx="1582420" cy="0"/>
          </a:xfrm>
          <a:custGeom>
            <a:avLst/>
            <a:gdLst/>
            <a:ahLst/>
            <a:cxnLst/>
            <a:rect l="l" t="t" r="r" b="b"/>
            <a:pathLst>
              <a:path w="1582420">
                <a:moveTo>
                  <a:pt x="0" y="0"/>
                </a:moveTo>
                <a:lnTo>
                  <a:pt x="1186691" y="0"/>
                </a:lnTo>
              </a:path>
              <a:path w="1582420">
                <a:moveTo>
                  <a:pt x="1186708" y="0"/>
                </a:moveTo>
                <a:lnTo>
                  <a:pt x="1582260" y="0"/>
                </a:lnTo>
              </a:path>
            </a:pathLst>
          </a:custGeom>
          <a:ln w="22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34414" y="5533263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552" y="0"/>
                </a:lnTo>
              </a:path>
            </a:pathLst>
          </a:custGeom>
          <a:ln w="22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27768" y="5533263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552" y="0"/>
                </a:lnTo>
              </a:path>
            </a:pathLst>
          </a:custGeom>
          <a:ln w="22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70939" y="1318260"/>
            <a:ext cx="7235825" cy="470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marR="120014" indent="-342900">
              <a:lnSpc>
                <a:spcPct val="119000"/>
              </a:lnSpc>
              <a:spcBef>
                <a:spcPts val="100"/>
              </a:spcBef>
              <a:tabLst>
                <a:tab pos="4057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Suppose I declare </a:t>
            </a:r>
            <a:r>
              <a:rPr sz="2800" spc="-5" dirty="0">
                <a:latin typeface="Arial"/>
                <a:cs typeface="Arial"/>
              </a:rPr>
              <a:t>that: 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i="1" dirty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is a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function 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mapping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students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this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class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to the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set of  grades {A, B, C, D,</a:t>
            </a:r>
            <a:r>
              <a:rPr sz="28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F}.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endParaRPr sz="2800" dirty="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2320"/>
              </a:spcBef>
              <a:tabLst>
                <a:tab pos="4057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At </a:t>
            </a:r>
            <a:r>
              <a:rPr sz="2800" spc="-5" dirty="0">
                <a:latin typeface="Arial"/>
                <a:cs typeface="Arial"/>
              </a:rPr>
              <a:t>this point, </a:t>
            </a:r>
            <a:r>
              <a:rPr sz="2800" dirty="0">
                <a:latin typeface="Arial"/>
                <a:cs typeface="Arial"/>
              </a:rPr>
              <a:t>you know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Times New Roman"/>
                <a:cs typeface="Times New Roman"/>
              </a:rPr>
              <a:t>’</a:t>
            </a:r>
            <a:r>
              <a:rPr sz="2800" dirty="0">
                <a:latin typeface="Arial"/>
                <a:cs typeface="Arial"/>
              </a:rPr>
              <a:t>s codomain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is:</a:t>
            </a:r>
          </a:p>
          <a:p>
            <a:pPr marL="406400">
              <a:lnSpc>
                <a:spcPct val="100000"/>
              </a:lnSpc>
              <a:spcBef>
                <a:spcPts val="360"/>
              </a:spcBef>
            </a:pPr>
            <a:r>
              <a:rPr sz="2800" spc="-290" dirty="0">
                <a:latin typeface="Arial"/>
                <a:cs typeface="Arial"/>
              </a:rPr>
              <a:t>_</a:t>
            </a:r>
            <a:r>
              <a:rPr sz="4200" spc="-434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{A, </a:t>
            </a:r>
            <a:r>
              <a:rPr sz="2800" spc="-355" dirty="0">
                <a:latin typeface="Arial"/>
                <a:cs typeface="Arial"/>
              </a:rPr>
              <a:t>_</a:t>
            </a:r>
            <a:r>
              <a:rPr sz="4200" spc="-532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B,  </a:t>
            </a:r>
            <a:r>
              <a:rPr sz="4200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C, </a:t>
            </a:r>
            <a:r>
              <a:rPr sz="4200" spc="-817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800" spc="-545" dirty="0">
                <a:latin typeface="Arial"/>
                <a:cs typeface="Arial"/>
              </a:rPr>
              <a:t>_</a:t>
            </a:r>
            <a:r>
              <a:rPr sz="4200" spc="-817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800" spc="-545" dirty="0">
                <a:latin typeface="Arial"/>
                <a:cs typeface="Arial"/>
              </a:rPr>
              <a:t>_</a:t>
            </a:r>
            <a:r>
              <a:rPr sz="4200" spc="-817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800" spc="-545" dirty="0">
                <a:latin typeface="Arial"/>
                <a:cs typeface="Arial"/>
              </a:rPr>
              <a:t>_</a:t>
            </a:r>
            <a:r>
              <a:rPr sz="4200" spc="-817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r>
              <a:rPr sz="2800" spc="-545" dirty="0">
                <a:latin typeface="Arial"/>
                <a:cs typeface="Arial"/>
              </a:rPr>
              <a:t>_,  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its </a:t>
            </a:r>
            <a:r>
              <a:rPr sz="2800" dirty="0">
                <a:latin typeface="Arial"/>
                <a:cs typeface="Arial"/>
              </a:rPr>
              <a:t>range is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_</a:t>
            </a:r>
            <a:r>
              <a:rPr sz="4800" spc="-217" baseline="6944" dirty="0">
                <a:solidFill>
                  <a:srgbClr val="FF0000"/>
                </a:solidFill>
                <a:latin typeface="Times New Roman"/>
                <a:cs typeface="Times New Roman"/>
              </a:rPr>
              <a:t>unknown!</a:t>
            </a:r>
            <a:endParaRPr sz="4800" baseline="6944" dirty="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2240"/>
              </a:spcBef>
              <a:tabLst>
                <a:tab pos="4057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Suppose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grades </a:t>
            </a:r>
            <a:r>
              <a:rPr sz="2800" spc="-5" dirty="0">
                <a:latin typeface="Arial"/>
                <a:cs typeface="Arial"/>
              </a:rPr>
              <a:t>turn </a:t>
            </a:r>
            <a:r>
              <a:rPr sz="2800" dirty="0">
                <a:latin typeface="Arial"/>
                <a:cs typeface="Arial"/>
              </a:rPr>
              <a:t>out all As and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Bs.</a:t>
            </a:r>
            <a:endParaRPr sz="2800" dirty="0">
              <a:latin typeface="Arial"/>
              <a:cs typeface="Arial"/>
            </a:endParaRPr>
          </a:p>
          <a:p>
            <a:pPr marL="406400" marR="1028700" indent="-342900">
              <a:lnSpc>
                <a:spcPts val="3610"/>
              </a:lnSpc>
              <a:spcBef>
                <a:spcPts val="2250"/>
              </a:spcBef>
              <a:tabLst>
                <a:tab pos="4057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Then the </a:t>
            </a:r>
            <a:r>
              <a:rPr sz="2800" dirty="0">
                <a:latin typeface="Arial"/>
                <a:cs typeface="Arial"/>
              </a:rPr>
              <a:t>range of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254" dirty="0">
                <a:latin typeface="Arial"/>
                <a:cs typeface="Arial"/>
              </a:rPr>
              <a:t>_</a:t>
            </a:r>
            <a:r>
              <a:rPr sz="4200" spc="-382" baseline="14880" dirty="0">
                <a:solidFill>
                  <a:srgbClr val="FF0000"/>
                </a:solidFill>
                <a:latin typeface="Times New Roman"/>
                <a:cs typeface="Times New Roman"/>
              </a:rPr>
              <a:t>{A,</a:t>
            </a:r>
            <a:r>
              <a:rPr sz="2800" spc="-254" dirty="0">
                <a:latin typeface="Arial"/>
                <a:cs typeface="Arial"/>
              </a:rPr>
              <a:t>_</a:t>
            </a:r>
            <a:r>
              <a:rPr sz="4200" spc="-382" baseline="14880" dirty="0">
                <a:solidFill>
                  <a:srgbClr val="FF0000"/>
                </a:solidFill>
                <a:latin typeface="Times New Roman"/>
                <a:cs typeface="Times New Roman"/>
              </a:rPr>
              <a:t>B} </a:t>
            </a:r>
            <a:r>
              <a:rPr sz="2800" dirty="0">
                <a:latin typeface="Arial"/>
                <a:cs typeface="Arial"/>
              </a:rPr>
              <a:t>, but </a:t>
            </a:r>
            <a:r>
              <a:rPr sz="2800" spc="-5" dirty="0">
                <a:latin typeface="Arial"/>
                <a:cs typeface="Arial"/>
              </a:rPr>
              <a:t>its  </a:t>
            </a:r>
            <a:r>
              <a:rPr sz="4200" baseline="-7936" dirty="0">
                <a:latin typeface="Arial"/>
                <a:cs typeface="Arial"/>
              </a:rPr>
              <a:t>codomain is </a:t>
            </a:r>
            <a:r>
              <a:rPr sz="4200" spc="-330" baseline="-7936" dirty="0">
                <a:latin typeface="Arial"/>
                <a:cs typeface="Arial"/>
              </a:rPr>
              <a:t>_</a:t>
            </a:r>
            <a:r>
              <a:rPr sz="3200" spc="-22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200" u="heavy" spc="-22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till </a:t>
            </a:r>
            <a:r>
              <a:rPr sz="2800" u="heavy" spc="-14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{A</a:t>
            </a:r>
            <a:r>
              <a:rPr sz="2800" spc="-14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4200" spc="-217" baseline="-7936" dirty="0">
                <a:latin typeface="Arial"/>
                <a:cs typeface="Arial"/>
              </a:rPr>
              <a:t>_</a:t>
            </a:r>
            <a:r>
              <a:rPr sz="2800" spc="-14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800" u="heavy" spc="-14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, </a:t>
            </a:r>
            <a:r>
              <a:rPr sz="2800" u="heavy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C,</a:t>
            </a:r>
            <a:r>
              <a:rPr sz="2800" u="heavy" spc="-26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52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4200" spc="-780" baseline="-7936" dirty="0">
                <a:latin typeface="Arial"/>
                <a:cs typeface="Arial"/>
              </a:rPr>
              <a:t>_</a:t>
            </a:r>
            <a:r>
              <a:rPr sz="2800" spc="-520" dirty="0">
                <a:solidFill>
                  <a:srgbClr val="FF0000"/>
                </a:solidFill>
                <a:latin typeface="Times New Roman"/>
                <a:cs typeface="Times New Roman"/>
              </a:rPr>
              <a:t>, </a:t>
            </a:r>
            <a:r>
              <a:rPr sz="4200" spc="-1087" baseline="-7936" dirty="0">
                <a:latin typeface="Arial"/>
                <a:cs typeface="Arial"/>
              </a:rPr>
              <a:t>_</a:t>
            </a:r>
            <a:r>
              <a:rPr sz="2800" spc="-72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4200" spc="-1087" baseline="-7936" dirty="0">
                <a:latin typeface="Arial"/>
                <a:cs typeface="Arial"/>
              </a:rPr>
              <a:t>_</a:t>
            </a:r>
            <a:r>
              <a:rPr sz="2800" spc="-725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r>
              <a:rPr sz="4200" spc="-1087" baseline="-7936" dirty="0">
                <a:latin typeface="Arial"/>
                <a:cs typeface="Arial"/>
              </a:rPr>
              <a:t>_</a:t>
            </a:r>
            <a:r>
              <a:rPr sz="2800" spc="-725" dirty="0">
                <a:solidFill>
                  <a:srgbClr val="FF0000"/>
                </a:solidFill>
                <a:latin typeface="Times New Roman"/>
                <a:cs typeface="Times New Roman"/>
              </a:rPr>
              <a:t>!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47390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</a:t>
            </a:r>
            <a:r>
              <a:rPr spc="-55" dirty="0"/>
              <a:t> </a:t>
            </a:r>
            <a:r>
              <a:rPr spc="-5" dirty="0"/>
              <a:t>Operators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69352" y="1374457"/>
            <a:ext cx="7534909" cy="46304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81000" marR="584200" indent="-342900">
              <a:lnSpc>
                <a:spcPts val="3300"/>
              </a:lnSpc>
              <a:spcBef>
                <a:spcPts val="260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Symbol"/>
                <a:cs typeface="Symbol"/>
              </a:rPr>
              <a:t>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, ×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plus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times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dirty="0">
                <a:latin typeface="Arial"/>
                <a:cs typeface="Arial"/>
              </a:rPr>
              <a:t>are binary </a:t>
            </a:r>
            <a:r>
              <a:rPr sz="2800" spc="-5" dirty="0">
                <a:latin typeface="Arial"/>
                <a:cs typeface="Arial"/>
              </a:rPr>
              <a:t>operators  </a:t>
            </a:r>
            <a:r>
              <a:rPr sz="2800" dirty="0">
                <a:latin typeface="Arial"/>
                <a:cs typeface="Arial"/>
              </a:rPr>
              <a:t>over </a:t>
            </a:r>
            <a:r>
              <a:rPr sz="2800" b="1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. (Normal </a:t>
            </a:r>
            <a:r>
              <a:rPr sz="2800" spc="-5" dirty="0">
                <a:latin typeface="Arial"/>
                <a:cs typeface="Arial"/>
              </a:rPr>
              <a:t>addition </a:t>
            </a:r>
            <a:r>
              <a:rPr sz="2800" dirty="0">
                <a:latin typeface="Arial"/>
                <a:cs typeface="Arial"/>
              </a:rPr>
              <a:t>&amp;</a:t>
            </a:r>
            <a:r>
              <a:rPr sz="2800" spc="-5" dirty="0">
                <a:latin typeface="Arial"/>
                <a:cs typeface="Arial"/>
              </a:rPr>
              <a:t> multiplication.)</a:t>
            </a:r>
            <a:endParaRPr sz="2800" dirty="0">
              <a:latin typeface="Arial"/>
              <a:cs typeface="Arial"/>
            </a:endParaRPr>
          </a:p>
          <a:p>
            <a:pPr marL="38100">
              <a:lnSpc>
                <a:spcPts val="3345"/>
              </a:lnSpc>
              <a:spcBef>
                <a:spcPts val="610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Therefore, </a:t>
            </a:r>
            <a:r>
              <a:rPr sz="2800" dirty="0">
                <a:latin typeface="Arial"/>
                <a:cs typeface="Arial"/>
              </a:rPr>
              <a:t>we can also add and </a:t>
            </a:r>
            <a:r>
              <a:rPr sz="2800" spc="-5" dirty="0">
                <a:latin typeface="Arial"/>
                <a:cs typeface="Arial"/>
              </a:rPr>
              <a:t>multiply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two</a:t>
            </a:r>
            <a:endParaRPr sz="2800" dirty="0">
              <a:latin typeface="Arial"/>
              <a:cs typeface="Arial"/>
            </a:endParaRPr>
          </a:p>
          <a:p>
            <a:pPr marL="381000">
              <a:lnSpc>
                <a:spcPts val="3345"/>
              </a:lnSpc>
            </a:pPr>
            <a:r>
              <a:rPr sz="2800" i="1" dirty="0">
                <a:latin typeface="Arial"/>
                <a:cs typeface="Arial"/>
              </a:rPr>
              <a:t>real-valued </a:t>
            </a:r>
            <a:r>
              <a:rPr sz="2800" i="1" spc="-5" dirty="0">
                <a:latin typeface="Arial"/>
                <a:cs typeface="Arial"/>
              </a:rPr>
              <a:t>functions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b="1" dirty="0">
                <a:latin typeface="Arial"/>
                <a:cs typeface="Arial"/>
              </a:rPr>
              <a:t>R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:</a:t>
            </a:r>
          </a:p>
          <a:p>
            <a:pPr marL="494665">
              <a:lnSpc>
                <a:spcPct val="100000"/>
              </a:lnSpc>
              <a:spcBef>
                <a:spcPts val="715"/>
              </a:spcBef>
              <a:tabLst>
                <a:tab pos="7804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Symbol"/>
                <a:cs typeface="Symbol"/>
              </a:rPr>
              <a:t>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): </a:t>
            </a:r>
            <a:r>
              <a:rPr sz="2800" b="1" dirty="0">
                <a:latin typeface="Arial"/>
                <a:cs typeface="Arial"/>
              </a:rPr>
              <a:t>R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, where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f </a:t>
            </a:r>
            <a:r>
              <a:rPr sz="2800" dirty="0">
                <a:latin typeface="Symbol"/>
                <a:cs typeface="Symbol"/>
              </a:rPr>
              <a:t>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)(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 =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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</a:t>
            </a:r>
          </a:p>
          <a:p>
            <a:pPr marL="494665">
              <a:lnSpc>
                <a:spcPct val="100000"/>
              </a:lnSpc>
              <a:spcBef>
                <a:spcPts val="640"/>
              </a:spcBef>
              <a:tabLst>
                <a:tab pos="7804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fg</a:t>
            </a:r>
            <a:r>
              <a:rPr sz="2800" spc="-5" dirty="0">
                <a:latin typeface="Arial"/>
                <a:cs typeface="Arial"/>
              </a:rPr>
              <a:t>): </a:t>
            </a:r>
            <a:r>
              <a:rPr sz="2800" b="1" dirty="0">
                <a:latin typeface="Arial"/>
                <a:cs typeface="Arial"/>
              </a:rPr>
              <a:t>R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where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fg</a:t>
            </a:r>
            <a:r>
              <a:rPr sz="2800" spc="-5" dirty="0">
                <a:latin typeface="Arial"/>
                <a:cs typeface="Arial"/>
              </a:rPr>
              <a:t>)(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i="1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</a:t>
            </a:r>
          </a:p>
          <a:p>
            <a:pPr marL="38100">
              <a:lnSpc>
                <a:spcPct val="100000"/>
              </a:lnSpc>
              <a:spcBef>
                <a:spcPts val="640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6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  <a:p>
            <a:pPr marL="381000" marR="1501775" algn="just">
              <a:lnSpc>
                <a:spcPct val="99700"/>
              </a:lnSpc>
              <a:spcBef>
                <a:spcPts val="75"/>
              </a:spcBef>
            </a:pPr>
            <a:r>
              <a:rPr sz="2800" spc="-5" dirty="0">
                <a:latin typeface="Arial"/>
                <a:cs typeface="Arial"/>
              </a:rPr>
              <a:t>Let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g </a:t>
            </a:r>
            <a:r>
              <a:rPr sz="2800" dirty="0">
                <a:latin typeface="Arial"/>
                <a:cs typeface="Arial"/>
              </a:rPr>
              <a:t>be </a:t>
            </a:r>
            <a:r>
              <a:rPr sz="2800" spc="-5" dirty="0">
                <a:latin typeface="Arial"/>
                <a:cs typeface="Arial"/>
              </a:rPr>
              <a:t>functions from </a:t>
            </a:r>
            <a:r>
              <a:rPr sz="2800" b="1" dirty="0">
                <a:latin typeface="Arial"/>
                <a:cs typeface="Arial"/>
              </a:rPr>
              <a:t>R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b="1" dirty="0">
                <a:latin typeface="Arial"/>
                <a:cs typeface="Arial"/>
              </a:rPr>
              <a:t>R  </a:t>
            </a:r>
            <a:r>
              <a:rPr sz="2800" dirty="0">
                <a:latin typeface="Arial"/>
                <a:cs typeface="Arial"/>
              </a:rPr>
              <a:t>such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 =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2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 =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Times New Roman"/>
                <a:cs typeface="Times New Roman"/>
              </a:rPr>
              <a:t>–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.  </a:t>
            </a:r>
            <a:r>
              <a:rPr sz="2800" spc="-5" dirty="0">
                <a:latin typeface="Arial"/>
                <a:cs typeface="Arial"/>
              </a:rPr>
              <a:t>What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the functions </a:t>
            </a:r>
            <a:r>
              <a:rPr sz="2800" i="1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+ </a:t>
            </a:r>
            <a:r>
              <a:rPr sz="2800" i="1" dirty="0">
                <a:latin typeface="Arial"/>
                <a:cs typeface="Arial"/>
              </a:rPr>
              <a:t>g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fg</a:t>
            </a:r>
            <a:r>
              <a:rPr sz="2800" spc="-5" dirty="0">
                <a:latin typeface="Arial"/>
                <a:cs typeface="Arial"/>
              </a:rPr>
              <a:t>?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94739" y="481329"/>
            <a:ext cx="795655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</a:t>
            </a:r>
            <a:r>
              <a:rPr dirty="0"/>
              <a:t>ct</a:t>
            </a:r>
            <a:r>
              <a:rPr spc="-5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dirty="0"/>
              <a:t>C</a:t>
            </a:r>
            <a:r>
              <a:rPr spc="-5" dirty="0"/>
              <a:t>o</a:t>
            </a:r>
            <a:r>
              <a:rPr dirty="0"/>
              <a:t>m</a:t>
            </a:r>
            <a:r>
              <a:rPr spc="-5" dirty="0"/>
              <a:t>po</a:t>
            </a:r>
            <a:r>
              <a:rPr dirty="0"/>
              <a:t>s</a:t>
            </a:r>
            <a:r>
              <a:rPr spc="-5" dirty="0"/>
              <a:t>i</a:t>
            </a:r>
            <a:r>
              <a:rPr dirty="0"/>
              <a:t>t</a:t>
            </a:r>
            <a:r>
              <a:rPr spc="-5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lang="en-US" spc="-5" dirty="0"/>
              <a:t>Operator</a:t>
            </a:r>
            <a:endParaRPr sz="1200" baseline="166666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6939" y="1755457"/>
            <a:ext cx="8053705" cy="45389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228600" indent="-342900">
              <a:lnSpc>
                <a:spcPts val="3300"/>
              </a:lnSpc>
              <a:spcBef>
                <a:spcPts val="26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For functions </a:t>
            </a:r>
            <a:r>
              <a:rPr sz="2800" i="1" dirty="0">
                <a:solidFill>
                  <a:srgbClr val="0070C0"/>
                </a:solidFill>
                <a:latin typeface="Arial"/>
                <a:cs typeface="Arial"/>
              </a:rPr>
              <a:t>g</a:t>
            </a:r>
            <a:r>
              <a:rPr sz="2800" dirty="0">
                <a:solidFill>
                  <a:srgbClr val="0070C0"/>
                </a:solidFill>
                <a:latin typeface="Arial"/>
                <a:cs typeface="Arial"/>
              </a:rPr>
              <a:t>: </a:t>
            </a:r>
            <a:r>
              <a:rPr sz="2800" i="1" dirty="0">
                <a:solidFill>
                  <a:srgbClr val="0070C0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0070C0"/>
                </a:solidFill>
                <a:latin typeface="Symbol"/>
                <a:cs typeface="Symbol"/>
              </a:rPr>
              <a:t>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70C0"/>
                </a:solidFill>
                <a:latin typeface="Arial"/>
                <a:cs typeface="Arial"/>
              </a:rPr>
              <a:t>B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solidFill>
                  <a:srgbClr val="0070C0"/>
                </a:solidFill>
                <a:latin typeface="Arial"/>
                <a:cs typeface="Arial"/>
              </a:rPr>
              <a:t>f </a:t>
            </a:r>
            <a:r>
              <a:rPr sz="2800" dirty="0">
                <a:solidFill>
                  <a:srgbClr val="0070C0"/>
                </a:solidFill>
                <a:latin typeface="Arial"/>
                <a:cs typeface="Arial"/>
              </a:rPr>
              <a:t>: </a:t>
            </a:r>
            <a:r>
              <a:rPr sz="2800" i="1" dirty="0">
                <a:solidFill>
                  <a:srgbClr val="0070C0"/>
                </a:solidFill>
                <a:latin typeface="Arial"/>
                <a:cs typeface="Arial"/>
              </a:rPr>
              <a:t>B </a:t>
            </a:r>
            <a:r>
              <a:rPr sz="2800" dirty="0">
                <a:solidFill>
                  <a:srgbClr val="0070C0"/>
                </a:solidFill>
                <a:latin typeface="Symbol"/>
                <a:cs typeface="Symbol"/>
              </a:rPr>
              <a:t>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70C0"/>
                </a:solidFill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, there </a:t>
            </a:r>
            <a:r>
              <a:rPr sz="2800" dirty="0">
                <a:latin typeface="Arial"/>
                <a:cs typeface="Arial"/>
              </a:rPr>
              <a:t>is a  special </a:t>
            </a:r>
            <a:r>
              <a:rPr sz="2800" spc="-5" dirty="0">
                <a:latin typeface="Arial"/>
                <a:cs typeface="Arial"/>
              </a:rPr>
              <a:t>operator </a:t>
            </a:r>
            <a:r>
              <a:rPr sz="2800" dirty="0">
                <a:latin typeface="Arial"/>
                <a:cs typeface="Arial"/>
              </a:rPr>
              <a:t>called </a:t>
            </a:r>
            <a:r>
              <a:rPr sz="2800" b="1" i="1" dirty="0">
                <a:solidFill>
                  <a:srgbClr val="006600"/>
                </a:solidFill>
                <a:latin typeface="Arial"/>
                <a:cs typeface="Arial"/>
              </a:rPr>
              <a:t>compose</a:t>
            </a:r>
            <a:r>
              <a:rPr sz="2800" b="1" i="1" spc="-2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600" b="1" spc="-5" dirty="0">
                <a:solidFill>
                  <a:srgbClr val="006600"/>
                </a:solidFill>
                <a:latin typeface="Arial"/>
                <a:cs typeface="Arial"/>
              </a:rPr>
              <a:t>◦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spc="-5" dirty="0">
                <a:latin typeface="Arial"/>
                <a:cs typeface="Arial"/>
              </a:rPr>
              <a:t>).</a:t>
            </a:r>
            <a:endParaRPr sz="2800" dirty="0">
              <a:latin typeface="Arial"/>
              <a:cs typeface="Arial"/>
            </a:endParaRPr>
          </a:p>
          <a:p>
            <a:pPr marL="469900">
              <a:lnSpc>
                <a:spcPts val="3220"/>
              </a:lnSpc>
              <a:spcBef>
                <a:spcPts val="540"/>
              </a:spcBef>
              <a:tabLst>
                <a:tab pos="755015" algn="l"/>
              </a:tabLst>
            </a:pPr>
            <a:r>
              <a:rPr sz="1450" spc="-53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50" spc="-53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700" dirty="0">
                <a:latin typeface="Arial"/>
                <a:cs typeface="Arial"/>
              </a:rPr>
              <a:t>It </a:t>
            </a:r>
            <a:r>
              <a:rPr sz="27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composes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(creates) </a:t>
            </a:r>
            <a:r>
              <a:rPr sz="2700" dirty="0">
                <a:latin typeface="Arial"/>
                <a:cs typeface="Arial"/>
              </a:rPr>
              <a:t>a new </a:t>
            </a:r>
            <a:r>
              <a:rPr sz="2700" spc="-5" dirty="0">
                <a:latin typeface="Arial"/>
                <a:cs typeface="Arial"/>
              </a:rPr>
              <a:t>function from </a:t>
            </a:r>
            <a:r>
              <a:rPr sz="2700" i="1" dirty="0">
                <a:latin typeface="Arial"/>
                <a:cs typeface="Arial"/>
              </a:rPr>
              <a:t>f</a:t>
            </a:r>
            <a:r>
              <a:rPr sz="2700" i="1" spc="-2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and</a:t>
            </a:r>
            <a:endParaRPr sz="2700" dirty="0">
              <a:latin typeface="Arial"/>
              <a:cs typeface="Arial"/>
            </a:endParaRPr>
          </a:p>
          <a:p>
            <a:pPr marL="748665">
              <a:lnSpc>
                <a:spcPts val="3220"/>
              </a:lnSpc>
            </a:pPr>
            <a:r>
              <a:rPr sz="2700" i="1" dirty="0">
                <a:latin typeface="Arial"/>
                <a:cs typeface="Arial"/>
              </a:rPr>
              <a:t>g </a:t>
            </a:r>
            <a:r>
              <a:rPr sz="2700" dirty="0">
                <a:latin typeface="Arial"/>
                <a:cs typeface="Arial"/>
              </a:rPr>
              <a:t>by applying </a:t>
            </a:r>
            <a:r>
              <a:rPr sz="2700" i="1" dirty="0">
                <a:latin typeface="Arial"/>
                <a:cs typeface="Arial"/>
              </a:rPr>
              <a:t>f </a:t>
            </a:r>
            <a:r>
              <a:rPr sz="2700" spc="-5" dirty="0">
                <a:latin typeface="Arial"/>
                <a:cs typeface="Arial"/>
              </a:rPr>
              <a:t>to the </a:t>
            </a:r>
            <a:r>
              <a:rPr sz="2700" dirty="0">
                <a:latin typeface="Arial"/>
                <a:cs typeface="Arial"/>
              </a:rPr>
              <a:t>result of applying</a:t>
            </a:r>
            <a:r>
              <a:rPr sz="2700" spc="-60" dirty="0">
                <a:latin typeface="Arial"/>
                <a:cs typeface="Arial"/>
              </a:rPr>
              <a:t> </a:t>
            </a:r>
            <a:r>
              <a:rPr sz="2700" i="1" dirty="0">
                <a:latin typeface="Arial"/>
                <a:cs typeface="Arial"/>
              </a:rPr>
              <a:t>g.</a:t>
            </a:r>
            <a:endParaRPr sz="27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60"/>
              </a:spcBef>
              <a:tabLst>
                <a:tab pos="755015" algn="l"/>
              </a:tabLst>
            </a:pPr>
            <a:r>
              <a:rPr sz="1450" spc="-53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50" spc="-53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Arial"/>
                <a:cs typeface="Arial"/>
              </a:rPr>
              <a:t>We </a:t>
            </a:r>
            <a:r>
              <a:rPr sz="2700" dirty="0">
                <a:latin typeface="Arial"/>
                <a:cs typeface="Arial"/>
              </a:rPr>
              <a:t>say </a:t>
            </a:r>
            <a:r>
              <a:rPr sz="2700" spc="-5" dirty="0">
                <a:latin typeface="Arial"/>
                <a:cs typeface="Arial"/>
              </a:rPr>
              <a:t>(</a:t>
            </a:r>
            <a:r>
              <a:rPr sz="2700" i="1" spc="-5" dirty="0">
                <a:latin typeface="Arial"/>
                <a:cs typeface="Arial"/>
              </a:rPr>
              <a:t>f </a:t>
            </a:r>
            <a:r>
              <a:rPr sz="2700" dirty="0">
                <a:latin typeface="Arial"/>
                <a:cs typeface="Arial"/>
              </a:rPr>
              <a:t>◦ </a:t>
            </a:r>
            <a:r>
              <a:rPr sz="2700" i="1" dirty="0">
                <a:latin typeface="Arial"/>
                <a:cs typeface="Arial"/>
              </a:rPr>
              <a:t>g</a:t>
            </a:r>
            <a:r>
              <a:rPr sz="2700" dirty="0">
                <a:latin typeface="Arial"/>
                <a:cs typeface="Arial"/>
              </a:rPr>
              <a:t>): </a:t>
            </a:r>
            <a:r>
              <a:rPr sz="2700" i="1" dirty="0">
                <a:latin typeface="Arial"/>
                <a:cs typeface="Arial"/>
              </a:rPr>
              <a:t>A </a:t>
            </a:r>
            <a:r>
              <a:rPr sz="2700" dirty="0">
                <a:latin typeface="Symbol"/>
                <a:cs typeface="Symbol"/>
              </a:rPr>
              <a:t>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i="1" spc="-5" dirty="0">
                <a:latin typeface="Arial"/>
                <a:cs typeface="Arial"/>
              </a:rPr>
              <a:t>C</a:t>
            </a:r>
            <a:r>
              <a:rPr sz="2700" spc="-5" dirty="0">
                <a:latin typeface="Arial"/>
                <a:cs typeface="Arial"/>
              </a:rPr>
              <a:t>, </a:t>
            </a:r>
            <a:r>
              <a:rPr sz="2700" dirty="0">
                <a:latin typeface="Arial"/>
                <a:cs typeface="Arial"/>
              </a:rPr>
              <a:t>where </a:t>
            </a:r>
            <a:r>
              <a:rPr sz="2700" spc="-5" dirty="0">
                <a:latin typeface="Arial"/>
                <a:cs typeface="Arial"/>
              </a:rPr>
              <a:t>(</a:t>
            </a:r>
            <a:r>
              <a:rPr sz="2700" i="1" spc="-5" dirty="0">
                <a:latin typeface="Arial"/>
                <a:cs typeface="Arial"/>
              </a:rPr>
              <a:t>f </a:t>
            </a:r>
            <a:r>
              <a:rPr sz="2700" dirty="0">
                <a:latin typeface="Arial"/>
                <a:cs typeface="Arial"/>
              </a:rPr>
              <a:t>◦ </a:t>
            </a:r>
            <a:r>
              <a:rPr sz="2700" i="1" dirty="0">
                <a:latin typeface="Arial"/>
                <a:cs typeface="Arial"/>
              </a:rPr>
              <a:t>g</a:t>
            </a:r>
            <a:r>
              <a:rPr sz="2700" dirty="0">
                <a:latin typeface="Arial"/>
                <a:cs typeface="Arial"/>
              </a:rPr>
              <a:t>)(</a:t>
            </a:r>
            <a:r>
              <a:rPr sz="2700" i="1" dirty="0">
                <a:latin typeface="Arial"/>
                <a:cs typeface="Arial"/>
              </a:rPr>
              <a:t>a</a:t>
            </a:r>
            <a:r>
              <a:rPr sz="2700" dirty="0">
                <a:latin typeface="Arial"/>
                <a:cs typeface="Arial"/>
              </a:rPr>
              <a:t>) =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i="1" dirty="0">
                <a:latin typeface="Arial"/>
                <a:cs typeface="Arial"/>
              </a:rPr>
              <a:t>f</a:t>
            </a:r>
            <a:r>
              <a:rPr sz="2700" dirty="0">
                <a:latin typeface="Arial"/>
                <a:cs typeface="Arial"/>
              </a:rPr>
              <a:t>(</a:t>
            </a:r>
            <a:r>
              <a:rPr sz="2700" i="1" dirty="0">
                <a:latin typeface="Arial"/>
                <a:cs typeface="Arial"/>
              </a:rPr>
              <a:t>g</a:t>
            </a:r>
            <a:r>
              <a:rPr sz="2700" dirty="0">
                <a:latin typeface="Arial"/>
                <a:cs typeface="Arial"/>
              </a:rPr>
              <a:t>(</a:t>
            </a:r>
            <a:r>
              <a:rPr sz="2700" i="1" dirty="0">
                <a:latin typeface="Arial"/>
                <a:cs typeface="Arial"/>
              </a:rPr>
              <a:t>a</a:t>
            </a:r>
            <a:r>
              <a:rPr sz="2700" dirty="0">
                <a:latin typeface="Arial"/>
                <a:cs typeface="Arial"/>
              </a:rPr>
              <a:t>)).</a:t>
            </a:r>
          </a:p>
          <a:p>
            <a:pPr marL="469900">
              <a:lnSpc>
                <a:spcPts val="3220"/>
              </a:lnSpc>
              <a:spcBef>
                <a:spcPts val="560"/>
              </a:spcBef>
              <a:tabLst>
                <a:tab pos="755015" algn="l"/>
              </a:tabLst>
            </a:pPr>
            <a:r>
              <a:rPr sz="1450" spc="-53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50" spc="-53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solidFill>
                  <a:srgbClr val="0000CC"/>
                </a:solidFill>
                <a:latin typeface="Arial"/>
                <a:cs typeface="Arial"/>
              </a:rPr>
              <a:t>Note: </a:t>
            </a:r>
            <a:r>
              <a:rPr sz="2700" i="1" dirty="0">
                <a:solidFill>
                  <a:srgbClr val="0329D6"/>
                </a:solidFill>
                <a:latin typeface="Arial"/>
                <a:cs typeface="Arial"/>
              </a:rPr>
              <a:t>f </a:t>
            </a:r>
            <a:r>
              <a:rPr sz="2700" dirty="0">
                <a:solidFill>
                  <a:srgbClr val="0329D6"/>
                </a:solidFill>
                <a:latin typeface="Arial"/>
                <a:cs typeface="Arial"/>
              </a:rPr>
              <a:t>◦ </a:t>
            </a:r>
            <a:r>
              <a:rPr sz="2700" i="1" dirty="0">
                <a:solidFill>
                  <a:srgbClr val="0329D6"/>
                </a:solidFill>
                <a:latin typeface="Arial"/>
                <a:cs typeface="Arial"/>
              </a:rPr>
              <a:t>g </a:t>
            </a:r>
            <a:r>
              <a:rPr sz="2700" dirty="0">
                <a:solidFill>
                  <a:srgbClr val="0000CC"/>
                </a:solidFill>
                <a:latin typeface="Arial"/>
                <a:cs typeface="Arial"/>
              </a:rPr>
              <a:t>cannot be </a:t>
            </a:r>
            <a:r>
              <a:rPr sz="2700" spc="-5" dirty="0">
                <a:solidFill>
                  <a:srgbClr val="0000CC"/>
                </a:solidFill>
                <a:latin typeface="Arial"/>
                <a:cs typeface="Arial"/>
              </a:rPr>
              <a:t>defined </a:t>
            </a:r>
            <a:r>
              <a:rPr sz="2700" dirty="0">
                <a:solidFill>
                  <a:srgbClr val="0000CC"/>
                </a:solidFill>
                <a:latin typeface="Arial"/>
                <a:cs typeface="Arial"/>
              </a:rPr>
              <a:t>unless range of</a:t>
            </a:r>
            <a:r>
              <a:rPr sz="2700" spc="-6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0329D6"/>
                </a:solidFill>
                <a:latin typeface="Arial"/>
                <a:cs typeface="Arial"/>
              </a:rPr>
              <a:t>g</a:t>
            </a:r>
            <a:endParaRPr sz="2700" dirty="0">
              <a:latin typeface="Arial"/>
              <a:cs typeface="Arial"/>
            </a:endParaRPr>
          </a:p>
          <a:p>
            <a:pPr marL="748665">
              <a:lnSpc>
                <a:spcPts val="3220"/>
              </a:lnSpc>
            </a:pPr>
            <a:r>
              <a:rPr sz="2700" dirty="0">
                <a:solidFill>
                  <a:srgbClr val="0000CC"/>
                </a:solidFill>
                <a:latin typeface="Arial"/>
                <a:cs typeface="Arial"/>
              </a:rPr>
              <a:t>is a subset of </a:t>
            </a:r>
            <a:r>
              <a:rPr sz="2700" spc="-5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2700" dirty="0">
                <a:solidFill>
                  <a:srgbClr val="0000CC"/>
                </a:solidFill>
                <a:latin typeface="Arial"/>
                <a:cs typeface="Arial"/>
              </a:rPr>
              <a:t>domain of</a:t>
            </a:r>
            <a:r>
              <a:rPr sz="2700" spc="-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700" i="1" dirty="0">
                <a:solidFill>
                  <a:srgbClr val="0329D6"/>
                </a:solidFill>
                <a:latin typeface="Arial"/>
                <a:cs typeface="Arial"/>
              </a:rPr>
              <a:t>f</a:t>
            </a:r>
            <a:r>
              <a:rPr sz="2700" dirty="0">
                <a:solidFill>
                  <a:srgbClr val="0000CC"/>
                </a:solidFill>
                <a:latin typeface="Arial"/>
                <a:cs typeface="Arial"/>
              </a:rPr>
              <a:t>.</a:t>
            </a:r>
            <a:endParaRPr sz="27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60"/>
              </a:spcBef>
              <a:tabLst>
                <a:tab pos="755015" algn="l"/>
              </a:tabLst>
            </a:pPr>
            <a:r>
              <a:rPr sz="1450" spc="-53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50" spc="-53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Arial"/>
                <a:cs typeface="Arial"/>
              </a:rPr>
              <a:t>Note </a:t>
            </a:r>
            <a:r>
              <a:rPr sz="2700" i="1" dirty="0">
                <a:latin typeface="Arial"/>
                <a:cs typeface="Arial"/>
              </a:rPr>
              <a:t>g</a:t>
            </a:r>
            <a:r>
              <a:rPr sz="2700" dirty="0">
                <a:latin typeface="Arial"/>
                <a:cs typeface="Arial"/>
              </a:rPr>
              <a:t>(</a:t>
            </a:r>
            <a:r>
              <a:rPr sz="2700" i="1" dirty="0">
                <a:latin typeface="Arial"/>
                <a:cs typeface="Arial"/>
              </a:rPr>
              <a:t>a</a:t>
            </a:r>
            <a:r>
              <a:rPr sz="2700" dirty="0">
                <a:latin typeface="Arial"/>
                <a:cs typeface="Arial"/>
              </a:rPr>
              <a:t>)</a:t>
            </a:r>
            <a:r>
              <a:rPr sz="2700" dirty="0">
                <a:latin typeface="Symbol"/>
                <a:cs typeface="Symbol"/>
              </a:rPr>
              <a:t></a:t>
            </a:r>
            <a:r>
              <a:rPr sz="2700" i="1" dirty="0">
                <a:latin typeface="Arial"/>
                <a:cs typeface="Arial"/>
              </a:rPr>
              <a:t>B</a:t>
            </a:r>
            <a:r>
              <a:rPr sz="2700" dirty="0">
                <a:latin typeface="Arial"/>
                <a:cs typeface="Arial"/>
              </a:rPr>
              <a:t>, so </a:t>
            </a:r>
            <a:r>
              <a:rPr sz="2700" i="1" dirty="0">
                <a:latin typeface="Arial"/>
                <a:cs typeface="Arial"/>
              </a:rPr>
              <a:t>f</a:t>
            </a:r>
            <a:r>
              <a:rPr sz="2700" dirty="0">
                <a:latin typeface="Arial"/>
                <a:cs typeface="Arial"/>
              </a:rPr>
              <a:t>(</a:t>
            </a:r>
            <a:r>
              <a:rPr sz="2700" i="1" dirty="0">
                <a:latin typeface="Arial"/>
                <a:cs typeface="Arial"/>
              </a:rPr>
              <a:t>g</a:t>
            </a:r>
            <a:r>
              <a:rPr sz="2700" dirty="0">
                <a:latin typeface="Arial"/>
                <a:cs typeface="Arial"/>
              </a:rPr>
              <a:t>(</a:t>
            </a:r>
            <a:r>
              <a:rPr sz="2700" i="1" dirty="0">
                <a:latin typeface="Arial"/>
                <a:cs typeface="Arial"/>
              </a:rPr>
              <a:t>a</a:t>
            </a:r>
            <a:r>
              <a:rPr sz="2700" dirty="0">
                <a:latin typeface="Arial"/>
                <a:cs typeface="Arial"/>
              </a:rPr>
              <a:t>)) is </a:t>
            </a:r>
            <a:r>
              <a:rPr sz="2700" spc="-5" dirty="0">
                <a:latin typeface="Arial"/>
                <a:cs typeface="Arial"/>
              </a:rPr>
              <a:t>defined </a:t>
            </a:r>
            <a:r>
              <a:rPr sz="2700" dirty="0">
                <a:latin typeface="Arial"/>
                <a:cs typeface="Arial"/>
              </a:rPr>
              <a:t>and</a:t>
            </a:r>
            <a:r>
              <a:rPr sz="2700" spc="-65" dirty="0">
                <a:latin typeface="Arial"/>
                <a:cs typeface="Arial"/>
              </a:rPr>
              <a:t> </a:t>
            </a:r>
            <a:r>
              <a:rPr sz="2700" spc="-5" dirty="0">
                <a:latin typeface="Symbol"/>
                <a:cs typeface="Symbol"/>
              </a:rPr>
              <a:t></a:t>
            </a:r>
            <a:r>
              <a:rPr sz="2700" i="1" spc="-5" dirty="0">
                <a:latin typeface="Arial"/>
                <a:cs typeface="Arial"/>
              </a:rPr>
              <a:t>C</a:t>
            </a:r>
            <a:r>
              <a:rPr sz="2700" spc="-5" dirty="0">
                <a:latin typeface="Arial"/>
                <a:cs typeface="Arial"/>
              </a:rPr>
              <a:t>.</a:t>
            </a:r>
            <a:endParaRPr sz="2700" dirty="0">
              <a:latin typeface="Arial"/>
              <a:cs typeface="Arial"/>
            </a:endParaRPr>
          </a:p>
          <a:p>
            <a:pPr marL="748665" marR="5080" indent="-279400">
              <a:lnSpc>
                <a:spcPts val="3200"/>
              </a:lnSpc>
              <a:spcBef>
                <a:spcPts val="700"/>
              </a:spcBef>
              <a:tabLst>
                <a:tab pos="755015" algn="l"/>
              </a:tabLst>
            </a:pPr>
            <a:r>
              <a:rPr sz="1450" spc="-53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50" spc="-530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700" spc="-5" dirty="0">
                <a:latin typeface="Arial"/>
                <a:cs typeface="Arial"/>
              </a:rPr>
              <a:t>Note </a:t>
            </a:r>
            <a:r>
              <a:rPr sz="2700" dirty="0">
                <a:latin typeface="Arial"/>
                <a:cs typeface="Arial"/>
              </a:rPr>
              <a:t>that ◦ is </a:t>
            </a:r>
            <a:r>
              <a:rPr sz="2700" spc="-5" dirty="0">
                <a:solidFill>
                  <a:srgbClr val="FF0000"/>
                </a:solidFill>
                <a:latin typeface="Arial"/>
                <a:cs typeface="Arial"/>
              </a:rPr>
              <a:t>non-commuting</a:t>
            </a:r>
            <a:r>
              <a:rPr sz="2700" spc="-5" dirty="0">
                <a:latin typeface="Arial"/>
                <a:cs typeface="Arial"/>
              </a:rPr>
              <a:t>. </a:t>
            </a:r>
            <a:r>
              <a:rPr sz="2700" dirty="0">
                <a:latin typeface="Arial"/>
                <a:cs typeface="Arial"/>
              </a:rPr>
              <a:t>(Like </a:t>
            </a:r>
            <a:r>
              <a:rPr sz="2700" spc="-5" dirty="0">
                <a:latin typeface="Arial"/>
                <a:cs typeface="Arial"/>
              </a:rPr>
              <a:t>Cartesian </a:t>
            </a:r>
            <a:r>
              <a:rPr sz="2700" dirty="0">
                <a:latin typeface="Symbol"/>
                <a:cs typeface="Symbol"/>
              </a:rPr>
              <a:t></a:t>
            </a:r>
            <a:r>
              <a:rPr sz="2700" dirty="0">
                <a:latin typeface="Arial"/>
                <a:cs typeface="Arial"/>
              </a:rPr>
              <a:t>,  but unlike +, </a:t>
            </a:r>
            <a:r>
              <a:rPr sz="2700" spc="-5" dirty="0">
                <a:latin typeface="Symbol"/>
                <a:cs typeface="Symbol"/>
              </a:rPr>
              <a:t></a:t>
            </a:r>
            <a:r>
              <a:rPr sz="2700" spc="-5" dirty="0">
                <a:latin typeface="Arial"/>
                <a:cs typeface="Arial"/>
              </a:rPr>
              <a:t>, </a:t>
            </a:r>
            <a:r>
              <a:rPr sz="2700" dirty="0">
                <a:latin typeface="Symbol"/>
                <a:cs typeface="Symbol"/>
              </a:rPr>
              <a:t></a:t>
            </a:r>
            <a:r>
              <a:rPr sz="2700" dirty="0">
                <a:latin typeface="Arial"/>
                <a:cs typeface="Arial"/>
              </a:rPr>
              <a:t>) </a:t>
            </a:r>
            <a:r>
              <a:rPr sz="2700" spc="-5" dirty="0">
                <a:latin typeface="Arial"/>
                <a:cs typeface="Arial"/>
              </a:rPr>
              <a:t>(Generally, </a:t>
            </a:r>
            <a:r>
              <a:rPr sz="2700" i="1" dirty="0">
                <a:latin typeface="Arial"/>
                <a:cs typeface="Arial"/>
              </a:rPr>
              <a:t>f </a:t>
            </a:r>
            <a:r>
              <a:rPr sz="2700" dirty="0">
                <a:latin typeface="Arial"/>
                <a:cs typeface="Arial"/>
              </a:rPr>
              <a:t>◦ </a:t>
            </a:r>
            <a:r>
              <a:rPr sz="2700" i="1" dirty="0">
                <a:latin typeface="Arial"/>
                <a:cs typeface="Arial"/>
              </a:rPr>
              <a:t>g </a:t>
            </a:r>
            <a:r>
              <a:rPr sz="2700" dirty="0">
                <a:latin typeface="Symbol"/>
                <a:cs typeface="Symbol"/>
              </a:rPr>
              <a:t>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Arial"/>
                <a:cs typeface="Arial"/>
              </a:rPr>
              <a:t>g </a:t>
            </a:r>
            <a:r>
              <a:rPr sz="2700" dirty="0">
                <a:latin typeface="Arial"/>
                <a:cs typeface="Arial"/>
              </a:rPr>
              <a:t>◦</a:t>
            </a:r>
            <a:r>
              <a:rPr sz="2700" spc="40" dirty="0">
                <a:latin typeface="Arial"/>
                <a:cs typeface="Arial"/>
              </a:rPr>
              <a:t> </a:t>
            </a:r>
            <a:r>
              <a:rPr sz="2700" i="1" spc="-5" dirty="0">
                <a:latin typeface="Arial"/>
                <a:cs typeface="Arial"/>
              </a:rPr>
              <a:t>f</a:t>
            </a:r>
            <a:r>
              <a:rPr sz="2700" spc="-5" dirty="0">
                <a:latin typeface="Arial"/>
                <a:cs typeface="Arial"/>
              </a:rPr>
              <a:t>.)</a:t>
            </a:r>
            <a:endParaRPr sz="2700" dirty="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76800" y="1560995"/>
            <a:ext cx="1329690" cy="292100"/>
            <a:chOff x="4876800" y="1560995"/>
            <a:chExt cx="1329690" cy="292100"/>
          </a:xfrm>
        </p:grpSpPr>
        <p:sp>
          <p:nvSpPr>
            <p:cNvPr id="11" name="object 11"/>
            <p:cNvSpPr/>
            <p:nvPr/>
          </p:nvSpPr>
          <p:spPr>
            <a:xfrm>
              <a:off x="4918928" y="1589570"/>
              <a:ext cx="1224280" cy="225425"/>
            </a:xfrm>
            <a:custGeom>
              <a:avLst/>
              <a:gdLst/>
              <a:ahLst/>
              <a:cxnLst/>
              <a:rect l="l" t="t" r="r" b="b"/>
              <a:pathLst>
                <a:path w="1224279" h="225425">
                  <a:moveTo>
                    <a:pt x="0" y="224906"/>
                  </a:moveTo>
                  <a:lnTo>
                    <a:pt x="43596" y="184943"/>
                  </a:lnTo>
                  <a:lnTo>
                    <a:pt x="56296" y="169068"/>
                  </a:lnTo>
                  <a:lnTo>
                    <a:pt x="64233" y="150018"/>
                  </a:lnTo>
                  <a:lnTo>
                    <a:pt x="71377" y="131762"/>
                  </a:lnTo>
                  <a:lnTo>
                    <a:pt x="86458" y="115887"/>
                  </a:lnTo>
                  <a:lnTo>
                    <a:pt x="126940" y="92868"/>
                  </a:lnTo>
                  <a:lnTo>
                    <a:pt x="181708" y="69849"/>
                  </a:lnTo>
                  <a:lnTo>
                    <a:pt x="240446" y="50006"/>
                  </a:lnTo>
                  <a:lnTo>
                    <a:pt x="294421" y="37306"/>
                  </a:lnTo>
                  <a:lnTo>
                    <a:pt x="337283" y="23018"/>
                  </a:lnTo>
                  <a:lnTo>
                    <a:pt x="380146" y="12699"/>
                  </a:lnTo>
                  <a:lnTo>
                    <a:pt x="425390" y="5556"/>
                  </a:lnTo>
                  <a:lnTo>
                    <a:pt x="475396" y="0"/>
                  </a:lnTo>
                  <a:lnTo>
                    <a:pt x="829408" y="4762"/>
                  </a:lnTo>
                  <a:lnTo>
                    <a:pt x="883383" y="10318"/>
                  </a:lnTo>
                  <a:lnTo>
                    <a:pt x="934977" y="19843"/>
                  </a:lnTo>
                  <a:lnTo>
                    <a:pt x="985780" y="31749"/>
                  </a:lnTo>
                  <a:lnTo>
                    <a:pt x="1035780" y="41274"/>
                  </a:lnTo>
                  <a:lnTo>
                    <a:pt x="1054830" y="54768"/>
                  </a:lnTo>
                  <a:lnTo>
                    <a:pt x="1078650" y="67468"/>
                  </a:lnTo>
                  <a:lnTo>
                    <a:pt x="1131030" y="88106"/>
                  </a:lnTo>
                  <a:lnTo>
                    <a:pt x="1152460" y="108744"/>
                  </a:lnTo>
                  <a:lnTo>
                    <a:pt x="1173890" y="129381"/>
                  </a:lnTo>
                  <a:lnTo>
                    <a:pt x="1178660" y="138112"/>
                  </a:lnTo>
                  <a:lnTo>
                    <a:pt x="1181040" y="142081"/>
                  </a:lnTo>
                  <a:lnTo>
                    <a:pt x="1182630" y="143669"/>
                  </a:lnTo>
                  <a:lnTo>
                    <a:pt x="1185800" y="144462"/>
                  </a:lnTo>
                  <a:lnTo>
                    <a:pt x="1190560" y="148430"/>
                  </a:lnTo>
                  <a:lnTo>
                    <a:pt x="1199300" y="157161"/>
                  </a:lnTo>
                  <a:lnTo>
                    <a:pt x="1219140" y="182561"/>
                  </a:lnTo>
                  <a:lnTo>
                    <a:pt x="1223750" y="207340"/>
                  </a:lnTo>
                </a:path>
              </a:pathLst>
            </a:custGeom>
            <a:ln w="571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76800" y="1668843"/>
              <a:ext cx="1329690" cy="184785"/>
            </a:xfrm>
            <a:custGeom>
              <a:avLst/>
              <a:gdLst/>
              <a:ahLst/>
              <a:cxnLst/>
              <a:rect l="l" t="t" r="r" b="b"/>
              <a:pathLst>
                <a:path w="1329689" h="184785">
                  <a:moveTo>
                    <a:pt x="184315" y="131584"/>
                  </a:moveTo>
                  <a:lnTo>
                    <a:pt x="68453" y="5207"/>
                  </a:lnTo>
                  <a:lnTo>
                    <a:pt x="0" y="184251"/>
                  </a:lnTo>
                  <a:lnTo>
                    <a:pt x="184315" y="131584"/>
                  </a:lnTo>
                  <a:close/>
                </a:path>
                <a:path w="1329689" h="184785">
                  <a:moveTo>
                    <a:pt x="1329232" y="0"/>
                  </a:moveTo>
                  <a:lnTo>
                    <a:pt x="1160678" y="31394"/>
                  </a:lnTo>
                  <a:lnTo>
                    <a:pt x="1276350" y="184251"/>
                  </a:lnTo>
                  <a:lnTo>
                    <a:pt x="1329232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867400" y="1261643"/>
            <a:ext cx="3124835" cy="339090"/>
          </a:xfrm>
          <a:prstGeom prst="rect">
            <a:avLst/>
          </a:prstGeom>
          <a:solidFill>
            <a:srgbClr val="FFFED5"/>
          </a:solidFill>
          <a:ln w="38099">
            <a:solidFill>
              <a:srgbClr val="0076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600" spc="-5" dirty="0">
                <a:latin typeface="Times New Roman"/>
                <a:cs typeface="Times New Roman"/>
              </a:rPr>
              <a:t>Note the match here. </a:t>
            </a:r>
            <a:r>
              <a:rPr sz="1600" spc="-25" dirty="0">
                <a:latin typeface="Times New Roman"/>
                <a:cs typeface="Times New Roman"/>
              </a:rPr>
              <a:t>It’s</a:t>
            </a:r>
            <a:r>
              <a:rPr sz="1600" spc="-5" dirty="0">
                <a:latin typeface="Times New Roman"/>
                <a:cs typeface="Times New Roman"/>
              </a:rPr>
              <a:t> necessary!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10-</a:t>
            </a: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</TotalTime>
  <Words>2193</Words>
  <Application>Microsoft Office PowerPoint</Application>
  <PresentationFormat>On-screen Show (4:3)</PresentationFormat>
  <Paragraphs>227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Symbol</vt:lpstr>
      <vt:lpstr>Times New Roman</vt:lpstr>
      <vt:lpstr>Wingdings</vt:lpstr>
      <vt:lpstr>Office Theme</vt:lpstr>
      <vt:lpstr>CSE 2213: Discrete Mathematics</vt:lpstr>
      <vt:lpstr>Lecture 08</vt:lpstr>
      <vt:lpstr>2.3 Functions</vt:lpstr>
      <vt:lpstr>Function: Formal Definition</vt:lpstr>
      <vt:lpstr>Some Function Terminologies</vt:lpstr>
      <vt:lpstr>Range versus Codomain</vt:lpstr>
      <vt:lpstr>Range vs. Codomain: Example</vt:lpstr>
      <vt:lpstr>Function Operators</vt:lpstr>
      <vt:lpstr>Function Composition Operator</vt:lpstr>
      <vt:lpstr>PowerPoint Presentation</vt:lpstr>
      <vt:lpstr>Function Composition:</vt:lpstr>
      <vt:lpstr>Function Composition:</vt:lpstr>
      <vt:lpstr>Function Composition:</vt:lpstr>
      <vt:lpstr>One-to-One Functions</vt:lpstr>
      <vt:lpstr>One-to-One Illustration</vt:lpstr>
      <vt:lpstr>Sufficient Conditions for</vt:lpstr>
      <vt:lpstr>Onto (Surjective) Functions</vt:lpstr>
      <vt:lpstr>Illustration of Onto</vt:lpstr>
      <vt:lpstr>Bijections and Inverse Function</vt:lpstr>
      <vt:lpstr>         Finding Inverse of a Function</vt:lpstr>
      <vt:lpstr>         Finding Inverse of a Function</vt:lpstr>
      <vt:lpstr>Inverse Function Illustration</vt:lpstr>
      <vt:lpstr>Few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2213: Discrete Mathematics</dc:title>
  <cp:lastModifiedBy>Lenovo</cp:lastModifiedBy>
  <cp:revision>33</cp:revision>
  <dcterms:created xsi:type="dcterms:W3CDTF">2021-10-27T06:11:20Z</dcterms:created>
  <dcterms:modified xsi:type="dcterms:W3CDTF">2023-11-01T03:59:14Z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2021-10-27T00:00:00Z</vt:filetime>
  </property>
</Properties>
</file>