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88" r:id="rId11"/>
    <p:sldId id="264" r:id="rId12"/>
    <p:sldId id="265" r:id="rId13"/>
    <p:sldId id="267" r:id="rId14"/>
    <p:sldId id="289" r:id="rId15"/>
    <p:sldId id="290" r:id="rId16"/>
    <p:sldId id="29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8445" y="-29463"/>
            <a:ext cx="45471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49322"/>
            <a:ext cx="6254115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3433445"/>
            <a:ext cx="5961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/>
              <a:t>Mathematical</a:t>
            </a:r>
            <a:r>
              <a:rPr sz="4800" spc="-285" dirty="0"/>
              <a:t> </a:t>
            </a:r>
            <a:r>
              <a:rPr sz="4800" spc="-105" dirty="0"/>
              <a:t>Induction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39547" y="6020132"/>
            <a:ext cx="75424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latin typeface="Arial"/>
                <a:cs typeface="Arial"/>
              </a:rPr>
              <a:t>Based on</a:t>
            </a:r>
            <a:r>
              <a:rPr sz="1400" b="1" dirty="0" smtClean="0">
                <a:latin typeface="Arial"/>
                <a:cs typeface="Arial"/>
              </a:rPr>
              <a:t>:</a:t>
            </a:r>
            <a:r>
              <a:rPr sz="1400" b="1" spc="-8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https://courses.cs.duke.edu//summer13/compsci230/restricted/lectures/L09-10.pdf</a:t>
            </a:r>
          </a:p>
        </p:txBody>
      </p:sp>
      <p:sp>
        <p:nvSpPr>
          <p:cNvPr id="5" name="object 12"/>
          <p:cNvSpPr txBox="1">
            <a:spLocks/>
          </p:cNvSpPr>
          <p:nvPr/>
        </p:nvSpPr>
        <p:spPr>
          <a:xfrm>
            <a:off x="3034473" y="2586025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  <a:tabLst>
                <a:tab pos="2383790" algn="l"/>
              </a:tabLst>
            </a:pPr>
            <a:r>
              <a:rPr lang="en-US" sz="4800" kern="0" spc="-5" dirty="0" smtClean="0">
                <a:solidFill>
                  <a:srgbClr val="000099"/>
                </a:solidFill>
              </a:rPr>
              <a:t>L</a:t>
            </a:r>
            <a:r>
              <a:rPr lang="en-US" sz="4800" kern="0" dirty="0" smtClean="0">
                <a:solidFill>
                  <a:srgbClr val="000099"/>
                </a:solidFill>
              </a:rPr>
              <a:t>ect</a:t>
            </a:r>
            <a:r>
              <a:rPr lang="en-US" sz="4800" kern="0" spc="-5" dirty="0" smtClean="0">
                <a:solidFill>
                  <a:srgbClr val="000099"/>
                </a:solidFill>
              </a:rPr>
              <a:t>u</a:t>
            </a:r>
            <a:r>
              <a:rPr lang="en-US" sz="4800" kern="0" dirty="0" smtClean="0">
                <a:solidFill>
                  <a:srgbClr val="000099"/>
                </a:solidFill>
              </a:rPr>
              <a:t>re 09</a:t>
            </a:r>
            <a:endParaRPr lang="en-US" sz="4800" kern="0" dirty="0"/>
          </a:p>
        </p:txBody>
      </p:sp>
      <p:sp>
        <p:nvSpPr>
          <p:cNvPr id="6" name="object 12"/>
          <p:cNvSpPr txBox="1">
            <a:spLocks/>
          </p:cNvSpPr>
          <p:nvPr/>
        </p:nvSpPr>
        <p:spPr>
          <a:xfrm>
            <a:off x="609600" y="110048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3333CC"/>
                </a:solidFill>
              </a:rPr>
              <a:t>CSE 2213:</a:t>
            </a:r>
          </a:p>
          <a:p>
            <a:pPr marL="12700" marR="5080"/>
            <a:r>
              <a:rPr lang="en-US" sz="4800" b="1" spc="-5" dirty="0">
                <a:solidFill>
                  <a:srgbClr val="3333CC"/>
                </a:solidFill>
              </a:rPr>
              <a:t>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997965"/>
            <a:ext cx="8405495" cy="4869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(</a:t>
            </a:r>
            <a:r>
              <a:rPr lang="en-US" sz="2800" i="1" spc="-85" dirty="0" smtClean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lang="en-US" sz="2800" i="1" spc="-150" dirty="0" smtClean="0">
                <a:solidFill>
                  <a:srgbClr val="0000FF"/>
                </a:solidFill>
                <a:latin typeface="Arial"/>
                <a:cs typeface="Arial"/>
              </a:rPr>
              <a:t>Step continues …</a:t>
            </a:r>
            <a:r>
              <a:rPr lang="en-US" sz="2800" spc="-5" dirty="0" smtClean="0">
                <a:latin typeface="Arial"/>
                <a:cs typeface="Arial"/>
              </a:rPr>
              <a:t>)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 smtClean="0">
                <a:latin typeface="Arial"/>
                <a:cs typeface="Arial"/>
              </a:rPr>
              <a:t>In fact, as we are dealing with odd numbers, after </a:t>
            </a:r>
            <a:r>
              <a:rPr lang="en-US" sz="2800" spc="-204" dirty="0" smtClean="0">
                <a:solidFill>
                  <a:srgbClr val="7030A0"/>
                </a:solidFill>
                <a:latin typeface="Arial"/>
                <a:cs typeface="Arial"/>
              </a:rPr>
              <a:t>(2n-1)</a:t>
            </a:r>
            <a:r>
              <a:rPr lang="en-US" sz="2800" spc="-204" dirty="0" smtClean="0">
                <a:latin typeface="Arial"/>
                <a:cs typeface="Arial"/>
              </a:rPr>
              <a:t>, we have </a:t>
            </a:r>
            <a:r>
              <a:rPr lang="en-US" sz="2800" spc="-204" dirty="0" smtClean="0">
                <a:solidFill>
                  <a:srgbClr val="7030A0"/>
                </a:solidFill>
                <a:latin typeface="Arial"/>
                <a:cs typeface="Arial"/>
              </a:rPr>
              <a:t>(2n+1)</a:t>
            </a:r>
            <a:r>
              <a:rPr lang="en-US" sz="2800" spc="-204" dirty="0" smtClean="0">
                <a:latin typeface="Arial"/>
                <a:cs typeface="Arial"/>
              </a:rPr>
              <a:t> [not </a:t>
            </a:r>
            <a:r>
              <a:rPr lang="en-US" sz="2800" spc="-204" dirty="0" smtClean="0">
                <a:solidFill>
                  <a:srgbClr val="7030A0"/>
                </a:solidFill>
                <a:latin typeface="Arial"/>
                <a:cs typeface="Arial"/>
              </a:rPr>
              <a:t>2n</a:t>
            </a:r>
            <a:r>
              <a:rPr lang="en-US" sz="2800" spc="-204" dirty="0" smtClean="0">
                <a:latin typeface="Arial"/>
                <a:cs typeface="Arial"/>
              </a:rPr>
              <a:t>]. So,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pt-BR" sz="2800" spc="-204" dirty="0" smtClean="0">
                <a:solidFill>
                  <a:srgbClr val="0070C0"/>
                </a:solidFill>
                <a:latin typeface="Arial"/>
                <a:cs typeface="Arial"/>
              </a:rPr>
              <a:t>S(n + 1) = 1 + 3 + 5 + · · · + (2n + 1) = S(n) + 2n + 1</a:t>
            </a:r>
            <a:r>
              <a:rPr lang="pt-BR" sz="2800" spc="-204" dirty="0" smtClean="0">
                <a:latin typeface="Arial"/>
                <a:cs typeface="Arial"/>
              </a:rPr>
              <a:t> .</a:t>
            </a:r>
            <a:endParaRPr lang="en-US" sz="2800" spc="-204" dirty="0" smtClean="0">
              <a:latin typeface="Arial"/>
              <a:cs typeface="Arial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 smtClean="0">
                <a:latin typeface="Arial"/>
                <a:cs typeface="Arial"/>
              </a:rPr>
              <a:t> But by induction hypothesis, 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S(n) = n</a:t>
            </a:r>
            <a:r>
              <a:rPr lang="en-US" sz="2800" spc="-204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 smtClean="0">
                <a:latin typeface="Arial"/>
                <a:cs typeface="Arial"/>
              </a:rPr>
              <a:t>, hence: 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S(n + 1) = n</a:t>
            </a:r>
            <a:r>
              <a:rPr lang="en-US" sz="2800" spc="-204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 + 2n + 1 = (n + 1)</a:t>
            </a:r>
            <a:r>
              <a:rPr lang="en-US" sz="2800" spc="-204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800" spc="-204" dirty="0" smtClean="0">
                <a:latin typeface="Arial"/>
                <a:cs typeface="Arial"/>
              </a:rPr>
              <a:t>.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endParaRPr lang="en-US" sz="3200" dirty="0" smtClean="0">
              <a:latin typeface="Trebuchet MS"/>
              <a:cs typeface="Trebuchet MS"/>
            </a:endParaRP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en-US" sz="3200" spc="-10" dirty="0">
                <a:latin typeface="Arial"/>
                <a:cs typeface="Arial"/>
              </a:rPr>
              <a:t>This completes the induction, and shows that the property is true for all positive integers.</a:t>
            </a:r>
            <a:endParaRPr sz="3200" spc="-1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200" dirty="0" smtClean="0"/>
              <a:t>Exercise Solved ..</a:t>
            </a:r>
            <a:endParaRPr spc="-120" dirty="0"/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4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609600"/>
            <a:ext cx="8405495" cy="62322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sz="24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270" dirty="0">
                <a:latin typeface="Arial"/>
                <a:cs typeface="Arial"/>
              </a:rPr>
              <a:t>Use </a:t>
            </a:r>
            <a:r>
              <a:rPr sz="2400" spc="-100" dirty="0">
                <a:latin typeface="Arial"/>
                <a:cs typeface="Arial"/>
              </a:rPr>
              <a:t>mathematical </a:t>
            </a:r>
            <a:r>
              <a:rPr sz="2400" spc="-60" dirty="0">
                <a:latin typeface="Arial"/>
                <a:cs typeface="Arial"/>
              </a:rPr>
              <a:t>induction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prove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n &lt; </a:t>
            </a:r>
            <a:r>
              <a:rPr sz="2400" spc="-5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4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for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90" dirty="0">
                <a:latin typeface="Arial"/>
                <a:cs typeface="Arial"/>
              </a:rPr>
              <a:t>positive </a:t>
            </a:r>
            <a:r>
              <a:rPr sz="2400" spc="-125" dirty="0">
                <a:latin typeface="Arial"/>
                <a:cs typeface="Arial"/>
              </a:rPr>
              <a:t>integers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2400" spc="-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400" b="1" spc="-5" dirty="0">
                <a:latin typeface="Carlito"/>
                <a:cs typeface="Carlito"/>
              </a:rPr>
              <a:t>Solution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Let </a:t>
            </a:r>
            <a:r>
              <a:rPr sz="2400" i="1" spc="-95" dirty="0">
                <a:latin typeface="Trebuchet MS"/>
                <a:cs typeface="Trebuchet MS"/>
              </a:rPr>
              <a:t>P</a:t>
            </a:r>
            <a:r>
              <a:rPr sz="2400" spc="-95" dirty="0">
                <a:latin typeface="Arial"/>
                <a:cs typeface="Arial"/>
              </a:rPr>
              <a:t>(</a:t>
            </a:r>
            <a:r>
              <a:rPr sz="2400" i="1" spc="-95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Arial"/>
                <a:cs typeface="Arial"/>
              </a:rPr>
              <a:t>)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0" dirty="0" smtClean="0">
                <a:latin typeface="Arial"/>
                <a:cs typeface="Arial"/>
              </a:rPr>
              <a:t>proposition</a:t>
            </a:r>
            <a:r>
              <a:rPr sz="2400" spc="-14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n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i="1" spc="-85" dirty="0" smtClean="0">
                <a:latin typeface="Trebuchet MS"/>
                <a:cs typeface="Trebuchet MS"/>
              </a:rPr>
              <a:t>&lt;</a:t>
            </a:r>
            <a:r>
              <a:rPr lang="en-US" sz="2400" i="1" spc="-85" dirty="0" smtClean="0">
                <a:latin typeface="Trebuchet MS"/>
                <a:cs typeface="Trebuchet MS"/>
              </a:rPr>
              <a:t> </a:t>
            </a:r>
            <a:r>
              <a:rPr lang="en-US" sz="2400" spc="-85" dirty="0" smtClean="0">
                <a:latin typeface="Trebuchet MS"/>
                <a:cs typeface="Trebuchet MS"/>
              </a:rPr>
              <a:t>2</a:t>
            </a:r>
            <a:r>
              <a:rPr lang="en-US" sz="2400" spc="-85" baseline="30000" dirty="0" smtClean="0">
                <a:latin typeface="Trebuchet MS"/>
                <a:cs typeface="Trebuchet MS"/>
              </a:rPr>
              <a:t>n</a:t>
            </a:r>
            <a:r>
              <a:rPr sz="2400" i="1" spc="-459" dirty="0" smtClean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7816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4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345" dirty="0">
                <a:latin typeface="Arial"/>
                <a:cs typeface="Arial"/>
              </a:rPr>
              <a:t>(</a:t>
            </a:r>
            <a:r>
              <a:rPr sz="2400" spc="-345" dirty="0">
                <a:latin typeface="UKIJ Tughra"/>
                <a:cs typeface="UKIJ Tughra"/>
              </a:rPr>
              <a:t>1</a:t>
            </a:r>
            <a:r>
              <a:rPr sz="2400" spc="-345" dirty="0" smtClean="0">
                <a:latin typeface="Arial"/>
                <a:cs typeface="Arial"/>
              </a:rPr>
              <a:t>)</a:t>
            </a:r>
            <a:r>
              <a:rPr lang="en-US" sz="2400" spc="-345" dirty="0" smtClean="0">
                <a:latin typeface="Arial"/>
                <a:cs typeface="Arial"/>
              </a:rPr>
              <a:t> </a:t>
            </a:r>
            <a:r>
              <a:rPr sz="2400" spc="-345" dirty="0" smtClean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true </a:t>
            </a:r>
            <a:r>
              <a:rPr sz="2400" spc="-160" dirty="0">
                <a:latin typeface="Arial"/>
                <a:cs typeface="Arial"/>
              </a:rPr>
              <a:t>since </a:t>
            </a:r>
            <a:r>
              <a:rPr sz="2400" spc="-855" dirty="0">
                <a:latin typeface="UKIJ Tughra"/>
                <a:cs typeface="UKIJ Tughra"/>
              </a:rPr>
              <a:t>1</a:t>
            </a:r>
            <a:r>
              <a:rPr sz="2400" spc="-70" dirty="0">
                <a:latin typeface="UKIJ Tughra"/>
                <a:cs typeface="UKIJ Tughra"/>
              </a:rPr>
              <a:t> </a:t>
            </a:r>
            <a:r>
              <a:rPr sz="2400" i="1" spc="-80" dirty="0" smtClean="0">
                <a:latin typeface="Trebuchet MS"/>
                <a:cs typeface="Trebuchet MS"/>
              </a:rPr>
              <a:t>&lt;</a:t>
            </a:r>
            <a:r>
              <a:rPr lang="en-US" sz="2400" i="1" spc="-80" dirty="0" smtClean="0">
                <a:latin typeface="Trebuchet MS"/>
                <a:cs typeface="Trebuchet MS"/>
              </a:rPr>
              <a:t> </a:t>
            </a:r>
            <a:r>
              <a:rPr lang="en-US" sz="2400" spc="-80" dirty="0" smtClean="0">
                <a:latin typeface="Trebuchet MS"/>
                <a:cs typeface="Trebuchet MS"/>
              </a:rPr>
              <a:t>2</a:t>
            </a:r>
            <a:r>
              <a:rPr lang="en-US" sz="2400" spc="-80" baseline="30000" dirty="0" smtClean="0">
                <a:latin typeface="Trebuchet MS"/>
                <a:cs typeface="Trebuchet MS"/>
              </a:rPr>
              <a:t>1</a:t>
            </a:r>
            <a:r>
              <a:rPr sz="2400" i="1" spc="-80" dirty="0" smtClean="0">
                <a:latin typeface="Trebuchet MS"/>
                <a:cs typeface="Trebuchet MS"/>
              </a:rPr>
              <a:t> =</a:t>
            </a:r>
            <a:r>
              <a:rPr lang="en-US" sz="2400" i="1" spc="-80" dirty="0" smtClean="0">
                <a:latin typeface="Trebuchet MS"/>
                <a:cs typeface="Trebuchet MS"/>
              </a:rPr>
              <a:t> </a:t>
            </a:r>
            <a:r>
              <a:rPr lang="en-US" sz="2400" spc="-80" dirty="0" smtClean="0">
                <a:latin typeface="Trebuchet MS"/>
                <a:cs typeface="Trebuchet MS"/>
              </a:rPr>
              <a:t>2</a:t>
            </a:r>
            <a:r>
              <a:rPr lang="en-US" sz="2400" i="1" spc="-80" dirty="0" smtClean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204" dirty="0">
                <a:latin typeface="Arial"/>
                <a:cs typeface="Arial"/>
              </a:rPr>
              <a:t>Assume </a:t>
            </a:r>
            <a:r>
              <a:rPr sz="2400" i="1" spc="-100" dirty="0">
                <a:latin typeface="Trebuchet MS"/>
                <a:cs typeface="Trebuchet MS"/>
              </a:rPr>
              <a:t>P</a:t>
            </a:r>
            <a:r>
              <a:rPr sz="2400" spc="-100" dirty="0">
                <a:latin typeface="Arial"/>
                <a:cs typeface="Arial"/>
              </a:rPr>
              <a:t>(</a:t>
            </a:r>
            <a:r>
              <a:rPr sz="2400" i="1" spc="-100" dirty="0">
                <a:latin typeface="Trebuchet MS"/>
                <a:cs typeface="Trebuchet MS"/>
              </a:rPr>
              <a:t>k</a:t>
            </a:r>
            <a:r>
              <a:rPr sz="2400" spc="-100" dirty="0">
                <a:latin typeface="Arial"/>
                <a:cs typeface="Arial"/>
              </a:rPr>
              <a:t>) </a:t>
            </a:r>
            <a:r>
              <a:rPr sz="2400" spc="-110" dirty="0">
                <a:latin typeface="Arial"/>
                <a:cs typeface="Arial"/>
              </a:rPr>
              <a:t>holds, </a:t>
            </a:r>
            <a:r>
              <a:rPr sz="2400" spc="-75" dirty="0">
                <a:latin typeface="Arial"/>
                <a:cs typeface="Arial"/>
              </a:rPr>
              <a:t>i.e., </a:t>
            </a:r>
            <a:r>
              <a:rPr sz="2400" i="1" spc="-145" dirty="0">
                <a:latin typeface="Trebuchet MS"/>
                <a:cs typeface="Trebuchet MS"/>
              </a:rPr>
              <a:t>k </a:t>
            </a:r>
            <a:r>
              <a:rPr sz="2400" i="1" spc="-75" dirty="0">
                <a:latin typeface="Trebuchet MS"/>
                <a:cs typeface="Trebuchet MS"/>
              </a:rPr>
              <a:t>&lt;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</a:t>
            </a:r>
            <a:r>
              <a:rPr sz="2400" spc="-345" dirty="0" smtClean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an  </a:t>
            </a:r>
            <a:r>
              <a:rPr sz="2400" spc="-50" dirty="0">
                <a:latin typeface="Arial"/>
                <a:cs typeface="Arial"/>
              </a:rPr>
              <a:t>arbitrary </a:t>
            </a:r>
            <a:r>
              <a:rPr sz="2400" spc="-85" dirty="0">
                <a:latin typeface="Arial"/>
                <a:cs typeface="Arial"/>
              </a:rPr>
              <a:t>positive </a:t>
            </a:r>
            <a:r>
              <a:rPr sz="2400" spc="-80" dirty="0">
                <a:latin typeface="Arial"/>
                <a:cs typeface="Arial"/>
              </a:rPr>
              <a:t>integer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i="1" spc="-110" dirty="0">
                <a:latin typeface="Trebuchet MS"/>
                <a:cs typeface="Trebuchet MS"/>
              </a:rPr>
              <a:t>k</a:t>
            </a:r>
            <a:r>
              <a:rPr sz="2400" spc="-1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81685" marR="1386205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82320" algn="l"/>
              </a:tabLst>
            </a:pPr>
            <a:r>
              <a:rPr sz="2400" spc="-60" dirty="0">
                <a:latin typeface="Arial"/>
                <a:cs typeface="Arial"/>
              </a:rPr>
              <a:t>Must </a:t>
            </a:r>
            <a:r>
              <a:rPr sz="2400" spc="-135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105" dirty="0">
                <a:latin typeface="Trebuchet MS"/>
                <a:cs typeface="Trebuchet MS"/>
              </a:rPr>
              <a:t>P</a:t>
            </a:r>
            <a:r>
              <a:rPr sz="2400" spc="-105" dirty="0">
                <a:latin typeface="Arial"/>
                <a:cs typeface="Arial"/>
              </a:rPr>
              <a:t>(</a:t>
            </a:r>
            <a:r>
              <a:rPr sz="2400" i="1" spc="-105" dirty="0">
                <a:latin typeface="Trebuchet MS"/>
                <a:cs typeface="Trebuchet MS"/>
              </a:rPr>
              <a:t>k </a:t>
            </a:r>
            <a:r>
              <a:rPr sz="2400" i="1" spc="-80" dirty="0">
                <a:latin typeface="Trebuchet MS"/>
                <a:cs typeface="Trebuchet MS"/>
              </a:rPr>
              <a:t>+ </a:t>
            </a:r>
            <a:r>
              <a:rPr sz="2400" spc="-475" dirty="0">
                <a:latin typeface="UKIJ Tughra"/>
                <a:cs typeface="UKIJ Tughra"/>
              </a:rPr>
              <a:t>1</a:t>
            </a:r>
            <a:r>
              <a:rPr sz="2400" spc="-475" dirty="0">
                <a:latin typeface="Arial"/>
                <a:cs typeface="Arial"/>
              </a:rPr>
              <a:t>) </a:t>
            </a:r>
            <a:r>
              <a:rPr lang="en-US" sz="2400" spc="-475" dirty="0" smtClean="0">
                <a:latin typeface="Arial"/>
                <a:cs typeface="Arial"/>
              </a:rPr>
              <a:t> </a:t>
            </a:r>
            <a:r>
              <a:rPr sz="2400" spc="-110" dirty="0" smtClean="0">
                <a:latin typeface="Arial"/>
                <a:cs typeface="Arial"/>
              </a:rPr>
              <a:t>holds</a:t>
            </a:r>
            <a:r>
              <a:rPr sz="2400" spc="-110" dirty="0">
                <a:latin typeface="Arial"/>
                <a:cs typeface="Arial"/>
              </a:rPr>
              <a:t>. </a:t>
            </a:r>
            <a:r>
              <a:rPr sz="2400" spc="-215" dirty="0">
                <a:latin typeface="Arial"/>
                <a:cs typeface="Arial"/>
              </a:rPr>
              <a:t>Since </a:t>
            </a:r>
            <a:r>
              <a:rPr sz="2400" spc="-125" dirty="0">
                <a:latin typeface="Arial"/>
                <a:cs typeface="Arial"/>
              </a:rPr>
              <a:t>by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inductive </a:t>
            </a:r>
            <a:r>
              <a:rPr sz="2400" spc="-114" dirty="0">
                <a:latin typeface="Arial"/>
                <a:cs typeface="Arial"/>
              </a:rPr>
              <a:t>hypothesis, </a:t>
            </a:r>
            <a:r>
              <a:rPr lang="en-US" sz="2400" i="1" spc="-145" dirty="0" smtClean="0">
                <a:latin typeface="Trebuchet MS"/>
                <a:cs typeface="Trebuchet MS"/>
              </a:rPr>
              <a:t>k </a:t>
            </a:r>
            <a:r>
              <a:rPr lang="en-US" sz="2400" i="1" spc="-75" dirty="0" smtClean="0">
                <a:latin typeface="Trebuchet MS"/>
                <a:cs typeface="Trebuchet MS"/>
              </a:rPr>
              <a:t>&lt;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</a:t>
            </a:r>
            <a:r>
              <a:rPr sz="2400" spc="-345" dirty="0" smtClean="0">
                <a:latin typeface="Arial"/>
                <a:cs typeface="Arial"/>
              </a:rPr>
              <a:t>, </a:t>
            </a:r>
            <a:r>
              <a:rPr sz="2400" spc="85" dirty="0">
                <a:latin typeface="Arial"/>
                <a:cs typeface="Arial"/>
              </a:rPr>
              <a:t>it </a:t>
            </a:r>
            <a:r>
              <a:rPr sz="2400" spc="-75" dirty="0">
                <a:latin typeface="Arial"/>
                <a:cs typeface="Arial"/>
              </a:rPr>
              <a:t>follows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that:</a:t>
            </a:r>
            <a:endParaRPr sz="2400" dirty="0">
              <a:latin typeface="Arial"/>
              <a:cs typeface="Arial"/>
            </a:endParaRPr>
          </a:p>
          <a:p>
            <a:pPr marL="1062355">
              <a:lnSpc>
                <a:spcPct val="100000"/>
              </a:lnSpc>
              <a:spcBef>
                <a:spcPts val="675"/>
              </a:spcBef>
              <a:tabLst>
                <a:tab pos="3075940" algn="l"/>
                <a:tab pos="3773804" algn="l"/>
                <a:tab pos="4471670" algn="l"/>
                <a:tab pos="5621655" algn="l"/>
              </a:tabLst>
            </a:pPr>
            <a:r>
              <a:rPr sz="2400" i="1" spc="-145" dirty="0">
                <a:latin typeface="Trebuchet MS"/>
                <a:cs typeface="Trebuchet MS"/>
              </a:rPr>
              <a:t>k </a:t>
            </a:r>
            <a:r>
              <a:rPr sz="2400" spc="-245" dirty="0">
                <a:latin typeface="Arial"/>
                <a:cs typeface="Arial"/>
              </a:rPr>
              <a:t>+ </a:t>
            </a:r>
            <a:r>
              <a:rPr sz="2400" spc="-855" dirty="0">
                <a:latin typeface="UKIJ Tughra"/>
                <a:cs typeface="UKIJ Tughra"/>
              </a:rPr>
              <a:t>1</a:t>
            </a:r>
            <a:r>
              <a:rPr sz="2400" spc="-65" dirty="0">
                <a:latin typeface="UKIJ Tughra"/>
                <a:cs typeface="UKIJ Tughra"/>
              </a:rPr>
              <a:t> </a:t>
            </a:r>
            <a:r>
              <a:rPr sz="2400" spc="-245" dirty="0">
                <a:latin typeface="Arial"/>
                <a:cs typeface="Arial"/>
              </a:rPr>
              <a:t>&lt;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</a:t>
            </a:r>
            <a:r>
              <a:rPr sz="2400" i="1" spc="-705" baseline="25525" dirty="0" smtClean="0">
                <a:latin typeface="Trebuchet MS"/>
                <a:cs typeface="Trebuchet MS"/>
              </a:rPr>
              <a:t> </a:t>
            </a:r>
            <a:r>
              <a:rPr sz="2400" i="1" spc="-80" dirty="0" smtClean="0">
                <a:latin typeface="Trebuchet MS"/>
                <a:cs typeface="Trebuchet MS"/>
              </a:rPr>
              <a:t>+</a:t>
            </a:r>
            <a:r>
              <a:rPr lang="en-US" sz="2400" i="1" spc="-80" dirty="0" smtClean="0">
                <a:latin typeface="Trebuchet MS"/>
                <a:cs typeface="Trebuchet MS"/>
              </a:rPr>
              <a:t> </a:t>
            </a:r>
            <a:r>
              <a:rPr lang="en-US" sz="2400" spc="-80" dirty="0" smtClean="0">
                <a:latin typeface="Trebuchet MS"/>
                <a:cs typeface="Trebuchet MS"/>
              </a:rPr>
              <a:t>1</a:t>
            </a:r>
            <a:r>
              <a:rPr lang="en-US" sz="2400" i="1" spc="-195" dirty="0" smtClean="0">
                <a:latin typeface="Trebuchet MS"/>
                <a:cs typeface="Trebuchet MS"/>
              </a:rPr>
              <a:t> </a:t>
            </a:r>
          </a:p>
          <a:p>
            <a:pPr marL="1062355">
              <a:lnSpc>
                <a:spcPct val="100000"/>
              </a:lnSpc>
              <a:spcBef>
                <a:spcPts val="675"/>
              </a:spcBef>
              <a:tabLst>
                <a:tab pos="3075940" algn="l"/>
                <a:tab pos="3773804" algn="l"/>
                <a:tab pos="4471670" algn="l"/>
                <a:tab pos="5621655" algn="l"/>
              </a:tabLst>
            </a:pPr>
            <a:r>
              <a:rPr lang="en-US" sz="2400" i="1" spc="-80" dirty="0" smtClean="0">
                <a:latin typeface="Trebuchet MS"/>
                <a:cs typeface="Trebuchet MS"/>
              </a:rPr>
              <a:t>       </a:t>
            </a:r>
            <a:r>
              <a:rPr sz="2400" i="1" spc="-80" dirty="0" smtClean="0">
                <a:latin typeface="Trebuchet MS"/>
                <a:cs typeface="Trebuchet MS"/>
              </a:rPr>
              <a:t>≤</a:t>
            </a:r>
            <a:r>
              <a:rPr sz="2400" i="1" spc="-200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 </a:t>
            </a:r>
            <a:r>
              <a:rPr lang="en-US" sz="2400" i="1" spc="-705" baseline="25525" dirty="0" smtClean="0">
                <a:latin typeface="Trebuchet MS"/>
                <a:cs typeface="Trebuchet MS"/>
              </a:rPr>
              <a:t> </a:t>
            </a:r>
            <a:r>
              <a:rPr sz="2400" i="1" spc="-80" dirty="0" smtClean="0">
                <a:latin typeface="Trebuchet MS"/>
                <a:cs typeface="Trebuchet MS"/>
              </a:rPr>
              <a:t>+</a:t>
            </a:r>
            <a:r>
              <a:rPr sz="2400" i="1" spc="-190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 </a:t>
            </a:r>
          </a:p>
          <a:p>
            <a:pPr marL="1062355">
              <a:lnSpc>
                <a:spcPct val="100000"/>
              </a:lnSpc>
              <a:spcBef>
                <a:spcPts val="675"/>
              </a:spcBef>
              <a:tabLst>
                <a:tab pos="3075940" algn="l"/>
                <a:tab pos="3773804" algn="l"/>
                <a:tab pos="4471670" algn="l"/>
                <a:tab pos="5621655" algn="l"/>
              </a:tabLst>
            </a:pPr>
            <a:r>
              <a:rPr lang="en-US" sz="2400" i="1" spc="-80" dirty="0" smtClean="0">
                <a:latin typeface="Trebuchet MS"/>
                <a:cs typeface="Trebuchet MS"/>
              </a:rPr>
              <a:t>       </a:t>
            </a:r>
            <a:r>
              <a:rPr sz="2400" i="1" spc="-80" dirty="0" smtClean="0">
                <a:latin typeface="Trebuchet MS"/>
                <a:cs typeface="Trebuchet MS"/>
              </a:rPr>
              <a:t>=</a:t>
            </a:r>
            <a:r>
              <a:rPr sz="2400" i="1" spc="-200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 </a:t>
            </a:r>
            <a:r>
              <a:rPr sz="2400" i="1" spc="-325" dirty="0" smtClean="0">
                <a:latin typeface="Trebuchet MS"/>
                <a:cs typeface="Trebuchet MS"/>
              </a:rPr>
              <a:t>∙</a:t>
            </a:r>
            <a:r>
              <a:rPr sz="2400" i="1" spc="-195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 </a:t>
            </a:r>
            <a:r>
              <a:rPr lang="en-US" sz="2400" i="1" spc="-705" baseline="25525" dirty="0" smtClean="0">
                <a:latin typeface="Trebuchet MS"/>
                <a:cs typeface="Trebuchet MS"/>
              </a:rPr>
              <a:t> </a:t>
            </a:r>
          </a:p>
          <a:p>
            <a:pPr marL="1062355">
              <a:lnSpc>
                <a:spcPct val="100000"/>
              </a:lnSpc>
              <a:spcBef>
                <a:spcPts val="675"/>
              </a:spcBef>
              <a:tabLst>
                <a:tab pos="3075940" algn="l"/>
                <a:tab pos="3773804" algn="l"/>
                <a:tab pos="4471670" algn="l"/>
                <a:tab pos="5621655" algn="l"/>
              </a:tabLst>
            </a:pPr>
            <a:r>
              <a:rPr lang="en-US" sz="2400" i="1" spc="-80" dirty="0" smtClean="0">
                <a:latin typeface="Trebuchet MS"/>
                <a:cs typeface="Trebuchet MS"/>
              </a:rPr>
              <a:t>       </a:t>
            </a:r>
            <a:r>
              <a:rPr sz="2400" i="1" spc="-80" dirty="0" smtClean="0">
                <a:latin typeface="Trebuchet MS"/>
                <a:cs typeface="Trebuchet MS"/>
              </a:rPr>
              <a:t>=</a:t>
            </a:r>
            <a:r>
              <a:rPr sz="2400" i="1" spc="-210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k+1</a:t>
            </a:r>
            <a:endParaRPr sz="2400" baseline="25525" dirty="0" smtClean="0">
              <a:latin typeface="UKIJ Tughra"/>
              <a:cs typeface="UKIJ Tughra"/>
            </a:endParaRPr>
          </a:p>
          <a:p>
            <a:pPr marL="407034">
              <a:lnSpc>
                <a:spcPct val="100000"/>
              </a:lnSpc>
              <a:spcBef>
                <a:spcPts val="750"/>
              </a:spcBef>
              <a:tabLst>
                <a:tab pos="3229610" algn="l"/>
              </a:tabLst>
            </a:pPr>
            <a:r>
              <a:rPr sz="2400" spc="-130" dirty="0" smtClean="0">
                <a:latin typeface="Arial"/>
                <a:cs typeface="Arial"/>
              </a:rPr>
              <a:t>Therefore</a:t>
            </a:r>
            <a:r>
              <a:rPr lang="en-US" sz="2400" spc="-130" dirty="0" smtClean="0">
                <a:latin typeface="Arial"/>
                <a:cs typeface="Arial"/>
              </a:rPr>
              <a:t>,</a:t>
            </a:r>
            <a:r>
              <a:rPr sz="2400" spc="-130" dirty="0" smtClean="0">
                <a:latin typeface="Arial"/>
                <a:cs typeface="Arial"/>
              </a:rPr>
              <a:t> </a:t>
            </a:r>
            <a:endParaRPr lang="en-US" sz="2400" spc="-130" dirty="0" smtClean="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50"/>
              </a:spcBef>
              <a:tabLst>
                <a:tab pos="3229610" algn="l"/>
              </a:tabLst>
            </a:pPr>
            <a:r>
              <a:rPr sz="2400" i="1" spc="-105" dirty="0" smtClean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2400" i="1" spc="-300" dirty="0" smtClean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i="1" spc="-85" dirty="0" smtClean="0">
                <a:solidFill>
                  <a:srgbClr val="7030A0"/>
                </a:solidFill>
                <a:latin typeface="Trebuchet MS"/>
                <a:cs typeface="Trebuchet MS"/>
              </a:rPr>
              <a:t>&lt;</a:t>
            </a:r>
            <a:r>
              <a:rPr sz="2400" i="1" spc="-225" dirty="0" smtClean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solidFill>
                  <a:srgbClr val="7030A0"/>
                </a:solidFill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solidFill>
                  <a:srgbClr val="7030A0"/>
                </a:solidFill>
                <a:latin typeface="Trebuchet MS"/>
                <a:cs typeface="Trebuchet MS"/>
              </a:rPr>
              <a:t>n </a:t>
            </a:r>
            <a:r>
              <a:rPr sz="2400" spc="-130" dirty="0" smtClean="0">
                <a:latin typeface="Arial"/>
                <a:cs typeface="Arial"/>
              </a:rPr>
              <a:t>holds </a:t>
            </a:r>
            <a:r>
              <a:rPr sz="2400" spc="-15" dirty="0" smtClean="0">
                <a:latin typeface="Arial"/>
                <a:cs typeface="Arial"/>
              </a:rPr>
              <a:t>for </a:t>
            </a:r>
            <a:r>
              <a:rPr sz="2400" spc="-65" dirty="0" smtClean="0">
                <a:latin typeface="Arial"/>
                <a:cs typeface="Arial"/>
              </a:rPr>
              <a:t>all </a:t>
            </a:r>
            <a:r>
              <a:rPr sz="2400" spc="-90" dirty="0" smtClean="0">
                <a:latin typeface="Arial"/>
                <a:cs typeface="Arial"/>
              </a:rPr>
              <a:t>positive </a:t>
            </a:r>
            <a:r>
              <a:rPr sz="2400" spc="-125" dirty="0" smtClean="0">
                <a:latin typeface="Arial"/>
                <a:cs typeface="Arial"/>
              </a:rPr>
              <a:t>integers</a:t>
            </a:r>
            <a:r>
              <a:rPr lang="en-US" sz="2400" spc="-125" dirty="0" smtClean="0">
                <a:latin typeface="Arial"/>
                <a:cs typeface="Arial"/>
              </a:rPr>
              <a:t>,</a:t>
            </a:r>
            <a:r>
              <a:rPr sz="2400" spc="-525" dirty="0" smtClean="0">
                <a:latin typeface="Arial"/>
                <a:cs typeface="Arial"/>
              </a:rPr>
              <a:t> </a:t>
            </a:r>
            <a:r>
              <a:rPr sz="2400" i="1" spc="-240" dirty="0" smtClean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2400" i="1" spc="-240" dirty="0" smtClean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</a:t>
            </a:r>
            <a:r>
              <a:rPr spc="-260" dirty="0"/>
              <a:t> </a:t>
            </a:r>
            <a:r>
              <a:rPr spc="-120" dirty="0"/>
              <a:t>Inequalities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917194"/>
            <a:ext cx="8023225" cy="2853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24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000" spc="-1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000" spc="-250" dirty="0">
                <a:latin typeface="Arial"/>
                <a:cs typeface="Arial"/>
              </a:rPr>
              <a:t>Use </a:t>
            </a:r>
            <a:r>
              <a:rPr sz="3000" spc="-95" dirty="0">
                <a:latin typeface="Arial"/>
                <a:cs typeface="Arial"/>
              </a:rPr>
              <a:t>mathematical </a:t>
            </a:r>
            <a:r>
              <a:rPr sz="3000" spc="-60" dirty="0">
                <a:latin typeface="Arial"/>
                <a:cs typeface="Arial"/>
              </a:rPr>
              <a:t>induction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14" dirty="0">
                <a:latin typeface="Arial"/>
                <a:cs typeface="Arial"/>
              </a:rPr>
              <a:t>prove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endParaRPr sz="3000" dirty="0">
              <a:latin typeface="Arial"/>
              <a:cs typeface="Arial"/>
            </a:endParaRPr>
          </a:p>
          <a:p>
            <a:pPr marL="368300">
              <a:lnSpc>
                <a:spcPts val="3240"/>
              </a:lnSpc>
            </a:pPr>
            <a:r>
              <a:rPr lang="en-US" sz="3200" i="1" spc="-75" dirty="0" smtClean="0">
                <a:latin typeface="Trebuchet MS"/>
                <a:cs typeface="Trebuchet MS"/>
              </a:rPr>
              <a:t>2</a:t>
            </a:r>
            <a:r>
              <a:rPr lang="en-US" sz="3200" i="1" spc="-75" baseline="30000" dirty="0" smtClean="0">
                <a:latin typeface="Trebuchet MS"/>
                <a:cs typeface="Trebuchet MS"/>
              </a:rPr>
              <a:t>n </a:t>
            </a:r>
            <a:r>
              <a:rPr sz="3000" i="1" spc="-80" dirty="0" smtClean="0">
                <a:latin typeface="Trebuchet MS"/>
                <a:cs typeface="Trebuchet MS"/>
              </a:rPr>
              <a:t>&lt;</a:t>
            </a:r>
            <a:r>
              <a:rPr sz="3000" i="1" spc="-215" dirty="0" smtClean="0">
                <a:latin typeface="Trebuchet MS"/>
                <a:cs typeface="Trebuchet MS"/>
              </a:rPr>
              <a:t> </a:t>
            </a:r>
            <a:r>
              <a:rPr sz="3000" i="1" spc="-105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Arial"/>
                <a:cs typeface="Arial"/>
              </a:rPr>
              <a:t>!</a:t>
            </a:r>
            <a:r>
              <a:rPr sz="3000" i="1" spc="-105" dirty="0">
                <a:latin typeface="Trebuchet MS"/>
                <a:cs typeface="Trebuchet MS"/>
              </a:rPr>
              <a:t>,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every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integer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i="1" spc="-100" dirty="0">
                <a:latin typeface="Trebuchet MS"/>
                <a:cs typeface="Trebuchet MS"/>
              </a:rPr>
              <a:t>n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Arial"/>
                <a:cs typeface="Arial"/>
              </a:rPr>
              <a:t>≥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00" dirty="0">
                <a:latin typeface="UKIJ Tughra"/>
                <a:cs typeface="UKIJ Tughra"/>
              </a:rPr>
              <a:t>4</a:t>
            </a:r>
            <a:r>
              <a:rPr sz="3000" spc="-50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6950075" algn="l"/>
              </a:tabLst>
            </a:pPr>
            <a:r>
              <a:rPr sz="3000" b="1" spc="-10" dirty="0">
                <a:solidFill>
                  <a:srgbClr val="0000FF"/>
                </a:solidFill>
                <a:latin typeface="Carlito"/>
                <a:cs typeface="Carlito"/>
              </a:rPr>
              <a:t>Solution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000" spc="-150" dirty="0">
                <a:latin typeface="Arial"/>
                <a:cs typeface="Arial"/>
              </a:rPr>
              <a:t>Let </a:t>
            </a:r>
            <a:r>
              <a:rPr sz="3000" i="1" spc="-90" dirty="0">
                <a:latin typeface="Trebuchet MS"/>
                <a:cs typeface="Trebuchet MS"/>
              </a:rPr>
              <a:t>P</a:t>
            </a:r>
            <a:r>
              <a:rPr sz="3000" spc="-90" dirty="0">
                <a:latin typeface="Arial"/>
                <a:cs typeface="Arial"/>
              </a:rPr>
              <a:t>(</a:t>
            </a:r>
            <a:r>
              <a:rPr sz="3000" i="1" spc="-90" dirty="0">
                <a:latin typeface="Trebuchet MS"/>
                <a:cs typeface="Trebuchet MS"/>
              </a:rPr>
              <a:t>n</a:t>
            </a:r>
            <a:r>
              <a:rPr sz="3000" spc="-90" dirty="0">
                <a:latin typeface="Arial"/>
                <a:cs typeface="Arial"/>
              </a:rPr>
              <a:t>)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proposition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lang="en-US" sz="3200" i="1" spc="-75" dirty="0" smtClean="0">
                <a:latin typeface="Trebuchet MS"/>
                <a:cs typeface="Trebuchet MS"/>
              </a:rPr>
              <a:t>2</a:t>
            </a:r>
            <a:r>
              <a:rPr lang="en-US" sz="3200" i="1" spc="-75" baseline="30000" dirty="0" smtClean="0">
                <a:latin typeface="Trebuchet MS"/>
                <a:cs typeface="Trebuchet MS"/>
              </a:rPr>
              <a:t>n</a:t>
            </a:r>
            <a:r>
              <a:rPr lang="en-US" sz="3200" spc="-75" baseline="30000" dirty="0" smtClean="0">
                <a:latin typeface="Trebuchet MS"/>
                <a:cs typeface="Trebuchet MS"/>
              </a:rPr>
              <a:t> </a:t>
            </a:r>
            <a:r>
              <a:rPr sz="3000" i="1" spc="-80" dirty="0" smtClean="0">
                <a:latin typeface="Trebuchet MS"/>
                <a:cs typeface="Trebuchet MS"/>
              </a:rPr>
              <a:t>&lt;</a:t>
            </a:r>
            <a:r>
              <a:rPr sz="3000" i="1" spc="-245" dirty="0" smtClean="0">
                <a:latin typeface="Trebuchet MS"/>
                <a:cs typeface="Trebuchet MS"/>
              </a:rPr>
              <a:t> </a:t>
            </a:r>
            <a:r>
              <a:rPr sz="3000" i="1" spc="-105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Arial"/>
                <a:cs typeface="Arial"/>
              </a:rPr>
              <a:t>!</a:t>
            </a:r>
            <a:r>
              <a:rPr sz="3000" i="1" spc="-10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768985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69620" algn="l"/>
                <a:tab pos="4358640" algn="l"/>
                <a:tab pos="5109845" algn="l"/>
              </a:tabLst>
            </a:pPr>
            <a:r>
              <a:rPr sz="2600" spc="-185" dirty="0">
                <a:solidFill>
                  <a:srgbClr val="0000FF"/>
                </a:solidFill>
                <a:latin typeface="Arial"/>
                <a:cs typeface="Arial"/>
              </a:rPr>
              <a:t>Basis: </a:t>
            </a:r>
            <a:r>
              <a:rPr sz="2600" i="1" spc="-280" dirty="0">
                <a:latin typeface="Trebuchet MS"/>
                <a:cs typeface="Trebuchet MS"/>
              </a:rPr>
              <a:t>P(</a:t>
            </a:r>
            <a:r>
              <a:rPr sz="2600" spc="-280" dirty="0">
                <a:latin typeface="UKIJ Tughra"/>
                <a:cs typeface="UKIJ Tughra"/>
              </a:rPr>
              <a:t>4</a:t>
            </a:r>
            <a:r>
              <a:rPr sz="2600" spc="-280" dirty="0">
                <a:latin typeface="Arial"/>
                <a:cs typeface="Arial"/>
              </a:rPr>
              <a:t>) 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" dirty="0">
                <a:latin typeface="Arial"/>
                <a:cs typeface="Arial"/>
              </a:rPr>
              <a:t>true</a:t>
            </a:r>
            <a:r>
              <a:rPr sz="2600" spc="-300" dirty="0">
                <a:latin typeface="Arial"/>
                <a:cs typeface="Arial"/>
              </a:rPr>
              <a:t> </a:t>
            </a:r>
            <a:r>
              <a:rPr sz="2600" spc="-145" dirty="0" smtClean="0">
                <a:latin typeface="Arial"/>
                <a:cs typeface="Arial"/>
              </a:rPr>
              <a:t>since</a:t>
            </a:r>
            <a:r>
              <a:rPr lang="en-US" sz="2600" spc="-145" dirty="0" smtClean="0">
                <a:latin typeface="Arial"/>
                <a:cs typeface="Arial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2</a:t>
            </a:r>
            <a:r>
              <a:rPr lang="en-US" sz="2400" spc="-75" baseline="30000" dirty="0" smtClean="0">
                <a:latin typeface="Trebuchet MS"/>
                <a:cs typeface="Trebuchet MS"/>
              </a:rPr>
              <a:t>4</a:t>
            </a:r>
            <a:r>
              <a:rPr sz="2600" spc="-114" dirty="0" smtClean="0">
                <a:latin typeface="Arial"/>
                <a:cs typeface="Arial"/>
              </a:rPr>
              <a:t> </a:t>
            </a:r>
            <a:r>
              <a:rPr sz="2600" i="1" spc="-70" dirty="0" smtClean="0">
                <a:latin typeface="Trebuchet MS"/>
                <a:cs typeface="Trebuchet MS"/>
              </a:rPr>
              <a:t>=</a:t>
            </a:r>
            <a:r>
              <a:rPr lang="en-US" sz="2600" i="1" spc="-70" dirty="0" smtClean="0">
                <a:latin typeface="Trebuchet MS"/>
                <a:cs typeface="Trebuchet MS"/>
              </a:rPr>
              <a:t> </a:t>
            </a:r>
            <a:r>
              <a:rPr lang="en-US" sz="2600" spc="-70" dirty="0" smtClean="0">
                <a:latin typeface="Trebuchet MS"/>
                <a:cs typeface="Trebuchet MS"/>
              </a:rPr>
              <a:t>16</a:t>
            </a:r>
            <a:r>
              <a:rPr lang="en-US" sz="2600" spc="-180" dirty="0" smtClean="0">
                <a:latin typeface="Trebuchet MS"/>
                <a:cs typeface="Trebuchet MS"/>
              </a:rPr>
              <a:t> </a:t>
            </a:r>
            <a:r>
              <a:rPr sz="2600" spc="-280" dirty="0" smtClean="0">
                <a:latin typeface="UKIJ Tughra"/>
                <a:cs typeface="UKIJ Tughra"/>
              </a:rPr>
              <a:t>&lt; </a:t>
            </a:r>
            <a:r>
              <a:rPr lang="en-US" sz="2600" spc="-280" dirty="0" smtClean="0">
                <a:latin typeface="UKIJ Tughra"/>
                <a:cs typeface="UKIJ Tughra"/>
              </a:rPr>
              <a:t> 4! = 24.</a:t>
            </a:r>
            <a:endParaRPr sz="2600" dirty="0">
              <a:latin typeface="Trebuchet MS"/>
              <a:cs typeface="Trebuchet MS"/>
            </a:endParaRPr>
          </a:p>
          <a:p>
            <a:pPr marL="768985" marR="161925" indent="-287020">
              <a:lnSpc>
                <a:spcPct val="80000"/>
              </a:lnSpc>
              <a:spcBef>
                <a:spcPts val="620"/>
              </a:spcBef>
              <a:buChar char="–"/>
              <a:tabLst>
                <a:tab pos="769620" algn="l"/>
                <a:tab pos="7062470" algn="l"/>
              </a:tabLst>
            </a:pPr>
            <a:r>
              <a:rPr sz="26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600" spc="-135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600" spc="-185" dirty="0">
                <a:latin typeface="Arial"/>
                <a:cs typeface="Arial"/>
              </a:rPr>
              <a:t>Assume </a:t>
            </a:r>
            <a:r>
              <a:rPr sz="2600" i="1" spc="-90" dirty="0">
                <a:latin typeface="Trebuchet MS"/>
                <a:cs typeface="Trebuchet MS"/>
              </a:rPr>
              <a:t>P</a:t>
            </a:r>
            <a:r>
              <a:rPr sz="2600" spc="-90" dirty="0">
                <a:latin typeface="Arial"/>
                <a:cs typeface="Arial"/>
              </a:rPr>
              <a:t>(</a:t>
            </a:r>
            <a:r>
              <a:rPr sz="2600" i="1" spc="-90" dirty="0">
                <a:latin typeface="Trebuchet MS"/>
                <a:cs typeface="Trebuchet MS"/>
              </a:rPr>
              <a:t>k</a:t>
            </a:r>
            <a:r>
              <a:rPr sz="2600" spc="-90" dirty="0">
                <a:latin typeface="Arial"/>
                <a:cs typeface="Arial"/>
              </a:rPr>
              <a:t>) </a:t>
            </a:r>
            <a:r>
              <a:rPr sz="2600" spc="-100" dirty="0">
                <a:latin typeface="Arial"/>
                <a:cs typeface="Arial"/>
              </a:rPr>
              <a:t>holds, </a:t>
            </a:r>
            <a:r>
              <a:rPr sz="2600" spc="-70" dirty="0">
                <a:latin typeface="Arial"/>
                <a:cs typeface="Arial"/>
              </a:rPr>
              <a:t>i.e., </a:t>
            </a:r>
            <a:r>
              <a:rPr lang="en-US" sz="2400" i="1" spc="-75" dirty="0" smtClean="0">
                <a:latin typeface="Trebuchet MS"/>
                <a:cs typeface="Trebuchet MS"/>
              </a:rPr>
              <a:t>2</a:t>
            </a:r>
            <a:r>
              <a:rPr lang="en-US" sz="2400" i="1" spc="-75" baseline="30000" dirty="0" smtClean="0">
                <a:latin typeface="Trebuchet MS"/>
                <a:cs typeface="Trebuchet MS"/>
              </a:rPr>
              <a:t>k</a:t>
            </a:r>
            <a:r>
              <a:rPr sz="2550" i="1" spc="-652" baseline="26143" dirty="0" smtClean="0">
                <a:latin typeface="Trebuchet MS"/>
                <a:cs typeface="Trebuchet MS"/>
              </a:rPr>
              <a:t>       </a:t>
            </a:r>
            <a:r>
              <a:rPr sz="2550" i="1" spc="-630" baseline="26143" dirty="0" smtClean="0">
                <a:latin typeface="Trebuchet MS"/>
                <a:cs typeface="Trebuchet MS"/>
              </a:rPr>
              <a:t> </a:t>
            </a:r>
            <a:r>
              <a:rPr sz="2600" i="1" spc="-70" dirty="0">
                <a:latin typeface="Trebuchet MS"/>
                <a:cs typeface="Trebuchet MS"/>
              </a:rPr>
              <a:t>&lt;</a:t>
            </a:r>
            <a:r>
              <a:rPr sz="2600" i="1" spc="-185" dirty="0">
                <a:latin typeface="Trebuchet MS"/>
                <a:cs typeface="Trebuchet MS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k</a:t>
            </a:r>
            <a:r>
              <a:rPr sz="2600" spc="-5" dirty="0">
                <a:latin typeface="Arial"/>
                <a:cs typeface="Arial"/>
              </a:rPr>
              <a:t>!	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an  </a:t>
            </a:r>
            <a:r>
              <a:rPr sz="2600" spc="-40" dirty="0">
                <a:latin typeface="Arial"/>
                <a:cs typeface="Arial"/>
              </a:rPr>
              <a:t>arbitrary </a:t>
            </a:r>
            <a:r>
              <a:rPr sz="2600" spc="-70" dirty="0">
                <a:latin typeface="Arial"/>
                <a:cs typeface="Arial"/>
              </a:rPr>
              <a:t>integer </a:t>
            </a:r>
            <a:r>
              <a:rPr sz="2600" i="1" spc="-130" dirty="0">
                <a:latin typeface="Trebuchet MS"/>
                <a:cs typeface="Trebuchet MS"/>
              </a:rPr>
              <a:t>k </a:t>
            </a:r>
            <a:r>
              <a:rPr sz="2600" spc="-130" dirty="0">
                <a:latin typeface="Arial"/>
                <a:cs typeface="Arial"/>
              </a:rPr>
              <a:t>≥ </a:t>
            </a:r>
            <a:r>
              <a:rPr sz="2600" spc="-430" dirty="0">
                <a:latin typeface="UKIJ Tughra"/>
                <a:cs typeface="UKIJ Tughra"/>
              </a:rPr>
              <a:t>4</a:t>
            </a:r>
            <a:r>
              <a:rPr sz="2600" spc="-430" dirty="0">
                <a:latin typeface="Arial"/>
                <a:cs typeface="Arial"/>
              </a:rPr>
              <a:t>. </a:t>
            </a:r>
            <a:r>
              <a:rPr lang="en-US" sz="2600" spc="-430" dirty="0" smtClean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To  show  </a:t>
            </a:r>
            <a:r>
              <a:rPr sz="2600" spc="-10" dirty="0">
                <a:latin typeface="Arial"/>
                <a:cs typeface="Arial"/>
              </a:rPr>
              <a:t>that </a:t>
            </a:r>
            <a:r>
              <a:rPr sz="2600" i="1" spc="-95" dirty="0">
                <a:latin typeface="Trebuchet MS"/>
                <a:cs typeface="Trebuchet MS"/>
              </a:rPr>
              <a:t>P</a:t>
            </a:r>
            <a:r>
              <a:rPr sz="2600" spc="-95" dirty="0">
                <a:latin typeface="Arial"/>
                <a:cs typeface="Arial"/>
              </a:rPr>
              <a:t>(</a:t>
            </a:r>
            <a:r>
              <a:rPr sz="2600" i="1" spc="-95" dirty="0">
                <a:latin typeface="Trebuchet MS"/>
                <a:cs typeface="Trebuchet MS"/>
              </a:rPr>
              <a:t>k </a:t>
            </a:r>
            <a:r>
              <a:rPr sz="2600" i="1" spc="-70" dirty="0">
                <a:latin typeface="Trebuchet MS"/>
                <a:cs typeface="Trebuchet MS"/>
              </a:rPr>
              <a:t>+</a:t>
            </a:r>
            <a:r>
              <a:rPr sz="2600" i="1" spc="-580" dirty="0">
                <a:latin typeface="Trebuchet MS"/>
                <a:cs typeface="Trebuchet MS"/>
              </a:rPr>
              <a:t> </a:t>
            </a:r>
            <a:r>
              <a:rPr sz="2600" spc="-434" dirty="0">
                <a:latin typeface="UKIJ Tughra"/>
                <a:cs typeface="UKIJ Tughra"/>
              </a:rPr>
              <a:t>1</a:t>
            </a:r>
            <a:r>
              <a:rPr sz="2600" spc="-434" dirty="0">
                <a:latin typeface="Arial"/>
                <a:cs typeface="Arial"/>
              </a:rPr>
              <a:t>) </a:t>
            </a:r>
            <a:r>
              <a:rPr lang="en-US" sz="2600" spc="-434" dirty="0" smtClean="0">
                <a:latin typeface="Arial"/>
                <a:cs typeface="Arial"/>
              </a:rPr>
              <a:t> </a:t>
            </a:r>
            <a:r>
              <a:rPr sz="2600" spc="-90" dirty="0" smtClean="0">
                <a:latin typeface="Arial"/>
                <a:cs typeface="Arial"/>
              </a:rPr>
              <a:t>holds: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720" y="5378266"/>
            <a:ext cx="65449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sz="2600" spc="-105" dirty="0" smtClean="0">
                <a:latin typeface="Arial"/>
                <a:cs typeface="Arial"/>
              </a:rPr>
              <a:t>Therefore</a:t>
            </a:r>
            <a:r>
              <a:rPr sz="2600" spc="-105" dirty="0">
                <a:latin typeface="Arial"/>
                <a:cs typeface="Arial"/>
              </a:rPr>
              <a:t>, </a:t>
            </a:r>
            <a:r>
              <a:rPr lang="en-US" sz="2800" i="1" spc="-75" dirty="0" smtClean="0">
                <a:latin typeface="Trebuchet MS"/>
                <a:cs typeface="Trebuchet MS"/>
              </a:rPr>
              <a:t>2</a:t>
            </a:r>
            <a:r>
              <a:rPr lang="en-US" sz="2800" i="1" spc="-75" baseline="30000" dirty="0" smtClean="0">
                <a:latin typeface="Trebuchet MS"/>
                <a:cs typeface="Trebuchet MS"/>
              </a:rPr>
              <a:t>n </a:t>
            </a:r>
            <a:r>
              <a:rPr lang="en-US" sz="2800" i="1" spc="-80" dirty="0" smtClean="0">
                <a:latin typeface="Trebuchet MS"/>
                <a:cs typeface="Trebuchet MS"/>
              </a:rPr>
              <a:t>&lt;</a:t>
            </a:r>
            <a:r>
              <a:rPr lang="en-US" sz="2800" i="1" spc="-215" dirty="0" smtClean="0">
                <a:latin typeface="Trebuchet MS"/>
                <a:cs typeface="Trebuchet MS"/>
              </a:rPr>
              <a:t> </a:t>
            </a:r>
            <a:r>
              <a:rPr lang="en-US" sz="2800" i="1" spc="-105" dirty="0" smtClean="0">
                <a:latin typeface="Trebuchet MS"/>
                <a:cs typeface="Trebuchet MS"/>
              </a:rPr>
              <a:t>n</a:t>
            </a:r>
            <a:r>
              <a:rPr lang="en-US" sz="2800" spc="-105" dirty="0" smtClean="0">
                <a:latin typeface="Arial"/>
                <a:cs typeface="Arial"/>
              </a:rPr>
              <a:t>!</a:t>
            </a:r>
            <a:r>
              <a:rPr sz="2600" spc="20" dirty="0">
                <a:latin typeface="Arial"/>
                <a:cs typeface="Arial"/>
              </a:rPr>
              <a:t>	</a:t>
            </a:r>
            <a:r>
              <a:rPr sz="2600" spc="-140" dirty="0">
                <a:latin typeface="Arial"/>
                <a:cs typeface="Arial"/>
              </a:rPr>
              <a:t>holds</a:t>
            </a:r>
            <a:r>
              <a:rPr sz="2600" i="1" spc="-140" dirty="0">
                <a:latin typeface="Trebuchet MS"/>
                <a:cs typeface="Trebuchet MS"/>
              </a:rPr>
              <a:t>,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110" dirty="0">
                <a:latin typeface="Arial"/>
                <a:cs typeface="Arial"/>
              </a:rPr>
              <a:t>every </a:t>
            </a:r>
            <a:r>
              <a:rPr sz="2600" spc="-70" dirty="0">
                <a:latin typeface="Arial"/>
                <a:cs typeface="Arial"/>
              </a:rPr>
              <a:t>integer </a:t>
            </a:r>
            <a:r>
              <a:rPr sz="2600" i="1" spc="-85" dirty="0">
                <a:latin typeface="Trebuchet MS"/>
                <a:cs typeface="Trebuchet MS"/>
              </a:rPr>
              <a:t>n</a:t>
            </a:r>
            <a:r>
              <a:rPr sz="2600" i="1" spc="-54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Arial"/>
                <a:cs typeface="Arial"/>
              </a:rPr>
              <a:t>≥ </a:t>
            </a:r>
            <a:r>
              <a:rPr sz="2600" spc="-100" dirty="0">
                <a:latin typeface="Arial"/>
                <a:cs typeface="Arial"/>
              </a:rPr>
              <a:t>4.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</a:t>
            </a:r>
            <a:r>
              <a:rPr spc="-260" dirty="0"/>
              <a:t> </a:t>
            </a:r>
            <a:r>
              <a:rPr spc="-120" dirty="0"/>
              <a:t>Inequalities</a:t>
            </a:r>
          </a:p>
        </p:txBody>
      </p:sp>
      <p:sp>
        <p:nvSpPr>
          <p:cNvPr id="7" name="object 7"/>
          <p:cNvSpPr/>
          <p:nvPr/>
        </p:nvSpPr>
        <p:spPr>
          <a:xfrm>
            <a:off x="8293607" y="5017008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6019800"/>
            <a:ext cx="8382000" cy="369973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5786755" algn="l"/>
              </a:tabLst>
            </a:pPr>
            <a:r>
              <a:rPr sz="2200" spc="-60" dirty="0">
                <a:solidFill>
                  <a:srgbClr val="00AF50"/>
                </a:solidFill>
                <a:latin typeface="Arial"/>
                <a:cs typeface="Arial"/>
              </a:rPr>
              <a:t>Note: </a:t>
            </a: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basis </a:t>
            </a:r>
            <a:r>
              <a:rPr sz="2200" spc="-95" dirty="0">
                <a:latin typeface="Arial"/>
                <a:cs typeface="Arial"/>
              </a:rPr>
              <a:t>step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4</a:t>
            </a:r>
            <a:r>
              <a:rPr sz="2200" spc="-190" dirty="0">
                <a:latin typeface="Arial"/>
                <a:cs typeface="Arial"/>
              </a:rPr>
              <a:t>), </a:t>
            </a:r>
            <a:r>
              <a:rPr sz="2200" spc="-120" dirty="0">
                <a:latin typeface="Arial"/>
                <a:cs typeface="Arial"/>
              </a:rPr>
              <a:t>since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0</a:t>
            </a:r>
            <a:r>
              <a:rPr sz="2200" spc="-190" dirty="0">
                <a:latin typeface="Arial"/>
                <a:cs typeface="Arial"/>
              </a:rPr>
              <a:t>),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195" dirty="0">
                <a:latin typeface="Trebuchet MS"/>
                <a:cs typeface="Trebuchet MS"/>
              </a:rPr>
              <a:t>P</a:t>
            </a:r>
            <a:r>
              <a:rPr sz="2200" spc="-195" dirty="0">
                <a:latin typeface="Arial"/>
                <a:cs typeface="Arial"/>
              </a:rPr>
              <a:t>(</a:t>
            </a:r>
            <a:r>
              <a:rPr sz="2200" spc="-195" dirty="0">
                <a:latin typeface="UKIJ Tughra"/>
                <a:cs typeface="UKIJ Tughra"/>
              </a:rPr>
              <a:t>1</a:t>
            </a:r>
            <a:r>
              <a:rPr sz="2200" spc="-195" dirty="0">
                <a:latin typeface="Arial"/>
                <a:cs typeface="Arial"/>
              </a:rPr>
              <a:t>),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2</a:t>
            </a:r>
            <a:r>
              <a:rPr sz="2200" spc="-190" dirty="0" smtClean="0">
                <a:latin typeface="Arial"/>
                <a:cs typeface="Arial"/>
              </a:rPr>
              <a:t>),</a:t>
            </a:r>
            <a:r>
              <a:rPr lang="en-US" sz="2200" spc="-190" dirty="0" smtClean="0">
                <a:latin typeface="Arial"/>
                <a:cs typeface="Arial"/>
              </a:rPr>
              <a:t> </a:t>
            </a:r>
            <a:r>
              <a:rPr sz="2200" spc="-105" dirty="0" smtClean="0">
                <a:latin typeface="Arial"/>
                <a:cs typeface="Arial"/>
              </a:rPr>
              <a:t>and </a:t>
            </a:r>
            <a:r>
              <a:rPr sz="2200" i="1" spc="-220" dirty="0">
                <a:latin typeface="Trebuchet MS"/>
                <a:cs typeface="Trebuchet MS"/>
              </a:rPr>
              <a:t>P</a:t>
            </a:r>
            <a:r>
              <a:rPr sz="2200" spc="-220" dirty="0">
                <a:latin typeface="Arial"/>
                <a:cs typeface="Arial"/>
              </a:rPr>
              <a:t>(</a:t>
            </a:r>
            <a:r>
              <a:rPr sz="2200" spc="-220" dirty="0">
                <a:latin typeface="UKIJ Tughra"/>
                <a:cs typeface="UKIJ Tughra"/>
              </a:rPr>
              <a:t>3</a:t>
            </a:r>
            <a:r>
              <a:rPr sz="2200" spc="-220" dirty="0">
                <a:latin typeface="Arial"/>
                <a:cs typeface="Arial"/>
              </a:rPr>
              <a:t>)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false.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70796"/>
            <a:ext cx="5882346" cy="148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0"/>
            <a:ext cx="344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Strong</a:t>
            </a:r>
            <a:r>
              <a:rPr spc="-280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001013"/>
            <a:ext cx="7388556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Strong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Induction: </a:t>
            </a: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90" dirty="0">
                <a:latin typeface="Trebuchet MS"/>
                <a:cs typeface="Trebuchet MS"/>
              </a:rPr>
              <a:t>P</a:t>
            </a:r>
            <a:r>
              <a:rPr sz="2800" spc="-90" dirty="0">
                <a:latin typeface="Arial"/>
                <a:cs typeface="Arial"/>
              </a:rPr>
              <a:t>(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all  </a:t>
            </a:r>
            <a:r>
              <a:rPr sz="2800" spc="-85" dirty="0">
                <a:latin typeface="Arial"/>
                <a:cs typeface="Arial"/>
              </a:rPr>
              <a:t>positive </a:t>
            </a:r>
            <a:r>
              <a:rPr sz="2800" spc="-114" dirty="0">
                <a:latin typeface="Arial"/>
                <a:cs typeface="Arial"/>
              </a:rPr>
              <a:t>integers 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, where </a:t>
            </a:r>
            <a:r>
              <a:rPr sz="2800" i="1" spc="-90" dirty="0">
                <a:latin typeface="Trebuchet MS"/>
                <a:cs typeface="Trebuchet MS"/>
              </a:rPr>
              <a:t>P</a:t>
            </a:r>
            <a:r>
              <a:rPr sz="2800" spc="-90" dirty="0">
                <a:latin typeface="Arial"/>
                <a:cs typeface="Arial"/>
              </a:rPr>
              <a:t>(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propositional  </a:t>
            </a:r>
            <a:r>
              <a:rPr sz="2800" spc="-50" dirty="0">
                <a:latin typeface="Arial"/>
                <a:cs typeface="Arial"/>
              </a:rPr>
              <a:t>function, </a:t>
            </a:r>
            <a:r>
              <a:rPr sz="2800" spc="-95" dirty="0">
                <a:latin typeface="Arial"/>
                <a:cs typeface="Arial"/>
              </a:rPr>
              <a:t>complete </a:t>
            </a:r>
            <a:r>
              <a:rPr sz="2800" spc="10" dirty="0">
                <a:latin typeface="Arial"/>
                <a:cs typeface="Arial"/>
              </a:rPr>
              <a:t>two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steps:</a:t>
            </a:r>
            <a:endParaRPr sz="2800" dirty="0">
              <a:latin typeface="Arial"/>
              <a:cs typeface="Arial"/>
            </a:endParaRPr>
          </a:p>
          <a:p>
            <a:pPr marL="469265" marR="173990">
              <a:lnSpc>
                <a:spcPts val="3340"/>
              </a:lnSpc>
              <a:spcBef>
                <a:spcPts val="155"/>
              </a:spcBef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100" dirty="0">
                <a:latin typeface="Arial"/>
                <a:cs typeface="Arial"/>
              </a:rPr>
              <a:t>Verify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proposition </a:t>
            </a:r>
            <a:r>
              <a:rPr sz="2800" i="1" spc="-280" dirty="0">
                <a:latin typeface="Trebuchet MS"/>
                <a:cs typeface="Trebuchet MS"/>
              </a:rPr>
              <a:t>P</a:t>
            </a:r>
            <a:r>
              <a:rPr sz="2800" spc="-280" dirty="0">
                <a:latin typeface="Arial"/>
                <a:cs typeface="Arial"/>
              </a:rPr>
              <a:t>(</a:t>
            </a:r>
            <a:r>
              <a:rPr sz="2800" spc="-280" dirty="0">
                <a:latin typeface="UKIJ Tughra"/>
                <a:cs typeface="UKIJ Tughra"/>
              </a:rPr>
              <a:t>1</a:t>
            </a:r>
            <a:r>
              <a:rPr sz="2800" spc="-28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30" dirty="0"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ts val="3250"/>
              </a:lnSpc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204" dirty="0">
                <a:latin typeface="Arial"/>
                <a:cs typeface="Arial"/>
              </a:rPr>
              <a:t>Show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conditional</a:t>
            </a:r>
            <a:endParaRPr sz="2800" dirty="0">
              <a:latin typeface="Arial"/>
              <a:cs typeface="Arial"/>
            </a:endParaRPr>
          </a:p>
          <a:p>
            <a:pPr marL="469265" marR="209550">
              <a:lnSpc>
                <a:spcPts val="3340"/>
              </a:lnSpc>
              <a:spcBef>
                <a:spcPts val="155"/>
              </a:spcBef>
            </a:pPr>
            <a:r>
              <a:rPr lang="en-US" sz="2800" spc="-85" dirty="0" smtClean="0">
                <a:latin typeface="Arial"/>
                <a:cs typeface="Arial"/>
              </a:rPr>
              <a:t>S</a:t>
            </a:r>
            <a:r>
              <a:rPr sz="2800" spc="-85" dirty="0" smtClean="0">
                <a:latin typeface="Arial"/>
                <a:cs typeface="Arial"/>
              </a:rPr>
              <a:t>tatement</a:t>
            </a:r>
            <a:r>
              <a:rPr lang="en-US" sz="2800" spc="-85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solidFill>
                  <a:srgbClr val="0000FF"/>
                </a:solidFill>
                <a:latin typeface="Arial"/>
                <a:cs typeface="Arial"/>
              </a:rPr>
              <a:t>[P(1) ∧ P(2) ∧∙∙∙ ∧ P(k)] → P(k + 1)</a:t>
            </a:r>
            <a:r>
              <a:rPr sz="2800" spc="-85" dirty="0" smtClean="0">
                <a:latin typeface="Arial"/>
                <a:cs typeface="Arial"/>
              </a:rPr>
              <a:t> </a:t>
            </a:r>
            <a:r>
              <a:rPr sz="2800" spc="-114" dirty="0" smtClean="0">
                <a:latin typeface="Arial"/>
                <a:cs typeface="Arial"/>
              </a:rPr>
              <a:t>holds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85" dirty="0">
                <a:latin typeface="Arial"/>
                <a:cs typeface="Arial"/>
              </a:rPr>
              <a:t>positive </a:t>
            </a:r>
            <a:r>
              <a:rPr sz="2800" spc="-114" dirty="0">
                <a:latin typeface="Arial"/>
                <a:cs typeface="Arial"/>
              </a:rPr>
              <a:t>integers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i="1" spc="-110" dirty="0">
                <a:latin typeface="Trebuchet MS"/>
                <a:cs typeface="Trebuchet MS"/>
              </a:rPr>
              <a:t>k</a:t>
            </a:r>
            <a:r>
              <a:rPr sz="2800" spc="-1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5257800"/>
            <a:ext cx="4114800" cy="101536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200660" algn="just">
              <a:lnSpc>
                <a:spcPct val="100000"/>
              </a:lnSpc>
              <a:spcBef>
                <a:spcPts val="240"/>
              </a:spcBef>
            </a:pPr>
            <a:r>
              <a:rPr sz="2000" spc="-100" dirty="0">
                <a:latin typeface="Arial"/>
                <a:cs typeface="Arial"/>
              </a:rPr>
              <a:t>Strong </a:t>
            </a:r>
            <a:r>
              <a:rPr sz="2000" spc="-40" dirty="0">
                <a:latin typeface="Arial"/>
                <a:cs typeface="Arial"/>
              </a:rPr>
              <a:t>Induction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sometimes </a:t>
            </a:r>
            <a:r>
              <a:rPr sz="2000" spc="-80" dirty="0">
                <a:latin typeface="Arial"/>
                <a:cs typeface="Arial"/>
              </a:rPr>
              <a:t>called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i="1" spc="-80" dirty="0">
                <a:solidFill>
                  <a:srgbClr val="00AF50"/>
                </a:solidFill>
                <a:latin typeface="Trebuchet MS"/>
                <a:cs typeface="Trebuchet MS"/>
              </a:rPr>
              <a:t>second </a:t>
            </a:r>
            <a:r>
              <a:rPr sz="2000" i="1" spc="-125" dirty="0">
                <a:solidFill>
                  <a:srgbClr val="00AF50"/>
                </a:solidFill>
                <a:latin typeface="Trebuchet MS"/>
                <a:cs typeface="Trebuchet MS"/>
              </a:rPr>
              <a:t>principle </a:t>
            </a:r>
            <a:r>
              <a:rPr sz="2000" i="1" spc="-120" dirty="0">
                <a:solidFill>
                  <a:srgbClr val="00AF50"/>
                </a:solidFill>
                <a:latin typeface="Trebuchet MS"/>
                <a:cs typeface="Trebuchet MS"/>
              </a:rPr>
              <a:t>of</a:t>
            </a:r>
            <a:r>
              <a:rPr sz="2000" i="1" spc="-4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00AF50"/>
                </a:solidFill>
                <a:latin typeface="Trebuchet MS"/>
                <a:cs typeface="Trebuchet MS"/>
              </a:rPr>
              <a:t>mathematical  induction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i="1" spc="-120" dirty="0">
                <a:solidFill>
                  <a:srgbClr val="00AF50"/>
                </a:solidFill>
                <a:latin typeface="Trebuchet MS"/>
                <a:cs typeface="Trebuchet MS"/>
              </a:rPr>
              <a:t>complete</a:t>
            </a:r>
            <a:r>
              <a:rPr sz="2000" i="1" spc="-3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00AF50"/>
                </a:solidFill>
                <a:latin typeface="Trebuchet MS"/>
                <a:cs typeface="Trebuchet MS"/>
              </a:rPr>
              <a:t>induction</a:t>
            </a:r>
            <a:r>
              <a:rPr sz="2000" spc="-1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162175"/>
            <a:ext cx="8086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622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312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Basis: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45" y="1632648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Inductive: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Proof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8525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6736"/>
            <a:ext cx="2070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5" dirty="0" smtClean="0"/>
              <a:t>Outline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7616"/>
            <a:ext cx="433070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Mathematical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Induction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Strong </a:t>
            </a:r>
            <a:r>
              <a:rPr sz="3200" spc="-70" dirty="0" smtClean="0">
                <a:latin typeface="Arial"/>
                <a:cs typeface="Arial"/>
              </a:rPr>
              <a:t>Induction</a:t>
            </a:r>
            <a:r>
              <a:rPr lang="en-US" sz="3200" spc="-70" dirty="0" smtClean="0">
                <a:latin typeface="Arial"/>
                <a:cs typeface="Arial"/>
              </a:rPr>
              <a:t> (definition only)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658830"/>
            <a:ext cx="3247644" cy="5626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858139"/>
            <a:ext cx="6068060" cy="535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Suppose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infinite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ladder: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400" spc="-18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ladder.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ladder, 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next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rung.</a:t>
            </a:r>
            <a:endParaRPr sz="2400" dirty="0">
              <a:latin typeface="Arial"/>
              <a:cs typeface="Arial"/>
            </a:endParaRPr>
          </a:p>
          <a:p>
            <a:pPr marL="41910" marR="1446530">
              <a:lnSpc>
                <a:spcPct val="100000"/>
              </a:lnSpc>
              <a:spcBef>
                <a:spcPts val="2110"/>
              </a:spcBef>
              <a:tabLst>
                <a:tab pos="3350260" algn="l"/>
              </a:tabLst>
            </a:pPr>
            <a:r>
              <a:rPr sz="2400" spc="-13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(1),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rung.  </a:t>
            </a: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85" dirty="0">
                <a:latin typeface="Arial"/>
                <a:cs typeface="Arial"/>
              </a:rPr>
              <a:t>(2),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second </a:t>
            </a:r>
            <a:r>
              <a:rPr sz="2400" spc="-80" dirty="0">
                <a:latin typeface="Arial"/>
                <a:cs typeface="Arial"/>
              </a:rPr>
              <a:t>rung.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95" dirty="0">
                <a:latin typeface="Arial"/>
                <a:cs typeface="Arial"/>
              </a:rPr>
              <a:t>(2) </a:t>
            </a:r>
            <a:r>
              <a:rPr sz="2400" spc="-125" dirty="0">
                <a:latin typeface="Arial"/>
                <a:cs typeface="Arial"/>
              </a:rPr>
              <a:t>again,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third </a:t>
            </a:r>
            <a:r>
              <a:rPr sz="2400" spc="-80" dirty="0">
                <a:latin typeface="Arial"/>
                <a:cs typeface="Arial"/>
              </a:rPr>
              <a:t>rung. </a:t>
            </a:r>
            <a:r>
              <a:rPr sz="2400" spc="-120" dirty="0">
                <a:latin typeface="Arial"/>
                <a:cs typeface="Arial"/>
              </a:rPr>
              <a:t>And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on.	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 </a:t>
            </a:r>
            <a:r>
              <a:rPr sz="2400" spc="-90" dirty="0">
                <a:latin typeface="Arial"/>
                <a:cs typeface="Arial"/>
              </a:rPr>
              <a:t>apply (2)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times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75" dirty="0">
                <a:latin typeface="Arial"/>
                <a:cs typeface="Arial"/>
              </a:rPr>
              <a:t>rung, no </a:t>
            </a:r>
            <a:r>
              <a:rPr sz="2400" spc="-35" dirty="0">
                <a:latin typeface="Arial"/>
                <a:cs typeface="Arial"/>
              </a:rPr>
              <a:t>matter  </a:t>
            </a:r>
            <a:r>
              <a:rPr sz="2400" spc="-65" dirty="0">
                <a:latin typeface="Arial"/>
                <a:cs typeface="Arial"/>
              </a:rPr>
              <a:t>how </a:t>
            </a:r>
            <a:r>
              <a:rPr sz="2400" spc="-90" dirty="0">
                <a:latin typeface="Arial"/>
                <a:cs typeface="Arial"/>
              </a:rPr>
              <a:t>high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up.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example </a:t>
            </a:r>
            <a:r>
              <a:rPr sz="2400" spc="-75" dirty="0">
                <a:latin typeface="Arial"/>
                <a:cs typeface="Arial"/>
              </a:rPr>
              <a:t>motivates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proof</a:t>
            </a:r>
            <a:endParaRPr sz="24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induction.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1080" y="0"/>
            <a:ext cx="556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Climbing </a:t>
            </a:r>
            <a:r>
              <a:rPr spc="-220" dirty="0"/>
              <a:t>an </a:t>
            </a:r>
            <a:r>
              <a:rPr spc="-40" dirty="0"/>
              <a:t>Infinite</a:t>
            </a:r>
            <a:r>
              <a:rPr spc="-210" dirty="0"/>
              <a:t> </a:t>
            </a:r>
            <a:r>
              <a:rPr spc="-220" dirty="0"/>
              <a:t>Ladder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4343400"/>
            <a:ext cx="391484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37575" y="1143000"/>
            <a:ext cx="2682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0"/>
            <a:ext cx="7405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Principle </a:t>
            </a:r>
            <a:r>
              <a:rPr spc="-10" dirty="0"/>
              <a:t>of </a:t>
            </a:r>
            <a:r>
              <a:rPr spc="-105" dirty="0"/>
              <a:t>Mathematical</a:t>
            </a:r>
            <a:r>
              <a:rPr spc="-51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775461"/>
            <a:ext cx="7766050" cy="5986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Principle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Mathematical Induction: </a:t>
            </a:r>
            <a:r>
              <a:rPr sz="2400" spc="-300" dirty="0" smtClean="0">
                <a:latin typeface="Arial"/>
                <a:cs typeface="Arial"/>
              </a:rPr>
              <a:t>To</a:t>
            </a:r>
            <a:r>
              <a:rPr lang="en-US" sz="2400" spc="-300" dirty="0" smtClean="0">
                <a:latin typeface="Arial"/>
                <a:cs typeface="Arial"/>
              </a:rPr>
              <a:t> </a:t>
            </a:r>
            <a:r>
              <a:rPr sz="2400" spc="-300" dirty="0" smtClean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prove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75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i="1" spc="-75" dirty="0">
                <a:latin typeface="Trebuchet MS"/>
                <a:cs typeface="Trebuchet MS"/>
              </a:rPr>
              <a:t>n</a:t>
            </a:r>
            <a:r>
              <a:rPr sz="2400" spc="-7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 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positive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integers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i="1" spc="-75" dirty="0">
                <a:latin typeface="Trebuchet MS"/>
                <a:cs typeface="Trebuchet MS"/>
              </a:rPr>
              <a:t>n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complete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these</a:t>
            </a:r>
            <a:r>
              <a:rPr sz="2400" spc="-120" dirty="0">
                <a:latin typeface="Arial"/>
                <a:cs typeface="Arial"/>
              </a:rPr>
              <a:t> steps: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ts val="2830"/>
              </a:lnSpc>
              <a:spcBef>
                <a:spcPts val="20"/>
              </a:spcBef>
            </a:pP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235" dirty="0">
                <a:latin typeface="Trebuchet MS"/>
                <a:cs typeface="Trebuchet MS"/>
              </a:rPr>
              <a:t>P</a:t>
            </a:r>
            <a:r>
              <a:rPr sz="2400" spc="-235" dirty="0">
                <a:latin typeface="Arial"/>
                <a:cs typeface="Arial"/>
              </a:rPr>
              <a:t>(</a:t>
            </a:r>
            <a:r>
              <a:rPr sz="2400" spc="-235" dirty="0">
                <a:latin typeface="UKIJ Tughra"/>
                <a:cs typeface="UKIJ Tughra"/>
              </a:rPr>
              <a:t>1</a:t>
            </a:r>
            <a:r>
              <a:rPr sz="2400" spc="-23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 marL="469900" marR="553720">
              <a:lnSpc>
                <a:spcPts val="2860"/>
              </a:lnSpc>
              <a:spcBef>
                <a:spcPts val="165"/>
              </a:spcBef>
              <a:tabLst>
                <a:tab pos="5649595" algn="l"/>
              </a:tabLst>
            </a:pP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500" spc="-459" dirty="0">
                <a:solidFill>
                  <a:srgbClr val="00AF50"/>
                </a:solidFill>
                <a:latin typeface="FreeSans"/>
                <a:cs typeface="FreeSans"/>
              </a:rPr>
              <a:t>→  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i="1" spc="-3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AF50"/>
                </a:solidFill>
                <a:latin typeface="Trebuchet MS"/>
                <a:cs typeface="Trebuchet MS"/>
              </a:rPr>
              <a:t>+</a:t>
            </a:r>
            <a:r>
              <a:rPr sz="2400" i="1" spc="-1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40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4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  </a:t>
            </a:r>
            <a:r>
              <a:rPr sz="2400" spc="-70" dirty="0">
                <a:latin typeface="Arial"/>
                <a:cs typeface="Arial"/>
              </a:rPr>
              <a:t>positive </a:t>
            </a:r>
            <a:r>
              <a:rPr sz="2400" spc="-95" dirty="0">
                <a:latin typeface="Arial"/>
                <a:cs typeface="Arial"/>
              </a:rPr>
              <a:t>integers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77470" indent="341630">
              <a:lnSpc>
                <a:spcPts val="2880"/>
              </a:lnSpc>
            </a:pP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complete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inductive </a:t>
            </a:r>
            <a:r>
              <a:rPr sz="2400" spc="-95" dirty="0">
                <a:latin typeface="Arial"/>
                <a:cs typeface="Arial"/>
              </a:rPr>
              <a:t>step, </a:t>
            </a:r>
            <a:r>
              <a:rPr sz="2400" spc="-145" dirty="0">
                <a:latin typeface="Arial"/>
                <a:cs typeface="Arial"/>
              </a:rPr>
              <a:t>assuming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inductive  </a:t>
            </a:r>
            <a:r>
              <a:rPr sz="2400" spc="-100" dirty="0">
                <a:solidFill>
                  <a:srgbClr val="00AF50"/>
                </a:solidFill>
                <a:latin typeface="Arial"/>
                <a:cs typeface="Arial"/>
              </a:rPr>
              <a:t>hypothesis</a:t>
            </a:r>
            <a:r>
              <a:rPr sz="2400" spc="-1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holds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arbitrary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integer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75" dirty="0">
                <a:latin typeface="Arial"/>
                <a:cs typeface="Arial"/>
              </a:rPr>
              <a:t>must </a:t>
            </a:r>
            <a:r>
              <a:rPr sz="2400" i="1" spc="-90" dirty="0">
                <a:latin typeface="Trebuchet MS"/>
                <a:cs typeface="Trebuchet MS"/>
              </a:rPr>
              <a:t>P</a:t>
            </a:r>
            <a:r>
              <a:rPr sz="2400" spc="-90" dirty="0">
                <a:latin typeface="Arial"/>
                <a:cs typeface="Arial"/>
              </a:rPr>
              <a:t>(</a:t>
            </a:r>
            <a:r>
              <a:rPr sz="2400" i="1" spc="-90" dirty="0">
                <a:latin typeface="Trebuchet MS"/>
                <a:cs typeface="Trebuchet MS"/>
              </a:rPr>
              <a:t>k </a:t>
            </a:r>
            <a:r>
              <a:rPr sz="2400" i="1" spc="-65" dirty="0">
                <a:latin typeface="Trebuchet MS"/>
                <a:cs typeface="Trebuchet MS"/>
              </a:rPr>
              <a:t>+ </a:t>
            </a:r>
            <a:r>
              <a:rPr sz="2400" spc="-400" dirty="0">
                <a:latin typeface="UKIJ Tughra"/>
                <a:cs typeface="UKIJ Tughra"/>
              </a:rPr>
              <a:t>1</a:t>
            </a:r>
            <a:r>
              <a:rPr sz="2400" spc="-400" dirty="0">
                <a:latin typeface="Arial"/>
                <a:cs typeface="Arial"/>
              </a:rPr>
              <a:t>) </a:t>
            </a:r>
            <a:r>
              <a:rPr lang="en-US" sz="2400" spc="-400" dirty="0" smtClean="0">
                <a:latin typeface="Arial"/>
                <a:cs typeface="Arial"/>
              </a:rPr>
              <a:t> </a:t>
            </a:r>
            <a:r>
              <a:rPr sz="2400" spc="-110" dirty="0" smtClean="0">
                <a:latin typeface="Arial"/>
                <a:cs typeface="Arial"/>
              </a:rPr>
              <a:t>be</a:t>
            </a:r>
            <a:r>
              <a:rPr sz="2400" spc="-440" dirty="0" smtClean="0">
                <a:latin typeface="Arial"/>
                <a:cs typeface="Arial"/>
              </a:rPr>
              <a:t> </a:t>
            </a:r>
            <a:r>
              <a:rPr lang="en-US" sz="2400" spc="-440" dirty="0" smtClean="0">
                <a:latin typeface="Arial"/>
                <a:cs typeface="Arial"/>
              </a:rPr>
              <a:t> </a:t>
            </a:r>
            <a:r>
              <a:rPr sz="2400" spc="-25" dirty="0" smtClean="0">
                <a:latin typeface="Arial"/>
                <a:cs typeface="Arial"/>
              </a:rPr>
              <a:t>true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Climbing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an </a:t>
            </a:r>
            <a:r>
              <a:rPr sz="2400" b="1" spc="-15" dirty="0">
                <a:solidFill>
                  <a:srgbClr val="0000FF"/>
                </a:solidFill>
                <a:latin typeface="Carlito"/>
                <a:cs typeface="Carlito"/>
              </a:rPr>
              <a:t>Infinite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Ladder </a:t>
            </a:r>
            <a:r>
              <a:rPr sz="2400" b="1" spc="-10" dirty="0">
                <a:solidFill>
                  <a:srgbClr val="0000FF"/>
                </a:solidFill>
                <a:latin typeface="Carlito"/>
                <a:cs typeface="Carlito"/>
              </a:rPr>
              <a:t>Example: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ts val="2870"/>
              </a:lnSpc>
              <a:spcBef>
                <a:spcPts val="25"/>
              </a:spcBef>
            </a:pP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220" dirty="0">
                <a:latin typeface="Arial"/>
                <a:cs typeface="Arial"/>
              </a:rPr>
              <a:t>By </a:t>
            </a:r>
            <a:r>
              <a:rPr sz="2400" spc="-240" dirty="0">
                <a:latin typeface="Arial"/>
                <a:cs typeface="Arial"/>
              </a:rPr>
              <a:t>(</a:t>
            </a:r>
            <a:r>
              <a:rPr sz="2400" spc="-240" dirty="0">
                <a:latin typeface="UKIJ Tughra"/>
                <a:cs typeface="UKIJ Tughra"/>
              </a:rPr>
              <a:t>1</a:t>
            </a:r>
            <a:r>
              <a:rPr sz="2400" spc="-240" dirty="0">
                <a:latin typeface="Arial"/>
                <a:cs typeface="Arial"/>
              </a:rPr>
              <a:t>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69900" marR="295910">
              <a:lnSpc>
                <a:spcPts val="2900"/>
              </a:lnSpc>
              <a:spcBef>
                <a:spcPts val="70"/>
              </a:spcBef>
            </a:pP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Assume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inductive </a:t>
            </a:r>
            <a:r>
              <a:rPr sz="2400" spc="-100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 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. </a:t>
            </a: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235" dirty="0">
                <a:latin typeface="Arial"/>
                <a:cs typeface="Arial"/>
              </a:rPr>
              <a:t>(</a:t>
            </a:r>
            <a:r>
              <a:rPr sz="2400" spc="-235" dirty="0">
                <a:latin typeface="UKIJ Tughra"/>
                <a:cs typeface="UKIJ Tughra"/>
              </a:rPr>
              <a:t>2</a:t>
            </a:r>
            <a:r>
              <a:rPr sz="2400" spc="-235" dirty="0">
                <a:latin typeface="Arial"/>
                <a:cs typeface="Arial"/>
              </a:rPr>
              <a:t>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i="1" spc="-120" dirty="0">
                <a:latin typeface="Trebuchet MS"/>
                <a:cs typeface="Trebuchet MS"/>
              </a:rPr>
              <a:t>k </a:t>
            </a:r>
            <a:r>
              <a:rPr sz="2400" spc="-210" dirty="0">
                <a:latin typeface="Arial"/>
                <a:cs typeface="Arial"/>
              </a:rPr>
              <a:t>+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Arial"/>
              <a:cs typeface="Arial"/>
            </a:endParaRPr>
          </a:p>
          <a:p>
            <a:pPr marL="12700" marR="22860">
              <a:lnSpc>
                <a:spcPts val="2860"/>
              </a:lnSpc>
            </a:pPr>
            <a:r>
              <a:rPr sz="2400" spc="-140" dirty="0">
                <a:latin typeface="Arial"/>
                <a:cs typeface="Arial"/>
              </a:rPr>
              <a:t>Hence,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 </a:t>
            </a:r>
            <a:r>
              <a:rPr sz="2500" spc="-459" dirty="0">
                <a:latin typeface="FreeSans"/>
                <a:cs typeface="FreeSans"/>
              </a:rPr>
              <a:t>→ </a:t>
            </a:r>
            <a:r>
              <a:rPr sz="2400" i="1" spc="-90" dirty="0">
                <a:latin typeface="Trebuchet MS"/>
                <a:cs typeface="Trebuchet MS"/>
              </a:rPr>
              <a:t>P</a:t>
            </a:r>
            <a:r>
              <a:rPr sz="2400" spc="-90" dirty="0">
                <a:latin typeface="Arial"/>
                <a:cs typeface="Arial"/>
              </a:rPr>
              <a:t>(</a:t>
            </a:r>
            <a:r>
              <a:rPr sz="2400" i="1" spc="-90" dirty="0">
                <a:latin typeface="Trebuchet MS"/>
                <a:cs typeface="Trebuchet MS"/>
              </a:rPr>
              <a:t>k </a:t>
            </a:r>
            <a:r>
              <a:rPr sz="2400" i="1" spc="-65" dirty="0">
                <a:latin typeface="Trebuchet MS"/>
                <a:cs typeface="Trebuchet MS"/>
              </a:rPr>
              <a:t>+ </a:t>
            </a:r>
            <a:r>
              <a:rPr sz="2400" spc="-400" dirty="0">
                <a:latin typeface="UKIJ Tughra"/>
                <a:cs typeface="UKIJ Tughra"/>
              </a:rPr>
              <a:t>1</a:t>
            </a:r>
            <a:r>
              <a:rPr sz="2400" spc="-400" dirty="0" smtClean="0">
                <a:latin typeface="Arial"/>
                <a:cs typeface="Arial"/>
              </a:rPr>
              <a:t>)</a:t>
            </a:r>
            <a:r>
              <a:rPr lang="en-US" sz="2400" spc="-400" dirty="0" smtClean="0">
                <a:latin typeface="Arial"/>
                <a:cs typeface="Arial"/>
              </a:rPr>
              <a:t> </a:t>
            </a:r>
            <a:r>
              <a:rPr sz="2400" spc="-400" dirty="0" smtClean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70" dirty="0">
                <a:latin typeface="Arial"/>
                <a:cs typeface="Arial"/>
              </a:rPr>
              <a:t>positive </a:t>
            </a:r>
            <a:r>
              <a:rPr sz="2400" spc="-95" dirty="0">
                <a:latin typeface="Arial"/>
                <a:cs typeface="Arial"/>
              </a:rPr>
              <a:t>integers </a:t>
            </a:r>
            <a:r>
              <a:rPr sz="2400" i="1" spc="-200" dirty="0">
                <a:latin typeface="Trebuchet MS"/>
                <a:cs typeface="Trebuchet MS"/>
              </a:rPr>
              <a:t>k.</a:t>
            </a:r>
            <a:r>
              <a:rPr sz="2400" i="1" spc="-55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 </a:t>
            </a:r>
            <a:r>
              <a:rPr sz="2400" spc="-114" dirty="0">
                <a:latin typeface="Arial"/>
                <a:cs typeface="Arial"/>
              </a:rPr>
              <a:t>reach </a:t>
            </a:r>
            <a:r>
              <a:rPr sz="2400" spc="-100" dirty="0">
                <a:latin typeface="Arial"/>
                <a:cs typeface="Arial"/>
              </a:rPr>
              <a:t>every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ladder.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586" y="0"/>
            <a:ext cx="702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Logic </a:t>
            </a:r>
            <a:r>
              <a:rPr spc="-190" dirty="0"/>
              <a:t>and </a:t>
            </a:r>
            <a:r>
              <a:rPr spc="-105" dirty="0"/>
              <a:t>Mathematical</a:t>
            </a:r>
            <a:r>
              <a:rPr spc="-21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32661"/>
            <a:ext cx="776224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879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5648325" algn="l"/>
              </a:tabLst>
            </a:pPr>
            <a:r>
              <a:rPr sz="2400" spc="-65" dirty="0">
                <a:latin typeface="Arial"/>
                <a:cs typeface="Arial"/>
              </a:rPr>
              <a:t>Mathematical </a:t>
            </a:r>
            <a:r>
              <a:rPr sz="2400" spc="-45" dirty="0">
                <a:latin typeface="Arial"/>
                <a:cs typeface="Arial"/>
              </a:rPr>
              <a:t>induction </a:t>
            </a:r>
            <a:r>
              <a:rPr sz="2400" spc="-155" dirty="0">
                <a:latin typeface="Arial"/>
                <a:cs typeface="Arial"/>
              </a:rPr>
              <a:t>can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expressed	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rule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85" dirty="0" smtClean="0">
                <a:latin typeface="Arial"/>
                <a:cs typeface="Arial"/>
              </a:rPr>
              <a:t>inference</a:t>
            </a:r>
            <a:r>
              <a:rPr lang="en-US" sz="2400" spc="-85" dirty="0" smtClean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285750" marR="1515110" indent="650240">
              <a:lnSpc>
                <a:spcPts val="4520"/>
              </a:lnSpc>
              <a:spcBef>
                <a:spcPts val="30"/>
              </a:spcBef>
              <a:tabLst>
                <a:tab pos="1673860" algn="l"/>
                <a:tab pos="4857750" algn="l"/>
              </a:tabLst>
            </a:pP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204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spc="-204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sz="2400" spc="-45" dirty="0">
                <a:solidFill>
                  <a:srgbClr val="00AF50"/>
                </a:solidFill>
                <a:latin typeface="FreeSans"/>
                <a:cs typeface="FreeSans"/>
              </a:rPr>
              <a:t>∧ </a:t>
            </a:r>
            <a:r>
              <a:rPr sz="2400" spc="-114" dirty="0">
                <a:solidFill>
                  <a:srgbClr val="00AF50"/>
                </a:solidFill>
                <a:latin typeface="FreeSans"/>
                <a:cs typeface="FreeSans"/>
              </a:rPr>
              <a:t>∀</a:t>
            </a:r>
            <a:r>
              <a:rPr sz="2400" i="1" spc="-114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360" dirty="0">
                <a:solidFill>
                  <a:srgbClr val="00AF50"/>
                </a:solidFill>
                <a:latin typeface="FreeSans"/>
                <a:cs typeface="FreeSans"/>
              </a:rPr>
              <a:t>→ 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spc="-210" dirty="0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sz="2400" spc="-2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240" dirty="0">
                <a:solidFill>
                  <a:srgbClr val="00AF50"/>
                </a:solidFill>
                <a:latin typeface="Arial"/>
                <a:cs typeface="Arial"/>
              </a:rPr>
              <a:t>)))</a:t>
            </a:r>
            <a:r>
              <a:rPr sz="2400" spc="-1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360" dirty="0">
                <a:solidFill>
                  <a:srgbClr val="00AF50"/>
                </a:solidFill>
                <a:latin typeface="FreeSans"/>
                <a:cs typeface="FreeSans"/>
              </a:rPr>
              <a:t>→	</a:t>
            </a:r>
            <a:r>
              <a:rPr sz="2400" spc="-85" dirty="0">
                <a:solidFill>
                  <a:srgbClr val="00AF50"/>
                </a:solidFill>
                <a:latin typeface="FreeSans"/>
                <a:cs typeface="FreeSans"/>
              </a:rPr>
              <a:t>∀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n </a:t>
            </a:r>
            <a:r>
              <a:rPr sz="2400" i="1" spc="-7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75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),  </a:t>
            </a:r>
            <a:r>
              <a:rPr sz="2400" spc="-75" dirty="0">
                <a:latin typeface="Arial"/>
                <a:cs typeface="Arial"/>
              </a:rPr>
              <a:t>where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domain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positive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integers.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Arial"/>
              <a:cs typeface="Arial"/>
            </a:endParaRPr>
          </a:p>
          <a:p>
            <a:pPr marL="355600" marR="5080" indent="-343535">
              <a:lnSpc>
                <a:spcPct val="100400"/>
              </a:lnSpc>
              <a:buChar char="•"/>
              <a:tabLst>
                <a:tab pos="355600" algn="l"/>
                <a:tab pos="356235" algn="l"/>
                <a:tab pos="637794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proof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75" dirty="0">
                <a:latin typeface="Arial"/>
                <a:cs typeface="Arial"/>
              </a:rPr>
              <a:t>mathematical </a:t>
            </a:r>
            <a:r>
              <a:rPr sz="2400" spc="-45" dirty="0">
                <a:latin typeface="Arial"/>
                <a:cs typeface="Arial"/>
              </a:rPr>
              <a:t>induction,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don’t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70" dirty="0">
                <a:latin typeface="Arial"/>
                <a:cs typeface="Arial"/>
              </a:rPr>
              <a:t>positive integers! 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-114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AF50"/>
                </a:solidFill>
                <a:latin typeface="Arial"/>
                <a:cs typeface="Arial"/>
              </a:rPr>
              <a:t>assume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true, </a:t>
            </a:r>
            <a:r>
              <a:rPr sz="2400" spc="-40" dirty="0">
                <a:solidFill>
                  <a:srgbClr val="00AF50"/>
                </a:solidFill>
                <a:latin typeface="Arial"/>
                <a:cs typeface="Arial"/>
              </a:rPr>
              <a:t>then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i="1" spc="-65" dirty="0">
                <a:solidFill>
                  <a:srgbClr val="00AF50"/>
                </a:solidFill>
                <a:latin typeface="Trebuchet MS"/>
                <a:cs typeface="Trebuchet MS"/>
              </a:rPr>
              <a:t>+</a:t>
            </a:r>
            <a:r>
              <a:rPr sz="2400" i="1" spc="-50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40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400" dirty="0">
                <a:solidFill>
                  <a:srgbClr val="00AF50"/>
                </a:solidFill>
                <a:latin typeface="Arial"/>
                <a:cs typeface="Arial"/>
              </a:rPr>
              <a:t>)  </a:t>
            </a:r>
            <a:r>
              <a:rPr sz="2400" spc="-80" dirty="0">
                <a:solidFill>
                  <a:srgbClr val="00AF50"/>
                </a:solidFill>
                <a:latin typeface="Arial"/>
                <a:cs typeface="Arial"/>
              </a:rPr>
              <a:t>must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25" dirty="0" smtClean="0">
                <a:solidFill>
                  <a:srgbClr val="00AF50"/>
                </a:solidFill>
                <a:latin typeface="Arial"/>
                <a:cs typeface="Arial"/>
              </a:rPr>
              <a:t>also</a:t>
            </a:r>
            <a:r>
              <a:rPr lang="en-US" sz="2400" spc="-12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10" dirty="0" smtClean="0">
                <a:solidFill>
                  <a:srgbClr val="00AF50"/>
                </a:solidFill>
                <a:latin typeface="Arial"/>
                <a:cs typeface="Arial"/>
              </a:rPr>
              <a:t>be</a:t>
            </a:r>
            <a:r>
              <a:rPr sz="2400" spc="-14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130" dirty="0">
                <a:latin typeface="Arial"/>
                <a:cs typeface="Arial"/>
              </a:rPr>
              <a:t>Proofs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induction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always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355600" marR="195580" algn="just">
              <a:lnSpc>
                <a:spcPct val="99600"/>
              </a:lnSpc>
              <a:spcBef>
                <a:spcPts val="40"/>
              </a:spcBef>
            </a:pPr>
            <a:r>
              <a:rPr sz="2400" spc="-65" dirty="0">
                <a:latin typeface="Arial"/>
                <a:cs typeface="Arial"/>
              </a:rPr>
              <a:t>integer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 </a:t>
            </a:r>
            <a:r>
              <a:rPr sz="2400" spc="-80" dirty="0">
                <a:latin typeface="Arial"/>
                <a:cs typeface="Arial"/>
              </a:rPr>
              <a:t>In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75" dirty="0">
                <a:latin typeface="Arial"/>
                <a:cs typeface="Arial"/>
              </a:rPr>
              <a:t>case,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basis </a:t>
            </a:r>
            <a:r>
              <a:rPr sz="2400" spc="-100" dirty="0">
                <a:latin typeface="Arial"/>
                <a:cs typeface="Arial"/>
              </a:rPr>
              <a:t>step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starting  </a:t>
            </a:r>
            <a:r>
              <a:rPr sz="2400" spc="-25" dirty="0">
                <a:latin typeface="Arial"/>
                <a:cs typeface="Arial"/>
              </a:rPr>
              <a:t>point </a:t>
            </a:r>
            <a:r>
              <a:rPr sz="2400" i="1" spc="-105" dirty="0">
                <a:latin typeface="Trebuchet MS"/>
                <a:cs typeface="Trebuchet MS"/>
              </a:rPr>
              <a:t>b </a:t>
            </a:r>
            <a:r>
              <a:rPr sz="2400" spc="-75" dirty="0">
                <a:latin typeface="Arial"/>
                <a:cs typeface="Arial"/>
              </a:rPr>
              <a:t>where </a:t>
            </a:r>
            <a:r>
              <a:rPr sz="2400" i="1" spc="-105" dirty="0">
                <a:latin typeface="Trebuchet MS"/>
                <a:cs typeface="Trebuchet MS"/>
              </a:rPr>
              <a:t>b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5" dirty="0">
                <a:latin typeface="Arial"/>
                <a:cs typeface="Arial"/>
              </a:rPr>
              <a:t>integer. 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85" dirty="0">
                <a:latin typeface="Arial"/>
                <a:cs typeface="Arial"/>
              </a:rPr>
              <a:t>see </a:t>
            </a:r>
            <a:r>
              <a:rPr sz="2400" spc="-140" dirty="0">
                <a:latin typeface="Arial"/>
                <a:cs typeface="Arial"/>
              </a:rPr>
              <a:t>examples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this  </a:t>
            </a:r>
            <a:r>
              <a:rPr sz="2400" spc="-114" dirty="0">
                <a:latin typeface="Arial"/>
                <a:cs typeface="Arial"/>
              </a:rPr>
              <a:t>soon.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23061"/>
            <a:ext cx="8584565" cy="571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7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00AF50"/>
                </a:solidFill>
                <a:latin typeface="Arial"/>
                <a:cs typeface="Arial"/>
              </a:rPr>
              <a:t>Mathematical </a:t>
            </a:r>
            <a:r>
              <a:rPr sz="2400" spc="-45" dirty="0">
                <a:solidFill>
                  <a:srgbClr val="00AF50"/>
                </a:solidFill>
                <a:latin typeface="Arial"/>
                <a:cs typeface="Arial"/>
              </a:rPr>
              <a:t>induction 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00AF50"/>
                </a:solidFill>
                <a:latin typeface="Arial"/>
                <a:cs typeface="Arial"/>
              </a:rPr>
              <a:t>valid </a:t>
            </a:r>
            <a:r>
              <a:rPr sz="2400" spc="-160" dirty="0">
                <a:solidFill>
                  <a:srgbClr val="00AF50"/>
                </a:solidFill>
                <a:latin typeface="Arial"/>
                <a:cs typeface="Arial"/>
              </a:rPr>
              <a:t>because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00AF50"/>
                </a:solidFill>
                <a:latin typeface="Arial"/>
                <a:cs typeface="Arial"/>
              </a:rPr>
              <a:t>well</a:t>
            </a:r>
            <a:r>
              <a:rPr sz="2400" spc="-4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AF50"/>
                </a:solidFill>
                <a:latin typeface="Arial"/>
                <a:cs typeface="Arial"/>
              </a:rPr>
              <a:t>ordering 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property.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Proof:</a:t>
            </a:r>
            <a:endParaRPr sz="2400" dirty="0">
              <a:latin typeface="Arial"/>
              <a:cs typeface="Arial"/>
            </a:endParaRPr>
          </a:p>
          <a:p>
            <a:pPr marL="756285" marR="445134" lvl="1" indent="-287020">
              <a:lnSpc>
                <a:spcPts val="2630"/>
              </a:lnSpc>
              <a:spcBef>
                <a:spcPts val="6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65" dirty="0">
                <a:latin typeface="Arial"/>
                <a:cs typeface="Arial"/>
              </a:rPr>
              <a:t>Suppose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spc="-220" dirty="0" smtClean="0">
                <a:latin typeface="Trebuchet MS"/>
                <a:cs typeface="Trebuchet MS"/>
              </a:rPr>
              <a:t>P</a:t>
            </a:r>
            <a:r>
              <a:rPr sz="2200" spc="-220" dirty="0" smtClean="0">
                <a:latin typeface="Arial"/>
                <a:cs typeface="Arial"/>
              </a:rPr>
              <a:t>(</a:t>
            </a:r>
            <a:r>
              <a:rPr sz="2200" spc="-220" dirty="0" smtClean="0">
                <a:latin typeface="UKIJ Tughra"/>
                <a:cs typeface="UKIJ Tughra"/>
              </a:rPr>
              <a:t>1</a:t>
            </a:r>
            <a:r>
              <a:rPr sz="2200" spc="-220" dirty="0">
                <a:latin typeface="Arial"/>
                <a:cs typeface="Arial"/>
              </a:rPr>
              <a:t>) </a:t>
            </a:r>
            <a:r>
              <a:rPr sz="2200" spc="-90" dirty="0">
                <a:latin typeface="Arial"/>
                <a:cs typeface="Arial"/>
              </a:rPr>
              <a:t>holds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i="1" spc="-80" dirty="0">
                <a:latin typeface="Trebuchet MS"/>
                <a:cs typeface="Trebuchet MS"/>
              </a:rPr>
              <a:t>P</a:t>
            </a:r>
            <a:r>
              <a:rPr sz="2200" spc="-80" dirty="0">
                <a:latin typeface="Arial"/>
                <a:cs typeface="Arial"/>
              </a:rPr>
              <a:t>(</a:t>
            </a:r>
            <a:r>
              <a:rPr sz="2200" i="1" spc="-80" dirty="0">
                <a:latin typeface="Trebuchet MS"/>
                <a:cs typeface="Trebuchet MS"/>
              </a:rPr>
              <a:t>k</a:t>
            </a:r>
            <a:r>
              <a:rPr sz="2200" spc="-80" dirty="0">
                <a:latin typeface="Arial"/>
                <a:cs typeface="Arial"/>
              </a:rPr>
              <a:t>) </a:t>
            </a:r>
            <a:r>
              <a:rPr sz="2200" spc="-215" dirty="0">
                <a:latin typeface="Arial"/>
                <a:cs typeface="Arial"/>
              </a:rPr>
              <a:t>→ </a:t>
            </a:r>
            <a:r>
              <a:rPr sz="2200" i="1" spc="-85" dirty="0">
                <a:latin typeface="Trebuchet MS"/>
                <a:cs typeface="Trebuchet MS"/>
              </a:rPr>
              <a:t>P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k </a:t>
            </a:r>
            <a:r>
              <a:rPr sz="2200" i="1" spc="-60" dirty="0">
                <a:latin typeface="Trebuchet MS"/>
                <a:cs typeface="Trebuchet MS"/>
              </a:rPr>
              <a:t>+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>
                <a:latin typeface="Arial"/>
                <a:cs typeface="Arial"/>
              </a:rPr>
              <a:t>) </a:t>
            </a:r>
            <a:r>
              <a:rPr lang="en-US" sz="2200" spc="-375" dirty="0" smtClean="0">
                <a:latin typeface="Arial"/>
                <a:cs typeface="Arial"/>
              </a:rPr>
              <a:t> </a:t>
            </a:r>
            <a:r>
              <a:rPr sz="2200" spc="-114" dirty="0" smtClean="0">
                <a:latin typeface="Arial"/>
                <a:cs typeface="Arial"/>
              </a:rPr>
              <a:t>is </a:t>
            </a:r>
            <a:r>
              <a:rPr sz="2200" spc="-15" dirty="0">
                <a:latin typeface="Arial"/>
                <a:cs typeface="Arial"/>
              </a:rPr>
              <a:t>true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positive  </a:t>
            </a:r>
            <a:r>
              <a:rPr sz="2200" spc="-90" dirty="0">
                <a:latin typeface="Arial"/>
                <a:cs typeface="Arial"/>
              </a:rPr>
              <a:t>integers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i="1" spc="-90" dirty="0">
                <a:latin typeface="Trebuchet MS"/>
                <a:cs typeface="Trebuchet MS"/>
              </a:rPr>
              <a:t>k</a:t>
            </a:r>
            <a:r>
              <a:rPr sz="2200" spc="-9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9"/>
              </a:spcBef>
              <a:buChar char="–"/>
              <a:tabLst>
                <a:tab pos="756285" algn="l"/>
                <a:tab pos="756920" algn="l"/>
                <a:tab pos="5888355" algn="l"/>
              </a:tabLst>
            </a:pPr>
            <a:r>
              <a:rPr sz="2200" spc="-165" dirty="0">
                <a:latin typeface="Arial"/>
                <a:cs typeface="Arial"/>
              </a:rPr>
              <a:t>Assume </a:t>
            </a:r>
            <a:r>
              <a:rPr sz="2200" spc="-45" dirty="0">
                <a:latin typeface="Arial"/>
                <a:cs typeface="Arial"/>
              </a:rPr>
              <a:t>there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35" dirty="0">
                <a:latin typeface="Arial"/>
                <a:cs typeface="Arial"/>
              </a:rPr>
              <a:t>at </a:t>
            </a:r>
            <a:r>
              <a:rPr sz="2200" spc="-85" dirty="0">
                <a:latin typeface="Arial"/>
                <a:cs typeface="Arial"/>
              </a:rPr>
              <a:t>least </a:t>
            </a:r>
            <a:r>
              <a:rPr sz="2200" spc="-95" dirty="0">
                <a:latin typeface="Arial"/>
                <a:cs typeface="Arial"/>
              </a:rPr>
              <a:t>one </a:t>
            </a:r>
            <a:r>
              <a:rPr sz="2200" spc="-65" dirty="0">
                <a:latin typeface="Arial"/>
                <a:cs typeface="Arial"/>
              </a:rPr>
              <a:t>positive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65" dirty="0" smtClean="0">
                <a:latin typeface="Arial"/>
                <a:cs typeface="Arial"/>
              </a:rPr>
              <a:t>integer</a:t>
            </a:r>
            <a:r>
              <a:rPr lang="en-US" sz="2200" spc="-65" dirty="0" smtClean="0">
                <a:latin typeface="Arial"/>
                <a:cs typeface="Arial"/>
              </a:rPr>
              <a:t> </a:t>
            </a:r>
            <a:r>
              <a:rPr sz="2200" i="1" spc="-75" dirty="0" smtClean="0">
                <a:latin typeface="Trebuchet MS"/>
                <a:cs typeface="Trebuchet MS"/>
              </a:rPr>
              <a:t>n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35" dirty="0">
                <a:latin typeface="Arial"/>
                <a:cs typeface="Arial"/>
              </a:rPr>
              <a:t>P(</a:t>
            </a:r>
            <a:r>
              <a:rPr sz="2200" i="1" spc="-135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Arial"/>
                <a:cs typeface="Arial"/>
              </a:rPr>
              <a:t>)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false.  </a:t>
            </a:r>
            <a:r>
              <a:rPr sz="2200" spc="-140" dirty="0">
                <a:latin typeface="Arial"/>
                <a:cs typeface="Arial"/>
              </a:rPr>
              <a:t>Then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set </a:t>
            </a:r>
            <a:r>
              <a:rPr sz="2200" i="1" spc="-70" dirty="0">
                <a:latin typeface="Trebuchet MS"/>
                <a:cs typeface="Trebuchet MS"/>
              </a:rPr>
              <a:t>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positive </a:t>
            </a:r>
            <a:r>
              <a:rPr sz="2200" spc="-90" dirty="0">
                <a:latin typeface="Arial"/>
                <a:cs typeface="Arial"/>
              </a:rPr>
              <a:t>integers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35" dirty="0">
                <a:latin typeface="Arial"/>
                <a:cs typeface="Arial"/>
              </a:rPr>
              <a:t>P(</a:t>
            </a:r>
            <a:r>
              <a:rPr sz="2200" i="1" spc="-135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Arial"/>
                <a:cs typeface="Arial"/>
              </a:rPr>
              <a:t>)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5" dirty="0">
                <a:latin typeface="Arial"/>
                <a:cs typeface="Arial"/>
              </a:rPr>
              <a:t>false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80" dirty="0">
                <a:latin typeface="Arial"/>
                <a:cs typeface="Arial"/>
              </a:rPr>
              <a:t>nonempty.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200" dirty="0">
                <a:latin typeface="Arial"/>
                <a:cs typeface="Arial"/>
              </a:rPr>
              <a:t>By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AF50"/>
                </a:solidFill>
                <a:latin typeface="Arial"/>
                <a:cs typeface="Arial"/>
              </a:rPr>
              <a:t>well-ordering </a:t>
            </a:r>
            <a:r>
              <a:rPr sz="2200" spc="-65" dirty="0">
                <a:solidFill>
                  <a:srgbClr val="00AF50"/>
                </a:solidFill>
                <a:latin typeface="Arial"/>
                <a:cs typeface="Arial"/>
              </a:rPr>
              <a:t>property, </a:t>
            </a:r>
            <a:r>
              <a:rPr sz="2200" i="1" spc="-70" dirty="0">
                <a:solidFill>
                  <a:srgbClr val="00AF50"/>
                </a:solidFill>
                <a:latin typeface="Trebuchet MS"/>
                <a:cs typeface="Trebuchet MS"/>
              </a:rPr>
              <a:t>S </a:t>
            </a:r>
            <a:r>
              <a:rPr sz="2200" spc="-165" dirty="0">
                <a:solidFill>
                  <a:srgbClr val="00AF50"/>
                </a:solidFill>
                <a:latin typeface="Arial"/>
                <a:cs typeface="Arial"/>
              </a:rPr>
              <a:t>has </a:t>
            </a:r>
            <a:r>
              <a:rPr lang="en-US" sz="2200" spc="-175" dirty="0" smtClean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-17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90" dirty="0" smtClean="0">
                <a:solidFill>
                  <a:srgbClr val="00AF50"/>
                </a:solidFill>
                <a:latin typeface="Arial"/>
                <a:cs typeface="Arial"/>
              </a:rPr>
              <a:t>least</a:t>
            </a:r>
            <a:r>
              <a:rPr lang="en-US" sz="2200" spc="-90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65" dirty="0" smtClean="0">
                <a:solidFill>
                  <a:srgbClr val="00AF50"/>
                </a:solidFill>
                <a:latin typeface="Arial"/>
                <a:cs typeface="Arial"/>
              </a:rPr>
              <a:t>element</a:t>
            </a:r>
            <a:r>
              <a:rPr sz="2200" spc="-65" dirty="0">
                <a:solidFill>
                  <a:srgbClr val="00AF50"/>
                </a:solidFill>
                <a:latin typeface="Arial"/>
                <a:cs typeface="Arial"/>
              </a:rPr>
              <a:t>, </a:t>
            </a:r>
            <a:r>
              <a:rPr sz="2200" spc="-185" dirty="0">
                <a:solidFill>
                  <a:srgbClr val="00AF50"/>
                </a:solidFill>
                <a:latin typeface="Arial"/>
                <a:cs typeface="Arial"/>
              </a:rPr>
              <a:t>say</a:t>
            </a:r>
            <a:r>
              <a:rPr sz="2200" spc="-20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i="1" spc="-75" dirty="0">
                <a:solidFill>
                  <a:srgbClr val="00AF50"/>
                </a:solidFill>
                <a:latin typeface="Trebuchet MS"/>
                <a:cs typeface="Trebuchet MS"/>
              </a:rPr>
              <a:t>m</a:t>
            </a:r>
            <a:r>
              <a:rPr sz="2200" spc="-75" dirty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har char="–"/>
              <a:tabLst>
                <a:tab pos="756285" algn="l"/>
                <a:tab pos="756920" algn="l"/>
                <a:tab pos="4872990" algn="l"/>
              </a:tabLst>
            </a:pPr>
            <a:r>
              <a:rPr sz="2200" spc="-170" dirty="0">
                <a:latin typeface="Arial"/>
                <a:cs typeface="Arial"/>
              </a:rPr>
              <a:t>We </a:t>
            </a:r>
            <a:r>
              <a:rPr sz="2200" spc="-70" dirty="0">
                <a:latin typeface="Arial"/>
                <a:cs typeface="Arial"/>
              </a:rPr>
              <a:t>know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spc="-90" dirty="0">
                <a:latin typeface="Trebuchet MS"/>
                <a:cs typeface="Trebuchet MS"/>
              </a:rPr>
              <a:t>m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275" dirty="0">
                <a:latin typeface="Arial"/>
                <a:cs typeface="Arial"/>
              </a:rPr>
              <a:t>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55" dirty="0">
                <a:latin typeface="UKIJ Tughra"/>
                <a:cs typeface="UKIJ Tughra"/>
              </a:rPr>
              <a:t> </a:t>
            </a:r>
            <a:r>
              <a:rPr lang="en-US" sz="2200" spc="-55" dirty="0" smtClean="0">
                <a:latin typeface="UKIJ Tughra"/>
                <a:cs typeface="UKIJ Tughra"/>
              </a:rPr>
              <a:t> </a:t>
            </a:r>
            <a:r>
              <a:rPr sz="2200" spc="-125" dirty="0" smtClean="0">
                <a:latin typeface="Arial"/>
                <a:cs typeface="Arial"/>
              </a:rPr>
              <a:t>since</a:t>
            </a:r>
            <a:r>
              <a:rPr sz="2200" spc="-125" dirty="0">
                <a:latin typeface="Arial"/>
                <a:cs typeface="Arial"/>
              </a:rPr>
              <a:t>	</a:t>
            </a:r>
            <a:r>
              <a:rPr sz="2200" i="1" spc="-220" dirty="0">
                <a:latin typeface="Trebuchet MS"/>
                <a:cs typeface="Trebuchet MS"/>
              </a:rPr>
              <a:t>P</a:t>
            </a:r>
            <a:r>
              <a:rPr sz="2200" spc="-220" dirty="0">
                <a:latin typeface="Arial"/>
                <a:cs typeface="Arial"/>
              </a:rPr>
              <a:t>(</a:t>
            </a:r>
            <a:r>
              <a:rPr sz="2200" spc="-220" dirty="0">
                <a:latin typeface="UKIJ Tughra"/>
                <a:cs typeface="UKIJ Tughra"/>
              </a:rPr>
              <a:t>1</a:t>
            </a:r>
            <a:r>
              <a:rPr sz="2200" spc="-220" dirty="0">
                <a:latin typeface="Arial"/>
                <a:cs typeface="Arial"/>
              </a:rPr>
              <a:t>)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holds.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65" dirty="0" smtClean="0">
                <a:latin typeface="Arial"/>
                <a:cs typeface="Arial"/>
              </a:rPr>
              <a:t>Sinc</a:t>
            </a:r>
            <a:r>
              <a:rPr lang="en-US" sz="2200" spc="-65" dirty="0" smtClean="0">
                <a:latin typeface="Arial"/>
                <a:cs typeface="Arial"/>
              </a:rPr>
              <a:t>e</a:t>
            </a:r>
            <a:r>
              <a:rPr lang="en-US" sz="2200" spc="-170" dirty="0" smtClean="0">
                <a:latin typeface="Arial"/>
                <a:cs typeface="Arial"/>
              </a:rPr>
              <a:t> </a:t>
            </a:r>
            <a:r>
              <a:rPr sz="2200" i="1" spc="-90" dirty="0" smtClean="0">
                <a:latin typeface="Trebuchet MS"/>
                <a:cs typeface="Trebuchet MS"/>
              </a:rPr>
              <a:t>m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65" dirty="0">
                <a:latin typeface="Arial"/>
                <a:cs typeface="Arial"/>
              </a:rPr>
              <a:t>positive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greater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370" dirty="0">
                <a:latin typeface="UKIJ Tughra"/>
                <a:cs typeface="UKIJ Tughra"/>
              </a:rPr>
              <a:t>1</a:t>
            </a:r>
            <a:r>
              <a:rPr sz="2200" spc="-370" dirty="0">
                <a:latin typeface="Arial"/>
                <a:cs typeface="Arial"/>
              </a:rPr>
              <a:t>, </a:t>
            </a:r>
            <a:r>
              <a:rPr lang="en-US" sz="2200" spc="-370" dirty="0" smtClean="0">
                <a:latin typeface="Arial"/>
                <a:cs typeface="Arial"/>
              </a:rPr>
              <a:t>  </a:t>
            </a:r>
            <a:r>
              <a:rPr sz="2200" i="1" spc="-90" dirty="0" smtClean="0">
                <a:latin typeface="Trebuchet MS"/>
                <a:cs typeface="Trebuchet MS"/>
              </a:rPr>
              <a:t>m </a:t>
            </a:r>
            <a:r>
              <a:rPr sz="2200" spc="-195" dirty="0">
                <a:latin typeface="Arial"/>
                <a:cs typeface="Arial"/>
              </a:rPr>
              <a:t>−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50" dirty="0">
                <a:latin typeface="UKIJ Tughra"/>
                <a:cs typeface="UKIJ Tughra"/>
              </a:rPr>
              <a:t> </a:t>
            </a:r>
            <a:r>
              <a:rPr lang="en-US" sz="2200" spc="-50" dirty="0" smtClean="0">
                <a:latin typeface="UKIJ Tughra"/>
                <a:cs typeface="UKIJ Tughra"/>
              </a:rPr>
              <a:t> </a:t>
            </a:r>
            <a:r>
              <a:rPr sz="2200" spc="-75" dirty="0" smtClean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positive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90" dirty="0">
                <a:latin typeface="Arial"/>
                <a:cs typeface="Arial"/>
              </a:rPr>
              <a:t>integer</a:t>
            </a:r>
            <a:r>
              <a:rPr sz="2200" spc="-90" dirty="0" smtClean="0">
                <a:latin typeface="Arial"/>
                <a:cs typeface="Arial"/>
              </a:rPr>
              <a:t>.</a:t>
            </a:r>
            <a:r>
              <a:rPr lang="en-US" sz="2200" spc="-90" dirty="0" smtClean="0">
                <a:latin typeface="Arial"/>
                <a:cs typeface="Arial"/>
              </a:rPr>
              <a:t> </a:t>
            </a:r>
            <a:r>
              <a:rPr lang="en-US" sz="2200" spc="-65" dirty="0" smtClean="0">
                <a:latin typeface="Arial"/>
                <a:cs typeface="Arial"/>
              </a:rPr>
              <a:t>Since</a:t>
            </a:r>
            <a:r>
              <a:rPr lang="en-US" sz="2200" spc="-90" dirty="0" smtClean="0">
                <a:latin typeface="Arial"/>
                <a:cs typeface="Arial"/>
              </a:rPr>
              <a:t> </a:t>
            </a:r>
            <a:r>
              <a:rPr sz="2200" i="1" spc="-90" dirty="0" smtClean="0">
                <a:latin typeface="Trebuchet MS"/>
                <a:cs typeface="Trebuchet MS"/>
              </a:rPr>
              <a:t>m </a:t>
            </a:r>
            <a:r>
              <a:rPr sz="2200" spc="-190" dirty="0">
                <a:latin typeface="Arial"/>
                <a:cs typeface="Arial"/>
              </a:rPr>
              <a:t>−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60" dirty="0">
                <a:latin typeface="UKIJ Tughra"/>
                <a:cs typeface="UKIJ Tughra"/>
              </a:rPr>
              <a:t> </a:t>
            </a:r>
            <a:r>
              <a:rPr sz="2200" spc="-190" dirty="0">
                <a:latin typeface="Arial"/>
                <a:cs typeface="Arial"/>
              </a:rPr>
              <a:t>&lt; 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, </a:t>
            </a:r>
            <a:r>
              <a:rPr sz="2200" spc="70" dirty="0">
                <a:latin typeface="Arial"/>
                <a:cs typeface="Arial"/>
              </a:rPr>
              <a:t>it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265" dirty="0">
                <a:latin typeface="Arial"/>
                <a:cs typeface="Arial"/>
              </a:rPr>
              <a:t>S, </a:t>
            </a:r>
            <a:r>
              <a:rPr sz="2200" spc="-155" dirty="0">
                <a:latin typeface="Arial"/>
                <a:cs typeface="Arial"/>
              </a:rPr>
              <a:t>so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 </a:t>
            </a:r>
            <a:r>
              <a:rPr sz="2200" spc="-190" dirty="0">
                <a:latin typeface="Arial"/>
                <a:cs typeface="Arial"/>
              </a:rPr>
              <a:t>−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>
                <a:latin typeface="Arial"/>
                <a:cs typeface="Arial"/>
              </a:rPr>
              <a:t>) </a:t>
            </a:r>
            <a:r>
              <a:rPr lang="en-US" sz="2200" spc="-375" dirty="0" smtClean="0">
                <a:latin typeface="Arial"/>
                <a:cs typeface="Arial"/>
              </a:rPr>
              <a:t> </a:t>
            </a:r>
            <a:r>
              <a:rPr sz="2200" spc="-75" dirty="0" smtClean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true.</a:t>
            </a:r>
            <a:endParaRPr sz="2200" dirty="0">
              <a:latin typeface="Arial"/>
              <a:cs typeface="Arial"/>
            </a:endParaRPr>
          </a:p>
          <a:p>
            <a:pPr marL="756285" marR="248285" lvl="1" indent="-287020">
              <a:lnSpc>
                <a:spcPct val="99800"/>
              </a:lnSpc>
              <a:spcBef>
                <a:spcPts val="540"/>
              </a:spcBef>
              <a:buChar char="–"/>
              <a:tabLst>
                <a:tab pos="756285" algn="l"/>
                <a:tab pos="756920" algn="l"/>
                <a:tab pos="6091555" algn="l"/>
              </a:tabLst>
            </a:pPr>
            <a:r>
              <a:rPr sz="2200" spc="-75" dirty="0">
                <a:latin typeface="Arial"/>
                <a:cs typeface="Arial"/>
              </a:rPr>
              <a:t>But </a:t>
            </a:r>
            <a:r>
              <a:rPr sz="2200" spc="-45" dirty="0">
                <a:latin typeface="Arial"/>
                <a:cs typeface="Arial"/>
              </a:rPr>
              <a:t>then, </a:t>
            </a:r>
            <a:r>
              <a:rPr sz="2200" spc="-125" dirty="0">
                <a:latin typeface="Arial"/>
                <a:cs typeface="Arial"/>
              </a:rPr>
              <a:t>since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conditional </a:t>
            </a:r>
            <a:r>
              <a:rPr sz="2200" i="1" spc="-80" dirty="0">
                <a:latin typeface="Trebuchet MS"/>
                <a:cs typeface="Trebuchet MS"/>
              </a:rPr>
              <a:t>P</a:t>
            </a:r>
            <a:r>
              <a:rPr sz="2200" spc="-80" dirty="0">
                <a:latin typeface="Arial"/>
                <a:cs typeface="Arial"/>
              </a:rPr>
              <a:t>(</a:t>
            </a:r>
            <a:r>
              <a:rPr sz="2200" i="1" spc="-80" dirty="0">
                <a:latin typeface="Trebuchet MS"/>
                <a:cs typeface="Trebuchet MS"/>
              </a:rPr>
              <a:t>k</a:t>
            </a:r>
            <a:r>
              <a:rPr sz="2200" spc="-80" dirty="0">
                <a:latin typeface="Arial"/>
                <a:cs typeface="Arial"/>
              </a:rPr>
              <a:t>) </a:t>
            </a:r>
            <a:r>
              <a:rPr sz="2200" spc="-215" dirty="0">
                <a:latin typeface="Arial"/>
                <a:cs typeface="Arial"/>
              </a:rPr>
              <a:t>→ </a:t>
            </a:r>
            <a:r>
              <a:rPr sz="2200" i="1" spc="-85" dirty="0">
                <a:latin typeface="Trebuchet MS"/>
                <a:cs typeface="Trebuchet MS"/>
              </a:rPr>
              <a:t>P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k</a:t>
            </a:r>
            <a:r>
              <a:rPr sz="2200" i="1" spc="-220" dirty="0">
                <a:latin typeface="Trebuchet MS"/>
                <a:cs typeface="Trebuchet MS"/>
              </a:rPr>
              <a:t> </a:t>
            </a:r>
            <a:r>
              <a:rPr sz="2200" i="1" spc="-60" dirty="0">
                <a:latin typeface="Trebuchet MS"/>
                <a:cs typeface="Trebuchet MS"/>
              </a:rPr>
              <a:t>+</a:t>
            </a:r>
            <a:r>
              <a:rPr sz="2200" i="1" spc="-150" dirty="0">
                <a:latin typeface="Trebuchet MS"/>
                <a:cs typeface="Trebuchet MS"/>
              </a:rPr>
              <a:t>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 smtClean="0">
                <a:latin typeface="Arial"/>
                <a:cs typeface="Arial"/>
              </a:rPr>
              <a:t>)</a:t>
            </a:r>
            <a:r>
              <a:rPr lang="en-US" sz="2200" spc="-375" dirty="0" smtClean="0">
                <a:latin typeface="Arial"/>
                <a:cs typeface="Arial"/>
              </a:rPr>
              <a:t>  </a:t>
            </a:r>
            <a:r>
              <a:rPr sz="2200" spc="-10" dirty="0" smtClean="0">
                <a:latin typeface="Arial"/>
                <a:cs typeface="Arial"/>
              </a:rPr>
              <a:t>for </a:t>
            </a:r>
            <a:r>
              <a:rPr sz="2200" spc="-95" dirty="0">
                <a:latin typeface="Arial"/>
                <a:cs typeface="Arial"/>
              </a:rPr>
              <a:t>every </a:t>
            </a:r>
            <a:r>
              <a:rPr sz="2200" spc="-65" dirty="0">
                <a:latin typeface="Arial"/>
                <a:cs typeface="Arial"/>
              </a:rPr>
              <a:t>positive  integer </a:t>
            </a:r>
            <a:r>
              <a:rPr sz="2200" i="1" spc="-114" dirty="0">
                <a:latin typeface="Trebuchet MS"/>
                <a:cs typeface="Trebuchet MS"/>
              </a:rPr>
              <a:t>k </a:t>
            </a:r>
            <a:r>
              <a:rPr sz="2200" spc="-85" dirty="0">
                <a:latin typeface="Arial"/>
                <a:cs typeface="Arial"/>
              </a:rPr>
              <a:t>holds,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) must </a:t>
            </a:r>
            <a:r>
              <a:rPr sz="2200" spc="-114" dirty="0">
                <a:latin typeface="Arial"/>
                <a:cs typeface="Arial"/>
              </a:rPr>
              <a:t>also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20" dirty="0">
                <a:latin typeface="Arial"/>
                <a:cs typeface="Arial"/>
              </a:rPr>
              <a:t>true. </a:t>
            </a:r>
            <a:r>
              <a:rPr sz="2200" spc="-150" dirty="0">
                <a:latin typeface="Arial"/>
                <a:cs typeface="Arial"/>
              </a:rPr>
              <a:t>This </a:t>
            </a:r>
            <a:r>
              <a:rPr sz="2200" spc="-75" dirty="0">
                <a:latin typeface="Arial"/>
                <a:cs typeface="Arial"/>
              </a:rPr>
              <a:t>contradicts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)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being  </a:t>
            </a:r>
            <a:r>
              <a:rPr sz="2200" spc="-100" dirty="0">
                <a:latin typeface="Arial"/>
                <a:cs typeface="Arial"/>
              </a:rPr>
              <a:t>false.</a:t>
            </a:r>
            <a:endParaRPr sz="2200" dirty="0">
              <a:latin typeface="Arial"/>
              <a:cs typeface="Arial"/>
            </a:endParaRPr>
          </a:p>
          <a:p>
            <a:pPr marL="820419" lvl="1" indent="-351155">
              <a:lnSpc>
                <a:spcPct val="100000"/>
              </a:lnSpc>
              <a:spcBef>
                <a:spcPts val="525"/>
              </a:spcBef>
              <a:buChar char="–"/>
              <a:tabLst>
                <a:tab pos="820419" algn="l"/>
                <a:tab pos="821055" algn="l"/>
              </a:tabLst>
            </a:pPr>
            <a:r>
              <a:rPr sz="2200" spc="-135" dirty="0">
                <a:latin typeface="Arial"/>
                <a:cs typeface="Arial"/>
              </a:rPr>
              <a:t>Hence, </a:t>
            </a:r>
            <a:r>
              <a:rPr sz="2200" i="1" spc="-70" dirty="0">
                <a:latin typeface="Trebuchet MS"/>
                <a:cs typeface="Trebuchet MS"/>
              </a:rPr>
              <a:t>P</a:t>
            </a:r>
            <a:r>
              <a:rPr sz="2200" spc="-70" dirty="0">
                <a:latin typeface="Arial"/>
                <a:cs typeface="Arial"/>
              </a:rPr>
              <a:t>(</a:t>
            </a:r>
            <a:r>
              <a:rPr sz="2200" i="1" spc="-70" dirty="0">
                <a:latin typeface="Trebuchet MS"/>
                <a:cs typeface="Trebuchet MS"/>
              </a:rPr>
              <a:t>n</a:t>
            </a:r>
            <a:r>
              <a:rPr sz="2200" spc="-70" dirty="0">
                <a:latin typeface="Arial"/>
                <a:cs typeface="Arial"/>
              </a:rPr>
              <a:t>)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0" dirty="0">
                <a:latin typeface="Arial"/>
                <a:cs typeface="Arial"/>
              </a:rPr>
              <a:t>true for </a:t>
            </a:r>
            <a:r>
              <a:rPr sz="2200" spc="-95" dirty="0">
                <a:latin typeface="Arial"/>
                <a:cs typeface="Arial"/>
              </a:rPr>
              <a:t>every </a:t>
            </a:r>
            <a:r>
              <a:rPr sz="2200" spc="-65" dirty="0">
                <a:latin typeface="Arial"/>
                <a:cs typeface="Arial"/>
              </a:rPr>
              <a:t>positive integer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i="1" spc="-70" dirty="0">
                <a:latin typeface="Trebuchet MS"/>
                <a:cs typeface="Trebuchet MS"/>
              </a:rPr>
              <a:t>n</a:t>
            </a:r>
            <a:r>
              <a:rPr sz="2200" spc="-7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490" y="0"/>
            <a:ext cx="78016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Why </a:t>
            </a:r>
            <a:r>
              <a:rPr spc="-105" dirty="0"/>
              <a:t>Mathematical </a:t>
            </a:r>
            <a:r>
              <a:rPr spc="-90" dirty="0"/>
              <a:t>Induction </a:t>
            </a:r>
            <a:r>
              <a:rPr spc="-204" dirty="0"/>
              <a:t>is</a:t>
            </a:r>
            <a:r>
              <a:rPr spc="-490" dirty="0"/>
              <a:t> </a:t>
            </a:r>
            <a:r>
              <a:rPr spc="-235" dirty="0"/>
              <a:t>Valid?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8" y="6400800"/>
            <a:ext cx="911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In mathematics, the well-ordering principle states that every non-empty set of positive integers contains a least element</a:t>
            </a:r>
          </a:p>
          <a:p>
            <a:endParaRPr lang="en-US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502" y="0"/>
            <a:ext cx="68433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1230" marR="5080" indent="-93916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 </a:t>
            </a:r>
            <a:r>
              <a:rPr spc="-315" dirty="0"/>
              <a:t>a </a:t>
            </a:r>
            <a:r>
              <a:rPr spc="-175" dirty="0"/>
              <a:t>Summation </a:t>
            </a:r>
            <a:r>
              <a:rPr spc="-190" dirty="0"/>
              <a:t>Formula </a:t>
            </a:r>
            <a:r>
              <a:rPr spc="-175" dirty="0"/>
              <a:t>by  </a:t>
            </a:r>
            <a:r>
              <a:rPr spc="-105" dirty="0"/>
              <a:t>Mathematical</a:t>
            </a:r>
            <a:r>
              <a:rPr spc="-24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088" y="1614140"/>
            <a:ext cx="6844665" cy="335104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200" spc="-225" dirty="0">
                <a:latin typeface="Arial"/>
                <a:cs typeface="Arial"/>
              </a:rPr>
              <a:t>Show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Solution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480059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480695" algn="l"/>
              </a:tabLst>
            </a:pPr>
            <a:r>
              <a:rPr lang="en-US" sz="2800" spc="-235" dirty="0" smtClean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lang="en-US" sz="2800" spc="-150" dirty="0" smtClean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i="1" spc="-280" dirty="0" smtClean="0">
                <a:latin typeface="Trebuchet MS"/>
                <a:cs typeface="Trebuchet MS"/>
              </a:rPr>
              <a:t>P</a:t>
            </a:r>
            <a:r>
              <a:rPr sz="2800" spc="-280" dirty="0" smtClean="0">
                <a:latin typeface="Arial"/>
                <a:cs typeface="Arial"/>
              </a:rPr>
              <a:t>(</a:t>
            </a:r>
            <a:r>
              <a:rPr sz="2800" spc="-280" dirty="0" smtClean="0">
                <a:latin typeface="UKIJ Tughra"/>
                <a:cs typeface="UKIJ Tughra"/>
              </a:rPr>
              <a:t>1</a:t>
            </a:r>
            <a:r>
              <a:rPr sz="2800" spc="-280" dirty="0">
                <a:latin typeface="Arial"/>
                <a:cs typeface="Arial"/>
              </a:rPr>
              <a:t>)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160" dirty="0" smtClean="0">
                <a:latin typeface="Arial"/>
                <a:cs typeface="Arial"/>
              </a:rPr>
              <a:t>since</a:t>
            </a:r>
            <a:r>
              <a:rPr lang="en-US" sz="2800" spc="-160" dirty="0" smtClean="0">
                <a:latin typeface="Arial"/>
                <a:cs typeface="Arial"/>
              </a:rPr>
              <a:t> 1(1+1)/2</a:t>
            </a:r>
            <a:r>
              <a:rPr sz="2800" spc="-375" dirty="0" smtClean="0">
                <a:latin typeface="UKIJ Tughra"/>
                <a:cs typeface="UKIJ Tughra"/>
              </a:rPr>
              <a:t>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465" dirty="0">
                <a:latin typeface="UKIJ Tughra"/>
                <a:cs typeface="UKIJ Tughra"/>
              </a:rPr>
              <a:t>1</a:t>
            </a:r>
            <a:r>
              <a:rPr sz="2800" spc="-46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80059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480695" algn="l"/>
              </a:tabLst>
            </a:pPr>
            <a:r>
              <a:rPr lang="en-US" sz="2800" spc="-70" dirty="0" smtClean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lang="en-US" sz="2800" spc="-135" dirty="0" smtClean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204" dirty="0" smtClean="0">
                <a:latin typeface="Arial"/>
                <a:cs typeface="Arial"/>
              </a:rPr>
              <a:t>Assume </a:t>
            </a:r>
            <a:r>
              <a:rPr sz="2800" spc="-15" dirty="0">
                <a:latin typeface="Arial"/>
                <a:cs typeface="Arial"/>
              </a:rPr>
              <a:t>true for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i="1" spc="-95" dirty="0">
                <a:latin typeface="Trebuchet MS"/>
                <a:cs typeface="Trebuchet MS"/>
              </a:rPr>
              <a:t>P</a:t>
            </a:r>
            <a:r>
              <a:rPr sz="2800" spc="-95" dirty="0">
                <a:latin typeface="Arial"/>
                <a:cs typeface="Arial"/>
              </a:rPr>
              <a:t>(</a:t>
            </a:r>
            <a:r>
              <a:rPr sz="2800" i="1" spc="-95" dirty="0">
                <a:latin typeface="Trebuchet MS"/>
                <a:cs typeface="Trebuchet MS"/>
              </a:rPr>
              <a:t>k</a:t>
            </a:r>
            <a:r>
              <a:rPr sz="2800" spc="-95" dirty="0"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  <a:p>
            <a:pPr marL="1565275" marR="1380490">
              <a:lnSpc>
                <a:spcPct val="122900"/>
              </a:lnSpc>
              <a:spcBef>
                <a:spcPts val="38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inductive </a:t>
            </a:r>
            <a:r>
              <a:rPr sz="2800" spc="-120" dirty="0">
                <a:latin typeface="Arial"/>
                <a:cs typeface="Arial"/>
              </a:rPr>
              <a:t>hypothesis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110" dirty="0">
                <a:latin typeface="Arial"/>
                <a:cs typeface="Arial"/>
              </a:rPr>
              <a:t>Under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assumption,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5611" y="1676400"/>
            <a:ext cx="1656588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3907535"/>
            <a:ext cx="16322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1203" y="5559552"/>
            <a:ext cx="2406396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7403" y="6169152"/>
            <a:ext cx="1833372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1804" y="4949952"/>
            <a:ext cx="5044440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6007" y="6388608"/>
            <a:ext cx="178307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997965"/>
            <a:ext cx="711644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Show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32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positive 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odd 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numbers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2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3150" spc="-135" baseline="25132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  <a:tab pos="381635" algn="l"/>
              </a:tabLst>
            </a:pPr>
            <a:r>
              <a:rPr lang="en-US" sz="3200" spc="-240" dirty="0" smtClean="0">
                <a:solidFill>
                  <a:srgbClr val="00AF50"/>
                </a:solidFill>
                <a:latin typeface="Arial"/>
                <a:cs typeface="Arial"/>
              </a:rPr>
              <a:t>Let’s try to do this on our own first</a:t>
            </a:r>
            <a:r>
              <a:rPr sz="3200" spc="-70" dirty="0" smtClean="0">
                <a:solidFill>
                  <a:srgbClr val="00AF50"/>
                </a:solidFill>
                <a:latin typeface="Arial"/>
                <a:cs typeface="Arial"/>
              </a:rPr>
              <a:t>!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934" y="0"/>
            <a:ext cx="182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5" dirty="0"/>
              <a:t>E</a:t>
            </a:r>
            <a:r>
              <a:rPr spc="-375" dirty="0"/>
              <a:t>x</a:t>
            </a:r>
            <a:r>
              <a:rPr spc="-110" dirty="0"/>
              <a:t>e</a:t>
            </a:r>
            <a:r>
              <a:rPr spc="-130" dirty="0"/>
              <a:t>r</a:t>
            </a:r>
            <a:r>
              <a:rPr spc="-200" dirty="0"/>
              <a:t>cise: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997965"/>
            <a:ext cx="8405495" cy="580870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lang="en-US" sz="3200" spc="-10" dirty="0" smtClean="0">
                <a:latin typeface="Arial"/>
                <a:cs typeface="Arial"/>
              </a:rPr>
              <a:t>Prove that the sum of first n positive odd numbers (integers) is n</a:t>
            </a:r>
            <a:r>
              <a:rPr lang="en-US" sz="3200" spc="-10" baseline="30000" dirty="0" smtClean="0">
                <a:latin typeface="Arial"/>
                <a:cs typeface="Arial"/>
              </a:rPr>
              <a:t>2</a:t>
            </a:r>
            <a:r>
              <a:rPr lang="en-US" sz="3200" spc="-10" dirty="0" smtClean="0">
                <a:latin typeface="Arial"/>
                <a:cs typeface="Arial"/>
              </a:rPr>
              <a:t>, i.e., </a:t>
            </a:r>
            <a:r>
              <a:rPr lang="en-US" sz="3200" spc="-10" dirty="0" smtClean="0">
                <a:solidFill>
                  <a:srgbClr val="00B050"/>
                </a:solidFill>
                <a:latin typeface="Arial"/>
                <a:cs typeface="Arial"/>
              </a:rPr>
              <a:t>1 + 3 + 5 + · · · + (2n − 1) = n</a:t>
            </a:r>
            <a:r>
              <a:rPr lang="en-US" sz="3200" spc="-10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3200" spc="-10" dirty="0" smtClean="0">
                <a:latin typeface="Arial"/>
                <a:cs typeface="Arial"/>
              </a:rPr>
              <a:t>.     </a:t>
            </a:r>
            <a:r>
              <a:rPr lang="en-US" sz="3200" i="1" spc="-10" dirty="0" smtClean="0">
                <a:solidFill>
                  <a:srgbClr val="FF0000"/>
                </a:solidFill>
                <a:latin typeface="Arial"/>
                <a:cs typeface="Arial"/>
              </a:rPr>
              <a:t>(why ?)</a:t>
            </a:r>
            <a:endParaRPr sz="3200" i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arlito"/>
                <a:cs typeface="Carlito"/>
              </a:rPr>
              <a:t>Solution</a:t>
            </a:r>
            <a:r>
              <a:rPr sz="3200" spc="-5" dirty="0" smtClean="0">
                <a:latin typeface="Arial"/>
                <a:cs typeface="Arial"/>
              </a:rPr>
              <a:t>: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Let S(n) = 1 + 3 + 5 + · · · + (2n − 1). We want to prove by induction that for every positive integer n, S(n) = n</a:t>
            </a:r>
            <a:r>
              <a:rPr lang="en-US" sz="2800" spc="-5" baseline="30000" dirty="0" smtClean="0">
                <a:latin typeface="Arial"/>
                <a:cs typeface="Arial"/>
              </a:rPr>
              <a:t>2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sz="2800" i="1" spc="-459" dirty="0" smtClean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7816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r>
              <a:rPr sz="2800" spc="-150" dirty="0" smtClean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en-US" sz="2800" spc="-15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150" dirty="0" smtClean="0">
                <a:latin typeface="Arial"/>
                <a:cs typeface="Arial"/>
              </a:rPr>
              <a:t>If </a:t>
            </a:r>
            <a:r>
              <a:rPr lang="en-US" sz="2800" spc="-150" dirty="0" smtClean="0">
                <a:solidFill>
                  <a:srgbClr val="0070C0"/>
                </a:solidFill>
                <a:latin typeface="Arial"/>
                <a:cs typeface="Arial"/>
              </a:rPr>
              <a:t>n = 1</a:t>
            </a:r>
            <a:r>
              <a:rPr lang="en-US" sz="2800" spc="-150" dirty="0" smtClean="0">
                <a:latin typeface="Arial"/>
                <a:cs typeface="Arial"/>
              </a:rPr>
              <a:t> we have </a:t>
            </a:r>
            <a:r>
              <a:rPr lang="en-US" sz="2800" spc="-150" dirty="0" smtClean="0">
                <a:solidFill>
                  <a:srgbClr val="0070C0"/>
                </a:solidFill>
                <a:latin typeface="Arial"/>
                <a:cs typeface="Arial"/>
              </a:rPr>
              <a:t>S(1) = 1 = 1</a:t>
            </a:r>
            <a:r>
              <a:rPr lang="en-US" sz="2800" spc="-150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150" dirty="0" smtClean="0">
                <a:latin typeface="Arial"/>
                <a:cs typeface="Arial"/>
              </a:rPr>
              <a:t>, so the property is true for 1.</a:t>
            </a:r>
            <a:endParaRPr sz="2800" dirty="0">
              <a:latin typeface="Trebuchet MS"/>
              <a:cs typeface="Trebuchet MS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lang="en-US" sz="2800" spc="-204" dirty="0" smtClean="0">
                <a:latin typeface="Arial"/>
                <a:cs typeface="Arial"/>
              </a:rPr>
              <a:t>Assume (Induction Hypothesis) that the property is true for some positive integer n, i.e.: 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S(n) = n</a:t>
            </a:r>
            <a:r>
              <a:rPr lang="en-US" sz="2800" spc="-204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 smtClean="0">
                <a:latin typeface="Arial"/>
                <a:cs typeface="Arial"/>
              </a:rPr>
              <a:t>. </a:t>
            </a: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 smtClean="0">
                <a:latin typeface="Arial"/>
                <a:cs typeface="Arial"/>
              </a:rPr>
              <a:t>We must prove that it is also true for 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n + 1</a:t>
            </a:r>
            <a:r>
              <a:rPr lang="en-US" sz="2800" spc="-204" dirty="0" smtClean="0">
                <a:latin typeface="Arial"/>
                <a:cs typeface="Arial"/>
              </a:rPr>
              <a:t>, i.e., </a:t>
            </a:r>
            <a:r>
              <a:rPr lang="en-US" sz="2800" spc="-204" dirty="0" smtClean="0">
                <a:solidFill>
                  <a:srgbClr val="0070C0"/>
                </a:solidFill>
                <a:latin typeface="Arial"/>
                <a:cs typeface="Arial"/>
              </a:rPr>
              <a:t>S(n + 1) = (n + 1)</a:t>
            </a:r>
            <a:r>
              <a:rPr lang="en-US" sz="2800" spc="-204" baseline="30000" dirty="0" smtClean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 smtClean="0">
                <a:latin typeface="Arial"/>
                <a:cs typeface="Arial"/>
              </a:rPr>
              <a:t>.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200" dirty="0" smtClean="0"/>
              <a:t>Exercise Solved</a:t>
            </a:r>
            <a:endParaRPr spc="-120" dirty="0"/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9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922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Mathematical Induction</vt:lpstr>
      <vt:lpstr>Outline</vt:lpstr>
      <vt:lpstr>Climbing an Infinite Ladder</vt:lpstr>
      <vt:lpstr>Principle of Mathematical Induction</vt:lpstr>
      <vt:lpstr>Logic and Mathematical Induction</vt:lpstr>
      <vt:lpstr>Why Mathematical Induction is Valid?</vt:lpstr>
      <vt:lpstr>Proving a Summation Formula by  Mathematical Induction</vt:lpstr>
      <vt:lpstr>Exercise:</vt:lpstr>
      <vt:lpstr>Exercise Solved</vt:lpstr>
      <vt:lpstr>Exercise Solved ..</vt:lpstr>
      <vt:lpstr>Proving Inequalities</vt:lpstr>
      <vt:lpstr>Proving Inequalities</vt:lpstr>
      <vt:lpstr>Strong Induction</vt:lpstr>
      <vt:lpstr>Practice Problem</vt:lpstr>
      <vt:lpstr>Proof</vt:lpstr>
      <vt:lpstr>Proof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Chittu</dc:creator>
  <cp:lastModifiedBy>Dr. Al-Sakib Khan Pathan</cp:lastModifiedBy>
  <cp:revision>47</cp:revision>
  <dcterms:created xsi:type="dcterms:W3CDTF">2021-11-19T18:24:32Z</dcterms:created>
  <dcterms:modified xsi:type="dcterms:W3CDTF">2022-11-06T06:08:27Z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2021-11-19T00:00:00Z</vt:filetime>
  </property>
</Properties>
</file>