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3" r:id="rId6"/>
    <p:sldId id="274" r:id="rId7"/>
    <p:sldId id="275" r:id="rId8"/>
    <p:sldId id="277" r:id="rId9"/>
    <p:sldId id="276" r:id="rId10"/>
    <p:sldId id="278" r:id="rId11"/>
    <p:sldId id="279" r:id="rId12"/>
    <p:sldId id="280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29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562"/>
            <a:ext cx="560387" cy="422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1"/>
                </a:lnTo>
                <a:lnTo>
                  <a:pt x="31750" y="1052511"/>
                </a:lnTo>
                <a:lnTo>
                  <a:pt x="3175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0937"/>
            <a:ext cx="8226424" cy="31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388350" y="147638"/>
            <a:ext cx="401637" cy="401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7302" y="474979"/>
            <a:ext cx="65893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616" y="474979"/>
            <a:ext cx="89587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926" y="1364297"/>
            <a:ext cx="7726045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3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3" y="6572081"/>
            <a:ext cx="4406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888682"/>
            <a:ext cx="727583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lang="en-US" sz="4800" spc="-5" dirty="0" smtClean="0"/>
              <a:t>:</a:t>
            </a:r>
            <a:endParaRPr sz="4800" dirty="0"/>
          </a:p>
          <a:p>
            <a:pPr marL="12700" marR="5080">
              <a:lnSpc>
                <a:spcPts val="5800"/>
              </a:lnSpc>
              <a:spcBef>
                <a:spcPts val="130"/>
              </a:spcBef>
              <a:tabLst>
                <a:tab pos="3060700" algn="l"/>
                <a:tab pos="5534660" algn="l"/>
                <a:tab pos="6449695" algn="l"/>
              </a:tabLst>
            </a:pPr>
            <a:r>
              <a:rPr sz="4800" dirty="0"/>
              <a:t>D</a:t>
            </a:r>
            <a:r>
              <a:rPr sz="4800" spc="-5" dirty="0"/>
              <a:t>i</a:t>
            </a:r>
            <a:r>
              <a:rPr sz="4800" dirty="0"/>
              <a:t>screte Mat</a:t>
            </a:r>
            <a:r>
              <a:rPr sz="4800" spc="-5" dirty="0"/>
              <a:t>h</a:t>
            </a:r>
            <a:r>
              <a:rPr sz="4800" dirty="0"/>
              <a:t>emat</a:t>
            </a:r>
            <a:r>
              <a:rPr sz="4800" spc="-5" dirty="0"/>
              <a:t>i</a:t>
            </a:r>
            <a:r>
              <a:rPr sz="4800" dirty="0"/>
              <a:t>cs	f</a:t>
            </a:r>
            <a:r>
              <a:rPr sz="4800" spc="-5" dirty="0"/>
              <a:t>o</a:t>
            </a:r>
            <a:r>
              <a:rPr sz="4800" dirty="0"/>
              <a:t>r  </a:t>
            </a:r>
            <a:r>
              <a:rPr sz="4800" spc="-5" dirty="0"/>
              <a:t>Computer	Science	</a:t>
            </a:r>
            <a:r>
              <a:rPr sz="4800" dirty="0"/>
              <a:t>I</a:t>
            </a:r>
          </a:p>
        </p:txBody>
      </p:sp>
      <p:sp>
        <p:nvSpPr>
          <p:cNvPr id="16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VII - Solution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1371600"/>
            <a:ext cx="8416925" cy="540596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b="1" dirty="0">
                <a:latin typeface="Arial"/>
                <a:cs typeface="Arial"/>
              </a:rPr>
              <a:t>To get the number of ways the chocolate boxes can be made, we can use the combination formula for selecting chocolates from each size group.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dirty="0">
                <a:latin typeface="Arial"/>
                <a:cs typeface="Arial"/>
              </a:rPr>
              <a:t>The number of ways the small chocolates can be selected is: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dirty="0">
                <a:latin typeface="Arial"/>
                <a:cs typeface="Arial"/>
              </a:rPr>
              <a:t>   C(16,3)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dirty="0">
                <a:latin typeface="Arial"/>
                <a:cs typeface="Arial"/>
              </a:rPr>
              <a:t>The number of ways the medium chocolates can be selected is: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dirty="0">
                <a:latin typeface="Arial"/>
                <a:cs typeface="Arial"/>
              </a:rPr>
              <a:t>   C(13,3)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dirty="0">
                <a:latin typeface="Arial"/>
                <a:cs typeface="Arial"/>
              </a:rPr>
              <a:t>The number of ways the large chocolates can be selected is: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dirty="0">
                <a:latin typeface="Arial"/>
                <a:cs typeface="Arial"/>
              </a:rPr>
              <a:t>   C(10,2)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dirty="0">
                <a:latin typeface="Arial"/>
                <a:cs typeface="Arial"/>
              </a:rPr>
              <a:t>To get the total number of ways to make the chocolate boxes, we multiply the three combinations: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dirty="0">
                <a:latin typeface="Arial"/>
                <a:cs typeface="Arial"/>
              </a:rPr>
              <a:t>      C(16,3) × C(13,3) × C(10,2)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dirty="0">
                <a:latin typeface="Arial"/>
                <a:cs typeface="Arial"/>
              </a:rPr>
              <a:t>Hence, the total number of ways the chocolate boxes can be made is: 20,736,000.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74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VIII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4080603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latin typeface="Arial"/>
                <a:cs typeface="Arial"/>
              </a:rPr>
              <a:t>Suppose that, BRTC is introducing a new type of numberplates for electric cars in Bangladesh that is in the format W-XXXX-NNNN, where X is any English letter (case sensitive) and N is a digit. W is a special character that can be either ‘F’ or ‘B’. Now,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latin typeface="Arial"/>
                <a:cs typeface="Arial"/>
              </a:rPr>
              <a:t>calculate how many different license plates are available if: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latin typeface="Arial"/>
                <a:cs typeface="Arial"/>
              </a:rPr>
              <a:t>i. Letters (X) and Numbers (N) cannot be repeated.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latin typeface="Arial"/>
                <a:cs typeface="Arial"/>
              </a:rPr>
              <a:t>ii. Letters (X) can be repeated, but numbers (N) cannot be repeated.</a:t>
            </a:r>
          </a:p>
        </p:txBody>
      </p:sp>
    </p:spTree>
    <p:extLst>
      <p:ext uri="{BB962C8B-B14F-4D97-AF65-F5344CB8AC3E}">
        <p14:creationId xmlns:p14="http://schemas.microsoft.com/office/powerpoint/2010/main" val="313728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VIII - Solution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635045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pl-PL" sz="2600" dirty="0">
                <a:latin typeface="Arial"/>
                <a:cs typeface="Arial"/>
              </a:rPr>
              <a:t>i. </a:t>
            </a:r>
            <a:r>
              <a:rPr lang="pl-PL" sz="2600" b="1" dirty="0">
                <a:latin typeface="Arial"/>
                <a:cs typeface="Arial"/>
              </a:rPr>
              <a:t>W-XXXX-NNNN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solidFill>
                  <a:srgbClr val="0070C0"/>
                </a:solidFill>
                <a:latin typeface="Arial"/>
                <a:cs typeface="Arial"/>
              </a:rPr>
              <a:t>Letters and numbers cannot be repeated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latin typeface="Arial"/>
                <a:cs typeface="Arial"/>
              </a:rPr>
              <a:t>26 letters, case sensitive; so, total possibility: 2x26=52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pl-PL" sz="2600" dirty="0">
                <a:latin typeface="Arial"/>
                <a:cs typeface="Arial"/>
              </a:rPr>
              <a:t>2 x 52 x 51 x 50 x 49 x 10 x 9 x 8 x 7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b="1" dirty="0">
                <a:solidFill>
                  <a:srgbClr val="00B050"/>
                </a:solidFill>
                <a:latin typeface="Arial"/>
                <a:cs typeface="Arial"/>
              </a:rPr>
              <a:t>(ANS)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pl-PL" sz="2600" dirty="0">
                <a:latin typeface="Arial"/>
                <a:cs typeface="Arial"/>
              </a:rPr>
              <a:t>i</a:t>
            </a:r>
            <a:r>
              <a:rPr lang="en-US" sz="2600">
                <a:latin typeface="Arial"/>
                <a:cs typeface="Arial"/>
              </a:rPr>
              <a:t>i</a:t>
            </a:r>
            <a:r>
              <a:rPr lang="pl-PL" sz="2600">
                <a:latin typeface="Arial"/>
                <a:cs typeface="Arial"/>
              </a:rPr>
              <a:t>. </a:t>
            </a:r>
            <a:r>
              <a:rPr lang="pl-PL" sz="2600" b="1" dirty="0">
                <a:latin typeface="Arial"/>
                <a:cs typeface="Arial"/>
              </a:rPr>
              <a:t>W-XXXX-NNNN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solidFill>
                  <a:srgbClr val="0070C0"/>
                </a:solidFill>
                <a:latin typeface="Arial"/>
                <a:cs typeface="Arial"/>
              </a:rPr>
              <a:t>Letters can be repeated but numbers cannot be repeated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latin typeface="Arial"/>
                <a:cs typeface="Arial"/>
              </a:rPr>
              <a:t>26 letters, case sensitive; so, total possibility: 2x26=52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pl-PL" sz="2600" dirty="0">
                <a:latin typeface="Arial"/>
                <a:cs typeface="Arial"/>
              </a:rPr>
              <a:t>2 x 52 x 5</a:t>
            </a:r>
            <a:r>
              <a:rPr lang="en-US" sz="2600" dirty="0">
                <a:latin typeface="Arial"/>
                <a:cs typeface="Arial"/>
              </a:rPr>
              <a:t>2</a:t>
            </a:r>
            <a:r>
              <a:rPr lang="pl-PL" sz="2600" dirty="0">
                <a:latin typeface="Arial"/>
                <a:cs typeface="Arial"/>
              </a:rPr>
              <a:t> x 5</a:t>
            </a:r>
            <a:r>
              <a:rPr lang="en-US" sz="2600" dirty="0">
                <a:latin typeface="Arial"/>
                <a:cs typeface="Arial"/>
              </a:rPr>
              <a:t>2</a:t>
            </a:r>
            <a:r>
              <a:rPr lang="pl-PL" sz="2600" dirty="0">
                <a:latin typeface="Arial"/>
                <a:cs typeface="Arial"/>
              </a:rPr>
              <a:t> x </a:t>
            </a:r>
            <a:r>
              <a:rPr lang="en-US" sz="2600" dirty="0">
                <a:latin typeface="Arial"/>
                <a:cs typeface="Arial"/>
              </a:rPr>
              <a:t>52</a:t>
            </a:r>
            <a:r>
              <a:rPr lang="pl-PL" sz="2600" dirty="0">
                <a:latin typeface="Arial"/>
                <a:cs typeface="Arial"/>
              </a:rPr>
              <a:t> x 10 x 9 x 8 x 7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b="1" dirty="0">
                <a:solidFill>
                  <a:srgbClr val="00B050"/>
                </a:solidFill>
                <a:latin typeface="Arial"/>
                <a:cs typeface="Arial"/>
              </a:rPr>
              <a:t>(ANS)</a:t>
            </a:r>
            <a:endParaRPr lang="en-US" sz="2600" baseline="30000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96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I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335219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600" dirty="0">
                <a:latin typeface="Arial"/>
                <a:cs typeface="Arial"/>
              </a:rPr>
              <a:t>From 6 CS faculties and 4 EE faculties, a committee of 6 is to be formed. In how many ways can this be done if the committee contains (i) exactly 2 EE faculties, or (ii) at least 2 EE faculties?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latin typeface="Arial"/>
                <a:cs typeface="Arial"/>
              </a:rPr>
              <a:t>(i)</a:t>
            </a:r>
            <a:r>
              <a:rPr lang="en-US" sz="2600" i="1" dirty="0">
                <a:solidFill>
                  <a:srgbClr val="3333CC"/>
                </a:solidFill>
                <a:latin typeface="Arial"/>
                <a:cs typeface="Arial"/>
              </a:rPr>
              <a:t>  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(4, </a:t>
            </a:r>
            <a:r>
              <a:rPr lang="en-US" sz="2600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lang="en-US" sz="2600" dirty="0">
                <a:solidFill>
                  <a:srgbClr val="3333CC"/>
                </a:solidFill>
                <a:latin typeface="Symbol"/>
                <a:cs typeface="Symbol"/>
              </a:rPr>
              <a:t> </a:t>
            </a:r>
            <a:r>
              <a:rPr lang="en-US"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lang="en-US" sz="2600" dirty="0">
                <a:solidFill>
                  <a:srgbClr val="3333CC"/>
                </a:solidFill>
                <a:latin typeface="Arial"/>
                <a:cs typeface="Arial"/>
              </a:rPr>
              <a:t>(6, 4)</a:t>
            </a:r>
          </a:p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nn-NO" sz="2600" dirty="0">
                <a:latin typeface="Arial"/>
                <a:cs typeface="Arial"/>
              </a:rPr>
              <a:t>(ii) </a:t>
            </a:r>
            <a:r>
              <a:rPr lang="nn-NO" sz="25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nn-NO" sz="25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lang="nn-NO" sz="2500" dirty="0">
                <a:solidFill>
                  <a:srgbClr val="3333CC"/>
                </a:solidFill>
                <a:latin typeface="Arial"/>
                <a:cs typeface="Arial"/>
              </a:rPr>
              <a:t>(4, 2) </a:t>
            </a:r>
            <a:r>
              <a:rPr lang="nn-NO" sz="2500" dirty="0">
                <a:solidFill>
                  <a:srgbClr val="3333CC"/>
                </a:solidFill>
                <a:latin typeface="Symbol"/>
                <a:cs typeface="Symbol"/>
              </a:rPr>
              <a:t> </a:t>
            </a:r>
            <a:r>
              <a:rPr lang="nn-NO" sz="25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lang="nn-NO" sz="2500" dirty="0">
                <a:solidFill>
                  <a:srgbClr val="3333CC"/>
                </a:solidFill>
                <a:latin typeface="Arial"/>
                <a:cs typeface="Arial"/>
              </a:rPr>
              <a:t>(6, 4))+(</a:t>
            </a:r>
            <a:r>
              <a:rPr lang="nn-NO" sz="25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lang="nn-NO" sz="2500" dirty="0">
                <a:solidFill>
                  <a:srgbClr val="3333CC"/>
                </a:solidFill>
                <a:latin typeface="Arial"/>
                <a:cs typeface="Arial"/>
              </a:rPr>
              <a:t>(4, 3) </a:t>
            </a:r>
            <a:r>
              <a:rPr lang="nn-NO" sz="2500" dirty="0">
                <a:solidFill>
                  <a:srgbClr val="3333CC"/>
                </a:solidFill>
                <a:latin typeface="Symbol"/>
                <a:cs typeface="Symbol"/>
              </a:rPr>
              <a:t> </a:t>
            </a:r>
            <a:r>
              <a:rPr lang="nn-NO" sz="25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lang="nn-NO" sz="2500" dirty="0">
                <a:solidFill>
                  <a:srgbClr val="3333CC"/>
                </a:solidFill>
                <a:latin typeface="Arial"/>
                <a:cs typeface="Arial"/>
              </a:rPr>
              <a:t>(6, 3))+(</a:t>
            </a:r>
            <a:r>
              <a:rPr lang="nn-NO" sz="25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lang="nn-NO" sz="2500" dirty="0">
                <a:solidFill>
                  <a:srgbClr val="3333CC"/>
                </a:solidFill>
                <a:latin typeface="Arial"/>
                <a:cs typeface="Arial"/>
              </a:rPr>
              <a:t>(4, 4) </a:t>
            </a:r>
            <a:r>
              <a:rPr lang="nn-NO" sz="2500" dirty="0">
                <a:solidFill>
                  <a:srgbClr val="3333CC"/>
                </a:solidFill>
                <a:latin typeface="Symbol"/>
                <a:cs typeface="Symbol"/>
              </a:rPr>
              <a:t> </a:t>
            </a:r>
            <a:r>
              <a:rPr lang="nn-NO" sz="25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lang="nn-NO" sz="2500" dirty="0">
                <a:solidFill>
                  <a:srgbClr val="3333CC"/>
                </a:solidFill>
                <a:latin typeface="Arial"/>
                <a:cs typeface="Arial"/>
              </a:rPr>
              <a:t>(6, 2))</a:t>
            </a:r>
            <a:endParaRPr lang="en-US" sz="2500" dirty="0">
              <a:solidFill>
                <a:srgbClr val="3333CC"/>
              </a:solidFill>
              <a:latin typeface="Arial"/>
              <a:cs typeface="Arial"/>
            </a:endParaRPr>
          </a:p>
          <a:p>
            <a:pPr marL="1752600">
              <a:lnSpc>
                <a:spcPct val="100000"/>
              </a:lnSpc>
              <a:spcBef>
                <a:spcPts val="480"/>
              </a:spcBef>
            </a:pPr>
            <a:endParaRPr lang="en-US" sz="2600" dirty="0">
              <a:solidFill>
                <a:srgbClr val="3333C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5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II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37753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600" dirty="0">
                <a:latin typeface="Arial"/>
                <a:cs typeface="Arial"/>
              </a:rPr>
              <a:t>If a student writes random strings of length 3 using the vowels (A,E,I,O,U) only, how many times he is required to write such strings to be sure that he has written a string twice?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latin typeface="Arial"/>
              <a:cs typeface="Arial"/>
            </a:endParaRP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latin typeface="Arial"/>
                <a:cs typeface="Arial"/>
              </a:rPr>
              <a:t>   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Length 3: _ _ _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500" dirty="0">
                <a:solidFill>
                  <a:srgbClr val="3333CC"/>
                </a:solidFill>
                <a:latin typeface="Arial"/>
                <a:cs typeface="Arial"/>
              </a:rPr>
              <a:t>    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500" dirty="0">
                <a:solidFill>
                  <a:srgbClr val="3333CC"/>
                </a:solidFill>
                <a:latin typeface="Arial"/>
                <a:cs typeface="Arial"/>
              </a:rPr>
              <a:t>    So, at least </a:t>
            </a:r>
            <a:r>
              <a:rPr lang="en-US" sz="2500" b="1" dirty="0">
                <a:solidFill>
                  <a:srgbClr val="3333CC"/>
                </a:solidFill>
                <a:latin typeface="Arial"/>
                <a:cs typeface="Arial"/>
              </a:rPr>
              <a:t>(5</a:t>
            </a:r>
            <a:r>
              <a:rPr lang="nn-NO" sz="2500" b="1" dirty="0">
                <a:solidFill>
                  <a:srgbClr val="3333CC"/>
                </a:solidFill>
                <a:latin typeface="Symbol"/>
                <a:cs typeface="Symbol"/>
              </a:rPr>
              <a:t> </a:t>
            </a:r>
            <a:r>
              <a:rPr lang="en-US" sz="2500" b="1" dirty="0">
                <a:solidFill>
                  <a:srgbClr val="3333CC"/>
                </a:solidFill>
                <a:latin typeface="Arial"/>
                <a:cs typeface="Arial"/>
              </a:rPr>
              <a:t> 5</a:t>
            </a:r>
            <a:r>
              <a:rPr lang="nn-NO" sz="2500" b="1" dirty="0">
                <a:solidFill>
                  <a:srgbClr val="3333CC"/>
                </a:solidFill>
                <a:latin typeface="Symbol"/>
                <a:cs typeface="Symbol"/>
              </a:rPr>
              <a:t>  </a:t>
            </a:r>
            <a:r>
              <a:rPr lang="en-US" sz="2500" b="1" dirty="0">
                <a:solidFill>
                  <a:srgbClr val="3333CC"/>
                </a:solidFill>
                <a:latin typeface="Arial"/>
                <a:cs typeface="Arial"/>
              </a:rPr>
              <a:t>5) + 1</a:t>
            </a:r>
            <a:r>
              <a:rPr lang="en-US" sz="2500" dirty="0">
                <a:solidFill>
                  <a:srgbClr val="3333CC"/>
                </a:solidFill>
                <a:latin typeface="Arial"/>
                <a:cs typeface="Arial"/>
              </a:rPr>
              <a:t> times</a:t>
            </a:r>
          </a:p>
          <a:p>
            <a:pPr marL="1752600">
              <a:lnSpc>
                <a:spcPct val="100000"/>
              </a:lnSpc>
              <a:spcBef>
                <a:spcPts val="480"/>
              </a:spcBef>
            </a:pPr>
            <a:endParaRPr lang="en-US" sz="2600" dirty="0">
              <a:solidFill>
                <a:srgbClr val="3333C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84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III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490134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600" dirty="0">
                <a:latin typeface="Arial"/>
                <a:cs typeface="Arial"/>
              </a:rPr>
              <a:t>If a librarian picks 5 Calculus books from 7 different Calculus books and 4 different Discrete Math books from 6 different Discrete Math books, how many ways he can arrange these 9 books on a shelf such that a Calculus book is at the beginning and a Discrete Math book is in the middle? [Note: each of the Calculus or Discrete Math books is written by different writers]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   C _ _ _ D _ _ _ _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500" dirty="0">
                <a:solidFill>
                  <a:srgbClr val="3333CC"/>
                </a:solidFill>
                <a:latin typeface="Arial"/>
                <a:cs typeface="Arial"/>
              </a:rPr>
              <a:t>    C(7, 1) </a:t>
            </a:r>
            <a:r>
              <a:rPr lang="en-US" sz="24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lang="en-US" sz="2500" dirty="0">
                <a:solidFill>
                  <a:srgbClr val="3333CC"/>
                </a:solidFill>
                <a:latin typeface="Arial"/>
                <a:cs typeface="Arial"/>
              </a:rPr>
              <a:t> C(6, 1) </a:t>
            </a:r>
            <a:r>
              <a:rPr lang="en-US" sz="24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lang="en-US" sz="2500" dirty="0">
                <a:solidFill>
                  <a:srgbClr val="3333CC"/>
                </a:solidFill>
                <a:latin typeface="Arial"/>
                <a:cs typeface="Arial"/>
              </a:rPr>
              <a:t> C(6, 4) </a:t>
            </a:r>
            <a:r>
              <a:rPr lang="en-US" sz="28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lang="en-US" sz="2500" dirty="0">
                <a:solidFill>
                  <a:srgbClr val="3333CC"/>
                </a:solidFill>
                <a:latin typeface="Arial"/>
                <a:cs typeface="Arial"/>
              </a:rPr>
              <a:t> C(5, 3)</a:t>
            </a:r>
            <a:r>
              <a:rPr lang="en-US" sz="2800" dirty="0">
                <a:solidFill>
                  <a:srgbClr val="3333CC"/>
                </a:solidFill>
                <a:latin typeface="Symbol"/>
                <a:cs typeface="Symbol"/>
              </a:rPr>
              <a:t> </a:t>
            </a:r>
            <a:r>
              <a:rPr lang="en-US" sz="24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lang="en-US" sz="2500" dirty="0">
                <a:solidFill>
                  <a:srgbClr val="3333CC"/>
                </a:solidFill>
                <a:latin typeface="Arial"/>
                <a:cs typeface="Arial"/>
              </a:rPr>
              <a:t> 7!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00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**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The first one is chosen. Then, the rest are chosen. Choose 4 Calculus books from remaining 6 and choose 3 DM books from remaining 5.</a:t>
            </a:r>
          </a:p>
        </p:txBody>
      </p:sp>
    </p:spTree>
    <p:extLst>
      <p:ext uri="{BB962C8B-B14F-4D97-AF65-F5344CB8AC3E}">
        <p14:creationId xmlns:p14="http://schemas.microsoft.com/office/powerpoint/2010/main" val="40606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IV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460638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600" dirty="0">
                <a:latin typeface="Arial"/>
                <a:cs typeface="Arial"/>
              </a:rPr>
              <a:t>How many strings (considering only lowercase letters) are there of length five or less that begin and end with the letter "a"? (Do not consider empty string).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Number of strings of length five (strings of the form “a _ _ _ a”) = 26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3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Number of strings of length four (strings of the form “a _ _ a”)   = 26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Number of strings of length three (strings of the form “a _ a”)    = 26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Number of strings of length two (“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”)    = 1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Number of strings of length one (“a”)    = 1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Total possible strings: 26</a:t>
            </a:r>
            <a:r>
              <a:rPr lang="en-US" sz="2800" baseline="300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 + 26</a:t>
            </a:r>
            <a:r>
              <a:rPr lang="en-US" sz="2800" baseline="30000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+ 26 + 1 + 1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78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V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36574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600" dirty="0">
                <a:latin typeface="Arial"/>
                <a:cs typeface="Arial"/>
              </a:rPr>
              <a:t>Suppose that a software company has 7 front-end developers and 9 back-end developers. A standard team is formed by having at least one front-end developer and at least one back-end developer. How many ways are there to form a standard team of seven members so that it must have more front-end developers than back-end developers?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endParaRPr lang="en-US" sz="2600" dirty="0">
              <a:latin typeface="Arial"/>
              <a:cs typeface="Arial"/>
            </a:endParaRP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latin typeface="Arial"/>
                <a:cs typeface="Arial"/>
              </a:rPr>
              <a:t>    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6" y="4724400"/>
            <a:ext cx="753532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VI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405495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600" dirty="0">
                <a:latin typeface="Arial"/>
                <a:cs typeface="Arial"/>
              </a:rPr>
              <a:t>In a game of UNO, there are cards of 4 colors- red, green, blue and yellow. There are 25 cards for each color (there are some special cards, but we will not be considering them now). A player has dealt 7 cards in a round. Now using the pigeonhole or generic pigeonhole principle, do the following: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   i.	Explain why there is no guarantee that a player will get at least 2 blue cards.</a:t>
            </a:r>
          </a:p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   ii.	Minimum how many cards should be picked to ensure that he gets at least 3 cards of the same color?</a:t>
            </a:r>
          </a:p>
        </p:txBody>
      </p:sp>
    </p:spTree>
    <p:extLst>
      <p:ext uri="{BB962C8B-B14F-4D97-AF65-F5344CB8AC3E}">
        <p14:creationId xmlns:p14="http://schemas.microsoft.com/office/powerpoint/2010/main" val="108192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VI - Solution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459740" y="1633220"/>
                <a:ext cx="8416925" cy="5350182"/>
              </a:xfrm>
              <a:prstGeom prst="rect">
                <a:avLst/>
              </a:prstGeom>
            </p:spPr>
            <p:txBody>
              <a:bodyPr vert="horz" wrap="square" lIns="0" tIns="27939" rIns="0" bIns="0" rtlCol="0">
                <a:spAutoFit/>
              </a:bodyPr>
              <a:lstStyle/>
              <a:p>
                <a:pPr marL="584200" marR="5080" indent="-571500">
                  <a:lnSpc>
                    <a:spcPts val="3100"/>
                  </a:lnSpc>
                  <a:spcBef>
                    <a:spcPts val="219"/>
                  </a:spcBef>
                  <a:buAutoNum type="romanLcParenR"/>
                  <a:tabLst>
                    <a:tab pos="354965" algn="l"/>
                  </a:tabLst>
                </a:pPr>
                <a:r>
                  <a:rPr lang="en-US" sz="2600" dirty="0">
                    <a:latin typeface="Arial"/>
                    <a:cs typeface="Arial"/>
                  </a:rPr>
                  <a:t>Total cards are: (25 x 4) = 100. of which 25 cards are blue. As the “blue” color is specified here, pigeonhole does not apply here. This can be the case that all the 7 cards can be selected from the other 75 cards of color red, green and yellow. So, there is no guarantee that a player will get at least 2 “blue” cards.</a:t>
                </a:r>
              </a:p>
              <a:p>
                <a:pPr marL="584200" marR="5080" indent="-571500">
                  <a:lnSpc>
                    <a:spcPts val="3100"/>
                  </a:lnSpc>
                  <a:spcBef>
                    <a:spcPts val="219"/>
                  </a:spcBef>
                  <a:buAutoNum type="romanLcParenR"/>
                  <a:tabLst>
                    <a:tab pos="354965" algn="l"/>
                  </a:tabLst>
                </a:pPr>
                <a:r>
                  <a:rPr lang="en-US" sz="2600" dirty="0">
                    <a:latin typeface="Arial"/>
                    <a:cs typeface="Arial"/>
                  </a:rPr>
                  <a:t>Here, According to pigeonhole principle, </a:t>
                </a:r>
              </a:p>
              <a:p>
                <a:pPr marL="12700" marR="5080">
                  <a:lnSpc>
                    <a:spcPts val="3100"/>
                  </a:lnSpc>
                  <a:spcBef>
                    <a:spcPts val="219"/>
                  </a:spcBef>
                  <a:tabLst>
                    <a:tab pos="354965" algn="l"/>
                  </a:tabLst>
                </a:pPr>
                <a:r>
                  <a:rPr lang="en-US" sz="2600" dirty="0">
                    <a:latin typeface="Arial"/>
                    <a:cs typeface="Arial"/>
                  </a:rPr>
                  <a:t>      Number of suits, </a:t>
                </a:r>
                <a:r>
                  <a:rPr lang="en-US" sz="2600" i="1" dirty="0">
                    <a:latin typeface="Arial"/>
                    <a:cs typeface="Arial"/>
                  </a:rPr>
                  <a:t>k</a:t>
                </a:r>
                <a:r>
                  <a:rPr lang="en-US" sz="2600" dirty="0">
                    <a:latin typeface="Arial"/>
                    <a:cs typeface="Arial"/>
                  </a:rPr>
                  <a:t> = 4</a:t>
                </a:r>
              </a:p>
              <a:p>
                <a:pPr marL="12700" marR="5080">
                  <a:lnSpc>
                    <a:spcPts val="3100"/>
                  </a:lnSpc>
                  <a:spcBef>
                    <a:spcPts val="219"/>
                  </a:spcBef>
                  <a:tabLst>
                    <a:tab pos="354965" algn="l"/>
                  </a:tabLst>
                </a:pPr>
                <a:r>
                  <a:rPr lang="en-US" sz="2600" dirty="0">
                    <a:latin typeface="Arial"/>
                    <a:cs typeface="Arial"/>
                  </a:rPr>
                  <a:t>      We have to ensure that the player gets at least 3  </a:t>
                </a:r>
              </a:p>
              <a:p>
                <a:pPr marL="12700" marR="5080">
                  <a:lnSpc>
                    <a:spcPts val="3100"/>
                  </a:lnSpc>
                  <a:spcBef>
                    <a:spcPts val="219"/>
                  </a:spcBef>
                  <a:tabLst>
                    <a:tab pos="354965" algn="l"/>
                  </a:tabLst>
                </a:pPr>
                <a:r>
                  <a:rPr lang="en-US" sz="2600" dirty="0">
                    <a:latin typeface="Arial"/>
                    <a:cs typeface="Arial"/>
                  </a:rPr>
                  <a:t>      cards of the same color; so, </a:t>
                </a:r>
                <a:r>
                  <a:rPr lang="en-US" sz="26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ceil(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smtClean="0">
                            <a:solidFill>
                              <a:srgbClr val="0000FF"/>
                            </a:solidFill>
                            <a:latin typeface="Cambria Math"/>
                            <a:cs typeface="Arial"/>
                          </a:rPr>
                        </m:ctrlPr>
                      </m:fPr>
                      <m:num>
                        <m:r>
                          <a:rPr lang="en-US" sz="2600" b="1" i="1" smtClean="0">
                            <a:solidFill>
                              <a:srgbClr val="0000FF"/>
                            </a:solidFill>
                            <a:latin typeface="Cambria Math"/>
                            <a:cs typeface="Arial"/>
                          </a:rPr>
                          <m:t>𝑵</m:t>
                        </m:r>
                      </m:num>
                      <m:den>
                        <m:r>
                          <a:rPr lang="en-US" sz="2600" b="1" i="1" smtClean="0">
                            <a:solidFill>
                              <a:srgbClr val="0000FF"/>
                            </a:solidFill>
                            <a:latin typeface="Cambria Math"/>
                            <a:cs typeface="Arial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sz="26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) </a:t>
                </a:r>
                <a:r>
                  <a:rPr lang="en-US" sz="2600" dirty="0">
                    <a:solidFill>
                      <a:srgbClr val="0000FF"/>
                    </a:solidFill>
                    <a:latin typeface="Arial"/>
                    <a:cs typeface="Arial"/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rgbClr val="0000FF"/>
                            </a:solidFill>
                            <a:latin typeface="Cambria Math"/>
                            <a:cs typeface="Arial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rgbClr val="0000FF"/>
                            </a:solidFill>
                            <a:latin typeface="Cambria Math"/>
                            <a:cs typeface="Arial"/>
                          </a:rPr>
                          <m:t>𝑁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rgbClr val="0000FF"/>
                            </a:solidFill>
                            <a:latin typeface="Cambria Math"/>
                            <a:cs typeface="Arial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Arial"/>
                    <a:cs typeface="Arial"/>
                  </a:rPr>
                  <a:t>) = 3</a:t>
                </a:r>
              </a:p>
              <a:p>
                <a:pPr marL="12700" marR="5080">
                  <a:lnSpc>
                    <a:spcPts val="3100"/>
                  </a:lnSpc>
                  <a:spcBef>
                    <a:spcPts val="219"/>
                  </a:spcBef>
                  <a:tabLst>
                    <a:tab pos="354965" algn="l"/>
                  </a:tabLst>
                </a:pPr>
                <a:r>
                  <a:rPr lang="en-US" sz="2600" dirty="0">
                    <a:latin typeface="Arial"/>
                    <a:cs typeface="Arial"/>
                  </a:rPr>
                  <a:t>      </a:t>
                </a:r>
                <a:r>
                  <a:rPr lang="en-US" sz="2600" dirty="0">
                    <a:solidFill>
                      <a:srgbClr val="0000FF"/>
                    </a:solidFill>
                    <a:latin typeface="Arial"/>
                    <a:cs typeface="Arial"/>
                  </a:rPr>
                  <a:t>Thus, Minimum N = 9</a:t>
                </a:r>
              </a:p>
              <a:p>
                <a:pPr marL="355600" marR="5080" indent="-342900">
                  <a:lnSpc>
                    <a:spcPts val="3100"/>
                  </a:lnSpc>
                  <a:spcBef>
                    <a:spcPts val="219"/>
                  </a:spcBef>
                  <a:tabLst>
                    <a:tab pos="354965" algn="l"/>
                  </a:tabLst>
                </a:pPr>
                <a:endParaRPr lang="en-US" sz="26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" y="1633220"/>
                <a:ext cx="8416925" cy="5350182"/>
              </a:xfrm>
              <a:prstGeom prst="rect">
                <a:avLst/>
              </a:prstGeom>
              <a:blipFill rotWithShape="1">
                <a:blip r:embed="rId5"/>
                <a:stretch>
                  <a:fillRect l="-2172" t="-1481" r="-2679" b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14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lang="en-US" dirty="0"/>
              <a:t>Exercise VII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32085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lang="en-US" sz="2600" dirty="0">
                <a:latin typeface="Arial"/>
                <a:cs typeface="Arial"/>
              </a:rPr>
              <a:t>The marvelous chocolate company makes 16 different flavors of chocolates, each of 3 different sizes - large, medium and small. The company makes gift boxes on special occasions which contain eight chocolates - all of different flavors. The boxes also contain </a:t>
            </a:r>
            <a:r>
              <a:rPr lang="en-US" sz="2600" dirty="0" err="1">
                <a:latin typeface="Arial"/>
                <a:cs typeface="Arial"/>
              </a:rPr>
              <a:t>chololates</a:t>
            </a:r>
            <a:r>
              <a:rPr lang="en-US" sz="2600" dirty="0">
                <a:latin typeface="Arial"/>
                <a:cs typeface="Arial"/>
              </a:rPr>
              <a:t> of different sizes - three small chocolates, three medium ones and two large ones. How many ways can the </a:t>
            </a:r>
            <a:r>
              <a:rPr lang="en-US" sz="2600" dirty="0" err="1">
                <a:latin typeface="Arial"/>
                <a:cs typeface="Arial"/>
              </a:rPr>
              <a:t>chololate</a:t>
            </a:r>
            <a:r>
              <a:rPr lang="en-US" sz="2600" dirty="0">
                <a:latin typeface="Arial"/>
                <a:cs typeface="Arial"/>
              </a:rPr>
              <a:t> boxes made?</a:t>
            </a:r>
          </a:p>
        </p:txBody>
      </p:sp>
    </p:spTree>
    <p:extLst>
      <p:ext uri="{BB962C8B-B14F-4D97-AF65-F5344CB8AC3E}">
        <p14:creationId xmlns:p14="http://schemas.microsoft.com/office/powerpoint/2010/main" val="315361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610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CSE 2213: Discrete Mathematics for  Computer Science I</vt:lpstr>
      <vt:lpstr>Exercise I</vt:lpstr>
      <vt:lpstr>Exercise II</vt:lpstr>
      <vt:lpstr>Exercise III</vt:lpstr>
      <vt:lpstr>Exercise IV</vt:lpstr>
      <vt:lpstr>Exercise V</vt:lpstr>
      <vt:lpstr>Exercise VI</vt:lpstr>
      <vt:lpstr>Exercise VI - Solution</vt:lpstr>
      <vt:lpstr>Exercise VII</vt:lpstr>
      <vt:lpstr>Exercise VII - Solution</vt:lpstr>
      <vt:lpstr>Exercise VIII</vt:lpstr>
      <vt:lpstr>Exercise VIII -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ICS141: Discrete Mathematics for  Computer Science I</dc:title>
  <cp:lastModifiedBy>Dr. Al-Sakib Khan Pathan</cp:lastModifiedBy>
  <cp:revision>65</cp:revision>
  <dcterms:created xsi:type="dcterms:W3CDTF">2021-10-27T06:19:20Z</dcterms:created>
  <dcterms:modified xsi:type="dcterms:W3CDTF">2024-03-24T06:01:42Z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