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4E4F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4E4F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4E4F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1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3200" y="4197407"/>
            <a:ext cx="6383401" cy="265264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362450" y="3540125"/>
            <a:ext cx="4773930" cy="3310254"/>
          </a:xfrm>
          <a:custGeom>
            <a:avLst/>
            <a:gdLst/>
            <a:ahLst/>
            <a:cxnLst/>
            <a:rect l="l" t="t" r="r" b="b"/>
            <a:pathLst>
              <a:path w="4773930" h="3310254">
                <a:moveTo>
                  <a:pt x="4773676" y="0"/>
                </a:moveTo>
                <a:lnTo>
                  <a:pt x="4618101" y="34925"/>
                </a:lnTo>
                <a:lnTo>
                  <a:pt x="4437126" y="69850"/>
                </a:lnTo>
                <a:lnTo>
                  <a:pt x="4248150" y="104775"/>
                </a:lnTo>
                <a:lnTo>
                  <a:pt x="4049776" y="130175"/>
                </a:lnTo>
                <a:lnTo>
                  <a:pt x="3627501" y="190500"/>
                </a:lnTo>
                <a:lnTo>
                  <a:pt x="3421126" y="215900"/>
                </a:lnTo>
                <a:lnTo>
                  <a:pt x="3222625" y="250825"/>
                </a:lnTo>
                <a:lnTo>
                  <a:pt x="3024251" y="276225"/>
                </a:lnTo>
                <a:lnTo>
                  <a:pt x="2843276" y="320675"/>
                </a:lnTo>
                <a:lnTo>
                  <a:pt x="2679700" y="363474"/>
                </a:lnTo>
                <a:lnTo>
                  <a:pt x="2541651" y="414274"/>
                </a:lnTo>
                <a:lnTo>
                  <a:pt x="2421001" y="476250"/>
                </a:lnTo>
                <a:lnTo>
                  <a:pt x="2335276" y="536575"/>
                </a:lnTo>
                <a:lnTo>
                  <a:pt x="2309876" y="569849"/>
                </a:lnTo>
                <a:lnTo>
                  <a:pt x="2282825" y="614299"/>
                </a:lnTo>
                <a:lnTo>
                  <a:pt x="2265426" y="657225"/>
                </a:lnTo>
                <a:lnTo>
                  <a:pt x="2265426" y="700024"/>
                </a:lnTo>
                <a:lnTo>
                  <a:pt x="2274951" y="752475"/>
                </a:lnTo>
                <a:lnTo>
                  <a:pt x="2292350" y="795274"/>
                </a:lnTo>
                <a:lnTo>
                  <a:pt x="2317750" y="838200"/>
                </a:lnTo>
                <a:lnTo>
                  <a:pt x="2352675" y="873125"/>
                </a:lnTo>
                <a:lnTo>
                  <a:pt x="2446401" y="941324"/>
                </a:lnTo>
                <a:lnTo>
                  <a:pt x="2576576" y="1011174"/>
                </a:lnTo>
                <a:lnTo>
                  <a:pt x="2722626" y="1063625"/>
                </a:lnTo>
                <a:lnTo>
                  <a:pt x="2886075" y="1114425"/>
                </a:lnTo>
                <a:lnTo>
                  <a:pt x="3059176" y="1166749"/>
                </a:lnTo>
                <a:lnTo>
                  <a:pt x="3421126" y="1252474"/>
                </a:lnTo>
                <a:lnTo>
                  <a:pt x="3602101" y="1304925"/>
                </a:lnTo>
                <a:lnTo>
                  <a:pt x="3765550" y="1347724"/>
                </a:lnTo>
                <a:lnTo>
                  <a:pt x="3911600" y="1400175"/>
                </a:lnTo>
                <a:lnTo>
                  <a:pt x="4049776" y="1460500"/>
                </a:lnTo>
                <a:lnTo>
                  <a:pt x="4152900" y="1520825"/>
                </a:lnTo>
                <a:lnTo>
                  <a:pt x="4187825" y="1555750"/>
                </a:lnTo>
                <a:lnTo>
                  <a:pt x="4221226" y="1598549"/>
                </a:lnTo>
                <a:lnTo>
                  <a:pt x="4248150" y="1633474"/>
                </a:lnTo>
                <a:lnTo>
                  <a:pt x="4256151" y="1676400"/>
                </a:lnTo>
                <a:lnTo>
                  <a:pt x="4256151" y="1719199"/>
                </a:lnTo>
                <a:lnTo>
                  <a:pt x="4230751" y="1789049"/>
                </a:lnTo>
                <a:lnTo>
                  <a:pt x="4195826" y="1823974"/>
                </a:lnTo>
                <a:lnTo>
                  <a:pt x="4152900" y="1857375"/>
                </a:lnTo>
                <a:lnTo>
                  <a:pt x="4100576" y="1884299"/>
                </a:lnTo>
                <a:lnTo>
                  <a:pt x="4040251" y="1917700"/>
                </a:lnTo>
                <a:lnTo>
                  <a:pt x="3971925" y="1944624"/>
                </a:lnTo>
                <a:lnTo>
                  <a:pt x="3886200" y="1970024"/>
                </a:lnTo>
                <a:lnTo>
                  <a:pt x="3790950" y="1995424"/>
                </a:lnTo>
                <a:lnTo>
                  <a:pt x="3695700" y="2022475"/>
                </a:lnTo>
                <a:lnTo>
                  <a:pt x="3584575" y="2047875"/>
                </a:lnTo>
                <a:lnTo>
                  <a:pt x="3343275" y="2108200"/>
                </a:lnTo>
                <a:lnTo>
                  <a:pt x="3067050" y="2178050"/>
                </a:lnTo>
                <a:lnTo>
                  <a:pt x="2765425" y="2255837"/>
                </a:lnTo>
                <a:lnTo>
                  <a:pt x="2430526" y="2341562"/>
                </a:lnTo>
                <a:lnTo>
                  <a:pt x="2076450" y="2444750"/>
                </a:lnTo>
                <a:lnTo>
                  <a:pt x="1697101" y="2566987"/>
                </a:lnTo>
                <a:lnTo>
                  <a:pt x="1301750" y="2713037"/>
                </a:lnTo>
                <a:lnTo>
                  <a:pt x="879475" y="2886075"/>
                </a:lnTo>
                <a:lnTo>
                  <a:pt x="447675" y="3084512"/>
                </a:lnTo>
                <a:lnTo>
                  <a:pt x="0" y="3309932"/>
                </a:lnTo>
                <a:lnTo>
                  <a:pt x="241300" y="3309932"/>
                </a:lnTo>
                <a:lnTo>
                  <a:pt x="387350" y="3292477"/>
                </a:lnTo>
                <a:lnTo>
                  <a:pt x="612775" y="3162300"/>
                </a:lnTo>
                <a:lnTo>
                  <a:pt x="852551" y="3032125"/>
                </a:lnTo>
                <a:lnTo>
                  <a:pt x="1111250" y="2911475"/>
                </a:lnTo>
                <a:lnTo>
                  <a:pt x="1395476" y="2798762"/>
                </a:lnTo>
                <a:lnTo>
                  <a:pt x="1689100" y="2687637"/>
                </a:lnTo>
                <a:lnTo>
                  <a:pt x="1998726" y="2574925"/>
                </a:lnTo>
                <a:lnTo>
                  <a:pt x="2774950" y="2333625"/>
                </a:lnTo>
                <a:lnTo>
                  <a:pt x="2929001" y="2289175"/>
                </a:lnTo>
                <a:lnTo>
                  <a:pt x="3248025" y="2211387"/>
                </a:lnTo>
                <a:lnTo>
                  <a:pt x="3902075" y="2040001"/>
                </a:lnTo>
                <a:lnTo>
                  <a:pt x="4049776" y="2004949"/>
                </a:lnTo>
                <a:lnTo>
                  <a:pt x="4195826" y="1962150"/>
                </a:lnTo>
                <a:lnTo>
                  <a:pt x="4333875" y="1927225"/>
                </a:lnTo>
                <a:lnTo>
                  <a:pt x="4454525" y="1892300"/>
                </a:lnTo>
                <a:lnTo>
                  <a:pt x="4565650" y="1857375"/>
                </a:lnTo>
                <a:lnTo>
                  <a:pt x="4653026" y="1823974"/>
                </a:lnTo>
                <a:lnTo>
                  <a:pt x="4721225" y="1797050"/>
                </a:lnTo>
                <a:lnTo>
                  <a:pt x="4773676" y="1771650"/>
                </a:lnTo>
                <a:lnTo>
                  <a:pt x="4773676" y="1382649"/>
                </a:lnTo>
                <a:lnTo>
                  <a:pt x="4668901" y="1365250"/>
                </a:lnTo>
                <a:lnTo>
                  <a:pt x="4402201" y="1312799"/>
                </a:lnTo>
                <a:lnTo>
                  <a:pt x="4238625" y="1279525"/>
                </a:lnTo>
                <a:lnTo>
                  <a:pt x="4075176" y="1244600"/>
                </a:lnTo>
                <a:lnTo>
                  <a:pt x="3902075" y="1201674"/>
                </a:lnTo>
                <a:lnTo>
                  <a:pt x="3557651" y="1114425"/>
                </a:lnTo>
                <a:lnTo>
                  <a:pt x="3394075" y="1063625"/>
                </a:lnTo>
                <a:lnTo>
                  <a:pt x="3248025" y="1011174"/>
                </a:lnTo>
                <a:lnTo>
                  <a:pt x="3109976" y="958850"/>
                </a:lnTo>
                <a:lnTo>
                  <a:pt x="2989326" y="898525"/>
                </a:lnTo>
                <a:lnTo>
                  <a:pt x="2895600" y="847725"/>
                </a:lnTo>
                <a:lnTo>
                  <a:pt x="2825750" y="785749"/>
                </a:lnTo>
                <a:lnTo>
                  <a:pt x="2808351" y="752475"/>
                </a:lnTo>
                <a:lnTo>
                  <a:pt x="2790825" y="725424"/>
                </a:lnTo>
                <a:lnTo>
                  <a:pt x="2782951" y="692150"/>
                </a:lnTo>
                <a:lnTo>
                  <a:pt x="2790825" y="665099"/>
                </a:lnTo>
                <a:lnTo>
                  <a:pt x="2825750" y="604774"/>
                </a:lnTo>
                <a:lnTo>
                  <a:pt x="2878201" y="544449"/>
                </a:lnTo>
                <a:lnTo>
                  <a:pt x="2955925" y="501650"/>
                </a:lnTo>
                <a:lnTo>
                  <a:pt x="3049651" y="458724"/>
                </a:lnTo>
                <a:lnTo>
                  <a:pt x="3152775" y="423799"/>
                </a:lnTo>
                <a:lnTo>
                  <a:pt x="3273425" y="388874"/>
                </a:lnTo>
                <a:lnTo>
                  <a:pt x="3549650" y="338074"/>
                </a:lnTo>
                <a:lnTo>
                  <a:pt x="3859276" y="285750"/>
                </a:lnTo>
                <a:lnTo>
                  <a:pt x="4170426" y="250825"/>
                </a:lnTo>
                <a:lnTo>
                  <a:pt x="4487926" y="198374"/>
                </a:lnTo>
                <a:lnTo>
                  <a:pt x="4635500" y="172974"/>
                </a:lnTo>
                <a:lnTo>
                  <a:pt x="4773676" y="138049"/>
                </a:lnTo>
                <a:lnTo>
                  <a:pt x="4773676" y="0"/>
                </a:lnTo>
                <a:close/>
              </a:path>
            </a:pathLst>
          </a:custGeom>
          <a:solidFill>
            <a:srgbClr val="0031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0825" cy="45688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0276" y="435101"/>
            <a:ext cx="42034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4E4F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776" y="1818258"/>
            <a:ext cx="8140446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32" Type="http://schemas.openxmlformats.org/officeDocument/2006/relationships/image" Target="../media/image44.png"/><Relationship Id="rId33" Type="http://schemas.openxmlformats.org/officeDocument/2006/relationships/image" Target="../media/image45.png"/><Relationship Id="rId34" Type="http://schemas.openxmlformats.org/officeDocument/2006/relationships/image" Target="../media/image46.png"/><Relationship Id="rId35" Type="http://schemas.openxmlformats.org/officeDocument/2006/relationships/image" Target="../media/image47.png"/><Relationship Id="rId36" Type="http://schemas.openxmlformats.org/officeDocument/2006/relationships/image" Target="../media/image48.png"/><Relationship Id="rId37" Type="http://schemas.openxmlformats.org/officeDocument/2006/relationships/image" Target="../media/image49.png"/><Relationship Id="rId38" Type="http://schemas.openxmlformats.org/officeDocument/2006/relationships/image" Target="../media/image50.png"/><Relationship Id="rId39" Type="http://schemas.openxmlformats.org/officeDocument/2006/relationships/image" Target="../media/image51.png"/><Relationship Id="rId40" Type="http://schemas.openxmlformats.org/officeDocument/2006/relationships/image" Target="../media/image52.png"/><Relationship Id="rId41" Type="http://schemas.openxmlformats.org/officeDocument/2006/relationships/image" Target="../media/image53.png"/><Relationship Id="rId42" Type="http://schemas.openxmlformats.org/officeDocument/2006/relationships/image" Target="../media/image54.png"/><Relationship Id="rId43" Type="http://schemas.openxmlformats.org/officeDocument/2006/relationships/image" Target="../media/image55.png"/><Relationship Id="rId44" Type="http://schemas.openxmlformats.org/officeDocument/2006/relationships/image" Target="../media/image56.png"/><Relationship Id="rId45" Type="http://schemas.openxmlformats.org/officeDocument/2006/relationships/image" Target="../media/image57.png"/><Relationship Id="rId46" Type="http://schemas.openxmlformats.org/officeDocument/2006/relationships/image" Target="../media/image58.png"/><Relationship Id="rId47" Type="http://schemas.openxmlformats.org/officeDocument/2006/relationships/image" Target="../media/image59.png"/><Relationship Id="rId48" Type="http://schemas.openxmlformats.org/officeDocument/2006/relationships/image" Target="../media/image60.png"/><Relationship Id="rId49" Type="http://schemas.openxmlformats.org/officeDocument/2006/relationships/image" Target="../media/image61.png"/><Relationship Id="rId50" Type="http://schemas.openxmlformats.org/officeDocument/2006/relationships/image" Target="../media/image62.png"/><Relationship Id="rId51" Type="http://schemas.openxmlformats.org/officeDocument/2006/relationships/image" Target="../media/image6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40.png"/><Relationship Id="rId13" Type="http://schemas.openxmlformats.org/officeDocument/2006/relationships/image" Target="../media/image7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24.png"/><Relationship Id="rId17" Type="http://schemas.openxmlformats.org/officeDocument/2006/relationships/image" Target="../media/image52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40.png"/><Relationship Id="rId28" Type="http://schemas.openxmlformats.org/officeDocument/2006/relationships/image" Target="../media/image96.png"/><Relationship Id="rId29" Type="http://schemas.openxmlformats.org/officeDocument/2006/relationships/image" Target="../media/image97.png"/><Relationship Id="rId30" Type="http://schemas.openxmlformats.org/officeDocument/2006/relationships/image" Target="../media/image98.png"/><Relationship Id="rId31" Type="http://schemas.openxmlformats.org/officeDocument/2006/relationships/image" Target="../media/image43.png"/><Relationship Id="rId32" Type="http://schemas.openxmlformats.org/officeDocument/2006/relationships/image" Target="../media/image99.png"/><Relationship Id="rId33" Type="http://schemas.openxmlformats.org/officeDocument/2006/relationships/image" Target="../media/image100.png"/><Relationship Id="rId34" Type="http://schemas.openxmlformats.org/officeDocument/2006/relationships/image" Target="../media/image37.png"/><Relationship Id="rId35" Type="http://schemas.openxmlformats.org/officeDocument/2006/relationships/image" Target="../media/image101.png"/><Relationship Id="rId36" Type="http://schemas.openxmlformats.org/officeDocument/2006/relationships/image" Target="../media/image102.png"/><Relationship Id="rId37" Type="http://schemas.openxmlformats.org/officeDocument/2006/relationships/image" Target="../media/image10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3075" y="2247900"/>
            <a:ext cx="5600700" cy="1647825"/>
            <a:chOff x="1743075" y="2247900"/>
            <a:chExt cx="5600700" cy="1647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3275" y="2247900"/>
              <a:ext cx="2162175" cy="9429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075" y="2857500"/>
              <a:ext cx="2257425" cy="1038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6625" y="2857500"/>
              <a:ext cx="3867150" cy="10382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4032" y="2254699"/>
            <a:ext cx="4980305" cy="1267460"/>
          </a:xfrm>
          <a:prstGeom prst="rect"/>
        </p:spPr>
        <p:txBody>
          <a:bodyPr wrap="square" lIns="0" tIns="109220" rIns="0" bIns="0" rtlCol="0" vert="horz">
            <a:spAutoFit/>
          </a:bodyPr>
          <a:lstStyle/>
          <a:p>
            <a:pPr algn="ctr" marR="292735">
              <a:lnSpc>
                <a:spcPct val="100000"/>
              </a:lnSpc>
              <a:spcBef>
                <a:spcPts val="860"/>
              </a:spcBef>
            </a:pPr>
            <a:r>
              <a:rPr dirty="0" sz="3200" spc="-5">
                <a:solidFill>
                  <a:srgbClr val="FFFFFF"/>
                </a:solidFill>
              </a:rPr>
              <a:t>TOPIC</a:t>
            </a:r>
            <a:r>
              <a:rPr dirty="0" sz="3200" spc="-170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3600" spc="-204">
                <a:solidFill>
                  <a:srgbClr val="FFFFFF"/>
                </a:solidFill>
              </a:rPr>
              <a:t>A</a:t>
            </a:r>
            <a:r>
              <a:rPr dirty="0" sz="3600" spc="-100">
                <a:solidFill>
                  <a:srgbClr val="FFFFFF"/>
                </a:solidFill>
              </a:rPr>
              <a:t>g</a:t>
            </a:r>
            <a:r>
              <a:rPr dirty="0" sz="3600" spc="-95">
                <a:solidFill>
                  <a:srgbClr val="FFFFFF"/>
                </a:solidFill>
              </a:rPr>
              <a:t>a</a:t>
            </a:r>
            <a:r>
              <a:rPr dirty="0" sz="3600" spc="-65">
                <a:solidFill>
                  <a:srgbClr val="FFFFFF"/>
                </a:solidFill>
              </a:rPr>
              <a:t>r</a:t>
            </a:r>
            <a:r>
              <a:rPr dirty="0" sz="3600" spc="-85">
                <a:solidFill>
                  <a:srgbClr val="FFFFFF"/>
                </a:solidFill>
              </a:rPr>
              <a:t>ta</a:t>
            </a:r>
            <a:r>
              <a:rPr dirty="0" sz="3600" spc="-105">
                <a:solidFill>
                  <a:srgbClr val="FFFFFF"/>
                </a:solidFill>
              </a:rPr>
              <a:t>l</a:t>
            </a:r>
            <a:r>
              <a:rPr dirty="0" sz="3600">
                <a:solidFill>
                  <a:srgbClr val="FFFFFF"/>
                </a:solidFill>
              </a:rPr>
              <a:t>a</a:t>
            </a:r>
            <a:r>
              <a:rPr dirty="0" sz="3600" spc="-145">
                <a:solidFill>
                  <a:srgbClr val="FFFFFF"/>
                </a:solidFill>
              </a:rPr>
              <a:t> </a:t>
            </a:r>
            <a:r>
              <a:rPr dirty="0" sz="3600" spc="-135">
                <a:solidFill>
                  <a:srgbClr val="FFFFFF"/>
                </a:solidFill>
              </a:rPr>
              <a:t>C</a:t>
            </a:r>
            <a:r>
              <a:rPr dirty="0" sz="3600" spc="35">
                <a:solidFill>
                  <a:srgbClr val="FFFFFF"/>
                </a:solidFill>
              </a:rPr>
              <a:t>o</a:t>
            </a:r>
            <a:r>
              <a:rPr dirty="0" sz="3600" spc="55">
                <a:solidFill>
                  <a:srgbClr val="FFFFFF"/>
                </a:solidFill>
              </a:rPr>
              <a:t>n</a:t>
            </a:r>
            <a:r>
              <a:rPr dirty="0" sz="3600" spc="30">
                <a:solidFill>
                  <a:srgbClr val="FFFFFF"/>
                </a:solidFill>
              </a:rPr>
              <a:t>s</a:t>
            </a:r>
            <a:r>
              <a:rPr dirty="0" sz="3600" spc="80">
                <a:solidFill>
                  <a:srgbClr val="FFFFFF"/>
                </a:solidFill>
              </a:rPr>
              <a:t>p</a:t>
            </a:r>
            <a:r>
              <a:rPr dirty="0" sz="3600" spc="30">
                <a:solidFill>
                  <a:srgbClr val="FFFFFF"/>
                </a:solidFill>
              </a:rPr>
              <a:t>i</a:t>
            </a:r>
            <a:r>
              <a:rPr dirty="0" sz="3600" spc="-340">
                <a:solidFill>
                  <a:srgbClr val="FFFFFF"/>
                </a:solidFill>
              </a:rPr>
              <a:t>r</a:t>
            </a:r>
            <a:r>
              <a:rPr dirty="0" sz="3600" spc="10">
                <a:solidFill>
                  <a:srgbClr val="FFFFFF"/>
                </a:solidFill>
              </a:rPr>
              <a:t>a</a:t>
            </a:r>
            <a:r>
              <a:rPr dirty="0" sz="3600" spc="30">
                <a:solidFill>
                  <a:srgbClr val="FFFFFF"/>
                </a:solidFill>
              </a:rPr>
              <a:t>c</a:t>
            </a:r>
            <a:r>
              <a:rPr dirty="0" sz="3600">
                <a:solidFill>
                  <a:srgbClr val="FFFFFF"/>
                </a:solidFill>
              </a:rPr>
              <a:t>y</a:t>
            </a:r>
            <a:r>
              <a:rPr dirty="0" sz="3600" spc="-300">
                <a:solidFill>
                  <a:srgbClr val="FFFFFF"/>
                </a:solidFill>
              </a:rPr>
              <a:t> </a:t>
            </a:r>
            <a:r>
              <a:rPr dirty="0" sz="3600" spc="-135">
                <a:solidFill>
                  <a:srgbClr val="FFFFFF"/>
                </a:solidFill>
              </a:rPr>
              <a:t>C</a:t>
            </a:r>
            <a:r>
              <a:rPr dirty="0" sz="3600" spc="30">
                <a:solidFill>
                  <a:srgbClr val="FFFFFF"/>
                </a:solidFill>
              </a:rPr>
              <a:t>a</a:t>
            </a:r>
            <a:r>
              <a:rPr dirty="0" sz="3600" spc="30">
                <a:solidFill>
                  <a:srgbClr val="FFFFFF"/>
                </a:solidFill>
              </a:rPr>
              <a:t>s</a:t>
            </a:r>
            <a:r>
              <a:rPr dirty="0" sz="3600">
                <a:solidFill>
                  <a:srgbClr val="FFFFFF"/>
                </a:solidFill>
              </a:rPr>
              <a:t>e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2396998" y="3512896"/>
            <a:ext cx="4269105" cy="152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38225" marR="1026794" indent="2540">
              <a:lnSpc>
                <a:spcPct val="103499"/>
              </a:lnSpc>
            </a:pPr>
            <a:r>
              <a:rPr dirty="0" sz="2400" spc="15" b="1">
                <a:solidFill>
                  <a:srgbClr val="FFC000"/>
                </a:solidFill>
                <a:latin typeface="Times New Roman"/>
                <a:cs typeface="Times New Roman"/>
              </a:rPr>
              <a:t>Prepared</a:t>
            </a:r>
            <a:r>
              <a:rPr dirty="0" sz="2400" spc="40" b="1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400" spc="10" b="1">
                <a:solidFill>
                  <a:srgbClr val="FFC000"/>
                </a:solidFill>
                <a:latin typeface="Times New Roman"/>
                <a:cs typeface="Times New Roman"/>
              </a:rPr>
              <a:t>by </a:t>
            </a:r>
            <a:r>
              <a:rPr dirty="0" sz="2400" spc="15" b="1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400" spc="25" b="1">
                <a:solidFill>
                  <a:srgbClr val="FFC000"/>
                </a:solidFill>
                <a:latin typeface="Times New Roman"/>
                <a:cs typeface="Times New Roman"/>
              </a:rPr>
              <a:t>Mallika</a:t>
            </a:r>
            <a:r>
              <a:rPr dirty="0" sz="2400" spc="35" b="1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400" spc="20" b="1">
                <a:solidFill>
                  <a:srgbClr val="FFC000"/>
                </a:solidFill>
                <a:latin typeface="Times New Roman"/>
                <a:cs typeface="Times New Roman"/>
              </a:rPr>
              <a:t>Datta </a:t>
            </a:r>
            <a:r>
              <a:rPr dirty="0" sz="2400" spc="25" b="1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400" spc="20" b="1">
                <a:solidFill>
                  <a:srgbClr val="FFC000"/>
                </a:solidFill>
                <a:latin typeface="Times New Roman"/>
                <a:cs typeface="Times New Roman"/>
              </a:rPr>
              <a:t>Lecturer</a:t>
            </a:r>
            <a:r>
              <a:rPr dirty="0" sz="2400" spc="-35" b="1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400" spc="15" b="1">
                <a:solidFill>
                  <a:srgbClr val="FFC000"/>
                </a:solidFill>
                <a:latin typeface="Times New Roman"/>
                <a:cs typeface="Times New Roman"/>
              </a:rPr>
              <a:t>at</a:t>
            </a:r>
            <a:r>
              <a:rPr dirty="0" sz="2400" spc="35" b="1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400" spc="15" b="1">
                <a:solidFill>
                  <a:srgbClr val="FFC000"/>
                </a:solidFill>
                <a:latin typeface="Times New Roman"/>
                <a:cs typeface="Times New Roman"/>
              </a:rPr>
              <a:t>EDS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25" b="1">
                <a:solidFill>
                  <a:srgbClr val="FFC000"/>
                </a:solidFill>
                <a:latin typeface="Times New Roman"/>
                <a:cs typeface="Times New Roman"/>
              </a:rPr>
              <a:t>United</a:t>
            </a:r>
            <a:r>
              <a:rPr dirty="0" sz="2400" spc="45" b="1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dirty="0" sz="2400" spc="25" b="1">
                <a:solidFill>
                  <a:srgbClr val="FFC000"/>
                </a:solidFill>
                <a:latin typeface="Times New Roman"/>
                <a:cs typeface="Times New Roman"/>
              </a:rPr>
              <a:t>International </a:t>
            </a:r>
            <a:r>
              <a:rPr dirty="0" sz="2400" spc="30" b="1">
                <a:solidFill>
                  <a:srgbClr val="FFC000"/>
                </a:solidFill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576" y="1280540"/>
            <a:ext cx="811339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833"/>
              <a:buFont typeface="Wingdings"/>
              <a:buChar char=""/>
              <a:tabLst>
                <a:tab pos="356235" algn="l"/>
              </a:tabLst>
            </a:pP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tribunal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started</a:t>
            </a:r>
            <a:r>
              <a:rPr dirty="0" sz="3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proceedings</a:t>
            </a:r>
            <a:r>
              <a:rPr dirty="0" sz="3600" spc="7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600" spc="86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600" spc="-130">
                <a:solidFill>
                  <a:srgbClr val="FFFFFF"/>
                </a:solidFill>
                <a:latin typeface="Times New Roman"/>
                <a:cs typeface="Times New Roman"/>
              </a:rPr>
              <a:t>highly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protected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chamber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inside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Times New Roman"/>
                <a:cs typeface="Times New Roman"/>
              </a:rPr>
              <a:t>Dhaka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Times New Roman"/>
                <a:cs typeface="Times New Roman"/>
              </a:rPr>
              <a:t>Cantonment.</a:t>
            </a:r>
            <a:r>
              <a:rPr dirty="0" sz="3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charge-sheet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consisting </a:t>
            </a:r>
            <a:r>
              <a:rPr dirty="0" sz="36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100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paragraphs 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35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accused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1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placed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before</a:t>
            </a:r>
            <a:r>
              <a:rPr dirty="0" sz="3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tribunal.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227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witnesses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20">
                <a:solidFill>
                  <a:srgbClr val="FFFFFF"/>
                </a:solidFill>
                <a:latin typeface="Times New Roman"/>
                <a:cs typeface="Times New Roman"/>
              </a:rPr>
              <a:t>11 </a:t>
            </a:r>
            <a:r>
              <a:rPr dirty="0" sz="36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approvers.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However,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3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approvers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ecla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ho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til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6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6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gove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nme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967" y="1664919"/>
            <a:ext cx="8111490" cy="392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5600" algn="l"/>
              </a:tabLst>
            </a:pP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Thomas </a:t>
            </a:r>
            <a:r>
              <a:rPr dirty="0" sz="3200" spc="-135">
                <a:solidFill>
                  <a:srgbClr val="FFFFFF"/>
                </a:solidFill>
                <a:latin typeface="Times New Roman"/>
                <a:cs typeface="Times New Roman"/>
              </a:rPr>
              <a:t>William,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British </a:t>
            </a:r>
            <a:r>
              <a:rPr dirty="0" sz="3200" spc="-120">
                <a:solidFill>
                  <a:srgbClr val="FFFFFF"/>
                </a:solidFill>
                <a:latin typeface="Times New Roman"/>
                <a:cs typeface="Times New Roman"/>
              </a:rPr>
              <a:t>lawyer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member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British Parliament,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filed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writ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petition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Dhaka High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behalf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Sheikh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Mujibur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3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4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 spc="-13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35">
                <a:solidFill>
                  <a:srgbClr val="FFFFFF"/>
                </a:solidFill>
                <a:latin typeface="Times New Roman"/>
                <a:cs typeface="Times New Roman"/>
              </a:rPr>
              <a:t>lit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 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tribunal.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He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assisted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conducting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legal</a:t>
            </a:r>
            <a:r>
              <a:rPr dirty="0" sz="3200" spc="5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proceedings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special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tribunal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Abdus 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Salam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Khan,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Ataur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Rahman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Khan,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others.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2725" y="333375"/>
            <a:ext cx="3810000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3466" y="435101"/>
            <a:ext cx="29514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"/>
              <a:t>C</a:t>
            </a:r>
            <a:r>
              <a:rPr dirty="0" spc="35"/>
              <a:t>o</a:t>
            </a:r>
            <a:r>
              <a:rPr dirty="0" spc="30"/>
              <a:t>n</a:t>
            </a:r>
            <a:r>
              <a:rPr dirty="0" spc="30"/>
              <a:t>c</a:t>
            </a:r>
            <a:r>
              <a:rPr dirty="0" spc="15"/>
              <a:t>l</a:t>
            </a:r>
            <a:r>
              <a:rPr dirty="0" spc="30"/>
              <a:t>u</a:t>
            </a:r>
            <a:r>
              <a:rPr dirty="0" spc="20"/>
              <a:t>s</a:t>
            </a:r>
            <a:r>
              <a:rPr dirty="0" spc="15"/>
              <a:t>i</a:t>
            </a:r>
            <a:r>
              <a:rPr dirty="0" spc="25"/>
              <a:t>o</a:t>
            </a:r>
            <a:r>
              <a:rPr dirty="0" spc="3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748" y="1818258"/>
            <a:ext cx="811847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5600" algn="l"/>
              </a:tabLst>
            </a:pP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 point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when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streets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Dhaka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became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Times New Roman"/>
                <a:cs typeface="Times New Roman"/>
              </a:rPr>
              <a:t>hot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bed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turmoil,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Sergeant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Zahurul Haq,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17th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accused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case,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mercilessly</a:t>
            </a:r>
            <a:r>
              <a:rPr dirty="0" sz="3200" spc="5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shot</a:t>
            </a:r>
            <a:r>
              <a:rPr dirty="0" sz="3200" spc="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2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death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 confinement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Dhaka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Cantonment.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475" y="2171700"/>
            <a:ext cx="8524875" cy="3381375"/>
            <a:chOff x="371475" y="2171700"/>
            <a:chExt cx="8524875" cy="3381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" y="2343150"/>
              <a:ext cx="600075" cy="619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2171700"/>
              <a:ext cx="1200150" cy="942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650" y="2171700"/>
              <a:ext cx="1371600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4100" y="2171700"/>
              <a:ext cx="914400" cy="942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9875" y="2171700"/>
              <a:ext cx="1019175" cy="942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0900" y="2171700"/>
              <a:ext cx="1438275" cy="942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0550" y="2171700"/>
              <a:ext cx="1038225" cy="942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0150" y="2171700"/>
              <a:ext cx="723900" cy="942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5425" y="2171700"/>
              <a:ext cx="1685925" cy="942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2725" y="2171700"/>
              <a:ext cx="1295400" cy="942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975" y="2171700"/>
              <a:ext cx="904875" cy="942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86700" y="2171700"/>
              <a:ext cx="1009650" cy="942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9125" y="2657475"/>
              <a:ext cx="1104900" cy="942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3975" y="2657475"/>
              <a:ext cx="895350" cy="942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19275" y="2657475"/>
              <a:ext cx="1066800" cy="9429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76500" y="2657475"/>
              <a:ext cx="1343025" cy="9429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19475" y="2657475"/>
              <a:ext cx="1514475" cy="9429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33900" y="2657475"/>
              <a:ext cx="1600200" cy="9429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34050" y="2657475"/>
              <a:ext cx="885825" cy="9429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10300" y="2657475"/>
              <a:ext cx="1200150" cy="9429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10400" y="2657475"/>
              <a:ext cx="876300" cy="9429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86650" y="2657475"/>
              <a:ext cx="1409700" cy="9429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9125" y="3152775"/>
              <a:ext cx="2009775" cy="942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57400" y="3152775"/>
              <a:ext cx="657225" cy="9429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05075" y="3152775"/>
              <a:ext cx="771525" cy="9429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05100" y="3152775"/>
              <a:ext cx="657225" cy="9429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90825" y="3152775"/>
              <a:ext cx="847725" cy="9429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38525" y="3152775"/>
              <a:ext cx="1885950" cy="9429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52975" y="3152775"/>
              <a:ext cx="657225" cy="9429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10175" y="3152775"/>
              <a:ext cx="2114550" cy="9429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24700" y="3152775"/>
              <a:ext cx="904875" cy="942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829550" y="3152775"/>
              <a:ext cx="1066800" cy="9429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9125" y="3638550"/>
              <a:ext cx="1885950" cy="9429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124075" y="3638550"/>
              <a:ext cx="1152525" cy="9429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86075" y="3638550"/>
              <a:ext cx="1790700" cy="9429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95775" y="3638550"/>
              <a:ext cx="1752600" cy="9429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76875" y="3638550"/>
              <a:ext cx="657225" cy="9429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53100" y="3638550"/>
              <a:ext cx="1352550" cy="9429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724650" y="3638550"/>
              <a:ext cx="1571625" cy="9429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915275" y="3638550"/>
              <a:ext cx="981075" cy="9429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19125" y="4124325"/>
              <a:ext cx="1076325" cy="9429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57300" y="4124325"/>
              <a:ext cx="2476500" cy="9429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86125" y="4124325"/>
              <a:ext cx="1276350" cy="9429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124325" y="4124325"/>
              <a:ext cx="1266825" cy="9429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943475" y="4124325"/>
              <a:ext cx="1323975" cy="9429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819775" y="4124325"/>
              <a:ext cx="1285875" cy="9429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667500" y="4124325"/>
              <a:ext cx="1800225" cy="9429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029575" y="4124325"/>
              <a:ext cx="866775" cy="94297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19125" y="4610100"/>
              <a:ext cx="1076325" cy="9429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19200" y="4610100"/>
              <a:ext cx="1400175" cy="94297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133600" y="4610100"/>
              <a:ext cx="1600200" cy="94297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257550" y="4610100"/>
              <a:ext cx="2133600" cy="94297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914900" y="4610100"/>
              <a:ext cx="1762125" cy="9429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05525" y="4610100"/>
              <a:ext cx="657225" cy="942975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536244" y="2274188"/>
            <a:ext cx="8105775" cy="2952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5600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news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his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death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led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furious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mob 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fire 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Guest House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well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buildings.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S.A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Rahman,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Chairman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8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tribunal,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Manzur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Quader,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chief</a:t>
            </a:r>
            <a:r>
              <a:rPr dirty="0" sz="3200" spc="7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20">
                <a:solidFill>
                  <a:srgbClr val="FFFFFF"/>
                </a:solidFill>
                <a:latin typeface="Times New Roman"/>
                <a:cs typeface="Times New Roman"/>
              </a:rPr>
              <a:t>lawyer</a:t>
            </a:r>
            <a:r>
              <a:rPr dirty="0" sz="3200" spc="5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dirty="0" sz="3200" spc="-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side,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then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residing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guest</a:t>
            </a:r>
            <a:r>
              <a:rPr dirty="0" sz="32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house,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evacuated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secretly.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475" y="1485900"/>
            <a:ext cx="8610600" cy="3381375"/>
            <a:chOff x="371475" y="1485900"/>
            <a:chExt cx="8610600" cy="3381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" y="1657350"/>
              <a:ext cx="600075" cy="619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1485900"/>
              <a:ext cx="8362950" cy="942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" y="1971675"/>
              <a:ext cx="8210550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125" y="2466975"/>
              <a:ext cx="1428750" cy="942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1625" y="2466975"/>
              <a:ext cx="7058025" cy="942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125" y="2952750"/>
              <a:ext cx="2733675" cy="942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1300" y="2952750"/>
              <a:ext cx="1866900" cy="942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1000" y="2952750"/>
              <a:ext cx="4276725" cy="942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125" y="3438525"/>
              <a:ext cx="8334375" cy="942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125" y="3924300"/>
              <a:ext cx="1847850" cy="942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81200" y="3924300"/>
              <a:ext cx="1885950" cy="942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95650" y="3924300"/>
              <a:ext cx="5600700" cy="9429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6244" y="1587195"/>
            <a:ext cx="8037195" cy="2953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fil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conce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bu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320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4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moveme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  </a:t>
            </a:r>
            <a:r>
              <a:rPr dirty="0" sz="3200" spc="-185">
                <a:solidFill>
                  <a:srgbClr val="FFFFFF"/>
                </a:solidFill>
                <a:latin typeface="Times New Roman"/>
                <a:cs typeface="Times New Roman"/>
              </a:rPr>
              <a:t>Ayub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ultimately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compelled </a:t>
            </a:r>
            <a:r>
              <a:rPr dirty="0" sz="3200" spc="4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hd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ga</a:t>
            </a:r>
            <a:r>
              <a:rPr dirty="0" sz="3200" spc="-1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22 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February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1969.</a:t>
            </a:r>
            <a:r>
              <a:rPr dirty="0" sz="320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320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accused,</a:t>
            </a:r>
            <a:r>
              <a:rPr dirty="0" sz="3200" spc="-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dirty="0" sz="3200" spc="-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Sheikh </a:t>
            </a:r>
            <a:r>
              <a:rPr dirty="0" sz="3200" spc="-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ji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ea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uncond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iti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ona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3200" spc="-26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475" y="2171700"/>
            <a:ext cx="8524875" cy="2895600"/>
            <a:chOff x="371475" y="2171700"/>
            <a:chExt cx="8524875" cy="2895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" y="2343150"/>
              <a:ext cx="600075" cy="619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2171700"/>
              <a:ext cx="1104900" cy="942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075" y="2171700"/>
              <a:ext cx="1066800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6925" y="2171700"/>
              <a:ext cx="2066925" cy="942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1900" y="2171700"/>
              <a:ext cx="1114425" cy="942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4850" y="2171700"/>
              <a:ext cx="695325" cy="942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75" y="2171700"/>
              <a:ext cx="952500" cy="942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9225" y="2171700"/>
              <a:ext cx="2190750" cy="942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58025" y="2171700"/>
              <a:ext cx="733425" cy="942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29500" y="2171700"/>
              <a:ext cx="1466850" cy="942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125" y="2657475"/>
              <a:ext cx="1552575" cy="942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33550" y="2657475"/>
              <a:ext cx="2047875" cy="942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750" y="2657475"/>
              <a:ext cx="1162050" cy="942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7650" y="2657475"/>
              <a:ext cx="1990725" cy="942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00700" y="2657475"/>
              <a:ext cx="904875" cy="9429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57900" y="2657475"/>
              <a:ext cx="1076325" cy="9429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96075" y="2657475"/>
              <a:ext cx="1790700" cy="9429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48625" y="2657475"/>
              <a:ext cx="847725" cy="9429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9125" y="3152775"/>
              <a:ext cx="1552575" cy="9429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52600" y="3152775"/>
              <a:ext cx="1752600" cy="9429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86100" y="3152775"/>
              <a:ext cx="876300" cy="9429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43300" y="3152775"/>
              <a:ext cx="1609725" cy="9429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33925" y="3152775"/>
              <a:ext cx="1533525" cy="942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38825" y="3152775"/>
              <a:ext cx="1647825" cy="9429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58025" y="3152775"/>
              <a:ext cx="1838325" cy="9429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9125" y="3638550"/>
              <a:ext cx="1885950" cy="9429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90750" y="3638550"/>
              <a:ext cx="1162050" cy="9429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38475" y="3638550"/>
              <a:ext cx="1571625" cy="9429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95775" y="3638550"/>
              <a:ext cx="1266825" cy="9429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38750" y="3638550"/>
              <a:ext cx="1076325" cy="9429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00750" y="3638550"/>
              <a:ext cx="2305050" cy="942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91475" y="3638550"/>
              <a:ext cx="904875" cy="9429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9125" y="4124325"/>
              <a:ext cx="647700" cy="9429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5325" y="4124325"/>
              <a:ext cx="2733675" cy="9429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57500" y="4124325"/>
              <a:ext cx="647700" cy="9429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33700" y="4124325"/>
              <a:ext cx="657225" cy="9429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14675" y="4124325"/>
              <a:ext cx="685800" cy="9429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28975" y="4124325"/>
              <a:ext cx="1819275" cy="9429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62475" y="4124325"/>
              <a:ext cx="1800225" cy="94297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36244" y="2273554"/>
            <a:ext cx="8107680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5600" algn="l"/>
              </a:tabLst>
            </a:pPr>
            <a:r>
              <a:rPr dirty="0" sz="3200" spc="65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32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day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(23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February),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grand </a:t>
            </a:r>
            <a:r>
              <a:rPr dirty="0" sz="3200" spc="-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public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reception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accorded 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accused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Paltan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Maidan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in Dhaka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where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Sheikh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Mujibur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Rahman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vested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 with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appellation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dirty="0" sz="3200" spc="-18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15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 spc="-15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3200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8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3200" spc="-22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8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4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625" y="333375"/>
            <a:ext cx="3886200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4476" y="435101"/>
            <a:ext cx="30467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912" y="1555750"/>
            <a:ext cx="8110855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5600" algn="l"/>
              </a:tabLst>
            </a:pP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Agartala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Conspiracy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framed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Pakistan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1968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during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Ayub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regime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Awami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League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chief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sheikh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mujibur rahman,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some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in-service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ex-service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10">
                <a:solidFill>
                  <a:srgbClr val="FFFFFF"/>
                </a:solidFill>
                <a:latin typeface="Times New Roman"/>
                <a:cs typeface="Times New Roman"/>
              </a:rPr>
              <a:t>rm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200" spc="-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pe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onne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gove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off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449" y="4023740"/>
            <a:ext cx="3724275" cy="10064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7620">
              <a:lnSpc>
                <a:spcPct val="101000"/>
              </a:lnSpc>
              <a:spcBef>
                <a:spcPts val="65"/>
              </a:spcBef>
              <a:tabLst>
                <a:tab pos="1183005" algn="l"/>
                <a:tab pos="2014855" algn="l"/>
                <a:tab pos="2298700" algn="l"/>
                <a:tab pos="2664460" algn="l"/>
              </a:tabLst>
            </a:pP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They	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were		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accused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5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6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14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4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9546" y="4023740"/>
            <a:ext cx="3896360" cy="99695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55575" marR="5080" indent="-143510">
              <a:lnSpc>
                <a:spcPts val="3800"/>
              </a:lnSpc>
              <a:spcBef>
                <a:spcPts val="245"/>
              </a:spcBef>
              <a:tabLst>
                <a:tab pos="718185" algn="l"/>
                <a:tab pos="984885" algn="l"/>
                <a:tab pos="1995170" algn="l"/>
                <a:tab pos="3044190" algn="l"/>
                <a:tab pos="3082290" algn="l"/>
                <a:tab pos="3702685" algn="l"/>
              </a:tabLst>
            </a:pP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22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nv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1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  t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449" y="5012563"/>
            <a:ext cx="7748905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37970" algn="l"/>
                <a:tab pos="2444750" algn="l"/>
                <a:tab pos="3149600" algn="l"/>
                <a:tab pos="4036060" algn="l"/>
                <a:tab pos="4571365" algn="l"/>
                <a:tab pos="5286375" algn="l"/>
                <a:tab pos="7393940" algn="l"/>
              </a:tabLst>
            </a:pP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8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8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14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8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17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 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881" y="1533601"/>
            <a:ext cx="8103234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623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petitis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principii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petition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conspiracy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concocted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Indian </a:t>
            </a:r>
            <a:r>
              <a:rPr dirty="0" sz="3200" spc="-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party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accused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persons at 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Agartala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city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nd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3200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wa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ca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9449" y="3551935"/>
            <a:ext cx="1516380" cy="148018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12700" marR="5080">
              <a:lnSpc>
                <a:spcPts val="3810"/>
              </a:lnSpc>
              <a:spcBef>
                <a:spcPts val="225"/>
              </a:spcBef>
            </a:pP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Agartala 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Pakistan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15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8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4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5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4073" y="3543427"/>
            <a:ext cx="3084195" cy="14871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41910" marR="5080" indent="-29845">
              <a:lnSpc>
                <a:spcPct val="99800"/>
              </a:lnSpc>
              <a:spcBef>
                <a:spcPts val="110"/>
              </a:spcBef>
            </a:pP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Conspiracy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Case. </a:t>
            </a:r>
            <a:r>
              <a:rPr dirty="0" sz="3200" spc="-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government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dirty="0" sz="3200" spc="-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7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6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327" y="3551935"/>
            <a:ext cx="2858770" cy="148018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r" marL="12700" marR="5080" indent="336550">
              <a:lnSpc>
                <a:spcPts val="3810"/>
              </a:lnSpc>
              <a:spcBef>
                <a:spcPts val="225"/>
              </a:spcBef>
              <a:tabLst>
                <a:tab pos="946785" algn="l"/>
                <a:tab pos="1584960" algn="l"/>
                <a:tab pos="2058035" algn="l"/>
                <a:tab pos="2131060" algn="l"/>
                <a:tab pos="2333625" algn="l"/>
              </a:tabLst>
            </a:pPr>
            <a:r>
              <a:rPr dirty="0" sz="3200" spc="8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9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		</a:t>
            </a:r>
            <a:r>
              <a:rPr dirty="0" sz="3200" spc="8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 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compelled		</a:t>
            </a:r>
            <a:r>
              <a:rPr dirty="0" sz="3200" spc="3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449" y="5012563"/>
            <a:ext cx="44284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movement</a:t>
            </a:r>
            <a:r>
              <a:rPr dirty="0" sz="320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Pakistan.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0" y="0"/>
            <a:ext cx="8191500" cy="1905000"/>
            <a:chOff x="571500" y="0"/>
            <a:chExt cx="8191500" cy="1905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0"/>
              <a:ext cx="8191500" cy="12382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7350" y="657225"/>
              <a:ext cx="6010275" cy="12477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8710" y="79705"/>
            <a:ext cx="7330440" cy="137096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099185" marR="5080" indent="-1087120">
              <a:lnSpc>
                <a:spcPct val="100499"/>
              </a:lnSpc>
              <a:spcBef>
                <a:spcPts val="80"/>
              </a:spcBef>
            </a:pPr>
            <a:r>
              <a:rPr dirty="0" spc="215"/>
              <a:t>E</a:t>
            </a:r>
            <a:r>
              <a:rPr dirty="0" spc="-95"/>
              <a:t>a</a:t>
            </a:r>
            <a:r>
              <a:rPr dirty="0" spc="155"/>
              <a:t>s</a:t>
            </a:r>
            <a:r>
              <a:rPr dirty="0"/>
              <a:t>t</a:t>
            </a:r>
            <a:r>
              <a:rPr dirty="0" spc="-204"/>
              <a:t> </a:t>
            </a:r>
            <a:r>
              <a:rPr dirty="0" spc="10"/>
              <a:t>P</a:t>
            </a:r>
            <a:r>
              <a:rPr dirty="0" spc="-95"/>
              <a:t>a</a:t>
            </a:r>
            <a:r>
              <a:rPr dirty="0" spc="-125"/>
              <a:t>k</a:t>
            </a:r>
            <a:r>
              <a:rPr dirty="0" spc="45"/>
              <a:t>i</a:t>
            </a:r>
            <a:r>
              <a:rPr dirty="0" spc="155"/>
              <a:t>s</a:t>
            </a:r>
            <a:r>
              <a:rPr dirty="0" spc="-125"/>
              <a:t>t</a:t>
            </a:r>
            <a:r>
              <a:rPr dirty="0" spc="-95"/>
              <a:t>a</a:t>
            </a:r>
            <a:r>
              <a:rPr dirty="0"/>
              <a:t>n</a:t>
            </a:r>
            <a:r>
              <a:rPr dirty="0" spc="-60"/>
              <a:t> </a:t>
            </a:r>
            <a:r>
              <a:rPr dirty="0" spc="-40"/>
              <a:t>w</a:t>
            </a:r>
            <a:r>
              <a:rPr dirty="0" spc="140"/>
              <a:t>e</a:t>
            </a:r>
            <a:r>
              <a:rPr dirty="0" spc="-459"/>
              <a:t>r</a:t>
            </a:r>
            <a:r>
              <a:rPr dirty="0"/>
              <a:t>e</a:t>
            </a:r>
            <a:r>
              <a:rPr dirty="0" spc="-20"/>
              <a:t> </a:t>
            </a:r>
            <a:r>
              <a:rPr dirty="0" spc="20"/>
              <a:t>d</a:t>
            </a:r>
            <a:r>
              <a:rPr dirty="0" spc="140"/>
              <a:t>e</a:t>
            </a:r>
            <a:r>
              <a:rPr dirty="0" spc="20"/>
              <a:t>p</a:t>
            </a:r>
            <a:r>
              <a:rPr dirty="0" spc="-459"/>
              <a:t>r</a:t>
            </a:r>
            <a:r>
              <a:rPr dirty="0" spc="45"/>
              <a:t>i</a:t>
            </a:r>
            <a:r>
              <a:rPr dirty="0" spc="-35"/>
              <a:t>v</a:t>
            </a:r>
            <a:r>
              <a:rPr dirty="0" spc="-15"/>
              <a:t>e</a:t>
            </a:r>
            <a:r>
              <a:rPr dirty="0"/>
              <a:t>d</a:t>
            </a:r>
            <a:r>
              <a:rPr dirty="0" spc="-285"/>
              <a:t> </a:t>
            </a:r>
            <a:r>
              <a:rPr dirty="0" spc="120"/>
              <a:t>o</a:t>
            </a:r>
            <a:r>
              <a:rPr dirty="0"/>
              <a:t>f  </a:t>
            </a:r>
            <a:r>
              <a:rPr dirty="0" spc="-75"/>
              <a:t>t</a:t>
            </a:r>
            <a:r>
              <a:rPr dirty="0" spc="-75"/>
              <a:t>h</a:t>
            </a:r>
            <a:r>
              <a:rPr dirty="0" spc="-75"/>
              <a:t>ei</a:t>
            </a:r>
            <a:r>
              <a:rPr dirty="0"/>
              <a:t>r</a:t>
            </a:r>
            <a:r>
              <a:rPr dirty="0" spc="-225"/>
              <a:t> </a:t>
            </a:r>
            <a:r>
              <a:rPr dirty="0" spc="15"/>
              <a:t>l</a:t>
            </a:r>
            <a:r>
              <a:rPr dirty="0" spc="20"/>
              <a:t>e</a:t>
            </a:r>
            <a:r>
              <a:rPr dirty="0" spc="25"/>
              <a:t>g</a:t>
            </a:r>
            <a:r>
              <a:rPr dirty="0" spc="15"/>
              <a:t>iti</a:t>
            </a:r>
            <a:r>
              <a:rPr dirty="0" spc="10"/>
              <a:t>ma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35"/>
              <a:t>rig</a:t>
            </a:r>
            <a:r>
              <a:rPr dirty="0" spc="-40"/>
              <a:t>h</a:t>
            </a:r>
            <a:r>
              <a:rPr dirty="0" spc="-40"/>
              <a:t>t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491" y="2015108"/>
            <a:ext cx="8109584" cy="441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5600" algn="l"/>
              </a:tabLst>
            </a:pP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Since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inception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Pakistan,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East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Pakistan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deprived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legitimate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rights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32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spheres.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Consequently,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resentment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Pakistani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rulers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brewed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among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East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Pakistan.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demand </a:t>
            </a:r>
            <a:r>
              <a:rPr dirty="0" sz="3200" spc="-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autonomy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placed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six-point </a:t>
            </a:r>
            <a:r>
              <a:rPr dirty="0" sz="3200" spc="-7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programme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160">
                <a:solidFill>
                  <a:srgbClr val="FFFFFF"/>
                </a:solidFill>
                <a:latin typeface="Times New Roman"/>
                <a:cs typeface="Times New Roman"/>
              </a:rPr>
              <a:t>Awami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League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chief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Sheikh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Mujibur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Rahman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thus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received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spontaneous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Pakistan.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50" y="333375"/>
            <a:ext cx="5457825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2632" y="435101"/>
            <a:ext cx="46018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0"/>
              <a:t>The</a:t>
            </a:r>
            <a:r>
              <a:rPr dirty="0" spc="-90"/>
              <a:t> </a:t>
            </a:r>
            <a:r>
              <a:rPr dirty="0" spc="5"/>
              <a:t>acute</a:t>
            </a:r>
            <a:r>
              <a:rPr dirty="0" spc="-155"/>
              <a:t> </a:t>
            </a:r>
            <a:r>
              <a:rPr dirty="0" spc="-55"/>
              <a:t>disparity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4357" y="1813305"/>
            <a:ext cx="8105775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833"/>
              <a:buFont typeface="Wingdings"/>
              <a:buChar char=""/>
              <a:tabLst>
                <a:tab pos="356235" algn="l"/>
              </a:tabLst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acute 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disparity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armed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forces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led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some </a:t>
            </a:r>
            <a:r>
              <a:rPr dirty="0" sz="3600" spc="-120">
                <a:solidFill>
                  <a:srgbClr val="FFFFFF"/>
                </a:solidFill>
                <a:latin typeface="Times New Roman"/>
                <a:cs typeface="Times New Roman"/>
              </a:rPr>
              <a:t>Bangali 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army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officers </a:t>
            </a:r>
            <a:r>
              <a:rPr dirty="0" sz="3600" spc="-3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soldiers </a:t>
            </a:r>
            <a:r>
              <a:rPr dirty="0" sz="3600" spc="10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6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united </a:t>
            </a:r>
            <a:r>
              <a:rPr dirty="0" sz="3600" spc="-120">
                <a:solidFill>
                  <a:srgbClr val="FFFFFF"/>
                </a:solidFill>
                <a:latin typeface="Times New Roman"/>
                <a:cs typeface="Times New Roman"/>
              </a:rPr>
              <a:t>secretly.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Knowing 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full </a:t>
            </a:r>
            <a:r>
              <a:rPr dirty="0" sz="3600" spc="-130">
                <a:solidFill>
                  <a:srgbClr val="FFFFFF"/>
                </a:solidFill>
                <a:latin typeface="Times New Roman"/>
                <a:cs typeface="Times New Roman"/>
              </a:rPr>
              <a:t>well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3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interest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120">
                <a:solidFill>
                  <a:srgbClr val="FFFFFF"/>
                </a:solidFill>
                <a:latin typeface="Times New Roman"/>
                <a:cs typeface="Times New Roman"/>
              </a:rPr>
              <a:t>Bangalis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could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never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served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dirty="0" sz="3600" spc="-2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rulers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145">
                <a:solidFill>
                  <a:srgbClr val="FFFFFF"/>
                </a:solidFill>
                <a:latin typeface="Times New Roman"/>
                <a:cs typeface="Times New Roman"/>
              </a:rPr>
              <a:t>West</a:t>
            </a:r>
            <a:r>
              <a:rPr dirty="0" sz="36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Pakistan,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decided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6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1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dirty="0" sz="36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Pakistan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independent</a:t>
            </a:r>
            <a:r>
              <a:rPr dirty="0" sz="36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dirty="0" sz="36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armed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 revolt.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1475994"/>
            <a:ext cx="21742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833"/>
              <a:buFont typeface="Wingdings"/>
              <a:buChar char=""/>
              <a:tabLst>
                <a:tab pos="355600" algn="l"/>
                <a:tab pos="1522730" algn="l"/>
              </a:tabLst>
            </a:pPr>
            <a:r>
              <a:rPr dirty="0" sz="3600" spc="-23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600" spc="-9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h	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391" y="1475994"/>
            <a:ext cx="77552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13915">
              <a:lnSpc>
                <a:spcPct val="100000"/>
              </a:lnSpc>
              <a:spcBef>
                <a:spcPts val="100"/>
              </a:spcBef>
              <a:tabLst>
                <a:tab pos="1880870" algn="l"/>
                <a:tab pos="3088640" algn="l"/>
                <a:tab pos="3150870" algn="l"/>
                <a:tab pos="3738879" algn="l"/>
                <a:tab pos="4943475" algn="l"/>
                <a:tab pos="5257165" algn="l"/>
                <a:tab pos="5998210" algn="l"/>
                <a:tab pos="7034530" algn="l"/>
                <a:tab pos="7356475" algn="l"/>
              </a:tabLst>
            </a:pP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n	</a:t>
            </a:r>
            <a:r>
              <a:rPr dirty="0" sz="3600" spc="-13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600" spc="-14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600" spc="-13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 spc="-36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600" spc="-9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n	</a:t>
            </a:r>
            <a:r>
              <a:rPr dirty="0" sz="3600" spc="10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ob</a:t>
            </a: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600" spc="-9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600" spc="-1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y		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nn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l		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600" spc="-9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tl</a:t>
            </a:r>
            <a:r>
              <a:rPr dirty="0" sz="3600" spc="-33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dirty="0" sz="3600" spc="-3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391" y="2573223"/>
            <a:ext cx="7767955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conspiracy </a:t>
            </a:r>
            <a:r>
              <a:rPr dirty="0" sz="3600" spc="-95">
                <a:solidFill>
                  <a:srgbClr val="FFFFFF"/>
                </a:solidFill>
                <a:latin typeface="Times New Roman"/>
                <a:cs typeface="Times New Roman"/>
              </a:rPr>
              <a:t>was, </a:t>
            </a:r>
            <a:r>
              <a:rPr dirty="0" sz="3600" spc="-90">
                <a:solidFill>
                  <a:srgbClr val="FFFFFF"/>
                </a:solidFill>
                <a:latin typeface="Times New Roman"/>
                <a:cs typeface="Times New Roman"/>
              </a:rPr>
              <a:t>however,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detected 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intelligence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department </a:t>
            </a:r>
            <a:r>
              <a:rPr dirty="0" sz="36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government. 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Nearly </a:t>
            </a:r>
            <a:r>
              <a:rPr dirty="0" sz="3600" spc="-3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thousand 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five </a:t>
            </a:r>
            <a:r>
              <a:rPr dirty="0" sz="3600" spc="-20">
                <a:solidFill>
                  <a:srgbClr val="FFFFFF"/>
                </a:solidFill>
                <a:latin typeface="Times New Roman"/>
                <a:cs typeface="Times New Roman"/>
              </a:rPr>
              <a:t>hundred </a:t>
            </a:r>
            <a:r>
              <a:rPr dirty="0" sz="3600" spc="-120">
                <a:solidFill>
                  <a:srgbClr val="FFFFFF"/>
                </a:solidFill>
                <a:latin typeface="Times New Roman"/>
                <a:cs typeface="Times New Roman"/>
              </a:rPr>
              <a:t>Bangalis 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throughout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Pakistan 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arrested 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force.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975" y="747318"/>
            <a:ext cx="5734050" cy="53633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425" y="333375"/>
            <a:ext cx="3914775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276" y="435101"/>
            <a:ext cx="31908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0"/>
              <a:t>C</a:t>
            </a:r>
            <a:r>
              <a:rPr dirty="0" spc="-114"/>
              <a:t>o</a:t>
            </a:r>
            <a:r>
              <a:rPr dirty="0" spc="-120"/>
              <a:t>u</a:t>
            </a:r>
            <a:r>
              <a:rPr dirty="0" spc="-120"/>
              <a:t>r</a:t>
            </a:r>
            <a:r>
              <a:rPr dirty="0"/>
              <a:t>t</a:t>
            </a:r>
            <a:r>
              <a:rPr dirty="0" spc="-265"/>
              <a:t> </a:t>
            </a:r>
            <a:r>
              <a:rPr dirty="0" spc="-110"/>
              <a:t>m</a:t>
            </a:r>
            <a:r>
              <a:rPr dirty="0" spc="-105"/>
              <a:t>a</a:t>
            </a:r>
            <a:r>
              <a:rPr dirty="0" spc="-110"/>
              <a:t>r</a:t>
            </a:r>
            <a:r>
              <a:rPr dirty="0" spc="-114"/>
              <a:t>t</a:t>
            </a:r>
            <a:r>
              <a:rPr dirty="0" spc="-110"/>
              <a:t>i</a:t>
            </a:r>
            <a:r>
              <a:rPr dirty="0" spc="-105"/>
              <a:t>a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015" y="1813305"/>
            <a:ext cx="8105775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833"/>
              <a:buFont typeface="Wingdings"/>
              <a:buChar char=""/>
              <a:tabLst>
                <a:tab pos="355600" algn="l"/>
              </a:tabLst>
            </a:pP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Initially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decided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martial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accused, </a:t>
            </a:r>
            <a:r>
              <a:rPr dirty="0" sz="3600" spc="5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dirty="0" sz="36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subsequently</a:t>
            </a:r>
            <a:r>
              <a:rPr dirty="0" sz="3600" spc="7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interest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proper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holding </a:t>
            </a:r>
            <a:r>
              <a:rPr dirty="0" sz="3600" spc="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9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elections 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1970 </a:t>
            </a:r>
            <a:r>
              <a:rPr dirty="0" sz="3600" spc="-2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resolved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1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frame </a:t>
            </a:r>
            <a:r>
              <a:rPr dirty="0" sz="3600" spc="-90">
                <a:solidFill>
                  <a:srgbClr val="FFFFFF"/>
                </a:solidFill>
                <a:latin typeface="Times New Roman"/>
                <a:cs typeface="Times New Roman"/>
              </a:rPr>
              <a:t>charge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 only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 against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35 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concerned</a:t>
            </a:r>
            <a:r>
              <a:rPr dirty="0" sz="36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85">
                <a:solidFill>
                  <a:srgbClr val="FFFFFF"/>
                </a:solidFill>
                <a:latin typeface="Times New Roman"/>
                <a:cs typeface="Times New Roman"/>
              </a:rPr>
              <a:t>political</a:t>
            </a:r>
            <a:r>
              <a:rPr dirty="0" sz="36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personalities</a:t>
            </a:r>
            <a:r>
              <a:rPr dirty="0" sz="36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dirty="0" sz="3600" spc="-8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gov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rn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6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600" spc="-17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600" spc="-11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icial</a:t>
            </a:r>
            <a:r>
              <a:rPr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6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30">
                <a:solidFill>
                  <a:srgbClr val="FFFFFF"/>
                </a:solidFill>
                <a:latin typeface="Times New Roman"/>
                <a:cs typeface="Times New Roman"/>
              </a:rPr>
              <a:t>und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ci</a:t>
            </a:r>
            <a:r>
              <a:rPr dirty="0" sz="3600" spc="-14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6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6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600" spc="-16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600" spc="-38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125" y="333375"/>
            <a:ext cx="5038725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dirty="0" spc="-320"/>
              <a:t> </a:t>
            </a:r>
            <a:r>
              <a:rPr dirty="0" spc="160"/>
              <a:t>s</a:t>
            </a:r>
            <a:r>
              <a:rPr dirty="0" spc="20"/>
              <a:t>p</a:t>
            </a:r>
            <a:r>
              <a:rPr dirty="0" spc="130"/>
              <a:t>ec</a:t>
            </a:r>
            <a:r>
              <a:rPr dirty="0" spc="45"/>
              <a:t>i</a:t>
            </a:r>
            <a:r>
              <a:rPr dirty="0" spc="-105"/>
              <a:t>a</a:t>
            </a:r>
            <a:r>
              <a:rPr dirty="0"/>
              <a:t>l</a:t>
            </a:r>
            <a:r>
              <a:rPr dirty="0" spc="-240"/>
              <a:t> </a:t>
            </a:r>
            <a:r>
              <a:rPr dirty="0" spc="-125"/>
              <a:t>t</a:t>
            </a:r>
            <a:r>
              <a:rPr dirty="0" spc="-455"/>
              <a:t>r</a:t>
            </a:r>
            <a:r>
              <a:rPr dirty="0" spc="45"/>
              <a:t>i</a:t>
            </a:r>
            <a:r>
              <a:rPr dirty="0" spc="20"/>
              <a:t>bun</a:t>
            </a:r>
            <a:r>
              <a:rPr dirty="0" spc="-105"/>
              <a:t>a</a:t>
            </a:r>
            <a:r>
              <a:rPr dirty="0"/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6407" y="1895094"/>
            <a:ext cx="8113395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special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tribunal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formed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amendment </a:t>
            </a:r>
            <a:r>
              <a:rPr dirty="0" sz="3200" spc="-95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made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penal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code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disposal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case.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hearing 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dirty="0" sz="3200" spc="-30">
                <a:solidFill>
                  <a:srgbClr val="FFFFFF"/>
                </a:solidFill>
                <a:latin typeface="Times New Roman"/>
                <a:cs typeface="Times New Roman"/>
              </a:rPr>
              <a:t>started 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19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June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1968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Sections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121-A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131.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Sheikh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Mujibur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Rahman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enrolled 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accused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No.1.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entitled 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ji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ah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oth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Ms. Mallika Datta</dc:creator>
  <dc:title>PowerPoint Presentation</dc:title>
  <dcterms:created xsi:type="dcterms:W3CDTF">2024-04-22T02:37:59Z</dcterms:created>
  <dcterms:modified xsi:type="dcterms:W3CDTF">2024-04-22T02:37:59Z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2024-04-22T00:00:00Z</vt:filetime>
  </property>
</Properties>
</file>