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6" r:id="rId10"/>
    <p:sldId id="265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71500" y="8262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722" y="191465"/>
            <a:ext cx="7080554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716" y="1319529"/>
            <a:ext cx="8093709" cy="3626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439410"/>
            <a:chOff x="0" y="0"/>
            <a:chExt cx="9144000" cy="54394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412615"/>
            </a:xfrm>
            <a:custGeom>
              <a:avLst/>
              <a:gdLst/>
              <a:ahLst/>
              <a:cxnLst/>
              <a:rect l="l" t="t" r="r" b="b"/>
              <a:pathLst>
                <a:path w="9144000" h="4412615">
                  <a:moveTo>
                    <a:pt x="9144000" y="0"/>
                  </a:moveTo>
                  <a:lnTo>
                    <a:pt x="0" y="0"/>
                  </a:lnTo>
                  <a:lnTo>
                    <a:pt x="0" y="4412615"/>
                  </a:lnTo>
                  <a:lnTo>
                    <a:pt x="9144000" y="44126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324" y="537972"/>
              <a:ext cx="8531352" cy="49011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7344" y="551941"/>
              <a:ext cx="8249284" cy="4618990"/>
            </a:xfrm>
            <a:custGeom>
              <a:avLst/>
              <a:gdLst/>
              <a:ahLst/>
              <a:cxnLst/>
              <a:rect l="l" t="t" r="r" b="b"/>
              <a:pathLst>
                <a:path w="8249284" h="4618990">
                  <a:moveTo>
                    <a:pt x="8249284" y="0"/>
                  </a:moveTo>
                  <a:lnTo>
                    <a:pt x="0" y="0"/>
                  </a:lnTo>
                  <a:lnTo>
                    <a:pt x="0" y="4618609"/>
                  </a:lnTo>
                  <a:lnTo>
                    <a:pt x="8249284" y="4618609"/>
                  </a:lnTo>
                  <a:lnTo>
                    <a:pt x="8249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0512" y="1179067"/>
            <a:ext cx="791908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77923B"/>
                </a:solidFill>
                <a:latin typeface="Times New Roman"/>
                <a:cs typeface="Times New Roman"/>
              </a:rPr>
              <a:t>Pakistan Period </a:t>
            </a:r>
            <a:r>
              <a:rPr sz="2400" b="1" i="1" spc="-5" dirty="0">
                <a:solidFill>
                  <a:srgbClr val="77923B"/>
                </a:solidFill>
                <a:latin typeface="Times New Roman"/>
                <a:cs typeface="Times New Roman"/>
              </a:rPr>
              <a:t>and Disparity between </a:t>
            </a:r>
            <a:r>
              <a:rPr sz="2400" b="1" i="1" spc="-50" dirty="0">
                <a:solidFill>
                  <a:srgbClr val="77923B"/>
                </a:solidFill>
                <a:latin typeface="Times New Roman"/>
                <a:cs typeface="Times New Roman"/>
              </a:rPr>
              <a:t>West </a:t>
            </a:r>
            <a:r>
              <a:rPr sz="2400" b="1" i="1" dirty="0">
                <a:solidFill>
                  <a:srgbClr val="77923B"/>
                </a:solidFill>
                <a:latin typeface="Times New Roman"/>
                <a:cs typeface="Times New Roman"/>
              </a:rPr>
              <a:t>Pakistan and East </a:t>
            </a:r>
            <a:r>
              <a:rPr sz="2400" b="1" i="1" spc="-585" dirty="0">
                <a:solidFill>
                  <a:srgbClr val="77923B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7923B"/>
                </a:solidFill>
                <a:latin typeface="Times New Roman"/>
                <a:cs typeface="Times New Roman"/>
              </a:rPr>
              <a:t>Pakistan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967990" marR="2957830" indent="1270" algn="ctr">
              <a:lnSpc>
                <a:spcPct val="100000"/>
              </a:lnSpc>
            </a:pP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Prepared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Mallika Datta 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Lecturer</a:t>
            </a:r>
            <a:r>
              <a:rPr sz="24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EDS</a:t>
            </a:r>
            <a:endParaRPr sz="2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United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24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7344" y="6354711"/>
            <a:ext cx="8250555" cy="0"/>
          </a:xfrm>
          <a:custGeom>
            <a:avLst/>
            <a:gdLst/>
            <a:ahLst/>
            <a:cxnLst/>
            <a:rect l="l" t="t" r="r" b="b"/>
            <a:pathLst>
              <a:path w="8250555">
                <a:moveTo>
                  <a:pt x="8250123" y="0"/>
                </a:moveTo>
                <a:lnTo>
                  <a:pt x="0" y="0"/>
                </a:lnTo>
              </a:path>
            </a:pathLst>
          </a:custGeom>
          <a:ln w="1016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441261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952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238" y="191465"/>
            <a:ext cx="7257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AFEF"/>
                </a:solidFill>
                <a:latin typeface="Calibri"/>
                <a:cs typeface="Calibri"/>
              </a:rPr>
              <a:t>Disparities</a:t>
            </a:r>
            <a:r>
              <a:rPr b="1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0AFEF"/>
                </a:solidFill>
                <a:latin typeface="Calibri"/>
                <a:cs typeface="Calibri"/>
              </a:rPr>
              <a:t>between</a:t>
            </a:r>
            <a:r>
              <a:rPr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0AFEF"/>
                </a:solidFill>
                <a:latin typeface="Calibri"/>
                <a:cs typeface="Calibri"/>
              </a:rPr>
              <a:t>east</a:t>
            </a:r>
            <a:r>
              <a:rPr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AFEF"/>
                </a:solidFill>
                <a:latin typeface="Calibri"/>
                <a:cs typeface="Calibri"/>
              </a:rPr>
              <a:t>west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5126" y="801750"/>
            <a:ext cx="17964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4000" b="1" spc="-5" dirty="0">
                <a:solidFill>
                  <a:srgbClr val="00AFEF"/>
                </a:solidFill>
                <a:latin typeface="Calibri"/>
                <a:cs typeface="Calibri"/>
              </a:rPr>
              <a:t>aki</a:t>
            </a:r>
            <a:r>
              <a:rPr sz="4000" b="1" spc="-5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4000" b="1" spc="-5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4000" b="1" spc="-5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153413"/>
            <a:ext cx="2420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Cultural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scrim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204" y="1976983"/>
            <a:ext cx="5006975" cy="2520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04139" marR="5715" indent="-91440" algn="just">
              <a:lnSpc>
                <a:spcPct val="100000"/>
              </a:lnSpc>
              <a:spcBef>
                <a:spcPts val="340"/>
              </a:spcBef>
              <a:buClr>
                <a:srgbClr val="4F81BC"/>
              </a:buClr>
              <a:buSzPct val="180000"/>
              <a:buFont typeface="Wingdings"/>
              <a:buChar char=""/>
              <a:tabLst>
                <a:tab pos="525145" algn="l"/>
              </a:tabLst>
            </a:pPr>
            <a:r>
              <a:rPr sz="2000" spc="-5" dirty="0">
                <a:latin typeface="Times New Roman"/>
                <a:cs typeface="Times New Roman"/>
              </a:rPr>
              <a:t>Bengali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mother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tongue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56 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percent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dirty="0">
                <a:latin typeface="Times New Roman"/>
                <a:cs typeface="Times New Roman"/>
              </a:rPr>
              <a:t>people of </a:t>
            </a:r>
            <a:r>
              <a:rPr sz="2000" spc="-5" dirty="0">
                <a:latin typeface="Times New Roman"/>
                <a:cs typeface="Times New Roman"/>
              </a:rPr>
              <a:t>Pakistan. On the other </a:t>
            </a:r>
            <a:r>
              <a:rPr sz="2000" dirty="0">
                <a:latin typeface="Times New Roman"/>
                <a:cs typeface="Times New Roman"/>
              </a:rPr>
              <a:t> hand,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Urdu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was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mother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tongue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only</a:t>
            </a:r>
            <a:r>
              <a:rPr sz="2000" b="1" spc="3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104139">
              <a:lnSpc>
                <a:spcPts val="2045"/>
              </a:lnSpc>
              <a:tabLst>
                <a:tab pos="1116330" algn="l"/>
                <a:tab pos="1989455" algn="l"/>
                <a:tab pos="2399030" algn="l"/>
                <a:tab pos="2907030" algn="l"/>
                <a:tab pos="3723640" algn="l"/>
                <a:tab pos="4133850" algn="l"/>
              </a:tabLst>
            </a:pPr>
            <a:r>
              <a:rPr sz="2000" b="1" dirty="0">
                <a:latin typeface="Times New Roman"/>
                <a:cs typeface="Times New Roman"/>
              </a:rPr>
              <a:t>pe</a:t>
            </a:r>
            <a:r>
              <a:rPr sz="2000" b="1" spc="-4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ce</a:t>
            </a:r>
            <a:r>
              <a:rPr sz="2000" b="1" spc="-2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	</a:t>
            </a: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op</a:t>
            </a:r>
            <a:r>
              <a:rPr sz="2000" dirty="0">
                <a:latin typeface="Times New Roman"/>
                <a:cs typeface="Times New Roman"/>
              </a:rPr>
              <a:t>le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ho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	of	P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(Census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1951).</a:t>
            </a:r>
            <a:endParaRPr sz="2000">
              <a:latin typeface="Times New Roman"/>
              <a:cs typeface="Times New Roman"/>
            </a:endParaRPr>
          </a:p>
          <a:p>
            <a:pPr marL="104139" marR="5080" indent="-91440" algn="just">
              <a:lnSpc>
                <a:spcPts val="2160"/>
              </a:lnSpc>
              <a:spcBef>
                <a:spcPts val="1435"/>
              </a:spcBef>
              <a:buClr>
                <a:srgbClr val="4F81BC"/>
              </a:buClr>
              <a:buFont typeface="Wingdings"/>
              <a:buChar char="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Thus Bengali, </a:t>
            </a:r>
            <a:r>
              <a:rPr sz="2000" dirty="0">
                <a:latin typeface="Times New Roman"/>
                <a:cs typeface="Times New Roman"/>
              </a:rPr>
              <a:t>despite </a:t>
            </a:r>
            <a:r>
              <a:rPr sz="2000" spc="-5" dirty="0">
                <a:latin typeface="Times New Roman"/>
                <a:cs typeface="Times New Roman"/>
              </a:rPr>
              <a:t>being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language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most of </a:t>
            </a:r>
            <a:r>
              <a:rPr sz="2000" dirty="0">
                <a:latin typeface="Times New Roman"/>
                <a:cs typeface="Times New Roman"/>
              </a:rPr>
              <a:t>the people of </a:t>
            </a:r>
            <a:r>
              <a:rPr sz="2000" spc="-5" dirty="0">
                <a:latin typeface="Times New Roman"/>
                <a:cs typeface="Times New Roman"/>
              </a:rPr>
              <a:t>Pakistan,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ignored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Pakistani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group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2714244" cy="3007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2120493"/>
            <a:ext cx="1834514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19600"/>
              </a:lnSpc>
              <a:spcBef>
                <a:spcPts val="100"/>
              </a:spcBef>
            </a:pP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Health</a:t>
            </a:r>
            <a:r>
              <a:rPr sz="20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0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social </a:t>
            </a:r>
            <a:r>
              <a:rPr sz="2000" b="1" spc="-4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5533" y="4376115"/>
            <a:ext cx="54984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5" dirty="0">
                <a:latin typeface="Arial"/>
                <a:cs typeface="Arial"/>
              </a:rPr>
              <a:t>[</a:t>
            </a:r>
            <a:r>
              <a:rPr sz="2000" b="1" spc="-265" dirty="0">
                <a:latin typeface="Arial"/>
                <a:cs typeface="Arial"/>
              </a:rPr>
              <a:t>S</a:t>
            </a:r>
            <a:r>
              <a:rPr sz="2000" b="1" spc="-35" dirty="0">
                <a:latin typeface="Arial"/>
                <a:cs typeface="Arial"/>
              </a:rPr>
              <a:t>o</a:t>
            </a:r>
            <a:r>
              <a:rPr sz="2000" b="1" spc="-50" dirty="0">
                <a:latin typeface="Arial"/>
                <a:cs typeface="Arial"/>
              </a:rPr>
              <a:t>u</a:t>
            </a:r>
            <a:r>
              <a:rPr sz="2000" b="1" spc="-90" dirty="0">
                <a:latin typeface="Arial"/>
                <a:cs typeface="Arial"/>
              </a:rPr>
              <a:t>r</a:t>
            </a:r>
            <a:r>
              <a:rPr sz="2000" b="1" spc="-114" dirty="0">
                <a:latin typeface="Arial"/>
                <a:cs typeface="Arial"/>
              </a:rPr>
              <a:t>c</a:t>
            </a:r>
            <a:r>
              <a:rPr sz="2000" b="1" spc="-100" dirty="0">
                <a:latin typeface="Arial"/>
                <a:cs typeface="Arial"/>
              </a:rPr>
              <a:t>e</a:t>
            </a:r>
            <a:r>
              <a:rPr sz="2000" b="1" spc="-215" dirty="0">
                <a:latin typeface="Arial"/>
                <a:cs typeface="Arial"/>
              </a:rPr>
              <a:t>: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M</a:t>
            </a:r>
            <a:r>
              <a:rPr sz="2000" b="1" spc="-90" dirty="0">
                <a:latin typeface="Arial"/>
                <a:cs typeface="Arial"/>
              </a:rPr>
              <a:t>.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2000" b="1" spc="-105" dirty="0">
                <a:latin typeface="Arial"/>
                <a:cs typeface="Arial"/>
              </a:rPr>
              <a:t>.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300" dirty="0">
                <a:latin typeface="Arial"/>
                <a:cs typeface="Arial"/>
              </a:rPr>
              <a:t>R</a:t>
            </a:r>
            <a:r>
              <a:rPr sz="2000" b="1" spc="-30" dirty="0">
                <a:latin typeface="Arial"/>
                <a:cs typeface="Arial"/>
              </a:rPr>
              <a:t>ah</a:t>
            </a:r>
            <a:r>
              <a:rPr sz="2000" b="1" spc="-90" dirty="0">
                <a:latin typeface="Arial"/>
                <a:cs typeface="Arial"/>
              </a:rPr>
              <a:t>im</a:t>
            </a:r>
            <a:r>
              <a:rPr sz="2000" b="1" spc="-105" dirty="0">
                <a:latin typeface="Arial"/>
                <a:cs typeface="Arial"/>
              </a:rPr>
              <a:t>,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229" dirty="0">
                <a:latin typeface="Arial"/>
                <a:cs typeface="Arial"/>
              </a:rPr>
              <a:t>B</a:t>
            </a:r>
            <a:r>
              <a:rPr sz="2000" b="1" spc="-40" dirty="0">
                <a:latin typeface="Arial"/>
                <a:cs typeface="Arial"/>
              </a:rPr>
              <a:t>a</a:t>
            </a:r>
            <a:r>
              <a:rPr sz="2000" b="1" spc="-80" dirty="0">
                <a:latin typeface="Arial"/>
                <a:cs typeface="Arial"/>
              </a:rPr>
              <a:t>nglades</a:t>
            </a:r>
            <a:r>
              <a:rPr sz="2000" b="1" spc="-95" dirty="0">
                <a:latin typeface="Arial"/>
                <a:cs typeface="Arial"/>
              </a:rPr>
              <a:t>h</a:t>
            </a:r>
            <a:r>
              <a:rPr sz="2000" b="1" spc="-65" dirty="0">
                <a:latin typeface="Arial"/>
                <a:cs typeface="Arial"/>
              </a:rPr>
              <a:t>er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I</a:t>
            </a:r>
            <a:r>
              <a:rPr sz="2000" b="1" spc="-75" dirty="0">
                <a:latin typeface="Arial"/>
                <a:cs typeface="Arial"/>
              </a:rPr>
              <a:t>t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15" dirty="0">
                <a:latin typeface="Arial"/>
                <a:cs typeface="Arial"/>
              </a:rPr>
              <a:t>h</a:t>
            </a:r>
            <a:r>
              <a:rPr sz="2000" b="1" spc="-190" dirty="0">
                <a:latin typeface="Arial"/>
                <a:cs typeface="Arial"/>
              </a:rPr>
              <a:t>a</a:t>
            </a:r>
            <a:r>
              <a:rPr sz="2000" b="1" spc="-180" dirty="0">
                <a:latin typeface="Arial"/>
                <a:cs typeface="Arial"/>
              </a:rPr>
              <a:t>s</a:t>
            </a:r>
            <a:r>
              <a:rPr sz="2000" b="1" spc="-105" dirty="0">
                <a:latin typeface="Arial"/>
                <a:cs typeface="Arial"/>
              </a:rPr>
              <a:t>,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235" dirty="0">
                <a:latin typeface="Arial"/>
                <a:cs typeface="Arial"/>
              </a:rPr>
              <a:t>P</a:t>
            </a:r>
            <a:r>
              <a:rPr sz="2000" b="1" spc="-105" dirty="0">
                <a:latin typeface="Arial"/>
                <a:cs typeface="Arial"/>
              </a:rPr>
              <a:t>.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480</a:t>
            </a:r>
            <a:r>
              <a:rPr sz="2000" b="1" spc="-25" dirty="0"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3050" y="1517650"/>
          <a:ext cx="6071868" cy="287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2368550"/>
                <a:gridCol w="1523364"/>
                <a:gridCol w="1523364"/>
              </a:tblGrid>
              <a:tr h="624839">
                <a:tc>
                  <a:txBody>
                    <a:bodyPr/>
                    <a:lstStyle/>
                    <a:p>
                      <a:pPr marL="65405" marR="2736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Sl. </a:t>
                      </a: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61658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West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kistan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kist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9192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sz="18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Population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5.50</a:t>
                      </a:r>
                      <a:r>
                        <a:rPr sz="1800" spc="-9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Crore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7.50</a:t>
                      </a: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Crore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35" dirty="0"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4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Doctors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12400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7600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91921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Rural</a:t>
                      </a:r>
                      <a:r>
                        <a:rPr sz="18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15" dirty="0">
                          <a:latin typeface="Microsoft Sans Serif"/>
                          <a:cs typeface="Microsoft Sans Serif"/>
                        </a:rPr>
                        <a:t>Health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Complex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325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88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8846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2876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nt  </a:t>
                      </a:r>
                      <a:r>
                        <a:rPr sz="1800" spc="-20" dirty="0">
                          <a:latin typeface="Microsoft Sans Serif"/>
                          <a:cs typeface="Microsoft Sans Serif"/>
                        </a:rPr>
                        <a:t>Centre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81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25" dirty="0">
                          <a:latin typeface="Microsoft Sans Serif"/>
                          <a:cs typeface="Microsoft Sans Serif"/>
                        </a:rPr>
                        <a:t>52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5906" y="4572"/>
            <a:ext cx="9092565" cy="939165"/>
            <a:chOff x="25906" y="4572"/>
            <a:chExt cx="9092565" cy="9391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6" y="53358"/>
              <a:ext cx="9092187" cy="7192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2175" y="4572"/>
              <a:ext cx="3383279" cy="9387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71437"/>
              <a:ext cx="9017000" cy="6429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00" y="71437"/>
              <a:ext cx="9017000" cy="643255"/>
            </a:xfrm>
            <a:custGeom>
              <a:avLst/>
              <a:gdLst/>
              <a:ahLst/>
              <a:cxnLst/>
              <a:rect l="l" t="t" r="r" b="b"/>
              <a:pathLst>
                <a:path w="9017000" h="643255">
                  <a:moveTo>
                    <a:pt x="0" y="642937"/>
                  </a:moveTo>
                  <a:lnTo>
                    <a:pt x="9017000" y="642937"/>
                  </a:lnTo>
                  <a:lnTo>
                    <a:pt x="9017000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06623" y="113538"/>
            <a:ext cx="2730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18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b="1" spc="-14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sz="3200" b="1" spc="-10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6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spc="-50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114" dirty="0">
                <a:solidFill>
                  <a:srgbClr val="FF0000"/>
                </a:solidFill>
                <a:latin typeface="Arial"/>
                <a:cs typeface="Arial"/>
              </a:rPr>
              <a:t>parity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0" marR="5080" indent="-26708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Disparities</a:t>
            </a:r>
            <a:r>
              <a:rPr spc="-5" dirty="0"/>
              <a:t> </a:t>
            </a:r>
            <a:r>
              <a:rPr spc="-15" dirty="0"/>
              <a:t>between</a:t>
            </a:r>
            <a:r>
              <a:rPr dirty="0"/>
              <a:t> </a:t>
            </a:r>
            <a:r>
              <a:rPr spc="-15" dirty="0"/>
              <a:t>east</a:t>
            </a:r>
            <a:r>
              <a:rPr spc="-5" dirty="0"/>
              <a:t> and</a:t>
            </a:r>
            <a:r>
              <a:rPr spc="-25" dirty="0"/>
              <a:t> west </a:t>
            </a:r>
            <a:r>
              <a:rPr spc="-885" dirty="0"/>
              <a:t> </a:t>
            </a:r>
            <a:r>
              <a:rPr spc="-30" dirty="0"/>
              <a:t>Pakistan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1439083"/>
            <a:ext cx="8094345" cy="38773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b="1" spc="-15" dirty="0">
                <a:solidFill>
                  <a:srgbClr val="00AF50"/>
                </a:solidFill>
                <a:latin typeface="Calibri"/>
                <a:cs typeface="Calibri"/>
              </a:rPr>
              <a:t>Education</a:t>
            </a:r>
            <a:endParaRPr sz="3600">
              <a:latin typeface="Calibri"/>
              <a:cs typeface="Calibri"/>
            </a:endParaRPr>
          </a:p>
          <a:p>
            <a:pPr marL="2852420" marR="5715" algn="just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period 1947-58, </a:t>
            </a:r>
            <a:r>
              <a:rPr sz="2000" spc="-10" dirty="0">
                <a:latin typeface="Calibri"/>
                <a:cs typeface="Calibri"/>
              </a:rPr>
              <a:t>enrollment </a:t>
            </a:r>
            <a:r>
              <a:rPr sz="2000" spc="-5" dirty="0">
                <a:latin typeface="Calibri"/>
                <a:cs typeface="Calibri"/>
              </a:rPr>
              <a:t>in primary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schools increased </a:t>
            </a: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163%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25" dirty="0">
                <a:latin typeface="Calibri"/>
                <a:cs typeface="Calibri"/>
              </a:rPr>
              <a:t>West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Pakistan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38%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Pakistan.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2852420" marR="5080" algn="just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Enrollment </a:t>
            </a:r>
            <a:r>
              <a:rPr sz="2000" spc="-5" dirty="0">
                <a:latin typeface="Calibri"/>
                <a:cs typeface="Calibri"/>
              </a:rPr>
              <a:t>in secondary schools increased by 64%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Pakistan,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dropped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6.6%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East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Pakistan.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2852420" marR="6985" algn="just">
              <a:lnSpc>
                <a:spcPts val="314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University </a:t>
            </a:r>
            <a:r>
              <a:rPr sz="2000" spc="-10" dirty="0">
                <a:latin typeface="Calibri"/>
                <a:cs typeface="Calibri"/>
              </a:rPr>
              <a:t>enrollment</a:t>
            </a:r>
            <a:r>
              <a:rPr sz="2000" spc="-5" dirty="0">
                <a:latin typeface="Calibri"/>
                <a:cs typeface="Calibri"/>
              </a:rPr>
              <a:t> increased by 38% in </a:t>
            </a:r>
            <a:r>
              <a:rPr sz="2000" spc="-25" dirty="0">
                <a:latin typeface="Calibri"/>
                <a:cs typeface="Calibri"/>
              </a:rPr>
              <a:t>West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Pakistan,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11%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Pakistan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03" y="2514600"/>
            <a:ext cx="2774442" cy="2231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0" marR="5080" indent="-26708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Disparities</a:t>
            </a:r>
            <a:r>
              <a:rPr spc="-5" dirty="0"/>
              <a:t> </a:t>
            </a:r>
            <a:r>
              <a:rPr spc="-15" dirty="0"/>
              <a:t>between</a:t>
            </a:r>
            <a:r>
              <a:rPr dirty="0"/>
              <a:t> </a:t>
            </a:r>
            <a:r>
              <a:rPr spc="-15" dirty="0"/>
              <a:t>east</a:t>
            </a:r>
            <a:r>
              <a:rPr spc="-5" dirty="0"/>
              <a:t> and</a:t>
            </a:r>
            <a:r>
              <a:rPr spc="-25" dirty="0"/>
              <a:t> west </a:t>
            </a:r>
            <a:r>
              <a:rPr spc="-885" dirty="0"/>
              <a:t> </a:t>
            </a:r>
            <a:r>
              <a:rPr spc="-30" dirty="0"/>
              <a:t>Pakistan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2174239"/>
            <a:ext cx="8094345" cy="413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Employment</a:t>
            </a:r>
            <a:endParaRPr sz="2800">
              <a:latin typeface="Calibri"/>
              <a:cs typeface="Calibri"/>
            </a:endParaRPr>
          </a:p>
          <a:p>
            <a:pPr marL="3335654" marR="6985" algn="just">
              <a:lnSpc>
                <a:spcPct val="120000"/>
              </a:lnSpc>
              <a:spcBef>
                <a:spcPts val="1380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administrative </a:t>
            </a:r>
            <a:r>
              <a:rPr sz="2400" dirty="0">
                <a:latin typeface="Times New Roman"/>
                <a:cs typeface="Times New Roman"/>
              </a:rPr>
              <a:t>arena, within </a:t>
            </a:r>
            <a:r>
              <a:rPr sz="2400" spc="-5" dirty="0">
                <a:latin typeface="Times New Roman"/>
                <a:cs typeface="Times New Roman"/>
              </a:rPr>
              <a:t>1966, </a:t>
            </a:r>
            <a:r>
              <a:rPr sz="2400" dirty="0">
                <a:latin typeface="Times New Roman"/>
                <a:cs typeface="Times New Roman"/>
              </a:rPr>
              <a:t> 77%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jobs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belonged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west</a:t>
            </a:r>
            <a:r>
              <a:rPr sz="2400" dirty="0">
                <a:latin typeface="Times New Roman"/>
                <a:cs typeface="Times New Roman"/>
              </a:rPr>
              <a:t> Pakistani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335654" marR="5080" algn="just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74% for 2nd </a:t>
            </a:r>
            <a:r>
              <a:rPr sz="2400" spc="-5" dirty="0">
                <a:latin typeface="Times New Roman"/>
                <a:cs typeface="Times New Roman"/>
              </a:rPr>
              <a:t>Class, </a:t>
            </a:r>
            <a:r>
              <a:rPr sz="2400" dirty="0">
                <a:latin typeface="Times New Roman"/>
                <a:cs typeface="Times New Roman"/>
              </a:rPr>
              <a:t>73% for 3rd </a:t>
            </a:r>
            <a:r>
              <a:rPr sz="2400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 and 70% for 4th </a:t>
            </a:r>
            <a:r>
              <a:rPr sz="2400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jobs went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west </a:t>
            </a:r>
            <a:r>
              <a:rPr sz="2400" spc="-5" dirty="0">
                <a:latin typeface="Times New Roman"/>
                <a:cs typeface="Times New Roman"/>
              </a:rPr>
              <a:t>Pakistan </a:t>
            </a:r>
            <a:r>
              <a:rPr sz="2400" dirty="0">
                <a:latin typeface="Times New Roman"/>
                <a:cs typeface="Times New Roman"/>
              </a:rPr>
              <a:t>while </a:t>
            </a:r>
            <a:r>
              <a:rPr sz="2400" spc="-5" dirty="0">
                <a:latin typeface="Times New Roman"/>
                <a:cs typeface="Times New Roman"/>
              </a:rPr>
              <a:t>remaining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Pakistan.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16" y="3105696"/>
            <a:ext cx="3740277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0" marR="5080" indent="-26708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Disparities</a:t>
            </a:r>
            <a:r>
              <a:rPr spc="-5" dirty="0"/>
              <a:t> </a:t>
            </a:r>
            <a:r>
              <a:rPr spc="-15" dirty="0"/>
              <a:t>between</a:t>
            </a:r>
            <a:r>
              <a:rPr dirty="0"/>
              <a:t> </a:t>
            </a:r>
            <a:r>
              <a:rPr spc="-15" dirty="0"/>
              <a:t>east</a:t>
            </a:r>
            <a:r>
              <a:rPr spc="-5" dirty="0"/>
              <a:t> and</a:t>
            </a:r>
            <a:r>
              <a:rPr spc="-25" dirty="0"/>
              <a:t> west </a:t>
            </a:r>
            <a:r>
              <a:rPr spc="-885" dirty="0"/>
              <a:t> </a:t>
            </a:r>
            <a:r>
              <a:rPr spc="-30" dirty="0"/>
              <a:t>Pakistan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2160524"/>
            <a:ext cx="2197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4400" b="1" spc="-10" dirty="0">
                <a:solidFill>
                  <a:srgbClr val="00AFEF"/>
                </a:solidFill>
                <a:latin typeface="Calibri"/>
                <a:cs typeface="Calibri"/>
              </a:rPr>
              <a:t>Military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816" y="1566563"/>
            <a:ext cx="5252720" cy="118999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55600" marR="5080" indent="-342900">
              <a:lnSpc>
                <a:spcPct val="121300"/>
              </a:lnSpc>
              <a:spcBef>
                <a:spcPts val="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headquarters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three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Defense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Services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established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Pakistan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  <a:tab pos="775970" algn="l"/>
                <a:tab pos="1292860" algn="l"/>
                <a:tab pos="2068830" algn="l"/>
                <a:tab pos="2545715" algn="l"/>
                <a:tab pos="3062605" algn="l"/>
                <a:tab pos="3719195" algn="l"/>
              </a:tabLst>
            </a:pPr>
            <a:r>
              <a:rPr sz="2000" dirty="0">
                <a:latin typeface="Times New Roman"/>
                <a:cs typeface="Times New Roman"/>
              </a:rPr>
              <a:t>In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ar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-14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al	Co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iss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816" y="2731109"/>
            <a:ext cx="52546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Officers </a:t>
            </a:r>
            <a:r>
              <a:rPr sz="2000" spc="-5" dirty="0">
                <a:latin typeface="Times New Roman"/>
                <a:cs typeface="Times New Roman"/>
              </a:rPr>
              <a:t>95 percent posts were held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45" dirty="0">
                <a:latin typeface="Times New Roman"/>
                <a:cs typeface="Times New Roman"/>
              </a:rPr>
              <a:t>West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Pakistanis and </a:t>
            </a:r>
            <a:r>
              <a:rPr sz="2000" dirty="0">
                <a:latin typeface="Times New Roman"/>
                <a:cs typeface="Times New Roman"/>
              </a:rPr>
              <a:t>East </a:t>
            </a:r>
            <a:r>
              <a:rPr sz="2000" spc="-5" dirty="0">
                <a:latin typeface="Times New Roman"/>
                <a:cs typeface="Times New Roman"/>
              </a:rPr>
              <a:t>Pakistan had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share of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percent.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2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 </a:t>
            </a:r>
            <a:r>
              <a:rPr sz="2000" dirty="0">
                <a:latin typeface="Times New Roman"/>
                <a:cs typeface="Times New Roman"/>
              </a:rPr>
              <a:t>Force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17%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Pakistan.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 was the </a:t>
            </a:r>
            <a:r>
              <a:rPr sz="2000" dirty="0">
                <a:latin typeface="Times New Roman"/>
                <a:cs typeface="Times New Roman"/>
              </a:rPr>
              <a:t>case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Navy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which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percentage of superior </a:t>
            </a:r>
            <a:r>
              <a:rPr sz="2000" spc="-10" dirty="0">
                <a:latin typeface="Times New Roman"/>
                <a:cs typeface="Times New Roman"/>
              </a:rPr>
              <a:t>officers </a:t>
            </a:r>
            <a:r>
              <a:rPr sz="2000" dirty="0">
                <a:latin typeface="Times New Roman"/>
                <a:cs typeface="Times New Roman"/>
              </a:rPr>
              <a:t>ranged </a:t>
            </a:r>
            <a:r>
              <a:rPr sz="2000" spc="-5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2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17%.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819400"/>
            <a:ext cx="31242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779526"/>
            <a:ext cx="8409305" cy="142859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81280" marR="5080" indent="-68580" algn="just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Pakistani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rule,</a:t>
            </a:r>
            <a:r>
              <a:rPr sz="2000" dirty="0">
                <a:latin typeface="Times New Roman"/>
                <a:cs typeface="Times New Roman"/>
              </a:rPr>
              <a:t> East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Pakistan</a:t>
            </a:r>
            <a:r>
              <a:rPr sz="2000" dirty="0">
                <a:latin typeface="Times New Roman"/>
                <a:cs typeface="Times New Roman"/>
              </a:rPr>
              <a:t> 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subjected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economic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disparity.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result, East Pakistan </a:t>
            </a:r>
            <a:r>
              <a:rPr sz="2000" spc="-10" dirty="0">
                <a:latin typeface="Times New Roman"/>
                <a:cs typeface="Times New Roman"/>
              </a:rPr>
              <a:t>could </a:t>
            </a:r>
            <a:r>
              <a:rPr sz="2000" spc="-5" dirty="0">
                <a:latin typeface="Times New Roman"/>
                <a:cs typeface="Times New Roman"/>
              </a:rPr>
              <a:t>never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self- </a:t>
            </a:r>
            <a:r>
              <a:rPr sz="2000" spc="-10" dirty="0">
                <a:latin typeface="Times New Roman"/>
                <a:cs typeface="Times New Roman"/>
              </a:rPr>
              <a:t>sufficient </a:t>
            </a:r>
            <a:r>
              <a:rPr sz="2000" spc="-20" dirty="0">
                <a:latin typeface="Times New Roman"/>
                <a:cs typeface="Times New Roman"/>
              </a:rPr>
              <a:t>economically.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provincial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government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did</a:t>
            </a:r>
            <a:r>
              <a:rPr sz="2000" dirty="0">
                <a:latin typeface="Times New Roman"/>
                <a:cs typeface="Times New Roman"/>
              </a:rPr>
              <a:t> not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any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currency</a:t>
            </a:r>
            <a:r>
              <a:rPr sz="2000" dirty="0">
                <a:latin typeface="Times New Roman"/>
                <a:cs typeface="Times New Roman"/>
              </a:rPr>
              <a:t> 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economy.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everything was controlled by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Centre, all the income of East </a:t>
            </a:r>
            <a:r>
              <a:rPr sz="2000" dirty="0">
                <a:latin typeface="Times New Roman"/>
                <a:cs typeface="Times New Roman"/>
              </a:rPr>
              <a:t> Pakistan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West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Pakistan</a:t>
            </a:r>
            <a:r>
              <a:rPr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1651" y="6105245"/>
            <a:ext cx="497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[Source: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M.A.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Rahim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,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Bangladesher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Itihas,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85" dirty="0">
                <a:latin typeface="Times New Roman"/>
                <a:cs typeface="Times New Roman"/>
              </a:rPr>
              <a:t>P.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480</a:t>
            </a:r>
            <a:r>
              <a:rPr sz="1300" b="1" spc="-5" dirty="0"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50" y="3422650"/>
          <a:ext cx="7124065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945"/>
                <a:gridCol w="2477770"/>
                <a:gridCol w="1781175"/>
                <a:gridCol w="1781175"/>
              </a:tblGrid>
              <a:tr h="346456"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7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7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o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b="1" spc="-90" dirty="0">
                          <a:latin typeface="Arial"/>
                          <a:cs typeface="Arial"/>
                        </a:rPr>
                        <a:t>Areas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7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istan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7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7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b="1" dirty="0">
                          <a:latin typeface="Arial"/>
                          <a:cs typeface="Arial"/>
                        </a:rPr>
                        <a:t>stan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7350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spc="10" dirty="0">
                          <a:latin typeface="Microsoft Sans Serif"/>
                          <a:cs typeface="Microsoft Sans Serif"/>
                        </a:rPr>
                        <a:t>Foreign</a:t>
                      </a:r>
                      <a:r>
                        <a:rPr sz="17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-10" dirty="0">
                          <a:latin typeface="Microsoft Sans Serif"/>
                          <a:cs typeface="Microsoft Sans Serif"/>
                        </a:rPr>
                        <a:t>Currency</a:t>
                      </a:r>
                      <a:r>
                        <a:rPr sz="17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35" dirty="0">
                          <a:latin typeface="Microsoft Sans Serif"/>
                          <a:cs typeface="Microsoft Sans Serif"/>
                        </a:rPr>
                        <a:t>for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  <a:p>
                      <a:pPr marL="68580">
                        <a:lnSpc>
                          <a:spcPts val="2030"/>
                        </a:lnSpc>
                        <a:spcBef>
                          <a:spcPts val="1025"/>
                        </a:spcBef>
                      </a:pP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Development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80%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6456"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spc="-5" dirty="0">
                          <a:latin typeface="Microsoft Sans Serif"/>
                          <a:cs typeface="Microsoft Sans Serif"/>
                        </a:rPr>
                        <a:t>US</a:t>
                      </a:r>
                      <a:r>
                        <a:rPr sz="17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7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dirty="0">
                          <a:latin typeface="Microsoft Sans Serif"/>
                          <a:cs typeface="Microsoft Sans Serif"/>
                        </a:rPr>
                        <a:t>Aid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56%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34%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46456"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spc="-15" dirty="0">
                          <a:latin typeface="Microsoft Sans Serif"/>
                          <a:cs typeface="Microsoft Sans Serif"/>
                        </a:rPr>
                        <a:t>House</a:t>
                      </a:r>
                      <a:r>
                        <a:rPr sz="17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15" dirty="0">
                          <a:latin typeface="Microsoft Sans Serif"/>
                          <a:cs typeface="Microsoft Sans Serif"/>
                        </a:rPr>
                        <a:t>Building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88%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  <a:spcBef>
                          <a:spcPts val="595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12%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46456"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dirty="0">
                          <a:latin typeface="Microsoft Sans Serif"/>
                          <a:cs typeface="Microsoft Sans Serif"/>
                        </a:rPr>
                        <a:t>Industrial</a:t>
                      </a:r>
                      <a:r>
                        <a:rPr sz="17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700" spc="-35" dirty="0">
                          <a:latin typeface="Microsoft Sans Serif"/>
                          <a:cs typeface="Microsoft Sans Serif"/>
                        </a:rPr>
                        <a:t>Bank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76%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0"/>
                        </a:lnSpc>
                        <a:spcBef>
                          <a:spcPts val="600"/>
                        </a:spcBef>
                      </a:pPr>
                      <a:r>
                        <a:rPr sz="1700" spc="-40" dirty="0">
                          <a:latin typeface="Microsoft Sans Serif"/>
                          <a:cs typeface="Microsoft Sans Serif"/>
                        </a:rPr>
                        <a:t>24%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5906" y="4572"/>
            <a:ext cx="9092565" cy="939165"/>
            <a:chOff x="25906" y="4572"/>
            <a:chExt cx="9092565" cy="9391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6" y="53358"/>
              <a:ext cx="9092187" cy="7192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944" y="4572"/>
              <a:ext cx="6333744" cy="9387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71437"/>
              <a:ext cx="9017000" cy="6429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00" y="71437"/>
              <a:ext cx="9017000" cy="643255"/>
            </a:xfrm>
            <a:custGeom>
              <a:avLst/>
              <a:gdLst/>
              <a:ahLst/>
              <a:cxnLst/>
              <a:rect l="l" t="t" r="r" b="b"/>
              <a:pathLst>
                <a:path w="9017000" h="643255">
                  <a:moveTo>
                    <a:pt x="0" y="642937"/>
                  </a:moveTo>
                  <a:lnTo>
                    <a:pt x="9017000" y="642937"/>
                  </a:lnTo>
                  <a:lnTo>
                    <a:pt x="9017000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31010" y="113538"/>
            <a:ext cx="5680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spc="-2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b="1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b="1" spc="-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b="1" spc="-150" dirty="0">
                <a:solidFill>
                  <a:srgbClr val="FF0000"/>
                </a:solidFill>
                <a:latin typeface="Arial"/>
                <a:cs typeface="Arial"/>
              </a:rPr>
              <a:t>omic</a:t>
            </a:r>
            <a:r>
              <a:rPr sz="32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10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9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200" b="1" spc="-12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b="1" spc="-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200" b="1" spc="-195" dirty="0">
                <a:solidFill>
                  <a:srgbClr val="FF0000"/>
                </a:solidFill>
                <a:latin typeface="Arial"/>
                <a:cs typeface="Arial"/>
              </a:rPr>
              <a:t>cia</a:t>
            </a:r>
            <a:r>
              <a:rPr sz="3200" b="1" spc="-114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b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6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spc="-50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8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b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b="1" spc="-135" dirty="0">
                <a:solidFill>
                  <a:srgbClr val="FF0000"/>
                </a:solidFill>
                <a:latin typeface="Arial"/>
                <a:cs typeface="Arial"/>
              </a:rPr>
              <a:t>rity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0" marR="5080" indent="-26708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Disparities</a:t>
            </a:r>
            <a:r>
              <a:rPr spc="-5" dirty="0"/>
              <a:t> </a:t>
            </a:r>
            <a:r>
              <a:rPr spc="-15" dirty="0"/>
              <a:t>between</a:t>
            </a:r>
            <a:r>
              <a:rPr dirty="0"/>
              <a:t> </a:t>
            </a:r>
            <a:r>
              <a:rPr spc="-15" dirty="0"/>
              <a:t>east</a:t>
            </a:r>
            <a:r>
              <a:rPr spc="-5" dirty="0"/>
              <a:t> and</a:t>
            </a:r>
            <a:r>
              <a:rPr spc="-25" dirty="0"/>
              <a:t> west </a:t>
            </a:r>
            <a:r>
              <a:rPr spc="-885" dirty="0"/>
              <a:t> </a:t>
            </a:r>
            <a:r>
              <a:rPr spc="-30" dirty="0"/>
              <a:t>Pakistan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marR="5845175" indent="-342900">
              <a:lnSpc>
                <a:spcPts val="40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spc="-5" dirty="0"/>
              <a:t>Bank, </a:t>
            </a:r>
            <a:r>
              <a:rPr dirty="0"/>
              <a:t> </a:t>
            </a:r>
            <a:r>
              <a:rPr spc="-20" dirty="0"/>
              <a:t>trade</a:t>
            </a:r>
            <a:r>
              <a:rPr spc="-65" dirty="0"/>
              <a:t> </a:t>
            </a:r>
            <a:r>
              <a:rPr spc="-5" dirty="0"/>
              <a:t>and</a:t>
            </a:r>
          </a:p>
          <a:p>
            <a:pPr marL="355600">
              <a:lnSpc>
                <a:spcPts val="3495"/>
              </a:lnSpc>
            </a:pPr>
            <a:r>
              <a:rPr spc="-15" dirty="0"/>
              <a:t>commerce</a:t>
            </a:r>
          </a:p>
          <a:p>
            <a:pPr marL="2852420" algn="just">
              <a:lnSpc>
                <a:spcPts val="2920"/>
              </a:lnSpc>
            </a:pP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Head</a:t>
            </a:r>
            <a:r>
              <a:rPr sz="2800" b="0" spc="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offices</a:t>
            </a:r>
            <a:r>
              <a:rPr sz="2800"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800" b="0" spc="3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800" b="0" spc="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State</a:t>
            </a:r>
            <a:r>
              <a:rPr sz="2800"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Bank</a:t>
            </a:r>
            <a:r>
              <a:rPr sz="2800" b="0" spc="3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2921000" marR="5080" algn="just">
              <a:lnSpc>
                <a:spcPct val="100000"/>
              </a:lnSpc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other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banks,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insurance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companies, </a:t>
            </a:r>
            <a:r>
              <a:rPr sz="2800" b="0" spc="-6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trading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concerns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 foreign </a:t>
            </a:r>
            <a:r>
              <a:rPr sz="2800" b="0" spc="-6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missions were established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8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West </a:t>
            </a:r>
            <a:r>
              <a:rPr sz="28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Pakistan.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87" y="3048050"/>
            <a:ext cx="2578989" cy="3017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0" marR="5080" indent="-26708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Disparities</a:t>
            </a:r>
            <a:r>
              <a:rPr spc="-5" dirty="0"/>
              <a:t> </a:t>
            </a:r>
            <a:r>
              <a:rPr spc="-15" dirty="0"/>
              <a:t>between</a:t>
            </a:r>
            <a:r>
              <a:rPr dirty="0"/>
              <a:t> </a:t>
            </a:r>
            <a:r>
              <a:rPr spc="-15" dirty="0"/>
              <a:t>east</a:t>
            </a:r>
            <a:r>
              <a:rPr spc="-5" dirty="0"/>
              <a:t> and</a:t>
            </a:r>
            <a:r>
              <a:rPr spc="-25" dirty="0"/>
              <a:t> west </a:t>
            </a:r>
            <a:r>
              <a:rPr spc="-885" dirty="0"/>
              <a:t> </a:t>
            </a:r>
            <a:r>
              <a:rPr spc="-30" dirty="0"/>
              <a:t>Pakistan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2160524"/>
            <a:ext cx="25361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4400" b="1" spc="-20" dirty="0">
                <a:solidFill>
                  <a:srgbClr val="001F5F"/>
                </a:solidFill>
                <a:latin typeface="Calibri"/>
                <a:cs typeface="Calibri"/>
              </a:rPr>
              <a:t>Foreign </a:t>
            </a:r>
            <a:r>
              <a:rPr sz="4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400" b="1" spc="-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4400" b="1" spc="-9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4400" b="1" spc="-5" dirty="0">
                <a:solidFill>
                  <a:srgbClr val="001F5F"/>
                </a:solidFill>
                <a:latin typeface="Calibri"/>
                <a:cs typeface="Calibri"/>
              </a:rPr>
              <a:t>chan</a:t>
            </a:r>
            <a:r>
              <a:rPr sz="4400" b="1" spc="-5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4400" b="1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816" y="2245563"/>
            <a:ext cx="52527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 marR="5080" indent="-685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About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dirty="0">
                <a:latin typeface="Times New Roman"/>
                <a:cs typeface="Times New Roman"/>
              </a:rPr>
              <a:t> thirds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foreign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exchange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Pakistan was earned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selling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jute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7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East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Pakistan.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jute farmers could never get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fair price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products.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87" y="3515918"/>
            <a:ext cx="2578989" cy="2550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0" marR="5080" indent="-267081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Disparities</a:t>
            </a:r>
            <a:r>
              <a:rPr spc="-5" dirty="0"/>
              <a:t> </a:t>
            </a:r>
            <a:r>
              <a:rPr spc="-15" dirty="0"/>
              <a:t>between</a:t>
            </a:r>
            <a:r>
              <a:rPr dirty="0"/>
              <a:t> </a:t>
            </a:r>
            <a:r>
              <a:rPr spc="-15" dirty="0"/>
              <a:t>east</a:t>
            </a:r>
            <a:r>
              <a:rPr spc="-5" dirty="0"/>
              <a:t> and</a:t>
            </a:r>
            <a:r>
              <a:rPr spc="-25" dirty="0"/>
              <a:t> west </a:t>
            </a:r>
            <a:r>
              <a:rPr spc="-885" dirty="0"/>
              <a:t> </a:t>
            </a:r>
            <a:r>
              <a:rPr spc="-30" dirty="0"/>
              <a:t>Pakistan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1528317"/>
            <a:ext cx="168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b="1" spc="-5" dirty="0">
                <a:solidFill>
                  <a:srgbClr val="00AF50"/>
                </a:solidFill>
                <a:latin typeface="Calibri"/>
                <a:cs typeface="Calibri"/>
              </a:rPr>
              <a:t>Capi</a:t>
            </a:r>
            <a:r>
              <a:rPr sz="3600" b="1" spc="-4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3600" b="1" dirty="0">
                <a:solidFill>
                  <a:srgbClr val="00AF50"/>
                </a:solidFill>
                <a:latin typeface="Calibri"/>
                <a:cs typeface="Calibri"/>
              </a:rPr>
              <a:t>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616" y="2077034"/>
            <a:ext cx="2158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00AF50"/>
                </a:solidFill>
                <a:latin typeface="Calibri"/>
                <a:cs typeface="Calibri"/>
              </a:rPr>
              <a:t>investment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8816" y="2234895"/>
            <a:ext cx="52527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 marR="5080" indent="-685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financial </a:t>
            </a:r>
            <a:r>
              <a:rPr sz="2800" spc="-20" dirty="0">
                <a:latin typeface="Calibri"/>
                <a:cs typeface="Calibri"/>
              </a:rPr>
              <a:t>years, </a:t>
            </a:r>
            <a:r>
              <a:rPr sz="2800" dirty="0">
                <a:latin typeface="Calibri"/>
                <a:cs typeface="Calibri"/>
              </a:rPr>
              <a:t>1947-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48 and </a:t>
            </a:r>
            <a:r>
              <a:rPr sz="2800" dirty="0">
                <a:latin typeface="Calibri"/>
                <a:cs typeface="Calibri"/>
              </a:rPr>
              <a:t>1960-61, </a:t>
            </a:r>
            <a:r>
              <a:rPr sz="2800" spc="-10" dirty="0">
                <a:latin typeface="Calibri"/>
                <a:cs typeface="Calibri"/>
              </a:rPr>
              <a:t>capital </a:t>
            </a:r>
            <a:r>
              <a:rPr sz="2800" spc="-20" dirty="0">
                <a:latin typeface="Calibri"/>
                <a:cs typeface="Calibri"/>
              </a:rPr>
              <a:t>investment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development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purposes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7396" y="3515359"/>
            <a:ext cx="5182870" cy="13087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0"/>
              </a:spcBef>
            </a:pPr>
            <a:r>
              <a:rPr sz="2800" spc="-10" dirty="0">
                <a:latin typeface="Calibri"/>
                <a:cs typeface="Calibri"/>
              </a:rPr>
              <a:t>amounted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172 </a:t>
            </a:r>
            <a:r>
              <a:rPr sz="2800" spc="-20" dirty="0">
                <a:latin typeface="Calibri"/>
                <a:cs typeface="Calibri"/>
              </a:rPr>
              <a:t>crore </a:t>
            </a:r>
            <a:r>
              <a:rPr sz="2800" spc="-5" dirty="0">
                <a:latin typeface="Calibri"/>
                <a:cs typeface="Calibri"/>
              </a:rPr>
              <a:t>Rupees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25" dirty="0">
                <a:latin typeface="Calibri"/>
                <a:cs typeface="Calibri"/>
              </a:rPr>
              <a:t> East</a:t>
            </a:r>
            <a:r>
              <a:rPr sz="2800" spc="-20" dirty="0">
                <a:latin typeface="Calibri"/>
                <a:cs typeface="Calibri"/>
              </a:rPr>
              <a:t> Pakistan,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430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crore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Rupees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Pakistan.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887" y="3515918"/>
            <a:ext cx="2578989" cy="2550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564" y="2278202"/>
            <a:ext cx="66998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i="1" dirty="0">
                <a:latin typeface="Times New Roman"/>
                <a:cs typeface="Times New Roman"/>
              </a:rPr>
              <a:t>THANK</a:t>
            </a:r>
            <a:r>
              <a:rPr sz="9600" i="1" spc="-95" dirty="0">
                <a:latin typeface="Times New Roman"/>
                <a:cs typeface="Times New Roman"/>
              </a:rPr>
              <a:t> </a:t>
            </a:r>
            <a:r>
              <a:rPr sz="9600" i="1" dirty="0">
                <a:latin typeface="Times New Roman"/>
                <a:cs typeface="Times New Roman"/>
              </a:rPr>
              <a:t>YOU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882" y="839470"/>
            <a:ext cx="231838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585" dirty="0">
                <a:solidFill>
                  <a:srgbClr val="7DC492"/>
                </a:solidFill>
                <a:latin typeface="Trebuchet MS"/>
                <a:cs typeface="Trebuchet MS"/>
              </a:rPr>
              <a:t>PAKISTAN</a:t>
            </a:r>
            <a:endParaRPr sz="5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436" y="2617724"/>
            <a:ext cx="4330065" cy="26511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 indent="51435">
              <a:lnSpc>
                <a:spcPct val="80000"/>
              </a:lnSpc>
              <a:spcBef>
                <a:spcPts val="1085"/>
              </a:spcBef>
            </a:pPr>
            <a:r>
              <a:rPr sz="4100" spc="-20" dirty="0">
                <a:latin typeface="Microsoft Sans Serif"/>
                <a:cs typeface="Microsoft Sans Serif"/>
              </a:rPr>
              <a:t>14</a:t>
            </a:r>
            <a:r>
              <a:rPr sz="4100" spc="45" dirty="0">
                <a:latin typeface="Microsoft Sans Serif"/>
                <a:cs typeface="Microsoft Sans Serif"/>
              </a:rPr>
              <a:t> </a:t>
            </a:r>
            <a:r>
              <a:rPr sz="4100" spc="-325" dirty="0">
                <a:latin typeface="Microsoft Sans Serif"/>
                <a:cs typeface="Microsoft Sans Serif"/>
              </a:rPr>
              <a:t>August</a:t>
            </a:r>
            <a:r>
              <a:rPr sz="4100" spc="20" dirty="0">
                <a:latin typeface="Microsoft Sans Serif"/>
                <a:cs typeface="Microsoft Sans Serif"/>
              </a:rPr>
              <a:t> </a:t>
            </a:r>
            <a:r>
              <a:rPr sz="4100" spc="-55" dirty="0">
                <a:latin typeface="Microsoft Sans Serif"/>
                <a:cs typeface="Microsoft Sans Serif"/>
              </a:rPr>
              <a:t>1947,  </a:t>
            </a:r>
            <a:r>
              <a:rPr sz="4100" spc="-925" dirty="0">
                <a:latin typeface="Microsoft Sans Serif"/>
                <a:cs typeface="Microsoft Sans Serif"/>
              </a:rPr>
              <a:t>P</a:t>
            </a:r>
            <a:r>
              <a:rPr sz="4100" spc="-165" dirty="0">
                <a:latin typeface="Microsoft Sans Serif"/>
                <a:cs typeface="Microsoft Sans Serif"/>
              </a:rPr>
              <a:t>akist</a:t>
            </a:r>
            <a:r>
              <a:rPr sz="4100" spc="-215" dirty="0">
                <a:latin typeface="Microsoft Sans Serif"/>
                <a:cs typeface="Microsoft Sans Serif"/>
              </a:rPr>
              <a:t>a</a:t>
            </a:r>
            <a:r>
              <a:rPr sz="4100" spc="-484" dirty="0">
                <a:latin typeface="Microsoft Sans Serif"/>
                <a:cs typeface="Microsoft Sans Serif"/>
              </a:rPr>
              <a:t>n</a:t>
            </a:r>
            <a:r>
              <a:rPr sz="4100" spc="5" dirty="0">
                <a:latin typeface="Microsoft Sans Serif"/>
                <a:cs typeface="Microsoft Sans Serif"/>
              </a:rPr>
              <a:t> </a:t>
            </a:r>
            <a:r>
              <a:rPr sz="4100" spc="-275" dirty="0">
                <a:latin typeface="Microsoft Sans Serif"/>
                <a:cs typeface="Microsoft Sans Serif"/>
              </a:rPr>
              <a:t>became</a:t>
            </a:r>
            <a:r>
              <a:rPr sz="4100" spc="25" dirty="0">
                <a:latin typeface="Microsoft Sans Serif"/>
                <a:cs typeface="Microsoft Sans Serif"/>
              </a:rPr>
              <a:t> </a:t>
            </a:r>
            <a:r>
              <a:rPr sz="4100" spc="-185" dirty="0">
                <a:latin typeface="Microsoft Sans Serif"/>
                <a:cs typeface="Microsoft Sans Serif"/>
              </a:rPr>
              <a:t>an  </a:t>
            </a:r>
            <a:r>
              <a:rPr sz="4100" spc="-210" dirty="0">
                <a:latin typeface="Microsoft Sans Serif"/>
                <a:cs typeface="Microsoft Sans Serif"/>
              </a:rPr>
              <a:t>independent</a:t>
            </a:r>
            <a:r>
              <a:rPr sz="4100" spc="-45" dirty="0">
                <a:latin typeface="Microsoft Sans Serif"/>
                <a:cs typeface="Microsoft Sans Serif"/>
              </a:rPr>
              <a:t> </a:t>
            </a:r>
            <a:r>
              <a:rPr sz="4100" spc="-270" dirty="0">
                <a:latin typeface="Microsoft Sans Serif"/>
                <a:cs typeface="Microsoft Sans Serif"/>
              </a:rPr>
              <a:t>country. </a:t>
            </a:r>
            <a:r>
              <a:rPr sz="4100" spc="-1075" dirty="0">
                <a:latin typeface="Microsoft Sans Serif"/>
                <a:cs typeface="Microsoft Sans Serif"/>
              </a:rPr>
              <a:t> </a:t>
            </a:r>
            <a:r>
              <a:rPr sz="4100" spc="-400" dirty="0">
                <a:latin typeface="Microsoft Sans Serif"/>
                <a:cs typeface="Microsoft Sans Serif"/>
              </a:rPr>
              <a:t>But</a:t>
            </a:r>
            <a:r>
              <a:rPr sz="4100" spc="40" dirty="0">
                <a:latin typeface="Microsoft Sans Serif"/>
                <a:cs typeface="Microsoft Sans Serif"/>
              </a:rPr>
              <a:t> </a:t>
            </a:r>
            <a:r>
              <a:rPr sz="4100" spc="-35" dirty="0">
                <a:latin typeface="Microsoft Sans Serif"/>
                <a:cs typeface="Microsoft Sans Serif"/>
              </a:rPr>
              <a:t>it</a:t>
            </a:r>
            <a:r>
              <a:rPr sz="4100" spc="40" dirty="0">
                <a:latin typeface="Microsoft Sans Serif"/>
                <a:cs typeface="Microsoft Sans Serif"/>
              </a:rPr>
              <a:t> </a:t>
            </a:r>
            <a:r>
              <a:rPr sz="4100" spc="-105" dirty="0">
                <a:latin typeface="Microsoft Sans Serif"/>
                <a:cs typeface="Microsoft Sans Serif"/>
              </a:rPr>
              <a:t>face</a:t>
            </a:r>
            <a:r>
              <a:rPr sz="4100" spc="-114" dirty="0">
                <a:latin typeface="Microsoft Sans Serif"/>
                <a:cs typeface="Microsoft Sans Serif"/>
              </a:rPr>
              <a:t>d</a:t>
            </a:r>
            <a:r>
              <a:rPr sz="4100" dirty="0">
                <a:latin typeface="Microsoft Sans Serif"/>
                <a:cs typeface="Microsoft Sans Serif"/>
              </a:rPr>
              <a:t> </a:t>
            </a:r>
            <a:r>
              <a:rPr sz="4100" spc="-350" dirty="0">
                <a:latin typeface="Microsoft Sans Serif"/>
                <a:cs typeface="Microsoft Sans Serif"/>
              </a:rPr>
              <a:t>ma</a:t>
            </a:r>
            <a:r>
              <a:rPr sz="4100" spc="-600" dirty="0">
                <a:latin typeface="Microsoft Sans Serif"/>
                <a:cs typeface="Microsoft Sans Serif"/>
              </a:rPr>
              <a:t>n</a:t>
            </a:r>
            <a:r>
              <a:rPr sz="4100" dirty="0">
                <a:latin typeface="Microsoft Sans Serif"/>
                <a:cs typeface="Microsoft Sans Serif"/>
              </a:rPr>
              <a:t>y  </a:t>
            </a:r>
            <a:r>
              <a:rPr sz="4100" spc="-250" dirty="0">
                <a:latin typeface="Microsoft Sans Serif"/>
                <a:cs typeface="Microsoft Sans Serif"/>
              </a:rPr>
              <a:t>problems.</a:t>
            </a:r>
            <a:endParaRPr sz="41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2185" y="2759456"/>
            <a:ext cx="186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Microsoft Sans Serif"/>
                <a:cs typeface="Microsoft Sans Serif"/>
              </a:rPr>
              <a:t>-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0" y="2617724"/>
            <a:ext cx="2820415" cy="268086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lang="en-US" sz="3900" spc="-165" dirty="0" smtClean="0">
                <a:latin typeface="Microsoft Sans Serif"/>
                <a:cs typeface="Microsoft Sans Serif"/>
              </a:rPr>
              <a:t> </a:t>
            </a:r>
            <a:r>
              <a:rPr sz="3900" spc="-165" dirty="0" smtClean="0">
                <a:latin typeface="Microsoft Sans Serif"/>
                <a:cs typeface="Microsoft Sans Serif"/>
              </a:rPr>
              <a:t>Ge</a:t>
            </a:r>
            <a:r>
              <a:rPr sz="3900" spc="-130" dirty="0" smtClean="0">
                <a:latin typeface="Microsoft Sans Serif"/>
                <a:cs typeface="Microsoft Sans Serif"/>
              </a:rPr>
              <a:t>o</a:t>
            </a:r>
            <a:r>
              <a:rPr sz="3900" spc="-15" dirty="0" smtClean="0">
                <a:latin typeface="Microsoft Sans Serif"/>
                <a:cs typeface="Microsoft Sans Serif"/>
              </a:rPr>
              <a:t>g</a:t>
            </a:r>
            <a:r>
              <a:rPr sz="3900" spc="-55" dirty="0" smtClean="0">
                <a:latin typeface="Microsoft Sans Serif"/>
                <a:cs typeface="Microsoft Sans Serif"/>
              </a:rPr>
              <a:t>r</a:t>
            </a:r>
            <a:r>
              <a:rPr sz="3900" spc="-165" dirty="0" smtClean="0">
                <a:latin typeface="Microsoft Sans Serif"/>
                <a:cs typeface="Microsoft Sans Serif"/>
              </a:rPr>
              <a:t>ap</a:t>
            </a:r>
            <a:r>
              <a:rPr sz="3900" spc="-180" dirty="0" smtClean="0">
                <a:latin typeface="Microsoft Sans Serif"/>
                <a:cs typeface="Microsoft Sans Serif"/>
              </a:rPr>
              <a:t>h</a:t>
            </a:r>
            <a:r>
              <a:rPr sz="3900" spc="-140" dirty="0" smtClean="0">
                <a:latin typeface="Microsoft Sans Serif"/>
                <a:cs typeface="Microsoft Sans Serif"/>
              </a:rPr>
              <a:t>ical</a:t>
            </a:r>
            <a:endParaRPr sz="3900" dirty="0">
              <a:latin typeface="Microsoft Sans Serif"/>
              <a:cs typeface="Microsoft Sans Serif"/>
            </a:endParaRPr>
          </a:p>
          <a:p>
            <a:pPr marL="493395" indent="-340360">
              <a:lnSpc>
                <a:spcPct val="100000"/>
              </a:lnSpc>
              <a:spcBef>
                <a:spcPts val="330"/>
              </a:spcBef>
              <a:buChar char="-"/>
              <a:tabLst>
                <a:tab pos="494030" algn="l"/>
              </a:tabLst>
            </a:pPr>
            <a:r>
              <a:rPr sz="4400" spc="-215" dirty="0">
                <a:latin typeface="Microsoft Sans Serif"/>
                <a:cs typeface="Microsoft Sans Serif"/>
              </a:rPr>
              <a:t>Political</a:t>
            </a:r>
            <a:endParaRPr sz="4400" dirty="0">
              <a:latin typeface="Microsoft Sans Serif"/>
              <a:cs typeface="Microsoft Sans Serif"/>
            </a:endParaRPr>
          </a:p>
          <a:p>
            <a:pPr marL="493395" indent="-340360">
              <a:lnSpc>
                <a:spcPct val="100000"/>
              </a:lnSpc>
              <a:spcBef>
                <a:spcPts val="335"/>
              </a:spcBef>
              <a:buChar char="-"/>
              <a:tabLst>
                <a:tab pos="494030" algn="l"/>
              </a:tabLst>
            </a:pPr>
            <a:r>
              <a:rPr sz="4400" spc="-475" dirty="0">
                <a:latin typeface="Microsoft Sans Serif"/>
                <a:cs typeface="Microsoft Sans Serif"/>
              </a:rPr>
              <a:t>Economic</a:t>
            </a:r>
            <a:endParaRPr sz="4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192" y="839470"/>
            <a:ext cx="49498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4400" spc="-97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99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spc="-120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4400" spc="-100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77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88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4400" spc="-109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4400" spc="-16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spc="-108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4400" spc="-77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-91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spc="-36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88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4400" spc="-105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spc="-99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4400" spc="-919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4400" spc="-82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spc="-975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spc="-1000" dirty="0">
                <a:solidFill>
                  <a:srgbClr val="335B74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436" y="2664968"/>
            <a:ext cx="245491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62230">
              <a:lnSpc>
                <a:spcPts val="4750"/>
              </a:lnSpc>
              <a:spcBef>
                <a:spcPts val="705"/>
              </a:spcBef>
            </a:pPr>
            <a:r>
              <a:rPr sz="4400" spc="-245" dirty="0">
                <a:latin typeface="Microsoft Sans Serif"/>
                <a:cs typeface="Microsoft Sans Serif"/>
              </a:rPr>
              <a:t>No</a:t>
            </a:r>
            <a:r>
              <a:rPr sz="4400" spc="-30" dirty="0">
                <a:latin typeface="Microsoft Sans Serif"/>
                <a:cs typeface="Microsoft Sans Serif"/>
              </a:rPr>
              <a:t> </a:t>
            </a:r>
            <a:r>
              <a:rPr sz="4400" spc="-175" dirty="0">
                <a:latin typeface="Microsoft Sans Serif"/>
                <a:cs typeface="Microsoft Sans Serif"/>
              </a:rPr>
              <a:t>natural </a:t>
            </a:r>
            <a:r>
              <a:rPr sz="4400" spc="-1155" dirty="0">
                <a:latin typeface="Microsoft Sans Serif"/>
                <a:cs typeface="Microsoft Sans Serif"/>
              </a:rPr>
              <a:t> </a:t>
            </a:r>
            <a:r>
              <a:rPr sz="4400" spc="-180" dirty="0">
                <a:latin typeface="Microsoft Sans Serif"/>
                <a:cs typeface="Microsoft Sans Serif"/>
              </a:rPr>
              <a:t>borders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2179" y="2771648"/>
            <a:ext cx="3727450" cy="24822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 marR="5080" indent="16510" algn="just">
              <a:lnSpc>
                <a:spcPct val="70000"/>
              </a:lnSpc>
              <a:spcBef>
                <a:spcPts val="1210"/>
              </a:spcBef>
            </a:pPr>
            <a:r>
              <a:rPr sz="3100" spc="-195" dirty="0">
                <a:latin typeface="Microsoft Sans Serif"/>
                <a:cs typeface="Microsoft Sans Serif"/>
              </a:rPr>
              <a:t>Although</a:t>
            </a:r>
            <a:r>
              <a:rPr sz="3100" spc="-190" dirty="0">
                <a:latin typeface="Microsoft Sans Serif"/>
                <a:cs typeface="Microsoft Sans Serif"/>
              </a:rPr>
              <a:t> </a:t>
            </a:r>
            <a:r>
              <a:rPr sz="3100" spc="-235" dirty="0">
                <a:latin typeface="Microsoft Sans Serif"/>
                <a:cs typeface="Microsoft Sans Serif"/>
              </a:rPr>
              <a:t>Pakistan</a:t>
            </a:r>
            <a:r>
              <a:rPr sz="3100" spc="-229" dirty="0">
                <a:latin typeface="Microsoft Sans Serif"/>
                <a:cs typeface="Microsoft Sans Serif"/>
              </a:rPr>
              <a:t> </a:t>
            </a:r>
            <a:r>
              <a:rPr sz="3100" spc="-280" dirty="0">
                <a:latin typeface="Microsoft Sans Serif"/>
                <a:cs typeface="Microsoft Sans Serif"/>
              </a:rPr>
              <a:t>was </a:t>
            </a:r>
            <a:r>
              <a:rPr sz="3100" spc="-810" dirty="0">
                <a:latin typeface="Microsoft Sans Serif"/>
                <a:cs typeface="Microsoft Sans Serif"/>
              </a:rPr>
              <a:t> </a:t>
            </a:r>
            <a:r>
              <a:rPr sz="3100" spc="-110" dirty="0">
                <a:latin typeface="Microsoft Sans Serif"/>
                <a:cs typeface="Microsoft Sans Serif"/>
              </a:rPr>
              <a:t>created</a:t>
            </a:r>
            <a:r>
              <a:rPr sz="3100" spc="-105" dirty="0">
                <a:latin typeface="Microsoft Sans Serif"/>
                <a:cs typeface="Microsoft Sans Serif"/>
              </a:rPr>
              <a:t> </a:t>
            </a:r>
            <a:r>
              <a:rPr sz="3100" spc="-100" dirty="0">
                <a:latin typeface="Microsoft Sans Serif"/>
                <a:cs typeface="Microsoft Sans Serif"/>
              </a:rPr>
              <a:t>to</a:t>
            </a:r>
            <a:r>
              <a:rPr sz="3100" spc="-95" dirty="0">
                <a:latin typeface="Microsoft Sans Serif"/>
                <a:cs typeface="Microsoft Sans Serif"/>
              </a:rPr>
              <a:t> </a:t>
            </a:r>
            <a:r>
              <a:rPr sz="3100" spc="-195" dirty="0">
                <a:latin typeface="Microsoft Sans Serif"/>
                <a:cs typeface="Microsoft Sans Serif"/>
              </a:rPr>
              <a:t>unite</a:t>
            </a:r>
            <a:r>
              <a:rPr sz="3100" spc="-190" dirty="0">
                <a:latin typeface="Microsoft Sans Serif"/>
                <a:cs typeface="Microsoft Sans Serif"/>
              </a:rPr>
              <a:t> the </a:t>
            </a:r>
            <a:r>
              <a:rPr sz="3100" spc="-185" dirty="0">
                <a:latin typeface="Microsoft Sans Serif"/>
                <a:cs typeface="Microsoft Sans Serif"/>
              </a:rPr>
              <a:t> </a:t>
            </a:r>
            <a:r>
              <a:rPr sz="3100" spc="-280" dirty="0">
                <a:latin typeface="Microsoft Sans Serif"/>
                <a:cs typeface="Microsoft Sans Serif"/>
              </a:rPr>
              <a:t>Muslim</a:t>
            </a:r>
            <a:r>
              <a:rPr sz="3100" spc="-275" dirty="0">
                <a:latin typeface="Microsoft Sans Serif"/>
                <a:cs typeface="Microsoft Sans Serif"/>
              </a:rPr>
              <a:t> </a:t>
            </a:r>
            <a:r>
              <a:rPr sz="3100" spc="-125" dirty="0">
                <a:latin typeface="Microsoft Sans Serif"/>
                <a:cs typeface="Microsoft Sans Serif"/>
              </a:rPr>
              <a:t>population</a:t>
            </a:r>
            <a:r>
              <a:rPr sz="3100" spc="575" dirty="0">
                <a:latin typeface="Microsoft Sans Serif"/>
                <a:cs typeface="Microsoft Sans Serif"/>
              </a:rPr>
              <a:t> </a:t>
            </a:r>
            <a:r>
              <a:rPr sz="3100" spc="-5" dirty="0">
                <a:latin typeface="Microsoft Sans Serif"/>
                <a:cs typeface="Microsoft Sans Serif"/>
              </a:rPr>
              <a:t>of </a:t>
            </a:r>
            <a:r>
              <a:rPr sz="3100" dirty="0">
                <a:latin typeface="Microsoft Sans Serif"/>
                <a:cs typeface="Microsoft Sans Serif"/>
              </a:rPr>
              <a:t> </a:t>
            </a:r>
            <a:r>
              <a:rPr sz="3100" spc="-190" dirty="0">
                <a:latin typeface="Microsoft Sans Serif"/>
                <a:cs typeface="Microsoft Sans Serif"/>
              </a:rPr>
              <a:t>the</a:t>
            </a:r>
            <a:r>
              <a:rPr sz="3100" spc="-185" dirty="0">
                <a:latin typeface="Microsoft Sans Serif"/>
                <a:cs typeface="Microsoft Sans Serif"/>
              </a:rPr>
              <a:t> </a:t>
            </a:r>
            <a:r>
              <a:rPr sz="3100" spc="-75" dirty="0">
                <a:latin typeface="Microsoft Sans Serif"/>
                <a:cs typeface="Microsoft Sans Serif"/>
              </a:rPr>
              <a:t>old</a:t>
            </a:r>
            <a:r>
              <a:rPr sz="3100" spc="-70" dirty="0">
                <a:latin typeface="Microsoft Sans Serif"/>
                <a:cs typeface="Microsoft Sans Serif"/>
              </a:rPr>
              <a:t> </a:t>
            </a:r>
            <a:r>
              <a:rPr sz="3100" spc="-215" dirty="0">
                <a:latin typeface="Microsoft Sans Serif"/>
                <a:cs typeface="Microsoft Sans Serif"/>
              </a:rPr>
              <a:t>British</a:t>
            </a:r>
            <a:r>
              <a:rPr sz="3100" spc="-210" dirty="0">
                <a:latin typeface="Microsoft Sans Serif"/>
                <a:cs typeface="Microsoft Sans Serif"/>
              </a:rPr>
              <a:t> </a:t>
            </a:r>
            <a:r>
              <a:rPr sz="3100" spc="-140" dirty="0">
                <a:latin typeface="Microsoft Sans Serif"/>
                <a:cs typeface="Microsoft Sans Serif"/>
              </a:rPr>
              <a:t>India,</a:t>
            </a:r>
            <a:r>
              <a:rPr sz="3100" spc="-135" dirty="0">
                <a:latin typeface="Microsoft Sans Serif"/>
                <a:cs typeface="Microsoft Sans Serif"/>
              </a:rPr>
              <a:t> </a:t>
            </a:r>
            <a:r>
              <a:rPr sz="3100" spc="-25" dirty="0">
                <a:latin typeface="Microsoft Sans Serif"/>
                <a:cs typeface="Microsoft Sans Serif"/>
              </a:rPr>
              <a:t>it </a:t>
            </a:r>
            <a:r>
              <a:rPr sz="3100" spc="-810" dirty="0">
                <a:latin typeface="Microsoft Sans Serif"/>
                <a:cs typeface="Microsoft Sans Serif"/>
              </a:rPr>
              <a:t> </a:t>
            </a:r>
            <a:r>
              <a:rPr sz="3100" spc="-20" dirty="0">
                <a:latin typeface="Microsoft Sans Serif"/>
                <a:cs typeface="Microsoft Sans Serif"/>
              </a:rPr>
              <a:t>did</a:t>
            </a:r>
            <a:r>
              <a:rPr sz="3100" spc="-15" dirty="0">
                <a:latin typeface="Microsoft Sans Serif"/>
                <a:cs typeface="Microsoft Sans Serif"/>
              </a:rPr>
              <a:t> </a:t>
            </a:r>
            <a:r>
              <a:rPr sz="3100" spc="-190" dirty="0">
                <a:latin typeface="Microsoft Sans Serif"/>
                <a:cs typeface="Microsoft Sans Serif"/>
              </a:rPr>
              <a:t>not</a:t>
            </a:r>
            <a:r>
              <a:rPr sz="3100" spc="445" dirty="0">
                <a:latin typeface="Microsoft Sans Serif"/>
                <a:cs typeface="Microsoft Sans Serif"/>
              </a:rPr>
              <a:t> </a:t>
            </a:r>
            <a:r>
              <a:rPr sz="3100" spc="-204" dirty="0">
                <a:latin typeface="Microsoft Sans Serif"/>
                <a:cs typeface="Microsoft Sans Serif"/>
              </a:rPr>
              <a:t>have</a:t>
            </a:r>
            <a:r>
              <a:rPr sz="3100" spc="-200" dirty="0">
                <a:latin typeface="Microsoft Sans Serif"/>
                <a:cs typeface="Microsoft Sans Serif"/>
              </a:rPr>
              <a:t> </a:t>
            </a:r>
            <a:r>
              <a:rPr sz="3100" spc="-120" dirty="0">
                <a:latin typeface="Microsoft Sans Serif"/>
                <a:cs typeface="Microsoft Sans Serif"/>
              </a:rPr>
              <a:t>natural </a:t>
            </a:r>
            <a:r>
              <a:rPr sz="3100" spc="-114" dirty="0">
                <a:latin typeface="Microsoft Sans Serif"/>
                <a:cs typeface="Microsoft Sans Serif"/>
              </a:rPr>
              <a:t> </a:t>
            </a:r>
            <a:r>
              <a:rPr sz="3100" spc="-145" dirty="0">
                <a:latin typeface="Microsoft Sans Serif"/>
                <a:cs typeface="Microsoft Sans Serif"/>
              </a:rPr>
              <a:t>borders, </a:t>
            </a:r>
            <a:r>
              <a:rPr sz="3100" spc="-375" dirty="0">
                <a:latin typeface="Microsoft Sans Serif"/>
                <a:cs typeface="Microsoft Sans Serif"/>
              </a:rPr>
              <a:t>such</a:t>
            </a:r>
            <a:r>
              <a:rPr sz="3100" spc="-370" dirty="0">
                <a:latin typeface="Microsoft Sans Serif"/>
                <a:cs typeface="Microsoft Sans Serif"/>
              </a:rPr>
              <a:t> </a:t>
            </a:r>
            <a:r>
              <a:rPr sz="3100" spc="-265" dirty="0">
                <a:latin typeface="Microsoft Sans Serif"/>
                <a:cs typeface="Microsoft Sans Serif"/>
              </a:rPr>
              <a:t>as</a:t>
            </a:r>
            <a:r>
              <a:rPr sz="3100" spc="-260" dirty="0">
                <a:latin typeface="Microsoft Sans Serif"/>
                <a:cs typeface="Microsoft Sans Serif"/>
              </a:rPr>
              <a:t> </a:t>
            </a:r>
            <a:r>
              <a:rPr sz="3100" spc="-175" dirty="0">
                <a:latin typeface="Microsoft Sans Serif"/>
                <a:cs typeface="Microsoft Sans Serif"/>
              </a:rPr>
              <a:t>rivers, </a:t>
            </a:r>
            <a:r>
              <a:rPr sz="3100" spc="-170" dirty="0">
                <a:latin typeface="Microsoft Sans Serif"/>
                <a:cs typeface="Microsoft Sans Serif"/>
              </a:rPr>
              <a:t> </a:t>
            </a:r>
            <a:r>
              <a:rPr sz="3100" spc="-265" dirty="0">
                <a:latin typeface="Microsoft Sans Serif"/>
                <a:cs typeface="Microsoft Sans Serif"/>
              </a:rPr>
              <a:t>mountains</a:t>
            </a:r>
            <a:r>
              <a:rPr sz="3100" spc="55" dirty="0">
                <a:latin typeface="Microsoft Sans Serif"/>
                <a:cs typeface="Microsoft Sans Serif"/>
              </a:rPr>
              <a:t> </a:t>
            </a:r>
            <a:r>
              <a:rPr sz="3100" spc="-90" dirty="0">
                <a:latin typeface="Microsoft Sans Serif"/>
                <a:cs typeface="Microsoft Sans Serif"/>
              </a:rPr>
              <a:t>or</a:t>
            </a:r>
            <a:r>
              <a:rPr sz="3100" spc="25" dirty="0">
                <a:latin typeface="Microsoft Sans Serif"/>
                <a:cs typeface="Microsoft Sans Serif"/>
              </a:rPr>
              <a:t> </a:t>
            </a:r>
            <a:r>
              <a:rPr sz="3100" spc="-190" dirty="0">
                <a:latin typeface="Microsoft Sans Serif"/>
                <a:cs typeface="Microsoft Sans Serif"/>
              </a:rPr>
              <a:t>the</a:t>
            </a:r>
            <a:r>
              <a:rPr sz="3100" spc="40" dirty="0">
                <a:latin typeface="Microsoft Sans Serif"/>
                <a:cs typeface="Microsoft Sans Serif"/>
              </a:rPr>
              <a:t> </a:t>
            </a:r>
            <a:r>
              <a:rPr sz="3100" spc="-235" dirty="0">
                <a:latin typeface="Microsoft Sans Serif"/>
                <a:cs typeface="Microsoft Sans Serif"/>
              </a:rPr>
              <a:t>se</a:t>
            </a:r>
            <a:r>
              <a:rPr sz="3100" spc="-254" dirty="0">
                <a:latin typeface="Microsoft Sans Serif"/>
                <a:cs typeface="Microsoft Sans Serif"/>
              </a:rPr>
              <a:t>a</a:t>
            </a:r>
            <a:r>
              <a:rPr sz="3100" spc="-185" dirty="0">
                <a:latin typeface="Microsoft Sans Serif"/>
                <a:cs typeface="Microsoft Sans Serif"/>
              </a:rPr>
              <a:t>.</a:t>
            </a:r>
            <a:endParaRPr sz="3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8262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5192" y="839470"/>
            <a:ext cx="494982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205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5000" spc="-97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99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spc="-1205" dirty="0">
                <a:solidFill>
                  <a:srgbClr val="0D0D0D"/>
                </a:solidFill>
                <a:latin typeface="Trebuchet MS"/>
                <a:cs typeface="Trebuchet MS"/>
              </a:rPr>
              <a:t>G</a:t>
            </a:r>
            <a:r>
              <a:rPr sz="5000" spc="-100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880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1095" dirty="0">
                <a:solidFill>
                  <a:srgbClr val="0D0D0D"/>
                </a:solidFill>
                <a:latin typeface="Trebuchet MS"/>
                <a:cs typeface="Trebuchet MS"/>
              </a:rPr>
              <a:t>H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108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9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3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spc="-880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105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spc="-99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spc="-919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5000" spc="-82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97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1000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6" y="2605531"/>
            <a:ext cx="2679700" cy="90614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 marR="5080" indent="27305">
              <a:lnSpc>
                <a:spcPct val="70000"/>
              </a:lnSpc>
              <a:spcBef>
                <a:spcPts val="1320"/>
              </a:spcBef>
            </a:pPr>
            <a:r>
              <a:rPr sz="3400" spc="-200" dirty="0">
                <a:latin typeface="Microsoft Sans Serif"/>
                <a:cs typeface="Microsoft Sans Serif"/>
              </a:rPr>
              <a:t>Locati</a:t>
            </a:r>
            <a:r>
              <a:rPr sz="3400" spc="-240" dirty="0">
                <a:latin typeface="Microsoft Sans Serif"/>
                <a:cs typeface="Microsoft Sans Serif"/>
              </a:rPr>
              <a:t>o</a:t>
            </a:r>
            <a:r>
              <a:rPr sz="3400" spc="-405" dirty="0">
                <a:latin typeface="Microsoft Sans Serif"/>
                <a:cs typeface="Microsoft Sans Serif"/>
              </a:rPr>
              <a:t>n</a:t>
            </a:r>
            <a:r>
              <a:rPr sz="3400" spc="40" dirty="0">
                <a:latin typeface="Microsoft Sans Serif"/>
                <a:cs typeface="Microsoft Sans Serif"/>
              </a:rPr>
              <a:t> </a:t>
            </a:r>
            <a:r>
              <a:rPr sz="3400" spc="-5" dirty="0">
                <a:latin typeface="Microsoft Sans Serif"/>
                <a:cs typeface="Microsoft Sans Serif"/>
              </a:rPr>
              <a:t>of</a:t>
            </a:r>
            <a:r>
              <a:rPr sz="3400" spc="135" dirty="0">
                <a:latin typeface="Microsoft Sans Serif"/>
                <a:cs typeface="Microsoft Sans Serif"/>
              </a:rPr>
              <a:t> </a:t>
            </a:r>
            <a:r>
              <a:rPr sz="3400" spc="-60" dirty="0">
                <a:latin typeface="Microsoft Sans Serif"/>
                <a:cs typeface="Microsoft Sans Serif"/>
              </a:rPr>
              <a:t>t</a:t>
            </a:r>
            <a:r>
              <a:rPr sz="3400" spc="-220" dirty="0">
                <a:latin typeface="Microsoft Sans Serif"/>
                <a:cs typeface="Microsoft Sans Serif"/>
              </a:rPr>
              <a:t>w</a:t>
            </a:r>
            <a:r>
              <a:rPr sz="3400" spc="-130" dirty="0">
                <a:latin typeface="Microsoft Sans Serif"/>
                <a:cs typeface="Microsoft Sans Serif"/>
              </a:rPr>
              <a:t>o  </a:t>
            </a:r>
            <a:r>
              <a:rPr sz="3400" spc="-235" dirty="0">
                <a:latin typeface="Microsoft Sans Serif"/>
                <a:cs typeface="Microsoft Sans Serif"/>
              </a:rPr>
              <a:t>states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7794" y="2788411"/>
            <a:ext cx="274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185" algn="l"/>
              </a:tabLst>
            </a:pPr>
            <a:r>
              <a:rPr sz="3600" spc="-170" dirty="0">
                <a:latin typeface="Microsoft Sans Serif"/>
                <a:cs typeface="Microsoft Sans Serif"/>
              </a:rPr>
              <a:t>two	</a:t>
            </a:r>
            <a:r>
              <a:rPr sz="3600" spc="-145" dirty="0">
                <a:latin typeface="Microsoft Sans Serif"/>
                <a:cs typeface="Microsoft Sans Serif"/>
              </a:rPr>
              <a:t>separate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740" y="2788411"/>
            <a:ext cx="381571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90"/>
              </a:lnSpc>
              <a:spcBef>
                <a:spcPts val="100"/>
              </a:spcBef>
            </a:pPr>
            <a:r>
              <a:rPr sz="3600" spc="-425" dirty="0">
                <a:latin typeface="Microsoft Sans Serif"/>
                <a:cs typeface="Microsoft Sans Serif"/>
              </a:rPr>
              <a:t>The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ts val="3890"/>
              </a:lnSpc>
              <a:tabLst>
                <a:tab pos="1440815" algn="l"/>
                <a:tab pos="2321560" algn="l"/>
              </a:tabLst>
            </a:pPr>
            <a:r>
              <a:rPr sz="3600" spc="-15" dirty="0">
                <a:latin typeface="Microsoft Sans Serif"/>
                <a:cs typeface="Microsoft Sans Serif"/>
              </a:rPr>
              <a:t>pa</a:t>
            </a:r>
            <a:r>
              <a:rPr sz="3600" spc="70" dirty="0">
                <a:latin typeface="Microsoft Sans Serif"/>
                <a:cs typeface="Microsoft Sans Serif"/>
              </a:rPr>
              <a:t>r</a:t>
            </a:r>
            <a:r>
              <a:rPr sz="3600" spc="-315" dirty="0">
                <a:latin typeface="Microsoft Sans Serif"/>
                <a:cs typeface="Microsoft Sans Serif"/>
              </a:rPr>
              <a:t>ts</a:t>
            </a:r>
            <a:r>
              <a:rPr sz="3600" dirty="0">
                <a:latin typeface="Microsoft Sans Serif"/>
                <a:cs typeface="Microsoft Sans Serif"/>
              </a:rPr>
              <a:t>	</a:t>
            </a:r>
            <a:r>
              <a:rPr sz="3600" spc="-5" dirty="0">
                <a:latin typeface="Microsoft Sans Serif"/>
                <a:cs typeface="Microsoft Sans Serif"/>
              </a:rPr>
              <a:t>of</a:t>
            </a:r>
            <a:r>
              <a:rPr sz="3600" dirty="0">
                <a:latin typeface="Microsoft Sans Serif"/>
                <a:cs typeface="Microsoft Sans Serif"/>
              </a:rPr>
              <a:t>	</a:t>
            </a:r>
            <a:r>
              <a:rPr sz="3600" spc="-825" dirty="0">
                <a:latin typeface="Microsoft Sans Serif"/>
                <a:cs typeface="Microsoft Sans Serif"/>
              </a:rPr>
              <a:t>P</a:t>
            </a:r>
            <a:r>
              <a:rPr sz="3600" spc="-130" dirty="0">
                <a:latin typeface="Microsoft Sans Serif"/>
                <a:cs typeface="Microsoft Sans Serif"/>
              </a:rPr>
              <a:t>a</a:t>
            </a:r>
            <a:r>
              <a:rPr sz="3600" spc="-125" dirty="0">
                <a:latin typeface="Microsoft Sans Serif"/>
                <a:cs typeface="Microsoft Sans Serif"/>
              </a:rPr>
              <a:t>k</a:t>
            </a:r>
            <a:r>
              <a:rPr sz="3600" spc="-225" dirty="0">
                <a:latin typeface="Microsoft Sans Serif"/>
                <a:cs typeface="Microsoft Sans Serif"/>
              </a:rPr>
              <a:t>istan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740" y="3666235"/>
            <a:ext cx="3817620" cy="27692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960"/>
              </a:spcBef>
            </a:pPr>
            <a:r>
              <a:rPr sz="3600" spc="-340" dirty="0">
                <a:latin typeface="Microsoft Sans Serif"/>
                <a:cs typeface="Microsoft Sans Serif"/>
              </a:rPr>
              <a:t>(East</a:t>
            </a:r>
            <a:r>
              <a:rPr sz="3600" spc="280" dirty="0">
                <a:latin typeface="Microsoft Sans Serif"/>
                <a:cs typeface="Microsoft Sans Serif"/>
              </a:rPr>
              <a:t> </a:t>
            </a:r>
            <a:r>
              <a:rPr sz="3600" spc="-229" dirty="0">
                <a:latin typeface="Microsoft Sans Serif"/>
                <a:cs typeface="Microsoft Sans Serif"/>
              </a:rPr>
              <a:t>Bengal</a:t>
            </a:r>
            <a:r>
              <a:rPr sz="3600" spc="-225" dirty="0">
                <a:latin typeface="Microsoft Sans Serif"/>
                <a:cs typeface="Microsoft Sans Serif"/>
              </a:rPr>
              <a:t> </a:t>
            </a:r>
            <a:r>
              <a:rPr sz="3600" spc="-155" dirty="0">
                <a:latin typeface="Microsoft Sans Serif"/>
                <a:cs typeface="Microsoft Sans Serif"/>
              </a:rPr>
              <a:t>and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229" dirty="0">
                <a:latin typeface="Microsoft Sans Serif"/>
                <a:cs typeface="Microsoft Sans Serif"/>
              </a:rPr>
              <a:t>West </a:t>
            </a:r>
            <a:r>
              <a:rPr sz="3600" spc="-270" dirty="0">
                <a:latin typeface="Microsoft Sans Serif"/>
                <a:cs typeface="Microsoft Sans Serif"/>
              </a:rPr>
              <a:t>Pakistan)</a:t>
            </a:r>
            <a:r>
              <a:rPr sz="3600" spc="-265" dirty="0">
                <a:latin typeface="Microsoft Sans Serif"/>
                <a:cs typeface="Microsoft Sans Serif"/>
              </a:rPr>
              <a:t> </a:t>
            </a:r>
            <a:r>
              <a:rPr sz="3600" spc="-170" dirty="0">
                <a:latin typeface="Microsoft Sans Serif"/>
                <a:cs typeface="Microsoft Sans Serif"/>
              </a:rPr>
              <a:t>were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130" dirty="0">
                <a:latin typeface="Microsoft Sans Serif"/>
                <a:cs typeface="Microsoft Sans Serif"/>
              </a:rPr>
              <a:t>separated </a:t>
            </a:r>
            <a:r>
              <a:rPr sz="3600" spc="-100" dirty="0">
                <a:latin typeface="Microsoft Sans Serif"/>
                <a:cs typeface="Microsoft Sans Serif"/>
              </a:rPr>
              <a:t>by </a:t>
            </a:r>
            <a:r>
              <a:rPr sz="3600" spc="-140" dirty="0">
                <a:latin typeface="Microsoft Sans Serif"/>
                <a:cs typeface="Microsoft Sans Serif"/>
              </a:rPr>
              <a:t>about </a:t>
            </a:r>
            <a:r>
              <a:rPr sz="3600" spc="-135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a </a:t>
            </a:r>
            <a:r>
              <a:rPr sz="3600" spc="-270" dirty="0">
                <a:latin typeface="Microsoft Sans Serif"/>
                <a:cs typeface="Microsoft Sans Serif"/>
              </a:rPr>
              <a:t>thousand</a:t>
            </a:r>
            <a:r>
              <a:rPr sz="3600" spc="-265" dirty="0">
                <a:latin typeface="Microsoft Sans Serif"/>
                <a:cs typeface="Microsoft Sans Serif"/>
              </a:rPr>
              <a:t> </a:t>
            </a:r>
            <a:r>
              <a:rPr sz="3600" spc="-295" dirty="0">
                <a:latin typeface="Microsoft Sans Serif"/>
                <a:cs typeface="Microsoft Sans Serif"/>
              </a:rPr>
              <a:t>miles</a:t>
            </a:r>
            <a:r>
              <a:rPr sz="3600" spc="-290" dirty="0">
                <a:latin typeface="Microsoft Sans Serif"/>
                <a:cs typeface="Microsoft Sans Serif"/>
              </a:rPr>
              <a:t> </a:t>
            </a:r>
            <a:r>
              <a:rPr sz="3600" spc="-5" dirty="0">
                <a:latin typeface="Microsoft Sans Serif"/>
                <a:cs typeface="Microsoft Sans Serif"/>
              </a:rPr>
              <a:t>of </a:t>
            </a:r>
            <a:r>
              <a:rPr sz="3600" dirty="0">
                <a:latin typeface="Microsoft Sans Serif"/>
                <a:cs typeface="Microsoft Sans Serif"/>
              </a:rPr>
              <a:t> </a:t>
            </a:r>
            <a:r>
              <a:rPr sz="3600" spc="-125" dirty="0">
                <a:latin typeface="Microsoft Sans Serif"/>
                <a:cs typeface="Microsoft Sans Serif"/>
              </a:rPr>
              <a:t>land</a:t>
            </a:r>
            <a:r>
              <a:rPr sz="3600" spc="710" dirty="0">
                <a:latin typeface="Microsoft Sans Serif"/>
                <a:cs typeface="Microsoft Sans Serif"/>
              </a:rPr>
              <a:t> </a:t>
            </a:r>
            <a:r>
              <a:rPr sz="3600" spc="-225" dirty="0">
                <a:latin typeface="Microsoft Sans Serif"/>
                <a:cs typeface="Microsoft Sans Serif"/>
              </a:rPr>
              <a:t>the</a:t>
            </a:r>
            <a:r>
              <a:rPr sz="3600" spc="509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belonged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-120" dirty="0">
                <a:latin typeface="Microsoft Sans Serif"/>
                <a:cs typeface="Microsoft Sans Serif"/>
              </a:rPr>
              <a:t>to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3600" spc="-155" dirty="0">
                <a:latin typeface="Microsoft Sans Serif"/>
                <a:cs typeface="Microsoft Sans Serif"/>
              </a:rPr>
              <a:t>India.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411" y="3476345"/>
            <a:ext cx="4000500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6872" y="1080262"/>
            <a:ext cx="5097145" cy="257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700" i="1" spc="-204" dirty="0">
                <a:latin typeface="Arial"/>
                <a:cs typeface="Arial"/>
              </a:rPr>
              <a:t>“…</a:t>
            </a:r>
            <a:r>
              <a:rPr sz="1700" spc="-204" dirty="0">
                <a:latin typeface="Microsoft Sans Serif"/>
                <a:cs typeface="Microsoft Sans Serif"/>
              </a:rPr>
              <a:t>,</a:t>
            </a:r>
            <a:r>
              <a:rPr sz="1700" spc="-20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food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spc="-35" dirty="0">
                <a:latin typeface="Microsoft Sans Serif"/>
                <a:cs typeface="Microsoft Sans Serif"/>
              </a:rPr>
              <a:t>scarcity</a:t>
            </a:r>
            <a:r>
              <a:rPr sz="1700" spc="-30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was</a:t>
            </a:r>
            <a:r>
              <a:rPr sz="1700" spc="-5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recorded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in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spc="10" dirty="0">
                <a:latin typeface="Microsoft Sans Serif"/>
                <a:cs typeface="Microsoft Sans Serif"/>
              </a:rPr>
              <a:t>many  </a:t>
            </a:r>
            <a:r>
              <a:rPr sz="1700" spc="-55" dirty="0">
                <a:latin typeface="Microsoft Sans Serif"/>
                <a:cs typeface="Microsoft Sans Serif"/>
              </a:rPr>
              <a:t>places. </a:t>
            </a:r>
            <a:r>
              <a:rPr sz="1700" spc="-50" dirty="0">
                <a:latin typeface="Microsoft Sans Serif"/>
                <a:cs typeface="Microsoft Sans Serif"/>
              </a:rPr>
              <a:t> </a:t>
            </a:r>
            <a:r>
              <a:rPr sz="1700" spc="-35" dirty="0">
                <a:latin typeface="Microsoft Sans Serif"/>
                <a:cs typeface="Microsoft Sans Serif"/>
              </a:rPr>
              <a:t>People </a:t>
            </a:r>
            <a:r>
              <a:rPr sz="1700" spc="35" dirty="0">
                <a:latin typeface="Microsoft Sans Serif"/>
                <a:cs typeface="Microsoft Sans Serif"/>
              </a:rPr>
              <a:t>of </a:t>
            </a:r>
            <a:r>
              <a:rPr sz="1700" spc="-5" dirty="0">
                <a:latin typeface="Microsoft Sans Serif"/>
                <a:cs typeface="Microsoft Sans Serif"/>
              </a:rPr>
              <a:t>Faridpur, </a:t>
            </a:r>
            <a:r>
              <a:rPr sz="1700" spc="-20" dirty="0">
                <a:latin typeface="Microsoft Sans Serif"/>
                <a:cs typeface="Microsoft Sans Serif"/>
              </a:rPr>
              <a:t>Comilla </a:t>
            </a:r>
            <a:r>
              <a:rPr sz="1700" spc="25" dirty="0">
                <a:latin typeface="Microsoft Sans Serif"/>
                <a:cs typeface="Microsoft Sans Serif"/>
              </a:rPr>
              <a:t>and </a:t>
            </a:r>
            <a:r>
              <a:rPr sz="1700" spc="-5" dirty="0">
                <a:latin typeface="Microsoft Sans Serif"/>
                <a:cs typeface="Microsoft Sans Serif"/>
              </a:rPr>
              <a:t>Dhaka </a:t>
            </a:r>
            <a:r>
              <a:rPr sz="1700" spc="-25" dirty="0">
                <a:latin typeface="Microsoft Sans Serif"/>
                <a:cs typeface="Microsoft Sans Serif"/>
              </a:rPr>
              <a:t>districts </a:t>
            </a:r>
            <a:r>
              <a:rPr sz="1700" spc="35" dirty="0">
                <a:latin typeface="Microsoft Sans Serif"/>
                <a:cs typeface="Microsoft Sans Serif"/>
              </a:rPr>
              <a:t>were 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spc="15" dirty="0">
                <a:latin typeface="Microsoft Sans Serif"/>
                <a:cs typeface="Microsoft Sans Serif"/>
              </a:rPr>
              <a:t>facing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45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 </a:t>
            </a:r>
            <a:r>
              <a:rPr sz="1700" spc="-15" dirty="0">
                <a:latin typeface="Microsoft Sans Serif"/>
                <a:cs typeface="Microsoft Sans Serif"/>
              </a:rPr>
              <a:t>calamity</a:t>
            </a:r>
            <a:r>
              <a:rPr sz="1700" spc="-1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due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to </a:t>
            </a:r>
            <a:r>
              <a:rPr sz="1700" spc="-5" dirty="0">
                <a:latin typeface="Microsoft Sans Serif"/>
                <a:cs typeface="Microsoft Sans Serif"/>
              </a:rPr>
              <a:t>acute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shortage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of  </a:t>
            </a:r>
            <a:r>
              <a:rPr sz="1700" spc="50" dirty="0">
                <a:latin typeface="Microsoft Sans Serif"/>
                <a:cs typeface="Microsoft Sans Serif"/>
              </a:rPr>
              <a:t>food </a:t>
            </a:r>
            <a:r>
              <a:rPr sz="1700" spc="55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grain.</a:t>
            </a:r>
            <a:r>
              <a:rPr sz="1700" spc="165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On</a:t>
            </a:r>
            <a:r>
              <a:rPr sz="1700" spc="100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that</a:t>
            </a:r>
            <a:r>
              <a:rPr sz="1700" spc="1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time,</a:t>
            </a:r>
            <a:r>
              <a:rPr sz="1700" spc="16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government</a:t>
            </a:r>
            <a:r>
              <a:rPr sz="1700" spc="13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introduced</a:t>
            </a:r>
            <a:r>
              <a:rPr sz="1700" spc="130" dirty="0">
                <a:latin typeface="Microsoft Sans Serif"/>
                <a:cs typeface="Microsoft Sans Serif"/>
              </a:rPr>
              <a:t> </a:t>
            </a:r>
            <a:r>
              <a:rPr sz="1700" spc="35" dirty="0">
                <a:latin typeface="Microsoft Sans Serif"/>
                <a:cs typeface="Microsoft Sans Serif"/>
              </a:rPr>
              <a:t>the</a:t>
            </a:r>
            <a:endParaRPr sz="17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</a:pPr>
            <a:r>
              <a:rPr sz="1700" i="1" spc="-225" dirty="0">
                <a:latin typeface="Arial"/>
                <a:cs typeface="Arial"/>
              </a:rPr>
              <a:t>„</a:t>
            </a:r>
            <a:r>
              <a:rPr sz="1700" b="1" spc="-160" dirty="0">
                <a:latin typeface="Arial"/>
                <a:cs typeface="Arial"/>
              </a:rPr>
              <a:t>C</a:t>
            </a:r>
            <a:r>
              <a:rPr sz="1700" b="1" spc="-50" dirty="0">
                <a:latin typeface="Arial"/>
                <a:cs typeface="Arial"/>
              </a:rPr>
              <a:t>or</a:t>
            </a:r>
            <a:r>
              <a:rPr sz="1700" b="1" spc="-30" dirty="0">
                <a:latin typeface="Arial"/>
                <a:cs typeface="Arial"/>
              </a:rPr>
              <a:t>do</a:t>
            </a:r>
            <a:r>
              <a:rPr sz="1700" b="1" spc="-25" dirty="0">
                <a:latin typeface="Arial"/>
                <a:cs typeface="Arial"/>
              </a:rPr>
              <a:t>n</a:t>
            </a:r>
            <a:r>
              <a:rPr sz="1700" b="1" spc="35" dirty="0">
                <a:latin typeface="Arial"/>
                <a:cs typeface="Arial"/>
              </a:rPr>
              <a:t> </a:t>
            </a:r>
            <a:r>
              <a:rPr sz="1700" b="1" spc="-240" dirty="0">
                <a:latin typeface="Arial"/>
                <a:cs typeface="Arial"/>
              </a:rPr>
              <a:t>S</a:t>
            </a:r>
            <a:r>
              <a:rPr sz="1700" b="1" spc="-195" dirty="0">
                <a:latin typeface="Arial"/>
                <a:cs typeface="Arial"/>
              </a:rPr>
              <a:t>y</a:t>
            </a:r>
            <a:r>
              <a:rPr sz="1700" b="1" spc="-280" dirty="0">
                <a:latin typeface="Arial"/>
                <a:cs typeface="Arial"/>
              </a:rPr>
              <a:t>s</a:t>
            </a:r>
            <a:r>
              <a:rPr sz="1700" b="1" spc="-165" dirty="0">
                <a:latin typeface="Arial"/>
                <a:cs typeface="Arial"/>
              </a:rPr>
              <a:t>tem</a:t>
            </a:r>
            <a:r>
              <a:rPr sz="1700" b="1" spc="-150" dirty="0">
                <a:latin typeface="Arial"/>
                <a:cs typeface="Arial"/>
              </a:rPr>
              <a:t>‟</a:t>
            </a:r>
            <a:r>
              <a:rPr sz="1700" spc="-90" dirty="0">
                <a:latin typeface="Microsoft Sans Serif"/>
                <a:cs typeface="Microsoft Sans Serif"/>
              </a:rPr>
              <a:t>.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spc="-35" dirty="0">
                <a:latin typeface="Microsoft Sans Serif"/>
                <a:cs typeface="Microsoft Sans Serif"/>
              </a:rPr>
              <a:t>T</a:t>
            </a:r>
            <a:r>
              <a:rPr sz="1700" spc="-40" dirty="0">
                <a:latin typeface="Microsoft Sans Serif"/>
                <a:cs typeface="Microsoft Sans Serif"/>
              </a:rPr>
              <a:t>h</a:t>
            </a:r>
            <a:r>
              <a:rPr sz="1700" spc="-65" dirty="0">
                <a:latin typeface="Microsoft Sans Serif"/>
                <a:cs typeface="Microsoft Sans Serif"/>
              </a:rPr>
              <a:t>i</a:t>
            </a:r>
            <a:r>
              <a:rPr sz="1700" spc="-125" dirty="0">
                <a:latin typeface="Microsoft Sans Serif"/>
                <a:cs typeface="Microsoft Sans Serif"/>
              </a:rPr>
              <a:t>s</a:t>
            </a:r>
            <a:r>
              <a:rPr sz="1700" spc="4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m</a:t>
            </a:r>
            <a:r>
              <a:rPr sz="1700" spc="-10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75" dirty="0">
                <a:latin typeface="Microsoft Sans Serif"/>
                <a:cs typeface="Microsoft Sans Serif"/>
              </a:rPr>
              <a:t>nt</a:t>
            </a:r>
            <a:r>
              <a:rPr sz="1700" spc="60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th</a:t>
            </a:r>
            <a:r>
              <a:rPr sz="1700" spc="40" dirty="0">
                <a:latin typeface="Microsoft Sans Serif"/>
                <a:cs typeface="Microsoft Sans Serif"/>
              </a:rPr>
              <a:t>a</a:t>
            </a:r>
            <a:r>
              <a:rPr sz="1700" spc="75" dirty="0">
                <a:latin typeface="Microsoft Sans Serif"/>
                <a:cs typeface="Microsoft Sans Serif"/>
              </a:rPr>
              <a:t>t</a:t>
            </a:r>
            <a:r>
              <a:rPr sz="1700" spc="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th</a:t>
            </a:r>
            <a:r>
              <a:rPr sz="1700" spc="40" dirty="0">
                <a:latin typeface="Microsoft Sans Serif"/>
                <a:cs typeface="Microsoft Sans Serif"/>
              </a:rPr>
              <a:t>e</a:t>
            </a:r>
            <a:r>
              <a:rPr sz="1700" spc="-5" dirty="0">
                <a:latin typeface="Microsoft Sans Serif"/>
                <a:cs typeface="Microsoft Sans Serif"/>
              </a:rPr>
              <a:t>re</a:t>
            </a:r>
            <a:r>
              <a:rPr sz="1700" spc="5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was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spc="65" dirty="0">
                <a:latin typeface="Microsoft Sans Serif"/>
                <a:cs typeface="Microsoft Sans Serif"/>
              </a:rPr>
              <a:t>to</a:t>
            </a:r>
            <a:r>
              <a:rPr sz="1700" spc="55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b</a:t>
            </a:r>
            <a:r>
              <a:rPr sz="1700" spc="10" dirty="0">
                <a:latin typeface="Microsoft Sans Serif"/>
                <a:cs typeface="Microsoft Sans Serif"/>
              </a:rPr>
              <a:t>e</a:t>
            </a:r>
            <a:r>
              <a:rPr sz="1700" spc="4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no  </a:t>
            </a:r>
            <a:r>
              <a:rPr sz="1700" spc="20" dirty="0">
                <a:latin typeface="Microsoft Sans Serif"/>
                <a:cs typeface="Microsoft Sans Serif"/>
              </a:rPr>
              <a:t>movement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of</a:t>
            </a:r>
            <a:r>
              <a:rPr sz="1700" spc="45" dirty="0">
                <a:latin typeface="Microsoft Sans Serif"/>
                <a:cs typeface="Microsoft Sans Serif"/>
              </a:rPr>
              <a:t> </a:t>
            </a:r>
            <a:r>
              <a:rPr sz="1700" spc="50" dirty="0">
                <a:latin typeface="Microsoft Sans Serif"/>
                <a:cs typeface="Microsoft Sans Serif"/>
              </a:rPr>
              <a:t>food </a:t>
            </a:r>
            <a:r>
              <a:rPr sz="1700" spc="35" dirty="0">
                <a:latin typeface="Microsoft Sans Serif"/>
                <a:cs typeface="Microsoft Sans Serif"/>
              </a:rPr>
              <a:t>from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one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district</a:t>
            </a:r>
            <a:r>
              <a:rPr sz="1700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to </a:t>
            </a:r>
            <a:r>
              <a:rPr sz="1700" spc="20" dirty="0">
                <a:latin typeface="Microsoft Sans Serif"/>
                <a:cs typeface="Microsoft Sans Serif"/>
              </a:rPr>
              <a:t>another.</a:t>
            </a:r>
            <a:r>
              <a:rPr sz="1700" i="1" spc="20" dirty="0">
                <a:latin typeface="Arial"/>
                <a:cs typeface="Arial"/>
              </a:rPr>
              <a:t>” </a:t>
            </a:r>
            <a:r>
              <a:rPr sz="1700" i="1" spc="2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(</a:t>
            </a:r>
            <a:r>
              <a:rPr sz="1700" b="1" spc="-260" dirty="0">
                <a:latin typeface="Arial"/>
                <a:cs typeface="Arial"/>
              </a:rPr>
              <a:t>R</a:t>
            </a:r>
            <a:r>
              <a:rPr sz="1700" b="1" spc="-45" dirty="0">
                <a:latin typeface="Arial"/>
                <a:cs typeface="Arial"/>
              </a:rPr>
              <a:t>a</a:t>
            </a:r>
            <a:r>
              <a:rPr sz="1700" b="1" dirty="0">
                <a:latin typeface="Arial"/>
                <a:cs typeface="Arial"/>
              </a:rPr>
              <a:t>h</a:t>
            </a:r>
            <a:r>
              <a:rPr sz="1700" b="1" spc="-35" dirty="0">
                <a:latin typeface="Arial"/>
                <a:cs typeface="Arial"/>
              </a:rPr>
              <a:t>man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2012</a:t>
            </a:r>
            <a:r>
              <a:rPr sz="1700" b="1" spc="-90" dirty="0">
                <a:latin typeface="Arial"/>
                <a:cs typeface="Arial"/>
              </a:rPr>
              <a:t>.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-204" dirty="0">
                <a:latin typeface="Arial"/>
                <a:cs typeface="Arial"/>
              </a:rPr>
              <a:t>P</a:t>
            </a:r>
            <a:r>
              <a:rPr sz="1700" b="1" spc="-90" dirty="0">
                <a:latin typeface="Arial"/>
                <a:cs typeface="Arial"/>
              </a:rPr>
              <a:t>.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spc="35" dirty="0">
                <a:latin typeface="Arial"/>
                <a:cs typeface="Arial"/>
              </a:rPr>
              <a:t>103</a:t>
            </a:r>
            <a:r>
              <a:rPr sz="1700" b="1" spc="-3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1195"/>
              </a:spcBef>
            </a:pPr>
            <a:r>
              <a:rPr sz="1900" b="1" spc="-85" dirty="0">
                <a:solidFill>
                  <a:srgbClr val="244060"/>
                </a:solidFill>
                <a:latin typeface="Arial"/>
                <a:cs typeface="Arial"/>
              </a:rPr>
              <a:t>Th</a:t>
            </a:r>
            <a:r>
              <a:rPr sz="1900" b="1" spc="-7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1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100" dirty="0">
                <a:solidFill>
                  <a:srgbClr val="244060"/>
                </a:solidFill>
                <a:latin typeface="Arial"/>
                <a:cs typeface="Arial"/>
              </a:rPr>
              <a:t>d</a:t>
            </a:r>
            <a:r>
              <a:rPr sz="1900" b="1" spc="-40" dirty="0">
                <a:solidFill>
                  <a:srgbClr val="244060"/>
                </a:solidFill>
                <a:latin typeface="Arial"/>
                <a:cs typeface="Arial"/>
              </a:rPr>
              <a:t>i</a:t>
            </a:r>
            <a:r>
              <a:rPr sz="1900" b="1" spc="-110" dirty="0">
                <a:solidFill>
                  <a:srgbClr val="244060"/>
                </a:solidFill>
                <a:latin typeface="Arial"/>
                <a:cs typeface="Arial"/>
              </a:rPr>
              <a:t>spari</a:t>
            </a:r>
            <a:r>
              <a:rPr sz="1900" b="1" spc="-70" dirty="0">
                <a:solidFill>
                  <a:srgbClr val="244060"/>
                </a:solidFill>
                <a:latin typeface="Arial"/>
                <a:cs typeface="Arial"/>
              </a:rPr>
              <a:t>t</a:t>
            </a:r>
            <a:r>
              <a:rPr sz="1900" b="1" spc="-60" dirty="0">
                <a:solidFill>
                  <a:srgbClr val="244060"/>
                </a:solidFill>
                <a:latin typeface="Arial"/>
                <a:cs typeface="Arial"/>
              </a:rPr>
              <a:t>i</a:t>
            </a:r>
            <a:r>
              <a:rPr sz="1900" b="1" spc="-10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305" dirty="0">
                <a:solidFill>
                  <a:srgbClr val="244060"/>
                </a:solidFill>
                <a:latin typeface="Arial"/>
                <a:cs typeface="Arial"/>
              </a:rPr>
              <a:t>s</a:t>
            </a:r>
            <a:r>
              <a:rPr sz="1900" b="1" spc="-1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45" dirty="0">
                <a:solidFill>
                  <a:srgbClr val="244060"/>
                </a:solidFill>
                <a:latin typeface="Arial"/>
                <a:cs typeface="Arial"/>
              </a:rPr>
              <a:t>be</a:t>
            </a:r>
            <a:r>
              <a:rPr sz="1900" b="1" spc="-20" dirty="0">
                <a:solidFill>
                  <a:srgbClr val="244060"/>
                </a:solidFill>
                <a:latin typeface="Arial"/>
                <a:cs typeface="Arial"/>
              </a:rPr>
              <a:t>t</a:t>
            </a:r>
            <a:r>
              <a:rPr sz="1900" b="1" spc="30" dirty="0">
                <a:solidFill>
                  <a:srgbClr val="244060"/>
                </a:solidFill>
                <a:latin typeface="Arial"/>
                <a:cs typeface="Arial"/>
              </a:rPr>
              <a:t>we</a:t>
            </a:r>
            <a:r>
              <a:rPr sz="1900" b="1" spc="-4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20" dirty="0">
                <a:solidFill>
                  <a:srgbClr val="244060"/>
                </a:solidFill>
                <a:latin typeface="Arial"/>
                <a:cs typeface="Arial"/>
              </a:rPr>
              <a:t>n</a:t>
            </a:r>
            <a:r>
              <a:rPr sz="1900" b="1" spc="-1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120" dirty="0">
                <a:solidFill>
                  <a:srgbClr val="244060"/>
                </a:solidFill>
                <a:latin typeface="Arial"/>
                <a:cs typeface="Arial"/>
              </a:rPr>
              <a:t>We</a:t>
            </a:r>
            <a:r>
              <a:rPr sz="1900" b="1" spc="-95" dirty="0">
                <a:solidFill>
                  <a:srgbClr val="244060"/>
                </a:solidFill>
                <a:latin typeface="Arial"/>
                <a:cs typeface="Arial"/>
              </a:rPr>
              <a:t>s</a:t>
            </a:r>
            <a:r>
              <a:rPr sz="1900" b="1" spc="-25" dirty="0">
                <a:solidFill>
                  <a:srgbClr val="244060"/>
                </a:solidFill>
                <a:latin typeface="Arial"/>
                <a:cs typeface="Arial"/>
              </a:rPr>
              <a:t>t</a:t>
            </a:r>
            <a:r>
              <a:rPr sz="1900" b="1" spc="-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155" dirty="0">
                <a:solidFill>
                  <a:srgbClr val="244060"/>
                </a:solidFill>
                <a:latin typeface="Arial"/>
                <a:cs typeface="Arial"/>
              </a:rPr>
              <a:t>Pa</a:t>
            </a:r>
            <a:r>
              <a:rPr sz="1900" b="1" spc="-140" dirty="0">
                <a:solidFill>
                  <a:srgbClr val="244060"/>
                </a:solidFill>
                <a:latin typeface="Arial"/>
                <a:cs typeface="Arial"/>
              </a:rPr>
              <a:t>ki</a:t>
            </a:r>
            <a:r>
              <a:rPr sz="1900" b="1" spc="-270" dirty="0">
                <a:solidFill>
                  <a:srgbClr val="244060"/>
                </a:solidFill>
                <a:latin typeface="Arial"/>
                <a:cs typeface="Arial"/>
              </a:rPr>
              <a:t>s</a:t>
            </a:r>
            <a:r>
              <a:rPr sz="1900" b="1" spc="-35" dirty="0">
                <a:solidFill>
                  <a:srgbClr val="244060"/>
                </a:solidFill>
                <a:latin typeface="Arial"/>
                <a:cs typeface="Arial"/>
              </a:rPr>
              <a:t>t</a:t>
            </a:r>
            <a:r>
              <a:rPr sz="1900" b="1" spc="-40" dirty="0">
                <a:solidFill>
                  <a:srgbClr val="244060"/>
                </a:solidFill>
                <a:latin typeface="Arial"/>
                <a:cs typeface="Arial"/>
              </a:rPr>
              <a:t>a</a:t>
            </a:r>
            <a:r>
              <a:rPr sz="1900" b="1" spc="-20" dirty="0">
                <a:solidFill>
                  <a:srgbClr val="244060"/>
                </a:solidFill>
                <a:latin typeface="Arial"/>
                <a:cs typeface="Arial"/>
              </a:rPr>
              <a:t>n</a:t>
            </a:r>
            <a:r>
              <a:rPr sz="1900" b="1" spc="-1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40" dirty="0">
                <a:solidFill>
                  <a:srgbClr val="244060"/>
                </a:solidFill>
                <a:latin typeface="Arial"/>
                <a:cs typeface="Arial"/>
              </a:rPr>
              <a:t>and</a:t>
            </a:r>
            <a:r>
              <a:rPr sz="1900" b="1" spc="-1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130" dirty="0">
                <a:solidFill>
                  <a:srgbClr val="244060"/>
                </a:solidFill>
                <a:latin typeface="Arial"/>
                <a:cs typeface="Arial"/>
              </a:rPr>
              <a:t>East  </a:t>
            </a:r>
            <a:r>
              <a:rPr sz="1900" b="1" spc="-229" dirty="0">
                <a:solidFill>
                  <a:srgbClr val="244060"/>
                </a:solidFill>
                <a:latin typeface="Arial"/>
                <a:cs typeface="Arial"/>
              </a:rPr>
              <a:t>P</a:t>
            </a:r>
            <a:r>
              <a:rPr sz="1900" b="1" spc="-40" dirty="0">
                <a:solidFill>
                  <a:srgbClr val="244060"/>
                </a:solidFill>
                <a:latin typeface="Arial"/>
                <a:cs typeface="Arial"/>
              </a:rPr>
              <a:t>a</a:t>
            </a:r>
            <a:r>
              <a:rPr sz="1900" b="1" spc="-140" dirty="0">
                <a:solidFill>
                  <a:srgbClr val="244060"/>
                </a:solidFill>
                <a:latin typeface="Arial"/>
                <a:cs typeface="Arial"/>
              </a:rPr>
              <a:t>ki</a:t>
            </a:r>
            <a:r>
              <a:rPr sz="1900" b="1" spc="-270" dirty="0">
                <a:solidFill>
                  <a:srgbClr val="244060"/>
                </a:solidFill>
                <a:latin typeface="Arial"/>
                <a:cs typeface="Arial"/>
              </a:rPr>
              <a:t>s</a:t>
            </a:r>
            <a:r>
              <a:rPr sz="1900" b="1" spc="-35" dirty="0">
                <a:solidFill>
                  <a:srgbClr val="244060"/>
                </a:solidFill>
                <a:latin typeface="Arial"/>
                <a:cs typeface="Arial"/>
              </a:rPr>
              <a:t>ta</a:t>
            </a:r>
            <a:r>
              <a:rPr sz="1900" b="1" spc="-40" dirty="0">
                <a:solidFill>
                  <a:srgbClr val="244060"/>
                </a:solidFill>
                <a:latin typeface="Arial"/>
                <a:cs typeface="Arial"/>
              </a:rPr>
              <a:t>n</a:t>
            </a:r>
            <a:r>
              <a:rPr sz="1900" b="1" spc="-6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114" dirty="0">
                <a:solidFill>
                  <a:srgbClr val="244060"/>
                </a:solidFill>
                <a:latin typeface="Arial"/>
                <a:cs typeface="Arial"/>
              </a:rPr>
              <a:t>w</a:t>
            </a:r>
            <a:r>
              <a:rPr sz="1900" b="1" spc="-90" dirty="0">
                <a:solidFill>
                  <a:srgbClr val="244060"/>
                </a:solidFill>
                <a:latin typeface="Arial"/>
                <a:cs typeface="Arial"/>
              </a:rPr>
              <a:t>i</a:t>
            </a:r>
            <a:r>
              <a:rPr sz="1900" b="1" spc="-100" dirty="0">
                <a:solidFill>
                  <a:srgbClr val="244060"/>
                </a:solidFill>
                <a:latin typeface="Arial"/>
                <a:cs typeface="Arial"/>
              </a:rPr>
              <a:t>l</a:t>
            </a:r>
            <a:r>
              <a:rPr sz="1900" b="1" spc="-105" dirty="0">
                <a:solidFill>
                  <a:srgbClr val="244060"/>
                </a:solidFill>
                <a:latin typeface="Arial"/>
                <a:cs typeface="Arial"/>
              </a:rPr>
              <a:t>l</a:t>
            </a:r>
            <a:r>
              <a:rPr sz="1900" b="1" spc="-8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35" dirty="0">
                <a:solidFill>
                  <a:srgbClr val="244060"/>
                </a:solidFill>
                <a:latin typeface="Arial"/>
                <a:cs typeface="Arial"/>
              </a:rPr>
              <a:t>b</a:t>
            </a:r>
            <a:r>
              <a:rPr sz="1900" b="1" spc="-4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7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244060"/>
                </a:solidFill>
                <a:latin typeface="Arial"/>
                <a:cs typeface="Arial"/>
              </a:rPr>
              <a:t>d</a:t>
            </a:r>
            <a:r>
              <a:rPr sz="1900" b="1" spc="-4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295" dirty="0">
                <a:solidFill>
                  <a:srgbClr val="244060"/>
                </a:solidFill>
                <a:latin typeface="Arial"/>
                <a:cs typeface="Arial"/>
              </a:rPr>
              <a:t>s</a:t>
            </a:r>
            <a:r>
              <a:rPr sz="1900" b="1" spc="-140" dirty="0">
                <a:solidFill>
                  <a:srgbClr val="244060"/>
                </a:solidFill>
                <a:latin typeface="Arial"/>
                <a:cs typeface="Arial"/>
              </a:rPr>
              <a:t>cr</a:t>
            </a:r>
            <a:r>
              <a:rPr sz="1900" b="1" spc="-75" dirty="0">
                <a:solidFill>
                  <a:srgbClr val="244060"/>
                </a:solidFill>
                <a:latin typeface="Arial"/>
                <a:cs typeface="Arial"/>
              </a:rPr>
              <a:t>i</a:t>
            </a:r>
            <a:r>
              <a:rPr sz="1900" b="1" spc="-50" dirty="0">
                <a:solidFill>
                  <a:srgbClr val="244060"/>
                </a:solidFill>
                <a:latin typeface="Arial"/>
                <a:cs typeface="Arial"/>
              </a:rPr>
              <a:t>b</a:t>
            </a:r>
            <a:r>
              <a:rPr sz="1900" b="1" spc="-4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40" dirty="0">
                <a:solidFill>
                  <a:srgbClr val="244060"/>
                </a:solidFill>
                <a:latin typeface="Arial"/>
                <a:cs typeface="Arial"/>
              </a:rPr>
              <a:t>d</a:t>
            </a:r>
            <a:r>
              <a:rPr sz="1900" b="1" spc="-8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244060"/>
                </a:solidFill>
                <a:latin typeface="Arial"/>
                <a:cs typeface="Arial"/>
              </a:rPr>
              <a:t>i</a:t>
            </a:r>
            <a:r>
              <a:rPr sz="1900" b="1" spc="-85" dirty="0">
                <a:solidFill>
                  <a:srgbClr val="244060"/>
                </a:solidFill>
                <a:latin typeface="Arial"/>
                <a:cs typeface="Arial"/>
              </a:rPr>
              <a:t>n</a:t>
            </a:r>
            <a:r>
              <a:rPr sz="1900" b="1" spc="-6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15" dirty="0">
                <a:solidFill>
                  <a:srgbClr val="244060"/>
                </a:solidFill>
                <a:latin typeface="Arial"/>
                <a:cs typeface="Arial"/>
              </a:rPr>
              <a:t>t</a:t>
            </a:r>
            <a:r>
              <a:rPr sz="1900" b="1" spc="-5" dirty="0">
                <a:solidFill>
                  <a:srgbClr val="244060"/>
                </a:solidFill>
                <a:latin typeface="Arial"/>
                <a:cs typeface="Arial"/>
              </a:rPr>
              <a:t>h</a:t>
            </a:r>
            <a:r>
              <a:rPr sz="1900" b="1" spc="-5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70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15" dirty="0">
                <a:solidFill>
                  <a:srgbClr val="244060"/>
                </a:solidFill>
                <a:latin typeface="Arial"/>
                <a:cs typeface="Arial"/>
              </a:rPr>
              <a:t>n</a:t>
            </a:r>
            <a:r>
              <a:rPr sz="1900" b="1" spc="-45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140" dirty="0">
                <a:solidFill>
                  <a:srgbClr val="244060"/>
                </a:solidFill>
                <a:latin typeface="Arial"/>
                <a:cs typeface="Arial"/>
              </a:rPr>
              <a:t>x</a:t>
            </a:r>
            <a:r>
              <a:rPr sz="1900" b="1" spc="-25" dirty="0">
                <a:solidFill>
                  <a:srgbClr val="244060"/>
                </a:solidFill>
                <a:latin typeface="Arial"/>
                <a:cs typeface="Arial"/>
              </a:rPr>
              <a:t>t</a:t>
            </a:r>
            <a:r>
              <a:rPr sz="1900" b="1" spc="-65" dirty="0">
                <a:solidFill>
                  <a:srgbClr val="244060"/>
                </a:solidFill>
                <a:latin typeface="Arial"/>
                <a:cs typeface="Arial"/>
              </a:rPr>
              <a:t> </a:t>
            </a:r>
            <a:r>
              <a:rPr sz="1900" b="1" spc="-295" dirty="0">
                <a:solidFill>
                  <a:srgbClr val="244060"/>
                </a:solidFill>
                <a:latin typeface="Arial"/>
                <a:cs typeface="Arial"/>
              </a:rPr>
              <a:t>s</a:t>
            </a:r>
            <a:r>
              <a:rPr sz="1900" b="1" spc="-100" dirty="0">
                <a:solidFill>
                  <a:srgbClr val="244060"/>
                </a:solidFill>
                <a:latin typeface="Arial"/>
                <a:cs typeface="Arial"/>
              </a:rPr>
              <a:t>l</a:t>
            </a:r>
            <a:r>
              <a:rPr sz="1900" b="1" spc="-50" dirty="0">
                <a:solidFill>
                  <a:srgbClr val="244060"/>
                </a:solidFill>
                <a:latin typeface="Arial"/>
                <a:cs typeface="Arial"/>
              </a:rPr>
              <a:t>i</a:t>
            </a:r>
            <a:r>
              <a:rPr sz="1900" b="1" spc="-90" dirty="0">
                <a:solidFill>
                  <a:srgbClr val="244060"/>
                </a:solidFill>
                <a:latin typeface="Arial"/>
                <a:cs typeface="Arial"/>
              </a:rPr>
              <a:t>d</a:t>
            </a:r>
            <a:r>
              <a:rPr sz="1900" b="1" spc="-180" dirty="0">
                <a:solidFill>
                  <a:srgbClr val="244060"/>
                </a:solidFill>
                <a:latin typeface="Arial"/>
                <a:cs typeface="Arial"/>
              </a:rPr>
              <a:t>e</a:t>
            </a:r>
            <a:r>
              <a:rPr sz="1900" b="1" spc="-175" dirty="0">
                <a:solidFill>
                  <a:srgbClr val="244060"/>
                </a:solidFill>
                <a:latin typeface="Arial"/>
                <a:cs typeface="Arial"/>
              </a:rPr>
              <a:t>s</a:t>
            </a:r>
            <a:r>
              <a:rPr sz="1900" b="1" spc="-105" dirty="0">
                <a:solidFill>
                  <a:srgbClr val="244060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6" y="857248"/>
            <a:ext cx="3667125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8262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573" y="534365"/>
            <a:ext cx="419290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87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99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spc="-82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119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108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9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3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spc="-87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105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spc="-99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spc="-919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5000" spc="-82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969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90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5000" spc="-79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6" y="2664968"/>
            <a:ext cx="248539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62230">
              <a:lnSpc>
                <a:spcPts val="4750"/>
              </a:lnSpc>
              <a:spcBef>
                <a:spcPts val="705"/>
              </a:spcBef>
            </a:pPr>
            <a:r>
              <a:rPr sz="44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Little </a:t>
            </a:r>
            <a:r>
              <a:rPr sz="4400" spc="-1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4400" spc="-380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4400" spc="-204" dirty="0">
                <a:solidFill>
                  <a:srgbClr val="FF0000"/>
                </a:solidFill>
                <a:latin typeface="Microsoft Sans Serif"/>
                <a:cs typeface="Microsoft Sans Serif"/>
              </a:rPr>
              <a:t>xperience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7645" y="2163826"/>
            <a:ext cx="427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890" algn="l"/>
                <a:tab pos="2339975" algn="l"/>
                <a:tab pos="3771265" algn="l"/>
              </a:tabLst>
            </a:pPr>
            <a:r>
              <a:rPr sz="2400" spc="-150" dirty="0">
                <a:latin typeface="Microsoft Sans Serif"/>
                <a:cs typeface="Microsoft Sans Serif"/>
              </a:rPr>
              <a:t>I</a:t>
            </a:r>
            <a:r>
              <a:rPr sz="2400" spc="-285" dirty="0">
                <a:latin typeface="Microsoft Sans Serif"/>
                <a:cs typeface="Microsoft Sans Serif"/>
              </a:rPr>
              <a:t>n</a:t>
            </a:r>
            <a:r>
              <a:rPr sz="2400" spc="-85" dirty="0">
                <a:latin typeface="Microsoft Sans Serif"/>
                <a:cs typeface="Microsoft Sans Serif"/>
              </a:rPr>
              <a:t>dian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85" dirty="0">
                <a:latin typeface="Microsoft Sans Serif"/>
                <a:cs typeface="Microsoft Sans Serif"/>
              </a:rPr>
              <a:t>N</a:t>
            </a:r>
            <a:r>
              <a:rPr sz="2400" spc="-75" dirty="0">
                <a:latin typeface="Microsoft Sans Serif"/>
                <a:cs typeface="Microsoft Sans Serif"/>
              </a:rPr>
              <a:t>a</a:t>
            </a:r>
            <a:r>
              <a:rPr sz="2400" spc="-85" dirty="0">
                <a:latin typeface="Microsoft Sans Serif"/>
                <a:cs typeface="Microsoft Sans Serif"/>
              </a:rPr>
              <a:t>tional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35" dirty="0">
                <a:latin typeface="Microsoft Sans Serif"/>
                <a:cs typeface="Microsoft Sans Serif"/>
              </a:rPr>
              <a:t>Con</a:t>
            </a:r>
            <a:r>
              <a:rPr sz="2400" spc="-10" dirty="0">
                <a:latin typeface="Microsoft Sans Serif"/>
                <a:cs typeface="Microsoft Sans Serif"/>
              </a:rPr>
              <a:t>g</a:t>
            </a:r>
            <a:r>
              <a:rPr sz="2400" spc="-20" dirty="0">
                <a:latin typeface="Microsoft Sans Serif"/>
                <a:cs typeface="Microsoft Sans Serif"/>
              </a:rPr>
              <a:t>r</a:t>
            </a:r>
            <a:r>
              <a:rPr sz="2400" spc="-320" dirty="0">
                <a:latin typeface="Microsoft Sans Serif"/>
                <a:cs typeface="Microsoft Sans Serif"/>
              </a:rPr>
              <a:t>es</a:t>
            </a:r>
            <a:r>
              <a:rPr sz="2400" spc="-345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14" dirty="0">
                <a:latin typeface="Microsoft Sans Serif"/>
                <a:cs typeface="Microsoft Sans Serif"/>
              </a:rPr>
              <a:t>with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7645" y="1834641"/>
            <a:ext cx="491490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  <a:tabLst>
                <a:tab pos="822960" algn="l"/>
                <a:tab pos="1511935" algn="l"/>
                <a:tab pos="2735580" algn="l"/>
                <a:tab pos="4037329" algn="l"/>
                <a:tab pos="4520565" algn="l"/>
              </a:tabLst>
            </a:pPr>
            <a:r>
              <a:rPr sz="2400" spc="-150" dirty="0">
                <a:latin typeface="Microsoft Sans Serif"/>
                <a:cs typeface="Microsoft Sans Serif"/>
              </a:rPr>
              <a:t>I</a:t>
            </a:r>
            <a:r>
              <a:rPr sz="2400" spc="-285" dirty="0">
                <a:latin typeface="Microsoft Sans Serif"/>
                <a:cs typeface="Microsoft Sans Serif"/>
              </a:rPr>
              <a:t>n</a:t>
            </a:r>
            <a:r>
              <a:rPr sz="2400" spc="-15" dirty="0">
                <a:latin typeface="Microsoft Sans Serif"/>
                <a:cs typeface="Microsoft Sans Serif"/>
              </a:rPr>
              <a:t>dia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5" dirty="0">
                <a:latin typeface="Microsoft Sans Serif"/>
                <a:cs typeface="Microsoft Sans Serif"/>
              </a:rPr>
              <a:t>had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45" dirty="0">
                <a:latin typeface="Microsoft Sans Serif"/>
                <a:cs typeface="Microsoft Sans Serif"/>
              </a:rPr>
              <a:t>of</a:t>
            </a:r>
            <a:r>
              <a:rPr sz="2400" spc="35" dirty="0">
                <a:latin typeface="Microsoft Sans Serif"/>
                <a:cs typeface="Microsoft Sans Serif"/>
              </a:rPr>
              <a:t>f</a:t>
            </a:r>
            <a:r>
              <a:rPr sz="2400" spc="-125" dirty="0">
                <a:latin typeface="Microsoft Sans Serif"/>
                <a:cs typeface="Microsoft Sans Serif"/>
              </a:rPr>
              <a:t>icial</a:t>
            </a:r>
            <a:r>
              <a:rPr sz="2400" spc="-225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95" dirty="0">
                <a:latin typeface="Microsoft Sans Serif"/>
                <a:cs typeface="Microsoft Sans Serif"/>
              </a:rPr>
              <a:t>me</a:t>
            </a:r>
            <a:r>
              <a:rPr sz="2400" spc="-360" dirty="0">
                <a:latin typeface="Microsoft Sans Serif"/>
                <a:cs typeface="Microsoft Sans Serif"/>
              </a:rPr>
              <a:t>m</a:t>
            </a:r>
            <a:r>
              <a:rPr sz="2400" spc="-140" dirty="0">
                <a:latin typeface="Microsoft Sans Serif"/>
                <a:cs typeface="Microsoft Sans Serif"/>
              </a:rPr>
              <a:t>bers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  <a:p>
            <a:pPr marR="8255" algn="r">
              <a:lnSpc>
                <a:spcPts val="2735"/>
              </a:lnSpc>
            </a:pPr>
            <a:r>
              <a:rPr sz="2400" spc="-150" dirty="0"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7645" y="2493009"/>
            <a:ext cx="491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2525" algn="l"/>
                <a:tab pos="2678430" algn="l"/>
                <a:tab pos="3097530" algn="l"/>
                <a:tab pos="3812540" algn="l"/>
                <a:tab pos="4531360" algn="l"/>
              </a:tabLst>
            </a:pPr>
            <a:r>
              <a:rPr sz="2400" spc="-60" dirty="0">
                <a:latin typeface="Microsoft Sans Serif"/>
                <a:cs typeface="Microsoft Sans Serif"/>
              </a:rPr>
              <a:t>political	</a:t>
            </a:r>
            <a:r>
              <a:rPr sz="2400" spc="-210" dirty="0">
                <a:latin typeface="Microsoft Sans Serif"/>
                <a:cs typeface="Microsoft Sans Serif"/>
              </a:rPr>
              <a:t>e</a:t>
            </a:r>
            <a:r>
              <a:rPr sz="2400" spc="-85" dirty="0">
                <a:latin typeface="Microsoft Sans Serif"/>
                <a:cs typeface="Microsoft Sans Serif"/>
              </a:rPr>
              <a:t>xperien</a:t>
            </a:r>
            <a:r>
              <a:rPr sz="2400" spc="-210" dirty="0">
                <a:latin typeface="Microsoft Sans Serif"/>
                <a:cs typeface="Microsoft Sans Serif"/>
              </a:rPr>
              <a:t>ce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60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5" dirty="0">
                <a:latin typeface="Microsoft Sans Serif"/>
                <a:cs typeface="Microsoft Sans Serif"/>
              </a:rPr>
              <a:t>ta</a:t>
            </a:r>
            <a:r>
              <a:rPr sz="2400" spc="-125" dirty="0">
                <a:latin typeface="Microsoft Sans Serif"/>
                <a:cs typeface="Microsoft Sans Serif"/>
              </a:rPr>
              <a:t>k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50" dirty="0">
                <a:latin typeface="Microsoft Sans Serif"/>
                <a:cs typeface="Microsoft Sans Serif"/>
              </a:rPr>
              <a:t>o</a:t>
            </a:r>
            <a:r>
              <a:rPr sz="2400" spc="-180" dirty="0">
                <a:latin typeface="Microsoft Sans Serif"/>
                <a:cs typeface="Microsoft Sans Serif"/>
              </a:rPr>
              <a:t>v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7645" y="2822270"/>
            <a:ext cx="4913630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30"/>
              </a:spcBef>
            </a:pPr>
            <a:r>
              <a:rPr sz="2400" spc="-155" dirty="0">
                <a:latin typeface="Microsoft Sans Serif"/>
                <a:cs typeface="Microsoft Sans Serif"/>
              </a:rPr>
              <a:t>government.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They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had </a:t>
            </a:r>
            <a:r>
              <a:rPr sz="2400" spc="-125" dirty="0">
                <a:latin typeface="Microsoft Sans Serif"/>
                <a:cs typeface="Microsoft Sans Serif"/>
              </a:rPr>
              <a:t>experience </a:t>
            </a:r>
            <a:r>
              <a:rPr sz="2400" spc="-114" dirty="0">
                <a:latin typeface="Microsoft Sans Serif"/>
                <a:cs typeface="Microsoft Sans Serif"/>
              </a:rPr>
              <a:t>both 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election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process</a:t>
            </a:r>
            <a:r>
              <a:rPr sz="2400" spc="-20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14" dirty="0">
                <a:latin typeface="Microsoft Sans Serif"/>
                <a:cs typeface="Microsoft Sans Serif"/>
              </a:rPr>
              <a:t>holding 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political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office.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7645" y="4494352"/>
            <a:ext cx="4913630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30"/>
              </a:spcBef>
            </a:pPr>
            <a:r>
              <a:rPr sz="2400" spc="-215" dirty="0">
                <a:latin typeface="Microsoft Sans Serif"/>
                <a:cs typeface="Microsoft Sans Serif"/>
              </a:rPr>
              <a:t>In </a:t>
            </a:r>
            <a:r>
              <a:rPr sz="2400" spc="-180" dirty="0">
                <a:latin typeface="Microsoft Sans Serif"/>
                <a:cs typeface="Microsoft Sans Serif"/>
              </a:rPr>
              <a:t>Pakistan. </a:t>
            </a:r>
            <a:r>
              <a:rPr sz="2400" spc="-150" dirty="0">
                <a:latin typeface="Microsoft Sans Serif"/>
                <a:cs typeface="Microsoft Sans Serif"/>
              </a:rPr>
              <a:t>the </a:t>
            </a:r>
            <a:r>
              <a:rPr sz="2400" spc="-175" dirty="0">
                <a:latin typeface="Microsoft Sans Serif"/>
                <a:cs typeface="Microsoft Sans Serif"/>
              </a:rPr>
              <a:t>assembly </a:t>
            </a:r>
            <a:r>
              <a:rPr sz="2400" spc="-215" dirty="0">
                <a:latin typeface="Microsoft Sans Serif"/>
                <a:cs typeface="Microsoft Sans Serif"/>
              </a:rPr>
              <a:t>members </a:t>
            </a:r>
            <a:r>
              <a:rPr sz="2400" spc="-114" dirty="0">
                <a:latin typeface="Microsoft Sans Serif"/>
                <a:cs typeface="Microsoft Sans Serif"/>
              </a:rPr>
              <a:t>were 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mostly</a:t>
            </a:r>
            <a:r>
              <a:rPr sz="2400" spc="-16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wealthy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landowners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with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little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political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experience.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8262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573" y="534365"/>
            <a:ext cx="419290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87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99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spc="-82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119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1080" dirty="0">
                <a:solidFill>
                  <a:srgbClr val="0D0D0D"/>
                </a:solidFill>
                <a:latin typeface="Trebuchet MS"/>
                <a:cs typeface="Trebuchet MS"/>
              </a:rPr>
              <a:t>C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91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3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spc="-87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105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spc="-990" dirty="0">
                <a:solidFill>
                  <a:srgbClr val="0D0D0D"/>
                </a:solidFill>
                <a:latin typeface="Trebuchet MS"/>
                <a:cs typeface="Trebuchet MS"/>
              </a:rPr>
              <a:t>O</a:t>
            </a:r>
            <a:r>
              <a:rPr sz="5000" spc="-919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5000" spc="-825" dirty="0">
                <a:solidFill>
                  <a:srgbClr val="0D0D0D"/>
                </a:solidFill>
                <a:latin typeface="Trebuchet MS"/>
                <a:cs typeface="Trebuchet MS"/>
              </a:rPr>
              <a:t>L</a:t>
            </a:r>
            <a:r>
              <a:rPr sz="5000" spc="-969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905" dirty="0">
                <a:solidFill>
                  <a:srgbClr val="0D0D0D"/>
                </a:solidFill>
                <a:latin typeface="Trebuchet MS"/>
                <a:cs typeface="Trebuchet MS"/>
              </a:rPr>
              <a:t>M</a:t>
            </a:r>
            <a:r>
              <a:rPr sz="5000" spc="-79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6" y="2671063"/>
            <a:ext cx="2475865" cy="29006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 indent="51435">
              <a:lnSpc>
                <a:spcPct val="90000"/>
              </a:lnSpc>
              <a:spcBef>
                <a:spcPts val="595"/>
              </a:spcBef>
            </a:pPr>
            <a:r>
              <a:rPr sz="4100" spc="-150" dirty="0">
                <a:latin typeface="Microsoft Sans Serif"/>
                <a:cs typeface="Microsoft Sans Serif"/>
              </a:rPr>
              <a:t>Disparity </a:t>
            </a:r>
            <a:r>
              <a:rPr sz="4100" spc="-145" dirty="0">
                <a:latin typeface="Microsoft Sans Serif"/>
                <a:cs typeface="Microsoft Sans Serif"/>
              </a:rPr>
              <a:t> </a:t>
            </a:r>
            <a:r>
              <a:rPr sz="4100" spc="-220" dirty="0">
                <a:latin typeface="Microsoft Sans Serif"/>
                <a:cs typeface="Microsoft Sans Serif"/>
              </a:rPr>
              <a:t>between </a:t>
            </a:r>
            <a:r>
              <a:rPr sz="4100" spc="-215" dirty="0">
                <a:latin typeface="Microsoft Sans Serif"/>
                <a:cs typeface="Microsoft Sans Serif"/>
              </a:rPr>
              <a:t> </a:t>
            </a:r>
            <a:r>
              <a:rPr sz="4100" spc="-335" dirty="0">
                <a:latin typeface="Microsoft Sans Serif"/>
                <a:cs typeface="Microsoft Sans Serif"/>
              </a:rPr>
              <a:t>Easte</a:t>
            </a:r>
            <a:r>
              <a:rPr sz="4100" spc="-135" dirty="0">
                <a:latin typeface="Microsoft Sans Serif"/>
                <a:cs typeface="Microsoft Sans Serif"/>
              </a:rPr>
              <a:t>r</a:t>
            </a:r>
            <a:r>
              <a:rPr sz="4100" spc="-484" dirty="0">
                <a:latin typeface="Microsoft Sans Serif"/>
                <a:cs typeface="Microsoft Sans Serif"/>
              </a:rPr>
              <a:t>n</a:t>
            </a:r>
            <a:r>
              <a:rPr sz="4100" spc="15" dirty="0">
                <a:latin typeface="Microsoft Sans Serif"/>
                <a:cs typeface="Microsoft Sans Serif"/>
              </a:rPr>
              <a:t> </a:t>
            </a:r>
            <a:r>
              <a:rPr sz="4100" spc="-135" dirty="0">
                <a:latin typeface="Microsoft Sans Serif"/>
                <a:cs typeface="Microsoft Sans Serif"/>
              </a:rPr>
              <a:t>and  </a:t>
            </a:r>
            <a:r>
              <a:rPr sz="4100" spc="-240" dirty="0">
                <a:latin typeface="Microsoft Sans Serif"/>
                <a:cs typeface="Microsoft Sans Serif"/>
              </a:rPr>
              <a:t>Western </a:t>
            </a:r>
            <a:r>
              <a:rPr sz="4100" spc="-235" dirty="0">
                <a:latin typeface="Microsoft Sans Serif"/>
                <a:cs typeface="Microsoft Sans Serif"/>
              </a:rPr>
              <a:t> </a:t>
            </a:r>
            <a:r>
              <a:rPr sz="4100" spc="-225" dirty="0">
                <a:latin typeface="Microsoft Sans Serif"/>
                <a:cs typeface="Microsoft Sans Serif"/>
              </a:rPr>
              <a:t>Part</a:t>
            </a:r>
            <a:endParaRPr sz="4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204" y="2432050"/>
            <a:ext cx="499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9685" algn="l"/>
                <a:tab pos="2350770" algn="l"/>
                <a:tab pos="4639945" algn="l"/>
              </a:tabLst>
            </a:pPr>
            <a:r>
              <a:rPr sz="3200" spc="-60" dirty="0">
                <a:latin typeface="Microsoft Sans Serif"/>
                <a:cs typeface="Microsoft Sans Serif"/>
              </a:rPr>
              <a:t>Half	</a:t>
            </a:r>
            <a:r>
              <a:rPr sz="3200" spc="-45" dirty="0">
                <a:latin typeface="Microsoft Sans Serif"/>
                <a:cs typeface="Microsoft Sans Serif"/>
              </a:rPr>
              <a:t>t</a:t>
            </a:r>
            <a:r>
              <a:rPr sz="3200" spc="-280" dirty="0">
                <a:latin typeface="Microsoft Sans Serif"/>
                <a:cs typeface="Microsoft Sans Serif"/>
              </a:rPr>
              <a:t>he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35" dirty="0">
                <a:latin typeface="Microsoft Sans Serif"/>
                <a:cs typeface="Microsoft Sans Serif"/>
              </a:rPr>
              <a:t>p</a:t>
            </a:r>
            <a:r>
              <a:rPr sz="3200" spc="-95" dirty="0">
                <a:latin typeface="Microsoft Sans Serif"/>
                <a:cs typeface="Microsoft Sans Serif"/>
              </a:rPr>
              <a:t>o</a:t>
            </a:r>
            <a:r>
              <a:rPr sz="3200" spc="-105" dirty="0">
                <a:latin typeface="Microsoft Sans Serif"/>
                <a:cs typeface="Microsoft Sans Serif"/>
              </a:rPr>
              <a:t>p</a:t>
            </a:r>
            <a:r>
              <a:rPr sz="3200" spc="-125" dirty="0">
                <a:latin typeface="Microsoft Sans Serif"/>
                <a:cs typeface="Microsoft Sans Serif"/>
              </a:rPr>
              <a:t>ula</a:t>
            </a:r>
            <a:r>
              <a:rPr sz="3200" spc="-90" dirty="0">
                <a:latin typeface="Microsoft Sans Serif"/>
                <a:cs typeface="Microsoft Sans Serif"/>
              </a:rPr>
              <a:t>t</a:t>
            </a:r>
            <a:r>
              <a:rPr sz="3200" spc="-175" dirty="0">
                <a:latin typeface="Microsoft Sans Serif"/>
                <a:cs typeface="Microsoft Sans Serif"/>
              </a:rPr>
              <a:t>io</a:t>
            </a:r>
            <a:r>
              <a:rPr sz="3200" spc="-245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5" dirty="0">
                <a:latin typeface="Microsoft Sans Serif"/>
                <a:cs typeface="Microsoft Sans Serif"/>
              </a:rPr>
              <a:t>of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204" y="2871038"/>
            <a:ext cx="5004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21460" algn="l"/>
                <a:tab pos="2489200" algn="l"/>
                <a:tab pos="2949575" algn="l"/>
                <a:tab pos="3789679" algn="l"/>
              </a:tabLst>
            </a:pPr>
            <a:r>
              <a:rPr sz="3200" spc="-725" dirty="0">
                <a:latin typeface="Microsoft Sans Serif"/>
                <a:cs typeface="Microsoft Sans Serif"/>
              </a:rPr>
              <a:t>P</a:t>
            </a:r>
            <a:r>
              <a:rPr sz="3200" spc="-110" dirty="0">
                <a:latin typeface="Microsoft Sans Serif"/>
                <a:cs typeface="Microsoft Sans Serif"/>
              </a:rPr>
              <a:t>a</a:t>
            </a:r>
            <a:r>
              <a:rPr sz="3200" spc="-120" dirty="0">
                <a:latin typeface="Microsoft Sans Serif"/>
                <a:cs typeface="Microsoft Sans Serif"/>
              </a:rPr>
              <a:t>k</a:t>
            </a:r>
            <a:r>
              <a:rPr sz="3200" spc="-215" dirty="0">
                <a:latin typeface="Microsoft Sans Serif"/>
                <a:cs typeface="Microsoft Sans Serif"/>
              </a:rPr>
              <a:t>is</a:t>
            </a:r>
            <a:r>
              <a:rPr sz="3200" spc="-175" dirty="0">
                <a:latin typeface="Microsoft Sans Serif"/>
                <a:cs typeface="Microsoft Sans Serif"/>
              </a:rPr>
              <a:t>t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65" dirty="0">
                <a:latin typeface="Microsoft Sans Serif"/>
                <a:cs typeface="Microsoft Sans Serif"/>
              </a:rPr>
              <a:t>li</a:t>
            </a:r>
            <a:r>
              <a:rPr sz="3200" spc="-210" dirty="0">
                <a:latin typeface="Microsoft Sans Serif"/>
                <a:cs typeface="Microsoft Sans Serif"/>
              </a:rPr>
              <a:t>v</a:t>
            </a:r>
            <a:r>
              <a:rPr sz="3200" spc="-95" dirty="0">
                <a:latin typeface="Microsoft Sans Serif"/>
                <a:cs typeface="Microsoft Sans Serif"/>
              </a:rPr>
              <a:t>ed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114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325" dirty="0">
                <a:latin typeface="Microsoft Sans Serif"/>
                <a:cs typeface="Microsoft Sans Serif"/>
              </a:rPr>
              <a:t>East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375" dirty="0">
                <a:latin typeface="Microsoft Sans Serif"/>
                <a:cs typeface="Microsoft Sans Serif"/>
              </a:rPr>
              <a:t>Be</a:t>
            </a:r>
            <a:r>
              <a:rPr sz="3200" spc="-360" dirty="0">
                <a:latin typeface="Microsoft Sans Serif"/>
                <a:cs typeface="Microsoft Sans Serif"/>
              </a:rPr>
              <a:t>n</a:t>
            </a:r>
            <a:r>
              <a:rPr sz="3200" spc="-85" dirty="0">
                <a:latin typeface="Microsoft Sans Serif"/>
                <a:cs typeface="Microsoft Sans Serif"/>
              </a:rPr>
              <a:t>g</a:t>
            </a:r>
            <a:r>
              <a:rPr sz="3200" spc="-30" dirty="0">
                <a:latin typeface="Microsoft Sans Serif"/>
                <a:cs typeface="Microsoft Sans Serif"/>
              </a:rPr>
              <a:t>al</a:t>
            </a:r>
            <a:r>
              <a:rPr sz="3200" spc="-190" dirty="0">
                <a:latin typeface="Microsoft Sans Serif"/>
                <a:cs typeface="Microsoft Sans Serif"/>
              </a:rPr>
              <a:t>,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204" y="3310254"/>
            <a:ext cx="5006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4069" algn="l"/>
                <a:tab pos="2447925" algn="l"/>
                <a:tab pos="3109595" algn="l"/>
              </a:tabLst>
            </a:pPr>
            <a:r>
              <a:rPr sz="3200" spc="-195" dirty="0">
                <a:latin typeface="Microsoft Sans Serif"/>
                <a:cs typeface="Microsoft Sans Serif"/>
              </a:rPr>
              <a:t>the	</a:t>
            </a:r>
            <a:r>
              <a:rPr sz="3200" spc="-245" dirty="0">
                <a:latin typeface="Microsoft Sans Serif"/>
                <a:cs typeface="Microsoft Sans Serif"/>
              </a:rPr>
              <a:t>ma</a:t>
            </a:r>
            <a:r>
              <a:rPr sz="3200" spc="-95" dirty="0">
                <a:latin typeface="Microsoft Sans Serif"/>
                <a:cs typeface="Microsoft Sans Serif"/>
              </a:rPr>
              <a:t>j</a:t>
            </a:r>
            <a:r>
              <a:rPr sz="3200" spc="-60" dirty="0">
                <a:latin typeface="Microsoft Sans Serif"/>
                <a:cs typeface="Microsoft Sans Serif"/>
              </a:rPr>
              <a:t>ori</a:t>
            </a:r>
            <a:r>
              <a:rPr sz="3200" spc="-65" dirty="0">
                <a:latin typeface="Microsoft Sans Serif"/>
                <a:cs typeface="Microsoft Sans Serif"/>
              </a:rPr>
              <a:t>t</a:t>
            </a:r>
            <a:r>
              <a:rPr sz="3200" dirty="0">
                <a:latin typeface="Microsoft Sans Serif"/>
                <a:cs typeface="Microsoft Sans Serif"/>
              </a:rPr>
              <a:t>y	</a:t>
            </a:r>
            <a:r>
              <a:rPr sz="3200" spc="5" dirty="0">
                <a:latin typeface="Microsoft Sans Serif"/>
                <a:cs typeface="Microsoft Sans Serif"/>
              </a:rPr>
              <a:t>o</a:t>
            </a:r>
            <a:r>
              <a:rPr sz="3200" dirty="0">
                <a:latin typeface="Microsoft Sans Serif"/>
                <a:cs typeface="Microsoft Sans Serif"/>
              </a:rPr>
              <a:t>f	</a:t>
            </a:r>
            <a:r>
              <a:rPr sz="3200" spc="-95" dirty="0">
                <a:latin typeface="Microsoft Sans Serif"/>
                <a:cs typeface="Microsoft Sans Serif"/>
              </a:rPr>
              <a:t>g</a:t>
            </a:r>
            <a:r>
              <a:rPr sz="3200" spc="-105" dirty="0">
                <a:latin typeface="Microsoft Sans Serif"/>
                <a:cs typeface="Microsoft Sans Serif"/>
              </a:rPr>
              <a:t>o</a:t>
            </a:r>
            <a:r>
              <a:rPr sz="3200" spc="-275" dirty="0">
                <a:latin typeface="Microsoft Sans Serif"/>
                <a:cs typeface="Microsoft Sans Serif"/>
              </a:rPr>
              <a:t>v</a:t>
            </a:r>
            <a:r>
              <a:rPr sz="3200" spc="-114" dirty="0">
                <a:latin typeface="Microsoft Sans Serif"/>
                <a:cs typeface="Microsoft Sans Serif"/>
              </a:rPr>
              <a:t>e</a:t>
            </a:r>
            <a:r>
              <a:rPr sz="3200" spc="-10" dirty="0">
                <a:latin typeface="Microsoft Sans Serif"/>
                <a:cs typeface="Microsoft Sans Serif"/>
              </a:rPr>
              <a:t>r</a:t>
            </a:r>
            <a:r>
              <a:rPr sz="3200" spc="-395" dirty="0">
                <a:latin typeface="Microsoft Sans Serif"/>
                <a:cs typeface="Microsoft Sans Serif"/>
              </a:rPr>
              <a:t>n</a:t>
            </a:r>
            <a:r>
              <a:rPr sz="3200" spc="-280" dirty="0">
                <a:latin typeface="Microsoft Sans Serif"/>
                <a:cs typeface="Microsoft Sans Serif"/>
              </a:rPr>
              <a:t>ment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6204" y="3749166"/>
            <a:ext cx="500634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  <a:tabLst>
                <a:tab pos="817244" algn="l"/>
                <a:tab pos="1829435" algn="l"/>
                <a:tab pos="3220720" algn="l"/>
                <a:tab pos="4255770" algn="l"/>
              </a:tabLst>
            </a:pPr>
            <a:r>
              <a:rPr sz="3200" spc="-135" dirty="0">
                <a:latin typeface="Microsoft Sans Serif"/>
                <a:cs typeface="Microsoft Sans Serif"/>
              </a:rPr>
              <a:t>and	</a:t>
            </a:r>
            <a:r>
              <a:rPr sz="3200" spc="-10" dirty="0">
                <a:latin typeface="Microsoft Sans Serif"/>
                <a:cs typeface="Microsoft Sans Serif"/>
              </a:rPr>
              <a:t>a</a:t>
            </a:r>
            <a:r>
              <a:rPr sz="3200" spc="50" dirty="0">
                <a:latin typeface="Microsoft Sans Serif"/>
                <a:cs typeface="Microsoft Sans Serif"/>
              </a:rPr>
              <a:t>r</a:t>
            </a:r>
            <a:r>
              <a:rPr sz="3200" spc="-605" dirty="0">
                <a:latin typeface="Microsoft Sans Serif"/>
                <a:cs typeface="Microsoft Sans Serif"/>
              </a:rPr>
              <a:t>m</a:t>
            </a:r>
            <a:r>
              <a:rPr sz="3200" dirty="0">
                <a:latin typeface="Microsoft Sans Serif"/>
                <a:cs typeface="Microsoft Sans Serif"/>
              </a:rPr>
              <a:t>y	</a:t>
            </a:r>
            <a:r>
              <a:rPr sz="3200" spc="-60" dirty="0">
                <a:latin typeface="Microsoft Sans Serif"/>
                <a:cs typeface="Microsoft Sans Serif"/>
              </a:rPr>
              <a:t>lea</a:t>
            </a:r>
            <a:r>
              <a:rPr sz="3200" spc="-95" dirty="0">
                <a:latin typeface="Microsoft Sans Serif"/>
                <a:cs typeface="Microsoft Sans Serif"/>
              </a:rPr>
              <a:t>d</a:t>
            </a:r>
            <a:r>
              <a:rPr sz="3200" spc="-240" dirty="0">
                <a:latin typeface="Microsoft Sans Serif"/>
                <a:cs typeface="Microsoft Sans Serif"/>
              </a:rPr>
              <a:t>ers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275" dirty="0" smtClean="0">
                <a:latin typeface="Microsoft Sans Serif"/>
                <a:cs typeface="Microsoft Sans Serif"/>
              </a:rPr>
              <a:t>came</a:t>
            </a:r>
            <a:r>
              <a:rPr lang="en-US" sz="3200" dirty="0">
                <a:latin typeface="Microsoft Sans Serif"/>
                <a:cs typeface="Microsoft Sans Serif"/>
              </a:rPr>
              <a:t> </a:t>
            </a:r>
            <a:r>
              <a:rPr sz="3200" spc="165" dirty="0" smtClean="0">
                <a:latin typeface="Microsoft Sans Serif"/>
                <a:cs typeface="Microsoft Sans Serif"/>
              </a:rPr>
              <a:t>f</a:t>
            </a:r>
            <a:r>
              <a:rPr sz="3200" spc="-60" dirty="0" smtClean="0">
                <a:latin typeface="Microsoft Sans Serif"/>
                <a:cs typeface="Microsoft Sans Serif"/>
              </a:rPr>
              <a:t>r</a:t>
            </a:r>
            <a:r>
              <a:rPr sz="3200" spc="-245" dirty="0" smtClean="0">
                <a:latin typeface="Microsoft Sans Serif"/>
                <a:cs typeface="Microsoft Sans Serif"/>
              </a:rPr>
              <a:t>om  </a:t>
            </a:r>
            <a:r>
              <a:rPr sz="3200" spc="-200" dirty="0">
                <a:latin typeface="Microsoft Sans Serif"/>
                <a:cs typeface="Microsoft Sans Serif"/>
              </a:rPr>
              <a:t>West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Pakistan.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8262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492" y="534365"/>
            <a:ext cx="6244590" cy="139827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624965" marR="5080" indent="-1612900">
              <a:lnSpc>
                <a:spcPts val="4800"/>
              </a:lnSpc>
              <a:spcBef>
                <a:spcPts val="1265"/>
              </a:spcBef>
            </a:pPr>
            <a:r>
              <a:rPr sz="5000" spc="-890" dirty="0">
                <a:solidFill>
                  <a:srgbClr val="0D0D0D"/>
                </a:solidFill>
                <a:latin typeface="Trebuchet MS"/>
                <a:cs typeface="Trebuchet MS"/>
              </a:rPr>
              <a:t>D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7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5000" spc="-1245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1000" dirty="0">
                <a:solidFill>
                  <a:srgbClr val="0D0D0D"/>
                </a:solidFill>
                <a:latin typeface="Trebuchet MS"/>
                <a:cs typeface="Trebuchet MS"/>
              </a:rPr>
              <a:t>R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119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969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79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5000" spc="-3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spc="-919" dirty="0">
                <a:solidFill>
                  <a:srgbClr val="0D0D0D"/>
                </a:solidFill>
                <a:latin typeface="Trebuchet MS"/>
                <a:cs typeface="Trebuchet MS"/>
              </a:rPr>
              <a:t>B</a:t>
            </a:r>
            <a:r>
              <a:rPr sz="5000" spc="-969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119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spc="-1415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5000" spc="-969" dirty="0">
                <a:solidFill>
                  <a:srgbClr val="0D0D0D"/>
                </a:solidFill>
                <a:latin typeface="Trebuchet MS"/>
                <a:cs typeface="Trebuchet MS"/>
              </a:rPr>
              <a:t>EE</a:t>
            </a:r>
            <a:r>
              <a:rPr sz="5000" spc="-110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5000" spc="-4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spc="-969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7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5000" spc="-128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spc="-4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101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r>
              <a:rPr sz="5000" spc="-650" dirty="0">
                <a:solidFill>
                  <a:srgbClr val="0D0D0D"/>
                </a:solidFill>
                <a:latin typeface="Trebuchet MS"/>
                <a:cs typeface="Trebuchet MS"/>
              </a:rPr>
              <a:t>D  </a:t>
            </a:r>
            <a:r>
              <a:rPr sz="5000" spc="-1410" dirty="0">
                <a:solidFill>
                  <a:srgbClr val="0D0D0D"/>
                </a:solidFill>
                <a:latin typeface="Trebuchet MS"/>
                <a:cs typeface="Trebuchet MS"/>
              </a:rPr>
              <a:t>W</a:t>
            </a:r>
            <a:r>
              <a:rPr sz="5000" spc="-975" dirty="0">
                <a:solidFill>
                  <a:srgbClr val="0D0D0D"/>
                </a:solidFill>
                <a:latin typeface="Trebuchet MS"/>
                <a:cs typeface="Trebuchet MS"/>
              </a:rPr>
              <a:t>E</a:t>
            </a:r>
            <a:r>
              <a:rPr sz="5000" spc="-7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5000" spc="-1290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spc="-4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5000" spc="-1250" dirty="0">
                <a:solidFill>
                  <a:srgbClr val="0D0D0D"/>
                </a:solidFill>
                <a:latin typeface="Trebuchet MS"/>
                <a:cs typeface="Trebuchet MS"/>
              </a:rPr>
              <a:t>P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705" dirty="0">
                <a:solidFill>
                  <a:srgbClr val="0D0D0D"/>
                </a:solidFill>
                <a:latin typeface="Trebuchet MS"/>
                <a:cs typeface="Trebuchet MS"/>
              </a:rPr>
              <a:t>K</a:t>
            </a:r>
            <a:r>
              <a:rPr sz="5000" spc="-165" dirty="0">
                <a:solidFill>
                  <a:srgbClr val="0D0D0D"/>
                </a:solidFill>
                <a:latin typeface="Trebuchet MS"/>
                <a:cs typeface="Trebuchet MS"/>
              </a:rPr>
              <a:t>I</a:t>
            </a:r>
            <a:r>
              <a:rPr sz="5000" spc="-700" dirty="0">
                <a:solidFill>
                  <a:srgbClr val="0D0D0D"/>
                </a:solidFill>
                <a:latin typeface="Trebuchet MS"/>
                <a:cs typeface="Trebuchet MS"/>
              </a:rPr>
              <a:t>S</a:t>
            </a:r>
            <a:r>
              <a:rPr sz="5000" spc="-1365" dirty="0">
                <a:solidFill>
                  <a:srgbClr val="0D0D0D"/>
                </a:solidFill>
                <a:latin typeface="Trebuchet MS"/>
                <a:cs typeface="Trebuchet MS"/>
              </a:rPr>
              <a:t>T</a:t>
            </a:r>
            <a:r>
              <a:rPr sz="5000" spc="-775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5000" spc="-1105" dirty="0">
                <a:solidFill>
                  <a:srgbClr val="0D0D0D"/>
                </a:solidFill>
                <a:latin typeface="Trebuchet MS"/>
                <a:cs typeface="Trebuchet MS"/>
              </a:rPr>
              <a:t>N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6" y="2664968"/>
            <a:ext cx="2372360" cy="190436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indent="62230" algn="just">
              <a:lnSpc>
                <a:spcPct val="90000"/>
              </a:lnSpc>
              <a:spcBef>
                <a:spcPts val="630"/>
              </a:spcBef>
            </a:pPr>
            <a:r>
              <a:rPr sz="4400" spc="-215" dirty="0">
                <a:latin typeface="Microsoft Sans Serif"/>
                <a:cs typeface="Microsoft Sans Serif"/>
              </a:rPr>
              <a:t>Statehood  </a:t>
            </a:r>
            <a:r>
              <a:rPr sz="4400" spc="-140" dirty="0">
                <a:latin typeface="Microsoft Sans Serif"/>
                <a:cs typeface="Microsoft Sans Serif"/>
              </a:rPr>
              <a:t>to </a:t>
            </a:r>
            <a:r>
              <a:rPr sz="4400" spc="-20" dirty="0">
                <a:latin typeface="Microsoft Sans Serif"/>
                <a:cs typeface="Microsoft Sans Serif"/>
              </a:rPr>
              <a:t>a </a:t>
            </a:r>
            <a:r>
              <a:rPr sz="4400" spc="-270" dirty="0">
                <a:latin typeface="Microsoft Sans Serif"/>
                <a:cs typeface="Microsoft Sans Serif"/>
              </a:rPr>
              <a:t>single </a:t>
            </a:r>
            <a:r>
              <a:rPr sz="4400" spc="-1155" dirty="0">
                <a:latin typeface="Microsoft Sans Serif"/>
                <a:cs typeface="Microsoft Sans Serif"/>
              </a:rPr>
              <a:t> </a:t>
            </a:r>
            <a:r>
              <a:rPr sz="4400" spc="-215" dirty="0">
                <a:latin typeface="Microsoft Sans Serif"/>
                <a:cs typeface="Microsoft Sans Serif"/>
              </a:rPr>
              <a:t>state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204" y="1834641"/>
            <a:ext cx="50069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4139" marR="5080" indent="-91440">
              <a:lnSpc>
                <a:spcPts val="2590"/>
              </a:lnSpc>
              <a:spcBef>
                <a:spcPts val="425"/>
              </a:spcBef>
              <a:buClr>
                <a:srgbClr val="1CACE3"/>
              </a:buClr>
              <a:buSzPct val="95833"/>
              <a:buFont typeface="Wingdings"/>
              <a:buChar char=""/>
              <a:tabLst>
                <a:tab pos="285115" algn="l"/>
                <a:tab pos="873125" algn="l"/>
                <a:tab pos="1916430" algn="l"/>
                <a:tab pos="2348865" algn="l"/>
                <a:tab pos="2950845" algn="l"/>
                <a:tab pos="3931285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0" dirty="0">
                <a:latin typeface="Microsoft Sans Serif"/>
                <a:cs typeface="Microsoft Sans Serif"/>
              </a:rPr>
              <a:t>mer</a:t>
            </a:r>
            <a:r>
              <a:rPr sz="2400" spc="-190" dirty="0">
                <a:latin typeface="Microsoft Sans Serif"/>
                <a:cs typeface="Microsoft Sans Serif"/>
              </a:rPr>
              <a:t>g</a:t>
            </a:r>
            <a:r>
              <a:rPr sz="2400" spc="-70" dirty="0">
                <a:latin typeface="Microsoft Sans Serif"/>
                <a:cs typeface="Microsoft Sans Serif"/>
              </a:rPr>
              <a:t>er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45" dirty="0">
                <a:latin typeface="Microsoft Sans Serif"/>
                <a:cs typeface="Microsoft Sans Serif"/>
              </a:rPr>
              <a:t>t</a:t>
            </a:r>
            <a:r>
              <a:rPr sz="2400" spc="-170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20" dirty="0">
                <a:latin typeface="Microsoft Sans Serif"/>
                <a:cs typeface="Microsoft Sans Serif"/>
              </a:rPr>
              <a:t>w</a:t>
            </a:r>
            <a:r>
              <a:rPr sz="2400" spc="-35" dirty="0">
                <a:latin typeface="Microsoft Sans Serif"/>
                <a:cs typeface="Microsoft Sans Serif"/>
              </a:rPr>
              <a:t>i</a:t>
            </a:r>
            <a:r>
              <a:rPr sz="2400" spc="-45" dirty="0">
                <a:latin typeface="Microsoft Sans Serif"/>
                <a:cs typeface="Microsoft Sans Serif"/>
              </a:rPr>
              <a:t>dely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60" dirty="0">
                <a:latin typeface="Microsoft Sans Serif"/>
                <a:cs typeface="Microsoft Sans Serif"/>
              </a:rPr>
              <a:t>dif</a:t>
            </a:r>
            <a:r>
              <a:rPr sz="2400" spc="50" dirty="0">
                <a:latin typeface="Microsoft Sans Serif"/>
                <a:cs typeface="Microsoft Sans Serif"/>
              </a:rPr>
              <a:t>f</a:t>
            </a:r>
            <a:r>
              <a:rPr sz="2400" spc="-135" dirty="0">
                <a:latin typeface="Microsoft Sans Serif"/>
                <a:cs typeface="Microsoft Sans Serif"/>
              </a:rPr>
              <a:t>ere</a:t>
            </a:r>
            <a:r>
              <a:rPr sz="2400" spc="-150" dirty="0">
                <a:latin typeface="Microsoft Sans Serif"/>
                <a:cs typeface="Microsoft Sans Serif"/>
              </a:rPr>
              <a:t>n</a:t>
            </a:r>
            <a:r>
              <a:rPr sz="2400" spc="-20" dirty="0">
                <a:latin typeface="Microsoft Sans Serif"/>
                <a:cs typeface="Microsoft Sans Serif"/>
              </a:rPr>
              <a:t>t  </a:t>
            </a:r>
            <a:r>
              <a:rPr sz="2400" spc="-145" dirty="0">
                <a:latin typeface="Microsoft Sans Serif"/>
                <a:cs typeface="Microsoft Sans Serif"/>
              </a:rPr>
              <a:t>regions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could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not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exist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for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long.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204" y="2669794"/>
            <a:ext cx="500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"/>
              <a:tabLst>
                <a:tab pos="368300" algn="l"/>
                <a:tab pos="928369" algn="l"/>
                <a:tab pos="1705610" algn="l"/>
                <a:tab pos="2545715" algn="l"/>
                <a:tab pos="3170555" algn="l"/>
                <a:tab pos="4622800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As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5" dirty="0">
                <a:latin typeface="Microsoft Sans Serif"/>
                <a:cs typeface="Microsoft Sans Serif"/>
              </a:rPr>
              <a:t>time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90" dirty="0">
                <a:latin typeface="Microsoft Sans Serif"/>
                <a:cs typeface="Microsoft Sans Serif"/>
              </a:rPr>
              <a:t>w</a:t>
            </a:r>
            <a:r>
              <a:rPr sz="2400" spc="-145" dirty="0">
                <a:latin typeface="Microsoft Sans Serif"/>
                <a:cs typeface="Microsoft Sans Serif"/>
              </a:rPr>
              <a:t>ent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0" dirty="0">
                <a:latin typeface="Microsoft Sans Serif"/>
                <a:cs typeface="Microsoft Sans Serif"/>
              </a:rPr>
              <a:t>b</a:t>
            </a:r>
            <a:r>
              <a:rPr sz="2400" spc="-170" dirty="0">
                <a:latin typeface="Microsoft Sans Serif"/>
                <a:cs typeface="Microsoft Sans Serif"/>
              </a:rPr>
              <a:t>y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14" dirty="0">
                <a:latin typeface="Microsoft Sans Serif"/>
                <a:cs typeface="Microsoft Sans Serif"/>
              </a:rPr>
              <a:t>alongside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7645" y="2999359"/>
            <a:ext cx="491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9310" algn="l"/>
                <a:tab pos="3166110" algn="l"/>
                <a:tab pos="4031615" algn="l"/>
              </a:tabLst>
            </a:pPr>
            <a:r>
              <a:rPr sz="2400" spc="-90" dirty="0">
                <a:latin typeface="Microsoft Sans Serif"/>
                <a:cs typeface="Microsoft Sans Serif"/>
              </a:rPr>
              <a:t>geographical,	</a:t>
            </a:r>
            <a:r>
              <a:rPr sz="2400" spc="-145" dirty="0">
                <a:latin typeface="Microsoft Sans Serif"/>
                <a:cs typeface="Microsoft Sans Serif"/>
              </a:rPr>
              <a:t>social	</a:t>
            </a:r>
            <a:r>
              <a:rPr sz="2400" spc="-105" dirty="0">
                <a:latin typeface="Microsoft Sans Serif"/>
                <a:cs typeface="Microsoft Sans Serif"/>
              </a:rPr>
              <a:t>and	</a:t>
            </a:r>
            <a:r>
              <a:rPr sz="2400" spc="-120" dirty="0">
                <a:latin typeface="Microsoft Sans Serif"/>
                <a:cs typeface="Microsoft Sans Serif"/>
              </a:rPr>
              <a:t>cultural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7645" y="3328542"/>
            <a:ext cx="491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4189" algn="l"/>
                <a:tab pos="2749550" algn="l"/>
                <a:tab pos="3591560" algn="l"/>
              </a:tabLst>
            </a:pPr>
            <a:r>
              <a:rPr sz="2400" spc="60" dirty="0">
                <a:latin typeface="Microsoft Sans Serif"/>
                <a:cs typeface="Microsoft Sans Serif"/>
              </a:rPr>
              <a:t>dif</a:t>
            </a:r>
            <a:r>
              <a:rPr sz="2400" spc="50" dirty="0">
                <a:latin typeface="Microsoft Sans Serif"/>
                <a:cs typeface="Microsoft Sans Serif"/>
              </a:rPr>
              <a:t>f</a:t>
            </a:r>
            <a:r>
              <a:rPr sz="2400" spc="-135" dirty="0">
                <a:latin typeface="Microsoft Sans Serif"/>
                <a:cs typeface="Microsoft Sans Serif"/>
              </a:rPr>
              <a:t>ere</a:t>
            </a:r>
            <a:r>
              <a:rPr sz="2400" spc="-150" dirty="0">
                <a:latin typeface="Microsoft Sans Serif"/>
                <a:cs typeface="Microsoft Sans Serif"/>
              </a:rPr>
              <a:t>n</a:t>
            </a:r>
            <a:r>
              <a:rPr sz="2400" spc="-195" dirty="0">
                <a:latin typeface="Microsoft Sans Serif"/>
                <a:cs typeface="Microsoft Sans Serif"/>
              </a:rPr>
              <a:t>c</a:t>
            </a:r>
            <a:r>
              <a:rPr sz="2400" spc="-235" dirty="0">
                <a:latin typeface="Microsoft Sans Serif"/>
                <a:cs typeface="Microsoft Sans Serif"/>
              </a:rPr>
              <a:t>e</a:t>
            </a:r>
            <a:r>
              <a:rPr sz="2400" spc="-45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,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10" dirty="0">
                <a:latin typeface="Microsoft Sans Serif"/>
                <a:cs typeface="Microsoft Sans Serif"/>
              </a:rPr>
              <a:t>ther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5" dirty="0">
                <a:latin typeface="Microsoft Sans Serif"/>
                <a:cs typeface="Microsoft Sans Serif"/>
              </a:rPr>
              <a:t>also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5" dirty="0">
                <a:latin typeface="Microsoft Sans Serif"/>
                <a:cs typeface="Microsoft Sans Serif"/>
              </a:rPr>
              <a:t>de</a:t>
            </a:r>
            <a:r>
              <a:rPr sz="2400" spc="-145" dirty="0">
                <a:latin typeface="Microsoft Sans Serif"/>
                <a:cs typeface="Microsoft Sans Serif"/>
              </a:rPr>
              <a:t>v</a:t>
            </a:r>
            <a:r>
              <a:rPr sz="2400" spc="-85" dirty="0">
                <a:latin typeface="Microsoft Sans Serif"/>
                <a:cs typeface="Microsoft Sans Serif"/>
              </a:rPr>
              <a:t>el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-75" dirty="0">
                <a:latin typeface="Microsoft Sans Serif"/>
                <a:cs typeface="Microsoft Sans Serif"/>
              </a:rPr>
              <a:t>p</a:t>
            </a:r>
            <a:r>
              <a:rPr sz="2400" spc="-70" dirty="0">
                <a:latin typeface="Microsoft Sans Serif"/>
                <a:cs typeface="Microsoft Sans Serif"/>
              </a:rPr>
              <a:t>e</a:t>
            </a:r>
            <a:r>
              <a:rPr sz="2400" spc="-15" dirty="0"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7645" y="3657727"/>
            <a:ext cx="491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2560955" algn="l"/>
                <a:tab pos="3850640" algn="l"/>
                <a:tab pos="446913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g</a:t>
            </a:r>
            <a:r>
              <a:rPr sz="2400" spc="-30" dirty="0">
                <a:latin typeface="Microsoft Sans Serif"/>
                <a:cs typeface="Microsoft Sans Serif"/>
              </a:rPr>
              <a:t>r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d</a:t>
            </a:r>
            <a:r>
              <a:rPr sz="2400" spc="-110" dirty="0">
                <a:latin typeface="Microsoft Sans Serif"/>
                <a:cs typeface="Microsoft Sans Serif"/>
              </a:rPr>
              <a:t>ual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35" dirty="0">
                <a:latin typeface="Microsoft Sans Serif"/>
                <a:cs typeface="Microsoft Sans Serif"/>
              </a:rPr>
              <a:t>di</a:t>
            </a:r>
            <a:r>
              <a:rPr sz="2400" spc="-160" dirty="0">
                <a:latin typeface="Microsoft Sans Serif"/>
                <a:cs typeface="Microsoft Sans Serif"/>
              </a:rPr>
              <a:t>s</a:t>
            </a:r>
            <a:r>
              <a:rPr sz="2400" spc="-15" dirty="0">
                <a:latin typeface="Microsoft Sans Serif"/>
                <a:cs typeface="Microsoft Sans Serif"/>
              </a:rPr>
              <a:t>p</a:t>
            </a:r>
            <a:r>
              <a:rPr sz="2400" spc="-25" dirty="0">
                <a:latin typeface="Microsoft Sans Serif"/>
                <a:cs typeface="Microsoft Sans Serif"/>
              </a:rPr>
              <a:t>a</a:t>
            </a:r>
            <a:r>
              <a:rPr sz="2400" spc="-15" dirty="0">
                <a:latin typeface="Microsoft Sans Serif"/>
                <a:cs typeface="Microsoft Sans Serif"/>
              </a:rPr>
              <a:t>ri</a:t>
            </a:r>
            <a:r>
              <a:rPr sz="2400" spc="-10" dirty="0">
                <a:latin typeface="Microsoft Sans Serif"/>
                <a:cs typeface="Microsoft Sans Serif"/>
              </a:rPr>
              <a:t>ty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65" dirty="0">
                <a:latin typeface="Microsoft Sans Serif"/>
                <a:cs typeface="Microsoft Sans Serif"/>
              </a:rPr>
              <a:t>bet</a:t>
            </a:r>
            <a:r>
              <a:rPr sz="2400" spc="-155" dirty="0">
                <a:latin typeface="Microsoft Sans Serif"/>
                <a:cs typeface="Microsoft Sans Serif"/>
              </a:rPr>
              <a:t>w</a:t>
            </a:r>
            <a:r>
              <a:rPr sz="2400" spc="-185" dirty="0">
                <a:latin typeface="Microsoft Sans Serif"/>
                <a:cs typeface="Microsoft Sans Serif"/>
              </a:rPr>
              <a:t>een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45" dirty="0">
                <a:latin typeface="Microsoft Sans Serif"/>
                <a:cs typeface="Microsoft Sans Serif"/>
              </a:rPr>
              <a:t>t</a:t>
            </a:r>
            <a:r>
              <a:rPr sz="2400" spc="-170" dirty="0">
                <a:latin typeface="Microsoft Sans Serif"/>
                <a:cs typeface="Microsoft Sans Serif"/>
              </a:rPr>
              <a:t>w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7645" y="3986910"/>
            <a:ext cx="491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latin typeface="Microsoft Sans Serif"/>
                <a:cs typeface="Microsoft Sans Serif"/>
              </a:rPr>
              <a:t>wings</a:t>
            </a:r>
            <a:r>
              <a:rPr sz="2400" spc="1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13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economic</a:t>
            </a:r>
            <a:r>
              <a:rPr sz="2400" spc="12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1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other</a:t>
            </a:r>
            <a:r>
              <a:rPr sz="2400" spc="12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institutional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7645" y="4315790"/>
            <a:ext cx="491363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65"/>
              </a:lnSpc>
              <a:spcBef>
                <a:spcPts val="100"/>
              </a:spcBef>
            </a:pPr>
            <a:r>
              <a:rPr sz="2400" spc="-155" dirty="0">
                <a:latin typeface="Microsoft Sans Serif"/>
                <a:cs typeface="Microsoft Sans Serif"/>
              </a:rPr>
              <a:t>levels</a:t>
            </a:r>
            <a:r>
              <a:rPr sz="2400" spc="335" dirty="0">
                <a:latin typeface="Microsoft Sans Serif"/>
                <a:cs typeface="Microsoft Sans Serif"/>
              </a:rPr>
              <a:t> </a:t>
            </a:r>
            <a:r>
              <a:rPr sz="2400" spc="-290" dirty="0">
                <a:latin typeface="Microsoft Sans Serif"/>
                <a:cs typeface="Microsoft Sans Serif"/>
              </a:rPr>
              <a:t>such</a:t>
            </a:r>
            <a:r>
              <a:rPr sz="2400" spc="32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34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military,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educational</a:t>
            </a:r>
            <a:r>
              <a:rPr sz="2400" spc="33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3625"/>
              </a:lnSpc>
            </a:pPr>
            <a:r>
              <a:rPr sz="2400" spc="-60" dirty="0">
                <a:latin typeface="Microsoft Sans Serif"/>
                <a:cs typeface="Microsoft Sans Serif"/>
              </a:rPr>
              <a:t>political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representations</a:t>
            </a:r>
            <a:r>
              <a:rPr sz="3200" spc="-135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81252"/>
            <a:ext cx="825754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East </a:t>
            </a:r>
            <a:r>
              <a:rPr sz="2000" spc="-5" dirty="0">
                <a:latin typeface="Times New Roman"/>
                <a:cs typeface="Times New Roman"/>
              </a:rPr>
              <a:t>Pakistan became subjected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political discrimination immediately after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birth of the state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Pakistan. Fro</a:t>
            </a:r>
            <a:r>
              <a:rPr sz="2000" b="1" spc="-5" dirty="0">
                <a:latin typeface="Times New Roman"/>
                <a:cs typeface="Times New Roman"/>
              </a:rPr>
              <a:t>m 1947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1958</a:t>
            </a:r>
            <a:r>
              <a:rPr sz="2000" spc="-5" dirty="0">
                <a:latin typeface="Times New Roman"/>
                <a:cs typeface="Times New Roman"/>
              </a:rPr>
              <a:t>, among all the presidents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Pakistan,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Pakistan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who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spoke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Urdu.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20" dirty="0">
                <a:latin typeface="Times New Roman"/>
                <a:cs typeface="Times New Roman"/>
              </a:rPr>
              <a:t>reality, </a:t>
            </a:r>
            <a:r>
              <a:rPr sz="2000" spc="-5" dirty="0">
                <a:latin typeface="Times New Roman"/>
                <a:cs typeface="Times New Roman"/>
              </a:rPr>
              <a:t>East Pakistan was politically neglected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Pakistan from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very </a:t>
            </a:r>
            <a:r>
              <a:rPr sz="2000" dirty="0">
                <a:latin typeface="Times New Roman"/>
                <a:cs typeface="Times New Roman"/>
              </a:rPr>
              <a:t> beginning.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Pakistan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had</a:t>
            </a:r>
            <a:r>
              <a:rPr sz="2000" dirty="0">
                <a:latin typeface="Times New Roman"/>
                <a:cs typeface="Times New Roman"/>
              </a:rPr>
              <a:t> 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severe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shortage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administrative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personnel,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most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members of pre-independence Indian </a:t>
            </a:r>
            <a:r>
              <a:rPr sz="2000" spc="-10" dirty="0">
                <a:latin typeface="Times New Roman"/>
                <a:cs typeface="Times New Roman"/>
              </a:rPr>
              <a:t>Civil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were </a:t>
            </a:r>
            <a:r>
              <a:rPr sz="2000" dirty="0">
                <a:latin typeface="Times New Roman"/>
                <a:cs typeface="Times New Roman"/>
              </a:rPr>
              <a:t>Hindus </a:t>
            </a:r>
            <a:r>
              <a:rPr sz="2000" spc="-5" dirty="0">
                <a:latin typeface="Times New Roman"/>
                <a:cs typeface="Times New Roman"/>
              </a:rPr>
              <a:t>or Sikhs who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belong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partition.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posts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filled</a:t>
            </a:r>
            <a:r>
              <a:rPr sz="2000" dirty="0">
                <a:latin typeface="Times New Roman"/>
                <a:cs typeface="Times New Roman"/>
              </a:rPr>
              <a:t> 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West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Pakistanis. For example, </a:t>
            </a:r>
            <a:r>
              <a:rPr sz="2000" b="1" i="1" spc="-5" dirty="0">
                <a:latin typeface="Times New Roman"/>
                <a:cs typeface="Times New Roman"/>
              </a:rPr>
              <a:t>United Front </a:t>
            </a:r>
            <a:r>
              <a:rPr sz="2000" b="1" i="1" dirty="0">
                <a:latin typeface="Times New Roman"/>
                <a:cs typeface="Times New Roman"/>
              </a:rPr>
              <a:t>got 236 </a:t>
            </a:r>
            <a:r>
              <a:rPr sz="2000" spc="-5" dirty="0">
                <a:latin typeface="Times New Roman"/>
                <a:cs typeface="Times New Roman"/>
              </a:rPr>
              <a:t>seats </a:t>
            </a:r>
            <a:r>
              <a:rPr sz="2000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309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provincial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election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1954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government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years.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During the </a:t>
            </a:r>
            <a:r>
              <a:rPr sz="2000" b="1" spc="-10" dirty="0">
                <a:latin typeface="Times New Roman"/>
                <a:cs typeface="Times New Roman"/>
              </a:rPr>
              <a:t>regime </a:t>
            </a:r>
            <a:r>
              <a:rPr sz="2000" b="1" spc="-5" dirty="0">
                <a:latin typeface="Times New Roman"/>
                <a:cs typeface="Times New Roman"/>
              </a:rPr>
              <a:t>of Liaquat </a:t>
            </a:r>
            <a:r>
              <a:rPr sz="2000" b="1" dirty="0">
                <a:latin typeface="Times New Roman"/>
                <a:cs typeface="Times New Roman"/>
              </a:rPr>
              <a:t>Ali </a:t>
            </a:r>
            <a:r>
              <a:rPr sz="2000" b="1" spc="5" dirty="0">
                <a:latin typeface="Times New Roman"/>
                <a:cs typeface="Times New Roman"/>
              </a:rPr>
              <a:t>&amp; </a:t>
            </a:r>
            <a:r>
              <a:rPr sz="2000" b="1" dirty="0">
                <a:latin typeface="Times New Roman"/>
                <a:cs typeface="Times New Roman"/>
              </a:rPr>
              <a:t>Nurul </a:t>
            </a:r>
            <a:r>
              <a:rPr sz="2000" b="1" spc="-5" dirty="0">
                <a:latin typeface="Times New Roman"/>
                <a:cs typeface="Times New Roman"/>
              </a:rPr>
              <a:t>Amin, </a:t>
            </a:r>
            <a:r>
              <a:rPr sz="2000" spc="-5" dirty="0">
                <a:latin typeface="Times New Roman"/>
                <a:cs typeface="Times New Roman"/>
              </a:rPr>
              <a:t>‘the </a:t>
            </a:r>
            <a:r>
              <a:rPr sz="2000" dirty="0">
                <a:latin typeface="Times New Roman"/>
                <a:cs typeface="Times New Roman"/>
              </a:rPr>
              <a:t>kind of </a:t>
            </a:r>
            <a:r>
              <a:rPr sz="2000" spc="-5" dirty="0">
                <a:latin typeface="Times New Roman"/>
                <a:cs typeface="Times New Roman"/>
              </a:rPr>
              <a:t>torture and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harassment of political prisoners that was going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had </a:t>
            </a:r>
            <a:r>
              <a:rPr sz="2000" dirty="0">
                <a:latin typeface="Times New Roman"/>
                <a:cs typeface="Times New Roman"/>
              </a:rPr>
              <a:t>no precedence </a:t>
            </a:r>
            <a:r>
              <a:rPr sz="2000" spc="-5" dirty="0">
                <a:latin typeface="Times New Roman"/>
                <a:cs typeface="Times New Roman"/>
              </a:rPr>
              <a:t>in any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civilized country at any stage of </a:t>
            </a:r>
            <a:r>
              <a:rPr sz="2000" spc="-20" dirty="0">
                <a:latin typeface="Times New Roman"/>
                <a:cs typeface="Times New Roman"/>
              </a:rPr>
              <a:t>history. </a:t>
            </a:r>
            <a:r>
              <a:rPr sz="2000" spc="-5" dirty="0">
                <a:latin typeface="Times New Roman"/>
                <a:cs typeface="Times New Roman"/>
              </a:rPr>
              <a:t>Political prisoners appealed </a:t>
            </a:r>
            <a:r>
              <a:rPr sz="2000" spc="-1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again for their rights and privileges </a:t>
            </a:r>
            <a:r>
              <a:rPr sz="2000" dirty="0">
                <a:latin typeface="Times New Roman"/>
                <a:cs typeface="Times New Roman"/>
              </a:rPr>
              <a:t>people </a:t>
            </a:r>
            <a:r>
              <a:rPr sz="2000" spc="-5" dirty="0">
                <a:latin typeface="Times New Roman"/>
                <a:cs typeface="Times New Roman"/>
              </a:rPr>
              <a:t>in their position enjoyed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British </a:t>
            </a:r>
            <a:r>
              <a:rPr sz="2000" dirty="0">
                <a:latin typeface="Times New Roman"/>
                <a:cs typeface="Times New Roman"/>
              </a:rPr>
              <a:t> period.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Unfortunately,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petitions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ignored.’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(Rahman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2012.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95" dirty="0">
                <a:latin typeface="Times New Roman"/>
                <a:cs typeface="Times New Roman"/>
              </a:rPr>
              <a:t>P.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172)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906" y="4572"/>
            <a:ext cx="9092565" cy="939165"/>
            <a:chOff x="25906" y="4572"/>
            <a:chExt cx="9092565" cy="939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6" y="53358"/>
              <a:ext cx="9092187" cy="7192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1487" y="4572"/>
              <a:ext cx="3724655" cy="938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71437"/>
              <a:ext cx="9017000" cy="642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500" y="71437"/>
              <a:ext cx="9017000" cy="643255"/>
            </a:xfrm>
            <a:custGeom>
              <a:avLst/>
              <a:gdLst/>
              <a:ahLst/>
              <a:cxnLst/>
              <a:rect l="l" t="t" r="r" b="b"/>
              <a:pathLst>
                <a:path w="9017000" h="643255">
                  <a:moveTo>
                    <a:pt x="0" y="642937"/>
                  </a:moveTo>
                  <a:lnTo>
                    <a:pt x="9017000" y="642937"/>
                  </a:lnTo>
                  <a:lnTo>
                    <a:pt x="9017000" y="0"/>
                  </a:lnTo>
                  <a:lnTo>
                    <a:pt x="0" y="0"/>
                  </a:lnTo>
                  <a:lnTo>
                    <a:pt x="0" y="642937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35935" y="113538"/>
            <a:ext cx="3070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9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200" b="1" spc="-6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b="1" spc="-13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3200" b="1" spc="-11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spc="-18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200" b="1" spc="-1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200" b="1" spc="-17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200" b="1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6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200" b="1" spc="-16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b="1" spc="-50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200" b="1" spc="-114" dirty="0">
                <a:solidFill>
                  <a:srgbClr val="FF0000"/>
                </a:solidFill>
                <a:latin typeface="Arial"/>
                <a:cs typeface="Arial"/>
              </a:rPr>
              <a:t>parity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991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PAKISTAN</vt:lpstr>
      <vt:lpstr>GEOGRAPHICAL PROBLEM</vt:lpstr>
      <vt:lpstr>GEOGRAPHICAL PROBLEM</vt:lpstr>
      <vt:lpstr>PowerPoint Presentation</vt:lpstr>
      <vt:lpstr>POLITICAL PROBLEMS</vt:lpstr>
      <vt:lpstr>POLITICAL PROBLEMS</vt:lpstr>
      <vt:lpstr>DISPARITIES BETWEEN EAST AND  WEST PAKISTAN</vt:lpstr>
      <vt:lpstr>Political Disparity</vt:lpstr>
      <vt:lpstr>Disparities between east and west</vt:lpstr>
      <vt:lpstr>Social Disparity</vt:lpstr>
      <vt:lpstr>Disparities between east and west  Pakistan</vt:lpstr>
      <vt:lpstr>Disparities between east and west  Pakistan</vt:lpstr>
      <vt:lpstr>Disparities between east and west  Pakistan</vt:lpstr>
      <vt:lpstr>Economic or Financial Disparity</vt:lpstr>
      <vt:lpstr>Disparities between east and west  Pakistan</vt:lpstr>
      <vt:lpstr>Disparities between east and west  Pakistan</vt:lpstr>
      <vt:lpstr>Disparities between east and west  Pakistan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Ms. Mallika Datta</cp:lastModifiedBy>
  <cp:revision>4</cp:revision>
  <dcterms:created xsi:type="dcterms:W3CDTF">2024-03-23T03:43:34Z</dcterms:created>
  <dcterms:modified xsi:type="dcterms:W3CDTF">2024-03-27T07:23:25Z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</Properties>
</file>