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9168" y="0"/>
            <a:ext cx="1322831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9931" y="244856"/>
            <a:ext cx="9832136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339" y="1640204"/>
            <a:ext cx="10262870" cy="206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youtu.be/YzrAMfpQIL0?si=TyK53Zo4z9uM6pq1" TargetMode="Externa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One_Unit" TargetMode="External"/><Relationship Id="rId3" Type="http://schemas.openxmlformats.org/officeDocument/2006/relationships/hyperlink" Target="https://en.wikipedia.org/wiki/West_Pakistan" TargetMode="External"/><Relationship Id="rId4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One_Unit" TargetMode="External"/><Relationship Id="rId3" Type="http://schemas.openxmlformats.org/officeDocument/2006/relationships/hyperlink" Target="https://en.wikipedia.org/wiki/West_Pakistan" TargetMode="External"/><Relationship Id="rId4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8460" rIns="0" bIns="0" rtlCol="0" vert="horz">
            <a:spAutoFit/>
          </a:bodyPr>
          <a:lstStyle/>
          <a:p>
            <a:pPr marL="3548379">
              <a:lnSpc>
                <a:spcPct val="100000"/>
              </a:lnSpc>
              <a:spcBef>
                <a:spcPts val="105"/>
              </a:spcBef>
            </a:pPr>
            <a:r>
              <a:rPr dirty="0" spc="-45">
                <a:solidFill>
                  <a:srgbClr val="00AF50"/>
                </a:solidFill>
              </a:rPr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801114"/>
            <a:ext cx="10360025" cy="30441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530"/>
              </a:spcBef>
            </a:pPr>
            <a:r>
              <a:rPr dirty="0" sz="3600">
                <a:latin typeface="Bahnschrift"/>
                <a:cs typeface="Bahnschrift"/>
              </a:rPr>
              <a:t>Although</a:t>
            </a:r>
            <a:r>
              <a:rPr dirty="0" sz="3600" spc="305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Pakistan</a:t>
            </a:r>
            <a:r>
              <a:rPr dirty="0" sz="3600" spc="30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achieved</a:t>
            </a:r>
            <a:r>
              <a:rPr dirty="0" sz="3600" spc="30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independence</a:t>
            </a:r>
            <a:r>
              <a:rPr dirty="0" sz="3600" spc="310">
                <a:latin typeface="Bahnschrift"/>
                <a:cs typeface="Bahnschrift"/>
              </a:rPr>
              <a:t> </a:t>
            </a:r>
            <a:r>
              <a:rPr dirty="0" sz="3600" spc="-10">
                <a:latin typeface="Bahnschrift"/>
                <a:cs typeface="Bahnschrift"/>
              </a:rPr>
              <a:t>through </a:t>
            </a:r>
            <a:r>
              <a:rPr dirty="0" sz="3600">
                <a:latin typeface="Bahnschrift"/>
                <a:cs typeface="Bahnschrift"/>
              </a:rPr>
              <a:t>a</a:t>
            </a:r>
            <a:r>
              <a:rPr dirty="0" sz="3600" spc="335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constitutional</a:t>
            </a:r>
            <a:r>
              <a:rPr dirty="0" sz="3600" spc="325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means</a:t>
            </a:r>
            <a:r>
              <a:rPr dirty="0" sz="3600" spc="335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on</a:t>
            </a:r>
            <a:r>
              <a:rPr dirty="0" sz="3600" spc="330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the</a:t>
            </a:r>
            <a:r>
              <a:rPr dirty="0" sz="3600" spc="335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basis</a:t>
            </a:r>
            <a:r>
              <a:rPr dirty="0" sz="3600" spc="335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of</a:t>
            </a:r>
            <a:r>
              <a:rPr dirty="0" sz="3600" spc="325">
                <a:latin typeface="Bahnschrift"/>
                <a:cs typeface="Bahnschrift"/>
              </a:rPr>
              <a:t>  </a:t>
            </a:r>
            <a:r>
              <a:rPr dirty="0" sz="3600" spc="-25">
                <a:latin typeface="Bahnschrift"/>
                <a:cs typeface="Bahnschrift"/>
              </a:rPr>
              <a:t>1945-46 </a:t>
            </a:r>
            <a:r>
              <a:rPr dirty="0" sz="3600">
                <a:latin typeface="Bahnschrift"/>
                <a:cs typeface="Bahnschrift"/>
              </a:rPr>
              <a:t>elations,</a:t>
            </a:r>
            <a:r>
              <a:rPr dirty="0" sz="3600" spc="340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however,</a:t>
            </a:r>
            <a:r>
              <a:rPr dirty="0" sz="3600" spc="340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after</a:t>
            </a:r>
            <a:r>
              <a:rPr dirty="0" sz="3600" spc="340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getting</a:t>
            </a:r>
            <a:r>
              <a:rPr dirty="0" sz="3600" spc="350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independence</a:t>
            </a:r>
            <a:r>
              <a:rPr dirty="0" sz="3600" spc="350">
                <a:latin typeface="Bahnschrift"/>
                <a:cs typeface="Bahnschrift"/>
              </a:rPr>
              <a:t>  </a:t>
            </a:r>
            <a:r>
              <a:rPr dirty="0" sz="3600" spc="-25">
                <a:latin typeface="Bahnschrift"/>
                <a:cs typeface="Bahnschrift"/>
              </a:rPr>
              <a:t>it </a:t>
            </a:r>
            <a:r>
              <a:rPr dirty="0" sz="3600">
                <a:latin typeface="Bahnschrift"/>
                <a:cs typeface="Bahnschrift"/>
              </a:rPr>
              <a:t>hardly</a:t>
            </a:r>
            <a:r>
              <a:rPr dirty="0" sz="3600" spc="375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followed</a:t>
            </a:r>
            <a:r>
              <a:rPr dirty="0" sz="3600" spc="385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a</a:t>
            </a:r>
            <a:r>
              <a:rPr dirty="0" sz="3600" spc="39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constitutional</a:t>
            </a:r>
            <a:r>
              <a:rPr dirty="0" sz="3600" spc="40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way</a:t>
            </a:r>
            <a:r>
              <a:rPr dirty="0" sz="3600" spc="395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leading</a:t>
            </a:r>
            <a:r>
              <a:rPr dirty="0" sz="3600" spc="39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to</a:t>
            </a:r>
            <a:r>
              <a:rPr dirty="0" sz="3600" spc="390">
                <a:latin typeface="Bahnschrift"/>
                <a:cs typeface="Bahnschrift"/>
              </a:rPr>
              <a:t> </a:t>
            </a:r>
            <a:r>
              <a:rPr dirty="0" sz="3600" spc="-25">
                <a:latin typeface="Bahnschrift"/>
                <a:cs typeface="Bahnschrift"/>
              </a:rPr>
              <a:t>the </a:t>
            </a:r>
            <a:r>
              <a:rPr dirty="0" sz="3600">
                <a:latin typeface="Bahnschrift"/>
                <a:cs typeface="Bahnschrift"/>
              </a:rPr>
              <a:t>electoral</a:t>
            </a:r>
            <a:r>
              <a:rPr dirty="0" sz="3600" spc="540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politics.</a:t>
            </a:r>
            <a:r>
              <a:rPr dirty="0" sz="3600" spc="540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No</a:t>
            </a:r>
            <a:r>
              <a:rPr dirty="0" sz="3600" spc="545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general</a:t>
            </a:r>
            <a:r>
              <a:rPr dirty="0" sz="3600" spc="545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elections</a:t>
            </a:r>
            <a:r>
              <a:rPr dirty="0" sz="3600" spc="545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on</a:t>
            </a:r>
            <a:r>
              <a:rPr dirty="0" sz="3600" spc="550">
                <a:latin typeface="Bahnschrift"/>
                <a:cs typeface="Bahnschrift"/>
              </a:rPr>
              <a:t>  </a:t>
            </a:r>
            <a:r>
              <a:rPr dirty="0" sz="3600" spc="-25">
                <a:latin typeface="Bahnschrift"/>
                <a:cs typeface="Bahnschrift"/>
              </a:rPr>
              <a:t>the </a:t>
            </a:r>
            <a:r>
              <a:rPr dirty="0" sz="3600">
                <a:latin typeface="Bahnschrift"/>
                <a:cs typeface="Bahnschrift"/>
              </a:rPr>
              <a:t>basis</a:t>
            </a:r>
            <a:r>
              <a:rPr dirty="0" sz="3600" spc="31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of</a:t>
            </a:r>
            <a:r>
              <a:rPr dirty="0" sz="3600" spc="32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adult</a:t>
            </a:r>
            <a:r>
              <a:rPr dirty="0" sz="3600" spc="31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franchise</a:t>
            </a:r>
            <a:r>
              <a:rPr dirty="0" sz="3600" spc="305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could</a:t>
            </a:r>
            <a:r>
              <a:rPr dirty="0" sz="3600" spc="315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be</a:t>
            </a:r>
            <a:r>
              <a:rPr dirty="0" sz="3600" spc="325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held</a:t>
            </a:r>
            <a:r>
              <a:rPr dirty="0" sz="3600" spc="31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till</a:t>
            </a:r>
            <a:r>
              <a:rPr dirty="0" sz="3600" spc="310">
                <a:latin typeface="Bahnschrift"/>
                <a:cs typeface="Bahnschrift"/>
              </a:rPr>
              <a:t> </a:t>
            </a:r>
            <a:r>
              <a:rPr dirty="0" sz="3600" spc="-10">
                <a:latin typeface="Bahnschrift"/>
                <a:cs typeface="Bahnschrift"/>
              </a:rPr>
              <a:t>1970.</a:t>
            </a:r>
            <a:endParaRPr sz="3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8605" y="609981"/>
            <a:ext cx="25006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1970</a:t>
            </a:r>
            <a:r>
              <a:rPr dirty="0" spc="-20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Flood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3339" y="1640204"/>
            <a:ext cx="7815580" cy="15621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241300" marR="5080" indent="-228600">
              <a:lnSpc>
                <a:spcPct val="9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>
                <a:latin typeface="Calibri"/>
                <a:cs typeface="Calibri"/>
              </a:rPr>
              <a:t>No</a:t>
            </a:r>
            <a:r>
              <a:rPr dirty="0" sz="3600" spc="5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warning</a:t>
            </a:r>
            <a:r>
              <a:rPr dirty="0" sz="3600" spc="5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had</a:t>
            </a:r>
            <a:r>
              <a:rPr dirty="0" sz="3600" spc="5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been</a:t>
            </a:r>
            <a:r>
              <a:rPr dirty="0" sz="3600" spc="5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issued</a:t>
            </a:r>
            <a:r>
              <a:rPr dirty="0" sz="3600" spc="5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55">
                <a:latin typeface="Calibri"/>
                <a:cs typeface="Calibri"/>
              </a:rPr>
              <a:t>  </a:t>
            </a:r>
            <a:r>
              <a:rPr dirty="0" sz="3600" spc="-10">
                <a:latin typeface="Calibri"/>
                <a:cs typeface="Calibri"/>
              </a:rPr>
              <a:t>these </a:t>
            </a:r>
            <a:r>
              <a:rPr dirty="0" sz="3600">
                <a:latin typeface="Calibri"/>
                <a:cs typeface="Calibri"/>
              </a:rPr>
              <a:t>areas</a:t>
            </a:r>
            <a:r>
              <a:rPr dirty="0" sz="3600" spc="62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although</a:t>
            </a:r>
            <a:r>
              <a:rPr dirty="0" sz="3600" spc="64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there</a:t>
            </a:r>
            <a:r>
              <a:rPr dirty="0" sz="3600" spc="63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was</a:t>
            </a:r>
            <a:r>
              <a:rPr dirty="0" sz="3600" spc="64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640">
                <a:latin typeface="Calibri"/>
                <a:cs typeface="Calibri"/>
              </a:rPr>
              <a:t>  </a:t>
            </a:r>
            <a:r>
              <a:rPr dirty="0" sz="3600" spc="-10">
                <a:latin typeface="Calibri"/>
                <a:cs typeface="Calibri"/>
              </a:rPr>
              <a:t>storm </a:t>
            </a:r>
            <a:r>
              <a:rPr dirty="0" sz="3600">
                <a:latin typeface="Calibri"/>
                <a:cs typeface="Calibri"/>
              </a:rPr>
              <a:t>warning</a:t>
            </a:r>
            <a:r>
              <a:rPr dirty="0" sz="3600" spc="-13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system</a:t>
            </a:r>
            <a:r>
              <a:rPr dirty="0" sz="3600" spc="-1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-1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East</a:t>
            </a:r>
            <a:r>
              <a:rPr dirty="0" sz="3600" spc="-11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Pakistan.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3339" y="3868623"/>
            <a:ext cx="55264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1297305" algn="l"/>
                <a:tab pos="2616835" algn="l"/>
                <a:tab pos="4793615" algn="l"/>
              </a:tabLst>
            </a:pPr>
            <a:r>
              <a:rPr dirty="0" sz="3600" spc="-25">
                <a:latin typeface="Calibri"/>
                <a:cs typeface="Calibri"/>
              </a:rPr>
              <a:t>The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relief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operation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25">
                <a:latin typeface="Calibri"/>
                <a:cs typeface="Calibri"/>
              </a:rPr>
              <a:t>was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21678" y="3868623"/>
            <a:ext cx="1945639" cy="106870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90170" marR="5080" indent="-78105">
              <a:lnSpc>
                <a:spcPts val="3890"/>
              </a:lnSpc>
              <a:spcBef>
                <a:spcPts val="590"/>
              </a:spcBef>
              <a:tabLst>
                <a:tab pos="1000125" algn="l"/>
                <a:tab pos="1229995" algn="l"/>
              </a:tabLst>
            </a:pPr>
            <a:r>
              <a:rPr dirty="0" sz="3600" spc="-20">
                <a:latin typeface="Calibri"/>
                <a:cs typeface="Calibri"/>
              </a:rPr>
              <a:t>slow</a:t>
            </a:r>
            <a:r>
              <a:rPr dirty="0" sz="3600">
                <a:latin typeface="Calibri"/>
                <a:cs typeface="Calibri"/>
              </a:rPr>
              <a:t>		</a:t>
            </a:r>
            <a:r>
              <a:rPr dirty="0" sz="3600" spc="-25">
                <a:latin typeface="Calibri"/>
                <a:cs typeface="Calibri"/>
              </a:rPr>
              <a:t>and the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20">
                <a:latin typeface="Calibri"/>
                <a:cs typeface="Calibri"/>
              </a:rPr>
              <a:t>deep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1939" y="4362704"/>
            <a:ext cx="54489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3487420" algn="l"/>
              </a:tabLst>
            </a:pPr>
            <a:r>
              <a:rPr dirty="0" sz="3600" spc="-10">
                <a:latin typeface="Calibri"/>
                <a:cs typeface="Calibri"/>
              </a:rPr>
              <a:t>inadequate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20">
                <a:latin typeface="Calibri"/>
                <a:cs typeface="Calibri"/>
              </a:rPr>
              <a:t>only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intensified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81939" y="4862576"/>
            <a:ext cx="5130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libri"/>
                <a:cs typeface="Calibri"/>
              </a:rPr>
              <a:t>anger</a:t>
            </a:r>
            <a:r>
              <a:rPr dirty="0" sz="3600" spc="-9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8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Bengali</a:t>
            </a:r>
            <a:r>
              <a:rPr dirty="0" sz="3600" spc="-6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people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8460" rIns="0" bIns="0" rtlCol="0" vert="horz">
            <a:spAutoFit/>
          </a:bodyPr>
          <a:lstStyle/>
          <a:p>
            <a:pPr marL="270446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AFEF"/>
                </a:solidFill>
              </a:rPr>
              <a:t>National</a:t>
            </a:r>
            <a:r>
              <a:rPr dirty="0" spc="-95">
                <a:solidFill>
                  <a:srgbClr val="00AFEF"/>
                </a:solidFill>
              </a:rPr>
              <a:t> </a:t>
            </a:r>
            <a:r>
              <a:rPr dirty="0">
                <a:solidFill>
                  <a:srgbClr val="00AFEF"/>
                </a:solidFill>
              </a:rPr>
              <a:t>vs</a:t>
            </a:r>
            <a:r>
              <a:rPr dirty="0" spc="-110">
                <a:solidFill>
                  <a:srgbClr val="00AFEF"/>
                </a:solidFill>
              </a:rPr>
              <a:t> </a:t>
            </a:r>
            <a:r>
              <a:rPr dirty="0" spc="-10">
                <a:solidFill>
                  <a:srgbClr val="00AFEF"/>
                </a:solidFill>
              </a:rPr>
              <a:t>regional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3339" y="1640204"/>
            <a:ext cx="10586720" cy="156654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just" marL="241300" marR="5080" indent="-228600">
              <a:lnSpc>
                <a:spcPct val="90500"/>
              </a:lnSpc>
              <a:spcBef>
                <a:spcPts val="50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>
                <a:latin typeface="Calibri"/>
                <a:cs typeface="Calibri"/>
              </a:rPr>
              <a:t>During</a:t>
            </a:r>
            <a:r>
              <a:rPr dirty="0" sz="3600" spc="4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4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election</a:t>
            </a:r>
            <a:r>
              <a:rPr dirty="0" sz="3600" spc="434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campaign,</a:t>
            </a:r>
            <a:r>
              <a:rPr dirty="0" sz="3600" spc="4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it</a:t>
            </a:r>
            <a:r>
              <a:rPr dirty="0" sz="3600" spc="4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became</a:t>
            </a:r>
            <a:r>
              <a:rPr dirty="0" sz="3600" spc="4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obvious</a:t>
            </a:r>
            <a:r>
              <a:rPr dirty="0" sz="3600" spc="430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that </a:t>
            </a:r>
            <a:r>
              <a:rPr dirty="0" sz="3600">
                <a:latin typeface="Calibri"/>
                <a:cs typeface="Calibri"/>
              </a:rPr>
              <a:t>“national”</a:t>
            </a:r>
            <a:r>
              <a:rPr dirty="0" sz="3600" spc="6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parties</a:t>
            </a:r>
            <a:r>
              <a:rPr dirty="0" sz="3600" spc="67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had</a:t>
            </a:r>
            <a:r>
              <a:rPr dirty="0" sz="3600" spc="6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little</a:t>
            </a:r>
            <a:r>
              <a:rPr dirty="0" sz="3600" spc="670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grass-</a:t>
            </a:r>
            <a:r>
              <a:rPr dirty="0" sz="3600">
                <a:latin typeface="Calibri"/>
                <a:cs typeface="Calibri"/>
              </a:rPr>
              <a:t>root</a:t>
            </a:r>
            <a:r>
              <a:rPr dirty="0" sz="3600" spc="66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support,</a:t>
            </a:r>
            <a:r>
              <a:rPr dirty="0" sz="3600" spc="65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while </a:t>
            </a:r>
            <a:r>
              <a:rPr dirty="0" sz="3600">
                <a:latin typeface="Calibri"/>
                <a:cs typeface="Calibri"/>
              </a:rPr>
              <a:t>parties</a:t>
            </a:r>
            <a:r>
              <a:rPr dirty="0" sz="3600" spc="-6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with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mass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support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tended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to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be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regional.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072" rIns="0" bIns="0" rtlCol="0" vert="horz">
            <a:spAutoFit/>
          </a:bodyPr>
          <a:lstStyle/>
          <a:p>
            <a:pPr marL="1786255">
              <a:lnSpc>
                <a:spcPct val="100000"/>
              </a:lnSpc>
              <a:spcBef>
                <a:spcPts val="100"/>
              </a:spcBef>
            </a:pPr>
            <a:r>
              <a:rPr dirty="0" u="sng" spc="-3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Campaign</a:t>
            </a:r>
            <a:r>
              <a:rPr dirty="0" u="sng" spc="-17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sng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of</a:t>
            </a:r>
            <a:r>
              <a:rPr dirty="0" u="sng" spc="-13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sng" spc="-4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Political</a:t>
            </a:r>
            <a:r>
              <a:rPr dirty="0" u="sng" spc="-15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sng" spc="-1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Parties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3339" y="1559999"/>
            <a:ext cx="10147300" cy="34759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4400" spc="-30">
                <a:solidFill>
                  <a:srgbClr val="00AF50"/>
                </a:solidFill>
                <a:latin typeface="Calibri Light"/>
                <a:cs typeface="Calibri Light"/>
              </a:rPr>
              <a:t>Campaign</a:t>
            </a:r>
            <a:r>
              <a:rPr dirty="0" sz="4400" spc="-18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dirty="0" sz="4400">
                <a:solidFill>
                  <a:srgbClr val="00AF50"/>
                </a:solidFill>
                <a:latin typeface="Calibri Light"/>
                <a:cs typeface="Calibri Light"/>
              </a:rPr>
              <a:t>of</a:t>
            </a:r>
            <a:r>
              <a:rPr dirty="0" sz="4400" spc="-145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dirty="0" sz="4400" spc="-45">
                <a:solidFill>
                  <a:srgbClr val="00AF50"/>
                </a:solidFill>
                <a:latin typeface="Calibri Light"/>
                <a:cs typeface="Calibri Light"/>
              </a:rPr>
              <a:t>Awami</a:t>
            </a:r>
            <a:r>
              <a:rPr dirty="0" sz="4400" spc="-145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dirty="0" sz="4400" spc="-10">
                <a:solidFill>
                  <a:srgbClr val="00AF50"/>
                </a:solidFill>
                <a:latin typeface="Calibri Light"/>
                <a:cs typeface="Calibri Light"/>
              </a:rPr>
              <a:t>league</a:t>
            </a:r>
            <a:endParaRPr sz="4400">
              <a:latin typeface="Calibri Light"/>
              <a:cs typeface="Calibri Light"/>
            </a:endParaRPr>
          </a:p>
          <a:p>
            <a:pPr algn="just" marL="241300" marR="5080" indent="-228600">
              <a:lnSpc>
                <a:spcPct val="91500"/>
              </a:lnSpc>
              <a:spcBef>
                <a:spcPts val="1650"/>
              </a:spcBef>
              <a:buSzPct val="122222"/>
              <a:buFont typeface="Arial MT"/>
              <a:buChar char="•"/>
              <a:tabLst>
                <a:tab pos="241300" algn="l"/>
                <a:tab pos="365760" algn="l"/>
              </a:tabLst>
            </a:pPr>
            <a:r>
              <a:rPr dirty="0" sz="360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8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main</a:t>
            </a:r>
            <a:r>
              <a:rPr dirty="0" sz="3600" spc="8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issue</a:t>
            </a:r>
            <a:r>
              <a:rPr dirty="0" sz="3600" spc="8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9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8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election</a:t>
            </a:r>
            <a:r>
              <a:rPr dirty="0" sz="3600" spc="9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campaign</a:t>
            </a:r>
            <a:r>
              <a:rPr dirty="0" sz="3600" spc="9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90">
                <a:latin typeface="Calibri"/>
                <a:cs typeface="Calibri"/>
              </a:rPr>
              <a:t>  </a:t>
            </a:r>
            <a:r>
              <a:rPr dirty="0" sz="3600" spc="-20">
                <a:latin typeface="Calibri"/>
                <a:cs typeface="Calibri"/>
              </a:rPr>
              <a:t>East </a:t>
            </a:r>
            <a:r>
              <a:rPr dirty="0" sz="3600">
                <a:latin typeface="Calibri"/>
                <a:cs typeface="Calibri"/>
              </a:rPr>
              <a:t>Pakistan</a:t>
            </a:r>
            <a:r>
              <a:rPr dirty="0" sz="3600" spc="8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was</a:t>
            </a:r>
            <a:r>
              <a:rPr dirty="0" sz="3600" spc="8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80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question</a:t>
            </a:r>
            <a:r>
              <a:rPr dirty="0" sz="3600" spc="8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80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provincial</a:t>
            </a:r>
            <a:r>
              <a:rPr dirty="0" sz="3600" spc="80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autonomy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28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27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political</a:t>
            </a:r>
            <a:r>
              <a:rPr dirty="0" sz="3600" spc="28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scene</a:t>
            </a:r>
            <a:r>
              <a:rPr dirty="0" sz="3600" spc="27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from</a:t>
            </a:r>
            <a:r>
              <a:rPr dirty="0" sz="3600" spc="28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27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beginning</a:t>
            </a:r>
            <a:r>
              <a:rPr dirty="0" sz="3600" spc="275">
                <a:latin typeface="Calibri"/>
                <a:cs typeface="Calibri"/>
              </a:rPr>
              <a:t>  </a:t>
            </a:r>
            <a:r>
              <a:rPr dirty="0" sz="3600" spc="-25">
                <a:latin typeface="Calibri"/>
                <a:cs typeface="Calibri"/>
              </a:rPr>
              <a:t>was </a:t>
            </a:r>
            <a:r>
              <a:rPr dirty="0" sz="3600">
                <a:latin typeface="Calibri"/>
                <a:cs typeface="Calibri"/>
              </a:rPr>
              <a:t>dominated</a:t>
            </a:r>
            <a:r>
              <a:rPr dirty="0" sz="3600" spc="14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by</a:t>
            </a:r>
            <a:r>
              <a:rPr dirty="0" sz="3600" spc="1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Sheikh</a:t>
            </a:r>
            <a:r>
              <a:rPr dirty="0" sz="3600" spc="14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Mujib-</a:t>
            </a:r>
            <a:r>
              <a:rPr dirty="0" sz="3600">
                <a:latin typeface="Calibri"/>
                <a:cs typeface="Calibri"/>
              </a:rPr>
              <a:t>urRehman</a:t>
            </a:r>
            <a:r>
              <a:rPr dirty="0" sz="3600" spc="1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16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15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Awami League.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929" y="609981"/>
            <a:ext cx="64706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6F2F9F"/>
                </a:solidFill>
              </a:rPr>
              <a:t>Awami</a:t>
            </a:r>
            <a:r>
              <a:rPr dirty="0" spc="-7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league</a:t>
            </a:r>
            <a:r>
              <a:rPr dirty="0" spc="-65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got</a:t>
            </a:r>
            <a:r>
              <a:rPr dirty="0" spc="-55">
                <a:solidFill>
                  <a:srgbClr val="6F2F9F"/>
                </a:solidFill>
              </a:rPr>
              <a:t> </a:t>
            </a:r>
            <a:r>
              <a:rPr dirty="0" spc="-10">
                <a:solidFill>
                  <a:srgbClr val="6F2F9F"/>
                </a:solidFill>
              </a:rPr>
              <a:t>advantage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66571" y="1606677"/>
            <a:ext cx="9155430" cy="415036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algn="just" marL="240029" marR="5080" indent="-227329">
              <a:lnSpc>
                <a:spcPct val="8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3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Awami</a:t>
            </a:r>
            <a:r>
              <a:rPr dirty="0" sz="3300" spc="3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League</a:t>
            </a:r>
            <a:r>
              <a:rPr dirty="0" sz="3300" spc="38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had</a:t>
            </a:r>
            <a:r>
              <a:rPr dirty="0" sz="3300" spc="38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</a:t>
            </a:r>
            <a:r>
              <a:rPr dirty="0" sz="3300" spc="3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fairly</a:t>
            </a:r>
            <a:r>
              <a:rPr dirty="0" sz="3300" spc="3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sound</a:t>
            </a:r>
            <a:r>
              <a:rPr dirty="0" sz="3300" spc="39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base</a:t>
            </a:r>
            <a:r>
              <a:rPr dirty="0" sz="3300" spc="36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</a:t>
            </a:r>
            <a:r>
              <a:rPr dirty="0" sz="3300" spc="385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East </a:t>
            </a:r>
            <a:r>
              <a:rPr dirty="0" sz="3300" spc="-20">
                <a:latin typeface="Calibri"/>
                <a:cs typeface="Calibri"/>
              </a:rPr>
              <a:t>	</a:t>
            </a:r>
            <a:r>
              <a:rPr dirty="0" sz="3300">
                <a:latin typeface="Calibri"/>
                <a:cs typeface="Calibri"/>
              </a:rPr>
              <a:t>Pakistan</a:t>
            </a:r>
            <a:r>
              <a:rPr dirty="0" sz="3300" spc="56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at</a:t>
            </a:r>
            <a:r>
              <a:rPr dirty="0" sz="3300" spc="56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5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advent</a:t>
            </a:r>
            <a:r>
              <a:rPr dirty="0" sz="3300" spc="57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of</a:t>
            </a:r>
            <a:r>
              <a:rPr dirty="0" sz="3300" spc="56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elections.</a:t>
            </a:r>
            <a:r>
              <a:rPr dirty="0" sz="3300" spc="56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However,</a:t>
            </a:r>
            <a:r>
              <a:rPr dirty="0" sz="3300" spc="570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the </a:t>
            </a:r>
            <a:r>
              <a:rPr dirty="0" sz="3300" spc="-25">
                <a:latin typeface="Calibri"/>
                <a:cs typeface="Calibri"/>
              </a:rPr>
              <a:t>	</a:t>
            </a:r>
            <a:r>
              <a:rPr dirty="0" sz="3300">
                <a:latin typeface="Calibri"/>
                <a:cs typeface="Calibri"/>
              </a:rPr>
              <a:t>boycott</a:t>
            </a:r>
            <a:r>
              <a:rPr dirty="0" sz="3300" spc="5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of</a:t>
            </a:r>
            <a:r>
              <a:rPr dirty="0" sz="3300" spc="56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elections</a:t>
            </a:r>
            <a:r>
              <a:rPr dirty="0" sz="3300" spc="57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by</a:t>
            </a:r>
            <a:r>
              <a:rPr dirty="0" sz="3300" spc="5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Maulana</a:t>
            </a:r>
            <a:r>
              <a:rPr dirty="0" sz="3300" spc="5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Bhashani</a:t>
            </a:r>
            <a:r>
              <a:rPr dirty="0" sz="3300" spc="56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and</a:t>
            </a:r>
            <a:r>
              <a:rPr dirty="0" sz="3300" spc="570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by </a:t>
            </a:r>
            <a:r>
              <a:rPr dirty="0" sz="3300" spc="-25">
                <a:latin typeface="Calibri"/>
                <a:cs typeface="Calibri"/>
              </a:rPr>
              <a:t>	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68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National</a:t>
            </a:r>
            <a:r>
              <a:rPr dirty="0" sz="3300" spc="69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Progressive</a:t>
            </a:r>
            <a:r>
              <a:rPr dirty="0" sz="3300" spc="69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League</a:t>
            </a:r>
            <a:r>
              <a:rPr dirty="0" sz="3300" spc="69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and</a:t>
            </a:r>
            <a:r>
              <a:rPr dirty="0" sz="3300" spc="695">
                <a:latin typeface="Calibri"/>
                <a:cs typeface="Calibri"/>
              </a:rPr>
              <a:t>  </a:t>
            </a:r>
            <a:r>
              <a:rPr dirty="0" sz="3300" spc="-10">
                <a:latin typeface="Calibri"/>
                <a:cs typeface="Calibri"/>
              </a:rPr>
              <a:t>Krishak </a:t>
            </a:r>
            <a:r>
              <a:rPr dirty="0" sz="3300" spc="-10">
                <a:latin typeface="Calibri"/>
                <a:cs typeface="Calibri"/>
              </a:rPr>
              <a:t>	</a:t>
            </a:r>
            <a:r>
              <a:rPr dirty="0" sz="3300">
                <a:latin typeface="Calibri"/>
                <a:cs typeface="Calibri"/>
              </a:rPr>
              <a:t>Saramik</a:t>
            </a:r>
            <a:r>
              <a:rPr dirty="0" sz="3300" spc="26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Party</a:t>
            </a:r>
            <a:r>
              <a:rPr dirty="0" sz="3300" spc="27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in</a:t>
            </a:r>
            <a:r>
              <a:rPr dirty="0" sz="3300" spc="27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East</a:t>
            </a:r>
            <a:r>
              <a:rPr dirty="0" sz="3300" spc="27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Pakistan</a:t>
            </a:r>
            <a:r>
              <a:rPr dirty="0" sz="3300" spc="27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left</a:t>
            </a:r>
            <a:r>
              <a:rPr dirty="0" sz="3300" spc="26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275">
                <a:latin typeface="Calibri"/>
                <a:cs typeface="Calibri"/>
              </a:rPr>
              <a:t>  </a:t>
            </a:r>
            <a:r>
              <a:rPr dirty="0" sz="3300" spc="-10">
                <a:latin typeface="Calibri"/>
                <a:cs typeface="Calibri"/>
              </a:rPr>
              <a:t>League </a:t>
            </a:r>
            <a:r>
              <a:rPr dirty="0" sz="3300" spc="-10">
                <a:latin typeface="Calibri"/>
                <a:cs typeface="Calibri"/>
              </a:rPr>
              <a:t>	</a:t>
            </a:r>
            <a:r>
              <a:rPr dirty="0" sz="3300">
                <a:latin typeface="Calibri"/>
                <a:cs typeface="Calibri"/>
              </a:rPr>
              <a:t>virtually</a:t>
            </a:r>
            <a:r>
              <a:rPr dirty="0" sz="3300" spc="57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alone</a:t>
            </a:r>
            <a:r>
              <a:rPr dirty="0" sz="3300" spc="57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in</a:t>
            </a:r>
            <a:r>
              <a:rPr dirty="0" sz="3300" spc="57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57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field.16</a:t>
            </a:r>
            <a:r>
              <a:rPr dirty="0" sz="3300" spc="58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Moreover,</a:t>
            </a:r>
            <a:r>
              <a:rPr dirty="0" sz="3300" spc="575">
                <a:latin typeface="Calibri"/>
                <a:cs typeface="Calibri"/>
              </a:rPr>
              <a:t>  </a:t>
            </a:r>
            <a:r>
              <a:rPr dirty="0" sz="3300" spc="-25">
                <a:latin typeface="Calibri"/>
                <a:cs typeface="Calibri"/>
              </a:rPr>
              <a:t>the </a:t>
            </a:r>
            <a:r>
              <a:rPr dirty="0" sz="3300" spc="-25">
                <a:latin typeface="Calibri"/>
                <a:cs typeface="Calibri"/>
              </a:rPr>
              <a:t>	</a:t>
            </a:r>
            <a:r>
              <a:rPr dirty="0" sz="3300">
                <a:latin typeface="Calibri"/>
                <a:cs typeface="Calibri"/>
              </a:rPr>
              <a:t>traditional</a:t>
            </a:r>
            <a:r>
              <a:rPr dirty="0" sz="3300" spc="29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parties,</a:t>
            </a:r>
            <a:r>
              <a:rPr dirty="0" sz="3300" spc="30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like</a:t>
            </a:r>
            <a:r>
              <a:rPr dirty="0" sz="3300" spc="3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3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Muslim</a:t>
            </a:r>
            <a:r>
              <a:rPr dirty="0" sz="3300" spc="3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League</a:t>
            </a:r>
            <a:r>
              <a:rPr dirty="0" sz="3300" spc="3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and</a:t>
            </a:r>
            <a:r>
              <a:rPr dirty="0" sz="3300" spc="315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the </a:t>
            </a:r>
            <a:r>
              <a:rPr dirty="0" sz="3300" spc="-25">
                <a:latin typeface="Calibri"/>
                <a:cs typeface="Calibri"/>
              </a:rPr>
              <a:t>	</a:t>
            </a:r>
            <a:r>
              <a:rPr dirty="0" sz="3300" spc="-10">
                <a:latin typeface="Calibri"/>
                <a:cs typeface="Calibri"/>
              </a:rPr>
              <a:t>Jamaat-</a:t>
            </a:r>
            <a:r>
              <a:rPr dirty="0" sz="3300" spc="-20">
                <a:latin typeface="Calibri"/>
                <a:cs typeface="Calibri"/>
              </a:rPr>
              <a:t>i-</a:t>
            </a:r>
            <a:r>
              <a:rPr dirty="0" sz="3300">
                <a:latin typeface="Calibri"/>
                <a:cs typeface="Calibri"/>
              </a:rPr>
              <a:t>Islami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or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-20">
                <a:latin typeface="Calibri"/>
                <a:cs typeface="Calibri"/>
              </a:rPr>
              <a:t> Nizam-</a:t>
            </a:r>
            <a:r>
              <a:rPr dirty="0" sz="3300" spc="-10">
                <a:latin typeface="Calibri"/>
                <a:cs typeface="Calibri"/>
              </a:rPr>
              <a:t>i-</a:t>
            </a:r>
            <a:r>
              <a:rPr dirty="0" sz="3300">
                <a:latin typeface="Calibri"/>
                <a:cs typeface="Calibri"/>
              </a:rPr>
              <a:t>Islam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Party,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which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set </a:t>
            </a:r>
            <a:r>
              <a:rPr dirty="0" sz="3300" spc="-25">
                <a:latin typeface="Calibri"/>
                <a:cs typeface="Calibri"/>
              </a:rPr>
              <a:t>	</a:t>
            </a:r>
            <a:r>
              <a:rPr dirty="0" sz="3300">
                <a:latin typeface="Calibri"/>
                <a:cs typeface="Calibri"/>
              </a:rPr>
              <a:t>up</a:t>
            </a:r>
            <a:r>
              <a:rPr dirty="0" sz="3300" spc="3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candidates</a:t>
            </a:r>
            <a:r>
              <a:rPr dirty="0" sz="3300" spc="3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</a:t>
            </a:r>
            <a:r>
              <a:rPr dirty="0" sz="3300" spc="3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both</a:t>
            </a:r>
            <a:r>
              <a:rPr dirty="0" sz="3300" spc="3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wings,</a:t>
            </a:r>
            <a:r>
              <a:rPr dirty="0" sz="3300" spc="3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mustered</a:t>
            </a:r>
            <a:r>
              <a:rPr dirty="0" sz="3300" spc="3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no</a:t>
            </a:r>
            <a:r>
              <a:rPr dirty="0" sz="3300" spc="33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support </a:t>
            </a:r>
            <a:r>
              <a:rPr dirty="0" sz="3300" spc="-10">
                <a:latin typeface="Calibri"/>
                <a:cs typeface="Calibri"/>
              </a:rPr>
              <a:t>	</a:t>
            </a:r>
            <a:r>
              <a:rPr dirty="0" sz="3300">
                <a:latin typeface="Calibri"/>
                <a:cs typeface="Calibri"/>
              </a:rPr>
              <a:t>in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East</a:t>
            </a:r>
            <a:r>
              <a:rPr dirty="0" sz="3300" spc="-8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Pakistan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70430" y="712089"/>
            <a:ext cx="8931275" cy="397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731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5B9BD4"/>
                </a:solidFill>
                <a:latin typeface="Calibri"/>
                <a:cs typeface="Calibri"/>
              </a:rPr>
              <a:t>Campaign</a:t>
            </a:r>
            <a:r>
              <a:rPr dirty="0" sz="3600" spc="-85" b="1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5B9BD4"/>
                </a:solidFill>
                <a:latin typeface="Calibri"/>
                <a:cs typeface="Calibri"/>
              </a:rPr>
              <a:t>Of</a:t>
            </a:r>
            <a:r>
              <a:rPr dirty="0" sz="3600" spc="-70" b="1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dirty="0" sz="3600" spc="-50">
                <a:solidFill>
                  <a:srgbClr val="5B9BD4"/>
                </a:solidFill>
                <a:latin typeface="Calibri Light"/>
                <a:cs typeface="Calibri Light"/>
              </a:rPr>
              <a:t>Pakistan</a:t>
            </a:r>
            <a:r>
              <a:rPr dirty="0" sz="3600" spc="-155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dirty="0" sz="3600" spc="-20">
                <a:solidFill>
                  <a:srgbClr val="5B9BD4"/>
                </a:solidFill>
                <a:latin typeface="Calibri Light"/>
                <a:cs typeface="Calibri Light"/>
              </a:rPr>
              <a:t>peoples</a:t>
            </a:r>
            <a:r>
              <a:rPr dirty="0" sz="3600" spc="-145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dirty="0" sz="3600" spc="-10">
                <a:solidFill>
                  <a:srgbClr val="5B9BD4"/>
                </a:solidFill>
                <a:latin typeface="Calibri Light"/>
                <a:cs typeface="Calibri Light"/>
              </a:rPr>
              <a:t>party</a:t>
            </a:r>
            <a:endParaRPr sz="3600">
              <a:latin typeface="Calibri Light"/>
              <a:cs typeface="Calibri Light"/>
            </a:endParaRPr>
          </a:p>
          <a:p>
            <a:pPr algn="just" marL="241300" marR="5080" indent="-228600">
              <a:lnSpc>
                <a:spcPct val="90200"/>
              </a:lnSpc>
              <a:spcBef>
                <a:spcPts val="34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>
                <a:latin typeface="Calibri"/>
                <a:cs typeface="Calibri"/>
              </a:rPr>
              <a:t>Bhutto’s</a:t>
            </a:r>
            <a:r>
              <a:rPr dirty="0" sz="3600" spc="54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Pakistan</a:t>
            </a:r>
            <a:r>
              <a:rPr dirty="0" sz="3600" spc="56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Peoples</a:t>
            </a:r>
            <a:r>
              <a:rPr dirty="0" sz="3600" spc="55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Party</a:t>
            </a:r>
            <a:r>
              <a:rPr dirty="0" sz="3600" spc="54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was</a:t>
            </a:r>
            <a:r>
              <a:rPr dirty="0" sz="3600" spc="550">
                <a:latin typeface="Calibri"/>
                <a:cs typeface="Calibri"/>
              </a:rPr>
              <a:t>  </a:t>
            </a:r>
            <a:r>
              <a:rPr dirty="0" sz="3600" spc="-25">
                <a:latin typeface="Calibri"/>
                <a:cs typeface="Calibri"/>
              </a:rPr>
              <a:t>the </a:t>
            </a:r>
            <a:r>
              <a:rPr dirty="0" sz="3600">
                <a:latin typeface="Calibri"/>
                <a:cs typeface="Calibri"/>
              </a:rPr>
              <a:t>second</a:t>
            </a:r>
            <a:r>
              <a:rPr dirty="0" sz="3600" spc="17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‘winning’</a:t>
            </a:r>
            <a:r>
              <a:rPr dirty="0" sz="3600" spc="18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party.</a:t>
            </a:r>
            <a:r>
              <a:rPr dirty="0" sz="3600" spc="17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His</a:t>
            </a:r>
            <a:r>
              <a:rPr dirty="0" sz="3600" spc="17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personality,</a:t>
            </a:r>
            <a:r>
              <a:rPr dirty="0" sz="3600" spc="160">
                <a:latin typeface="Calibri"/>
                <a:cs typeface="Calibri"/>
              </a:rPr>
              <a:t>  </a:t>
            </a:r>
            <a:r>
              <a:rPr dirty="0" sz="3600" spc="-25">
                <a:latin typeface="Calibri"/>
                <a:cs typeface="Calibri"/>
              </a:rPr>
              <a:t>his </a:t>
            </a:r>
            <a:r>
              <a:rPr dirty="0" sz="3600">
                <a:latin typeface="Calibri"/>
                <a:cs typeface="Calibri"/>
              </a:rPr>
              <a:t>socialistic</a:t>
            </a:r>
            <a:r>
              <a:rPr dirty="0" sz="3600" spc="49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ideas</a:t>
            </a:r>
            <a:r>
              <a:rPr dirty="0" sz="3600" spc="484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4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his</a:t>
            </a:r>
            <a:r>
              <a:rPr dirty="0" sz="3600" spc="4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slogan</a:t>
            </a:r>
            <a:r>
              <a:rPr dirty="0" sz="3600" spc="50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4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Roti,</a:t>
            </a:r>
            <a:r>
              <a:rPr dirty="0" sz="3600" spc="484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Kapra </a:t>
            </a:r>
            <a:r>
              <a:rPr dirty="0" sz="3600">
                <a:latin typeface="Calibri"/>
                <a:cs typeface="Calibri"/>
              </a:rPr>
              <a:t>aur</a:t>
            </a:r>
            <a:r>
              <a:rPr dirty="0" sz="3600" spc="64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Makan,</a:t>
            </a:r>
            <a:r>
              <a:rPr dirty="0" sz="3600" spc="65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meaning</a:t>
            </a:r>
            <a:r>
              <a:rPr dirty="0" sz="3600" spc="65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food,</a:t>
            </a:r>
            <a:r>
              <a:rPr dirty="0" sz="3600" spc="65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clothing</a:t>
            </a:r>
            <a:r>
              <a:rPr dirty="0" sz="3600" spc="655">
                <a:latin typeface="Calibri"/>
                <a:cs typeface="Calibri"/>
              </a:rPr>
              <a:t>  </a:t>
            </a:r>
            <a:r>
              <a:rPr dirty="0" sz="3600" spc="-25">
                <a:latin typeface="Calibri"/>
                <a:cs typeface="Calibri"/>
              </a:rPr>
              <a:t>and </a:t>
            </a:r>
            <a:r>
              <a:rPr dirty="0" sz="3600">
                <a:latin typeface="Calibri"/>
                <a:cs typeface="Calibri"/>
              </a:rPr>
              <a:t>shelter,</a:t>
            </a:r>
            <a:r>
              <a:rPr dirty="0" sz="3600" spc="56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were</a:t>
            </a:r>
            <a:r>
              <a:rPr dirty="0" sz="3600" spc="57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56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factors</a:t>
            </a:r>
            <a:r>
              <a:rPr dirty="0" sz="3600" spc="57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that</a:t>
            </a:r>
            <a:r>
              <a:rPr dirty="0" sz="3600" spc="56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contributed</a:t>
            </a:r>
            <a:r>
              <a:rPr dirty="0" sz="3600" spc="570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to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9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popularity</a:t>
            </a:r>
            <a:r>
              <a:rPr dirty="0" sz="3600" spc="-1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-8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Pakistan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Peoples</a:t>
            </a:r>
            <a:r>
              <a:rPr dirty="0" sz="3600" spc="-9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Party.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2500" rIns="0" bIns="0" rtlCol="0" vert="horz">
            <a:spAutoFit/>
          </a:bodyPr>
          <a:lstStyle/>
          <a:p>
            <a:pPr marL="1618615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2D75B6"/>
                </a:solidFill>
                <a:latin typeface="Calibri"/>
                <a:cs typeface="Calibri"/>
              </a:rPr>
              <a:t>Campaign</a:t>
            </a:r>
            <a:r>
              <a:rPr dirty="0" sz="3600" spc="-85" b="1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dirty="0" sz="3600" spc="-70" b="1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dirty="0" sz="3600" spc="-50">
                <a:solidFill>
                  <a:srgbClr val="2D75B6"/>
                </a:solidFill>
              </a:rPr>
              <a:t>Pakistan</a:t>
            </a:r>
            <a:r>
              <a:rPr dirty="0" sz="3600" spc="-155">
                <a:solidFill>
                  <a:srgbClr val="2D75B6"/>
                </a:solidFill>
              </a:rPr>
              <a:t> </a:t>
            </a:r>
            <a:r>
              <a:rPr dirty="0" sz="3600" spc="-20">
                <a:solidFill>
                  <a:srgbClr val="2D75B6"/>
                </a:solidFill>
              </a:rPr>
              <a:t>peoples</a:t>
            </a:r>
            <a:r>
              <a:rPr dirty="0" sz="3600" spc="-150">
                <a:solidFill>
                  <a:srgbClr val="2D75B6"/>
                </a:solidFill>
              </a:rPr>
              <a:t> </a:t>
            </a:r>
            <a:r>
              <a:rPr dirty="0" sz="3600" spc="-10">
                <a:solidFill>
                  <a:srgbClr val="2D75B6"/>
                </a:solidFill>
              </a:rPr>
              <a:t>party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3339" y="1614297"/>
            <a:ext cx="2176780" cy="49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1626235" algn="l"/>
              </a:tabLst>
            </a:pPr>
            <a:r>
              <a:rPr dirty="0" sz="3100" spc="-10">
                <a:latin typeface="Calibri"/>
                <a:cs typeface="Calibri"/>
              </a:rPr>
              <a:t>During</a:t>
            </a:r>
            <a:r>
              <a:rPr dirty="0" sz="3100">
                <a:latin typeface="Calibri"/>
                <a:cs typeface="Calibri"/>
              </a:rPr>
              <a:t>	</a:t>
            </a:r>
            <a:r>
              <a:rPr dirty="0" sz="3100" spc="-25">
                <a:latin typeface="Calibri"/>
                <a:cs typeface="Calibri"/>
              </a:rPr>
              <a:t>the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19476" y="1614297"/>
            <a:ext cx="7640955" cy="49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2900" algn="l"/>
                <a:tab pos="3573145" algn="l"/>
                <a:tab pos="4424680" algn="l"/>
                <a:tab pos="5351780" algn="l"/>
                <a:tab pos="7252334" algn="l"/>
              </a:tabLst>
            </a:pPr>
            <a:r>
              <a:rPr dirty="0" sz="3100" spc="-10">
                <a:latin typeface="Calibri"/>
                <a:cs typeface="Calibri"/>
              </a:rPr>
              <a:t>election</a:t>
            </a:r>
            <a:r>
              <a:rPr dirty="0" sz="3100">
                <a:latin typeface="Calibri"/>
                <a:cs typeface="Calibri"/>
              </a:rPr>
              <a:t>	</a:t>
            </a:r>
            <a:r>
              <a:rPr dirty="0" sz="3100" spc="-10">
                <a:latin typeface="Calibri"/>
                <a:cs typeface="Calibri"/>
              </a:rPr>
              <a:t>campaign,</a:t>
            </a:r>
            <a:r>
              <a:rPr dirty="0" sz="3100">
                <a:latin typeface="Calibri"/>
                <a:cs typeface="Calibri"/>
              </a:rPr>
              <a:t>	</a:t>
            </a:r>
            <a:r>
              <a:rPr dirty="0" sz="3100" spc="-25">
                <a:latin typeface="Calibri"/>
                <a:cs typeface="Calibri"/>
              </a:rPr>
              <a:t>the</a:t>
            </a:r>
            <a:r>
              <a:rPr dirty="0" sz="3100">
                <a:latin typeface="Calibri"/>
                <a:cs typeface="Calibri"/>
              </a:rPr>
              <a:t>	</a:t>
            </a:r>
            <a:r>
              <a:rPr dirty="0" sz="3100" spc="-25">
                <a:latin typeface="Calibri"/>
                <a:cs typeface="Calibri"/>
              </a:rPr>
              <a:t>PPP</a:t>
            </a:r>
            <a:r>
              <a:rPr dirty="0" sz="3100">
                <a:latin typeface="Calibri"/>
                <a:cs typeface="Calibri"/>
              </a:rPr>
              <a:t>	</a:t>
            </a:r>
            <a:r>
              <a:rPr dirty="0" sz="3100" spc="-10">
                <a:latin typeface="Calibri"/>
                <a:cs typeface="Calibri"/>
              </a:rPr>
              <a:t>reiterated</a:t>
            </a:r>
            <a:r>
              <a:rPr dirty="0" sz="3100">
                <a:latin typeface="Calibri"/>
                <a:cs typeface="Calibri"/>
              </a:rPr>
              <a:t>	</a:t>
            </a:r>
            <a:r>
              <a:rPr dirty="0" sz="3100" spc="-25">
                <a:latin typeface="Calibri"/>
                <a:cs typeface="Calibri"/>
              </a:rPr>
              <a:t>its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53339" y="1958984"/>
            <a:ext cx="10112375" cy="41910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355"/>
              </a:spcBef>
            </a:pPr>
            <a:r>
              <a:rPr dirty="0" sz="3100" spc="-10">
                <a:latin typeface="Calibri"/>
                <a:cs typeface="Calibri"/>
              </a:rPr>
              <a:t>principles:</a:t>
            </a:r>
            <a:endParaRPr sz="3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3100">
                <a:latin typeface="Calibri"/>
                <a:cs typeface="Calibri"/>
              </a:rPr>
              <a:t>‘Islam</a:t>
            </a:r>
            <a:r>
              <a:rPr dirty="0" sz="3100" spc="-3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is</a:t>
            </a:r>
            <a:r>
              <a:rPr dirty="0" sz="3100" spc="-2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our</a:t>
            </a:r>
            <a:r>
              <a:rPr dirty="0" sz="3100" spc="-40">
                <a:latin typeface="Calibri"/>
                <a:cs typeface="Calibri"/>
              </a:rPr>
              <a:t> </a:t>
            </a:r>
            <a:r>
              <a:rPr dirty="0" sz="3100" spc="-10">
                <a:latin typeface="Calibri"/>
                <a:cs typeface="Calibri"/>
              </a:rPr>
              <a:t>faith;</a:t>
            </a:r>
            <a:endParaRPr sz="31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29565" algn="l"/>
              </a:tabLst>
            </a:pPr>
            <a:r>
              <a:rPr dirty="0" sz="3100" spc="-10">
                <a:latin typeface="Calibri"/>
                <a:cs typeface="Calibri"/>
              </a:rPr>
              <a:t>Democracy</a:t>
            </a:r>
            <a:r>
              <a:rPr dirty="0" sz="3100" spc="-3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is</a:t>
            </a:r>
            <a:r>
              <a:rPr dirty="0" sz="3100" spc="-5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our</a:t>
            </a:r>
            <a:r>
              <a:rPr dirty="0" sz="3100" spc="-55">
                <a:latin typeface="Calibri"/>
                <a:cs typeface="Calibri"/>
              </a:rPr>
              <a:t> </a:t>
            </a:r>
            <a:r>
              <a:rPr dirty="0" sz="3100" spc="-10">
                <a:latin typeface="Calibri"/>
                <a:cs typeface="Calibri"/>
              </a:rPr>
              <a:t>polity;</a:t>
            </a:r>
            <a:endParaRPr sz="3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3100">
                <a:latin typeface="Calibri"/>
                <a:cs typeface="Calibri"/>
              </a:rPr>
              <a:t>Socialism</a:t>
            </a:r>
            <a:r>
              <a:rPr dirty="0" sz="3100" spc="-3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is</a:t>
            </a:r>
            <a:r>
              <a:rPr dirty="0" sz="3100" spc="-3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our</a:t>
            </a:r>
            <a:r>
              <a:rPr dirty="0" sz="3100" spc="-55">
                <a:latin typeface="Calibri"/>
                <a:cs typeface="Calibri"/>
              </a:rPr>
              <a:t> </a:t>
            </a:r>
            <a:r>
              <a:rPr dirty="0" sz="3100" spc="-10">
                <a:latin typeface="Calibri"/>
                <a:cs typeface="Calibri"/>
              </a:rPr>
              <a:t>economy;</a:t>
            </a:r>
            <a:endParaRPr sz="3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3100">
                <a:latin typeface="Calibri"/>
                <a:cs typeface="Calibri"/>
              </a:rPr>
              <a:t>all</a:t>
            </a:r>
            <a:r>
              <a:rPr dirty="0" sz="3100" spc="-60">
                <a:latin typeface="Calibri"/>
                <a:cs typeface="Calibri"/>
              </a:rPr>
              <a:t> </a:t>
            </a:r>
            <a:r>
              <a:rPr dirty="0" sz="3100" spc="-10">
                <a:latin typeface="Calibri"/>
                <a:cs typeface="Calibri"/>
              </a:rPr>
              <a:t>Powers</a:t>
            </a:r>
            <a:r>
              <a:rPr dirty="0" sz="3100" spc="-6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to</a:t>
            </a:r>
            <a:r>
              <a:rPr dirty="0" sz="3100" spc="-5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the</a:t>
            </a:r>
            <a:r>
              <a:rPr dirty="0" sz="3100" spc="-60">
                <a:latin typeface="Calibri"/>
                <a:cs typeface="Calibri"/>
              </a:rPr>
              <a:t> </a:t>
            </a:r>
            <a:r>
              <a:rPr dirty="0" sz="3100" spc="-10">
                <a:latin typeface="Calibri"/>
                <a:cs typeface="Calibri"/>
              </a:rPr>
              <a:t>people’.</a:t>
            </a:r>
            <a:endParaRPr sz="31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100">
                <a:latin typeface="Calibri"/>
                <a:cs typeface="Calibri"/>
              </a:rPr>
              <a:t>Similarly,</a:t>
            </a:r>
            <a:r>
              <a:rPr dirty="0" sz="3100" spc="70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the</a:t>
            </a:r>
            <a:r>
              <a:rPr dirty="0" sz="3100" spc="69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party</a:t>
            </a:r>
            <a:r>
              <a:rPr dirty="0" sz="3100" spc="70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introduced</a:t>
            </a:r>
            <a:r>
              <a:rPr dirty="0" sz="3100" spc="68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a</a:t>
            </a:r>
            <a:r>
              <a:rPr dirty="0" sz="3100" spc="70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new</a:t>
            </a:r>
            <a:r>
              <a:rPr dirty="0" sz="3100" spc="69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language</a:t>
            </a:r>
            <a:r>
              <a:rPr dirty="0" sz="3100" spc="70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of</a:t>
            </a:r>
            <a:r>
              <a:rPr dirty="0" sz="3100" spc="700">
                <a:latin typeface="Calibri"/>
                <a:cs typeface="Calibri"/>
              </a:rPr>
              <a:t> </a:t>
            </a:r>
            <a:r>
              <a:rPr dirty="0" sz="3100" spc="-10">
                <a:latin typeface="Calibri"/>
                <a:cs typeface="Calibri"/>
              </a:rPr>
              <a:t>politics </a:t>
            </a:r>
            <a:r>
              <a:rPr dirty="0" sz="3100">
                <a:latin typeface="Calibri"/>
                <a:cs typeface="Calibri"/>
              </a:rPr>
              <a:t>focusing</a:t>
            </a:r>
            <a:r>
              <a:rPr dirty="0" sz="3100" spc="1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on the</a:t>
            </a:r>
            <a:r>
              <a:rPr dirty="0" sz="3100" spc="-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local issues</a:t>
            </a:r>
            <a:r>
              <a:rPr dirty="0" sz="3100" spc="1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related</a:t>
            </a:r>
            <a:r>
              <a:rPr dirty="0" sz="3100" spc="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to</a:t>
            </a:r>
            <a:r>
              <a:rPr dirty="0" sz="3100" spc="-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the</a:t>
            </a:r>
            <a:r>
              <a:rPr dirty="0" sz="3100" spc="-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industrial</a:t>
            </a:r>
            <a:r>
              <a:rPr dirty="0" sz="3100" spc="5">
                <a:latin typeface="Calibri"/>
                <a:cs typeface="Calibri"/>
              </a:rPr>
              <a:t> </a:t>
            </a:r>
            <a:r>
              <a:rPr dirty="0" sz="3100" spc="-10">
                <a:latin typeface="Calibri"/>
                <a:cs typeface="Calibri"/>
              </a:rPr>
              <a:t>relations, landlord-</a:t>
            </a:r>
            <a:r>
              <a:rPr dirty="0" sz="3100">
                <a:latin typeface="Calibri"/>
                <a:cs typeface="Calibri"/>
              </a:rPr>
              <a:t>tenant</a:t>
            </a:r>
            <a:r>
              <a:rPr dirty="0" sz="3100" spc="14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conflicts</a:t>
            </a:r>
            <a:r>
              <a:rPr dirty="0" sz="3100" spc="14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and</a:t>
            </a:r>
            <a:r>
              <a:rPr dirty="0" sz="3100" spc="17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demands</a:t>
            </a:r>
            <a:r>
              <a:rPr dirty="0" sz="3100" spc="15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from</a:t>
            </a:r>
            <a:r>
              <a:rPr dirty="0" sz="3100" spc="14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the</a:t>
            </a:r>
            <a:r>
              <a:rPr dirty="0" sz="3100" spc="145">
                <a:latin typeface="Calibri"/>
                <a:cs typeface="Calibri"/>
              </a:rPr>
              <a:t> </a:t>
            </a:r>
            <a:r>
              <a:rPr dirty="0" sz="3100" spc="-10">
                <a:latin typeface="Calibri"/>
                <a:cs typeface="Calibri"/>
              </a:rPr>
              <a:t>government </a:t>
            </a:r>
            <a:r>
              <a:rPr dirty="0" sz="3100">
                <a:latin typeface="Calibri"/>
                <a:cs typeface="Calibri"/>
              </a:rPr>
              <a:t>that</a:t>
            </a:r>
            <a:r>
              <a:rPr dirty="0" sz="3100" spc="-7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shelter</a:t>
            </a:r>
            <a:r>
              <a:rPr dirty="0" sz="3100" spc="-6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be</a:t>
            </a:r>
            <a:r>
              <a:rPr dirty="0" sz="3100" spc="-7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provided</a:t>
            </a:r>
            <a:r>
              <a:rPr dirty="0" sz="3100" spc="-7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to</a:t>
            </a:r>
            <a:r>
              <a:rPr dirty="0" sz="3100" spc="-4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the</a:t>
            </a:r>
            <a:r>
              <a:rPr dirty="0" sz="3100" spc="-7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working</a:t>
            </a:r>
            <a:r>
              <a:rPr dirty="0" sz="3100" spc="-5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class</a:t>
            </a:r>
            <a:r>
              <a:rPr dirty="0" sz="3100" spc="-50">
                <a:latin typeface="Calibri"/>
                <a:cs typeface="Calibri"/>
              </a:rPr>
              <a:t> </a:t>
            </a:r>
            <a:r>
              <a:rPr dirty="0" sz="3100" spc="-20">
                <a:latin typeface="Calibri"/>
                <a:cs typeface="Calibri"/>
              </a:rPr>
              <a:t>etc.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1697" y="609981"/>
            <a:ext cx="33127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>
                <a:solidFill>
                  <a:srgbClr val="00AF50"/>
                </a:solidFill>
              </a:rPr>
              <a:t>Rightist</a:t>
            </a:r>
            <a:r>
              <a:rPr dirty="0" spc="-200">
                <a:solidFill>
                  <a:srgbClr val="00AF50"/>
                </a:solidFill>
              </a:rPr>
              <a:t> </a:t>
            </a:r>
            <a:r>
              <a:rPr dirty="0" spc="-10">
                <a:solidFill>
                  <a:srgbClr val="00AF50"/>
                </a:solidFill>
              </a:rPr>
              <a:t>parties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04720" y="1640204"/>
            <a:ext cx="1638935" cy="15621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10">
                <a:latin typeface="Calibri"/>
                <a:cs typeface="Calibri"/>
              </a:rPr>
              <a:t>Muslim Jamiat Islami.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53585" y="1640204"/>
            <a:ext cx="3245485" cy="106870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 indent="215900">
              <a:lnSpc>
                <a:spcPts val="3890"/>
              </a:lnSpc>
              <a:spcBef>
                <a:spcPts val="585"/>
              </a:spcBef>
              <a:tabLst>
                <a:tab pos="2028825" algn="l"/>
              </a:tabLst>
            </a:pPr>
            <a:r>
              <a:rPr dirty="0" sz="3600" spc="-10">
                <a:latin typeface="Calibri"/>
                <a:cs typeface="Calibri"/>
              </a:rPr>
              <a:t>league,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Jamiat Ulema-</a:t>
            </a:r>
            <a:r>
              <a:rPr dirty="0" sz="3600">
                <a:latin typeface="Calibri"/>
                <a:cs typeface="Calibri"/>
              </a:rPr>
              <a:t>i-</a:t>
            </a:r>
            <a:r>
              <a:rPr dirty="0" sz="3600" spc="-10">
                <a:latin typeface="Calibri"/>
                <a:cs typeface="Calibri"/>
              </a:rPr>
              <a:t>Pakistan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603363" y="1640204"/>
            <a:ext cx="2842260" cy="106870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 indent="121920">
              <a:lnSpc>
                <a:spcPts val="3890"/>
              </a:lnSpc>
              <a:spcBef>
                <a:spcPts val="585"/>
              </a:spcBef>
              <a:tabLst>
                <a:tab pos="1128395" algn="l"/>
              </a:tabLst>
            </a:pPr>
            <a:r>
              <a:rPr dirty="0" sz="3600" spc="-10">
                <a:latin typeface="Calibri"/>
                <a:cs typeface="Calibri"/>
              </a:rPr>
              <a:t>Ulema-i-Islam, </a:t>
            </a:r>
            <a:r>
              <a:rPr dirty="0" sz="3600" spc="-25">
                <a:latin typeface="Calibri"/>
                <a:cs typeface="Calibri"/>
              </a:rPr>
              <a:t>and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Jamaat-</a:t>
            </a:r>
            <a:r>
              <a:rPr dirty="0" sz="3600" spc="-25">
                <a:latin typeface="Calibri"/>
                <a:cs typeface="Calibri"/>
              </a:rPr>
              <a:t>i-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04720" y="3248405"/>
            <a:ext cx="51022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1297305" algn="l"/>
                <a:tab pos="2962910" algn="l"/>
                <a:tab pos="4725035" algn="l"/>
              </a:tabLst>
            </a:pPr>
            <a:r>
              <a:rPr dirty="0" sz="3600" spc="-25">
                <a:latin typeface="Calibri"/>
                <a:cs typeface="Calibri"/>
              </a:rPr>
              <a:t>The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rightist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parties,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25">
                <a:latin typeface="Calibri"/>
                <a:cs typeface="Calibri"/>
              </a:rPr>
              <a:t>at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33320" y="3742131"/>
            <a:ext cx="46494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9510" algn="l"/>
                <a:tab pos="3599179" algn="l"/>
              </a:tabLst>
            </a:pPr>
            <a:r>
              <a:rPr dirty="0" sz="3600" spc="-10">
                <a:latin typeface="Calibri"/>
                <a:cs typeface="Calibri"/>
              </a:rPr>
              <a:t>propagated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their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views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44282" y="3248405"/>
            <a:ext cx="3100705" cy="106870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 indent="307340">
              <a:lnSpc>
                <a:spcPts val="3890"/>
              </a:lnSpc>
              <a:spcBef>
                <a:spcPts val="585"/>
              </a:spcBef>
              <a:tabLst>
                <a:tab pos="998855" algn="l"/>
                <a:tab pos="1362710" algn="l"/>
              </a:tabLst>
            </a:pPr>
            <a:r>
              <a:rPr dirty="0" sz="3600" spc="-20">
                <a:latin typeface="Calibri"/>
                <a:cs typeface="Calibri"/>
              </a:rPr>
              <a:t>this</a:t>
            </a:r>
            <a:r>
              <a:rPr dirty="0" sz="3600">
                <a:latin typeface="Calibri"/>
                <a:cs typeface="Calibri"/>
              </a:rPr>
              <a:t>		</a:t>
            </a:r>
            <a:r>
              <a:rPr dirty="0" sz="3600" spc="-10">
                <a:latin typeface="Calibri"/>
                <a:cs typeface="Calibri"/>
              </a:rPr>
              <a:t>occasion, </a:t>
            </a:r>
            <a:r>
              <a:rPr dirty="0" sz="3600" spc="-25">
                <a:latin typeface="Calibri"/>
                <a:cs typeface="Calibri"/>
              </a:rPr>
              <a:t>and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denounced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33320" y="4236211"/>
            <a:ext cx="8009890" cy="107442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 marR="5080">
              <a:lnSpc>
                <a:spcPts val="3940"/>
              </a:lnSpc>
              <a:spcBef>
                <a:spcPts val="545"/>
              </a:spcBef>
            </a:pPr>
            <a:r>
              <a:rPr dirty="0" sz="3600">
                <a:latin typeface="Calibri"/>
                <a:cs typeface="Calibri"/>
              </a:rPr>
              <a:t>their</a:t>
            </a:r>
            <a:r>
              <a:rPr dirty="0" sz="3600" spc="6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opponents’</a:t>
            </a:r>
            <a:r>
              <a:rPr dirty="0" sz="3600" spc="3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programmes</a:t>
            </a:r>
            <a:r>
              <a:rPr dirty="0" sz="3600" spc="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especially</a:t>
            </a:r>
            <a:r>
              <a:rPr dirty="0" sz="3600" spc="55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in </a:t>
            </a:r>
            <a:r>
              <a:rPr dirty="0" sz="3600" spc="-10">
                <a:latin typeface="Calibri"/>
                <a:cs typeface="Calibri"/>
              </a:rPr>
              <a:t>regard</a:t>
            </a:r>
            <a:r>
              <a:rPr dirty="0" sz="3600" spc="-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to</a:t>
            </a:r>
            <a:r>
              <a:rPr dirty="0" sz="3600" spc="-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socialism</a:t>
            </a:r>
            <a:r>
              <a:rPr dirty="0" sz="3600" spc="-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-8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regional</a:t>
            </a:r>
            <a:r>
              <a:rPr dirty="0" sz="3600" spc="-9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autonomy.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1802" y="609981"/>
            <a:ext cx="31737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>
                <a:solidFill>
                  <a:srgbClr val="FF0000"/>
                </a:solidFill>
              </a:rPr>
              <a:t>Election</a:t>
            </a:r>
            <a:r>
              <a:rPr dirty="0" spc="-20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95829" y="2134057"/>
            <a:ext cx="50844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2435" algn="l"/>
                <a:tab pos="4538980" algn="l"/>
              </a:tabLst>
            </a:pPr>
            <a:r>
              <a:rPr dirty="0" sz="3600" spc="-10">
                <a:latin typeface="Calibri"/>
                <a:cs typeface="Calibri"/>
              </a:rPr>
              <a:t>overwhelming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victory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25">
                <a:latin typeface="Calibri"/>
                <a:cs typeface="Calibri"/>
              </a:rPr>
              <a:t>for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67229" y="1640204"/>
            <a:ext cx="8503285" cy="1068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227965" marR="8255" indent="-227965">
              <a:lnSpc>
                <a:spcPts val="4105"/>
              </a:lnSpc>
              <a:spcBef>
                <a:spcPts val="100"/>
              </a:spcBef>
              <a:buFont typeface="Arial MT"/>
              <a:buChar char="•"/>
              <a:tabLst>
                <a:tab pos="227965" algn="l"/>
                <a:tab pos="1294765" algn="l"/>
                <a:tab pos="3340735" algn="l"/>
                <a:tab pos="4098290" algn="l"/>
                <a:tab pos="5401310" algn="l"/>
                <a:tab pos="7296150" algn="l"/>
                <a:tab pos="8016875" algn="l"/>
              </a:tabLst>
            </a:pPr>
            <a:r>
              <a:rPr dirty="0" sz="3600" spc="-25">
                <a:latin typeface="Calibri"/>
                <a:cs typeface="Calibri"/>
              </a:rPr>
              <a:t>The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elections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25">
                <a:latin typeface="Calibri"/>
                <a:cs typeface="Calibri"/>
              </a:rPr>
              <a:t>of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20">
                <a:latin typeface="Calibri"/>
                <a:cs typeface="Calibri"/>
              </a:rPr>
              <a:t>1970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resulted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25">
                <a:latin typeface="Calibri"/>
                <a:cs typeface="Calibri"/>
              </a:rPr>
              <a:t>in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25">
                <a:latin typeface="Calibri"/>
                <a:cs typeface="Calibri"/>
              </a:rPr>
              <a:t>an</a:t>
            </a:r>
            <a:endParaRPr sz="3600">
              <a:latin typeface="Calibri"/>
              <a:cs typeface="Calibri"/>
            </a:endParaRPr>
          </a:p>
          <a:p>
            <a:pPr algn="r" marR="5080">
              <a:lnSpc>
                <a:spcPts val="4105"/>
              </a:lnSpc>
              <a:tabLst>
                <a:tab pos="1532890" algn="l"/>
              </a:tabLst>
            </a:pPr>
            <a:r>
              <a:rPr dirty="0" sz="3600" spc="-10">
                <a:latin typeface="Calibri"/>
                <a:cs typeface="Calibri"/>
              </a:rPr>
              <a:t>Sheikh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Mujib’s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67229" y="2628138"/>
            <a:ext cx="8502015" cy="31978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241300" marR="5080">
              <a:lnSpc>
                <a:spcPct val="90000"/>
              </a:lnSpc>
              <a:spcBef>
                <a:spcPts val="530"/>
              </a:spcBef>
            </a:pPr>
            <a:r>
              <a:rPr dirty="0" sz="3600">
                <a:latin typeface="Calibri"/>
                <a:cs typeface="Calibri"/>
              </a:rPr>
              <a:t>Awami</a:t>
            </a:r>
            <a:r>
              <a:rPr dirty="0" sz="3600" spc="30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League</a:t>
            </a:r>
            <a:r>
              <a:rPr dirty="0" sz="3600" spc="30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31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East</a:t>
            </a:r>
            <a:r>
              <a:rPr dirty="0" sz="3600" spc="30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Pakistan.</a:t>
            </a:r>
            <a:r>
              <a:rPr dirty="0" sz="3600" spc="3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31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Awami </a:t>
            </a:r>
            <a:r>
              <a:rPr dirty="0" sz="3600">
                <a:latin typeface="Calibri"/>
                <a:cs typeface="Calibri"/>
              </a:rPr>
              <a:t>League</a:t>
            </a:r>
            <a:r>
              <a:rPr dirty="0" sz="3600" spc="17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won</a:t>
            </a:r>
            <a:r>
              <a:rPr dirty="0" sz="3600" spc="19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an</a:t>
            </a:r>
            <a:r>
              <a:rPr dirty="0" sz="3600" spc="18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absolute</a:t>
            </a:r>
            <a:r>
              <a:rPr dirty="0" sz="3600" spc="18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majority</a:t>
            </a:r>
            <a:r>
              <a:rPr dirty="0" sz="3600" spc="18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185">
                <a:latin typeface="Calibri"/>
                <a:cs typeface="Calibri"/>
              </a:rPr>
              <a:t>  </a:t>
            </a:r>
            <a:r>
              <a:rPr dirty="0" sz="3600" spc="-25">
                <a:latin typeface="Calibri"/>
                <a:cs typeface="Calibri"/>
              </a:rPr>
              <a:t>the </a:t>
            </a:r>
            <a:r>
              <a:rPr dirty="0" sz="3600">
                <a:latin typeface="Calibri"/>
                <a:cs typeface="Calibri"/>
              </a:rPr>
              <a:t>National</a:t>
            </a:r>
            <a:r>
              <a:rPr dirty="0" sz="3600" spc="7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Assembly</a:t>
            </a:r>
            <a:r>
              <a:rPr dirty="0" sz="3600" spc="70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by</a:t>
            </a:r>
            <a:r>
              <a:rPr dirty="0" sz="3600" spc="7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securing</a:t>
            </a:r>
            <a:r>
              <a:rPr dirty="0" sz="3600" spc="7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160</a:t>
            </a:r>
            <a:r>
              <a:rPr dirty="0" sz="3600" spc="7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out</a:t>
            </a:r>
            <a:r>
              <a:rPr dirty="0" sz="3600" spc="715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of </a:t>
            </a:r>
            <a:r>
              <a:rPr dirty="0" sz="3600">
                <a:latin typeface="Calibri"/>
                <a:cs typeface="Calibri"/>
              </a:rPr>
              <a:t>300</a:t>
            </a:r>
            <a:r>
              <a:rPr dirty="0" sz="3600" spc="-6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seats.</a:t>
            </a:r>
            <a:endParaRPr sz="3600">
              <a:latin typeface="Calibri"/>
              <a:cs typeface="Calibri"/>
            </a:endParaRPr>
          </a:p>
          <a:p>
            <a:pPr marL="241300" marR="6350" indent="-228600">
              <a:lnSpc>
                <a:spcPts val="3890"/>
              </a:lnSpc>
              <a:spcBef>
                <a:spcPts val="1270"/>
              </a:spcBef>
              <a:buFont typeface="Arial MT"/>
              <a:buChar char="•"/>
              <a:tabLst>
                <a:tab pos="241300" algn="l"/>
                <a:tab pos="2086610" algn="l"/>
                <a:tab pos="3898900" algn="l"/>
                <a:tab pos="5205095" algn="l"/>
                <a:tab pos="7302500" algn="l"/>
                <a:tab pos="8256905" algn="l"/>
              </a:tabLst>
            </a:pPr>
            <a:r>
              <a:rPr dirty="0" sz="3600" spc="-10">
                <a:latin typeface="Bahnschrift"/>
                <a:cs typeface="Bahnschrift"/>
              </a:rPr>
              <a:t>Awami</a:t>
            </a:r>
            <a:r>
              <a:rPr dirty="0" sz="3600">
                <a:latin typeface="Bahnschrift"/>
                <a:cs typeface="Bahnschrift"/>
              </a:rPr>
              <a:t>	</a:t>
            </a:r>
            <a:r>
              <a:rPr dirty="0" sz="3600" spc="-10">
                <a:latin typeface="Bahnschrift"/>
                <a:cs typeface="Bahnschrift"/>
              </a:rPr>
              <a:t>league</a:t>
            </a:r>
            <a:r>
              <a:rPr dirty="0" sz="3600">
                <a:latin typeface="Bahnschrift"/>
                <a:cs typeface="Bahnschrift"/>
              </a:rPr>
              <a:t>	</a:t>
            </a:r>
            <a:r>
              <a:rPr dirty="0" sz="3600" spc="-20">
                <a:latin typeface="Bahnschrift"/>
                <a:cs typeface="Bahnschrift"/>
              </a:rPr>
              <a:t>also</a:t>
            </a:r>
            <a:r>
              <a:rPr dirty="0" sz="3600">
                <a:latin typeface="Bahnschrift"/>
                <a:cs typeface="Bahnschrift"/>
              </a:rPr>
              <a:t>	</a:t>
            </a:r>
            <a:r>
              <a:rPr dirty="0" sz="3600" spc="-10">
                <a:latin typeface="Bahnschrift"/>
                <a:cs typeface="Bahnschrift"/>
              </a:rPr>
              <a:t>secured</a:t>
            </a:r>
            <a:r>
              <a:rPr dirty="0" sz="3600">
                <a:latin typeface="Bahnschrift"/>
                <a:cs typeface="Bahnschrift"/>
              </a:rPr>
              <a:t>	</a:t>
            </a:r>
            <a:r>
              <a:rPr dirty="0" sz="3600" spc="-25">
                <a:latin typeface="Bahnschrift"/>
                <a:cs typeface="Bahnschrift"/>
              </a:rPr>
              <a:t>all</a:t>
            </a:r>
            <a:r>
              <a:rPr dirty="0" sz="3600">
                <a:latin typeface="Bahnschrift"/>
                <a:cs typeface="Bahnschrift"/>
              </a:rPr>
              <a:t>	</a:t>
            </a:r>
            <a:r>
              <a:rPr dirty="0" sz="3600" spc="-50">
                <a:latin typeface="Bahnschrift"/>
                <a:cs typeface="Bahnschrift"/>
              </a:rPr>
              <a:t>7 </a:t>
            </a:r>
            <a:r>
              <a:rPr dirty="0" sz="3600">
                <a:latin typeface="Bahnschrift"/>
                <a:cs typeface="Bahnschrift"/>
              </a:rPr>
              <a:t>reserved</a:t>
            </a:r>
            <a:r>
              <a:rPr dirty="0" sz="3600" spc="33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seat</a:t>
            </a:r>
            <a:r>
              <a:rPr dirty="0" sz="3600" spc="315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for</a:t>
            </a:r>
            <a:r>
              <a:rPr dirty="0" sz="3600" spc="315">
                <a:latin typeface="Bahnschrift"/>
                <a:cs typeface="Bahnschrift"/>
              </a:rPr>
              <a:t> </a:t>
            </a:r>
            <a:r>
              <a:rPr dirty="0" sz="3600" spc="-10">
                <a:latin typeface="Bahnschrift"/>
                <a:cs typeface="Bahnschrift"/>
              </a:rPr>
              <a:t>women.</a:t>
            </a:r>
            <a:endParaRPr sz="3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8460" rIns="0" bIns="0" rtlCol="0" vert="horz">
            <a:spAutoFit/>
          </a:bodyPr>
          <a:lstStyle/>
          <a:p>
            <a:pPr marL="3293745">
              <a:lnSpc>
                <a:spcPct val="100000"/>
              </a:lnSpc>
              <a:spcBef>
                <a:spcPts val="105"/>
              </a:spcBef>
            </a:pPr>
            <a:r>
              <a:rPr dirty="0" spc="-25">
                <a:solidFill>
                  <a:srgbClr val="00AF50"/>
                </a:solidFill>
              </a:rPr>
              <a:t>Election</a:t>
            </a:r>
            <a:r>
              <a:rPr dirty="0" spc="-200">
                <a:solidFill>
                  <a:srgbClr val="00AF50"/>
                </a:solidFill>
              </a:rPr>
              <a:t> </a:t>
            </a:r>
            <a:r>
              <a:rPr dirty="0" spc="-25">
                <a:solidFill>
                  <a:srgbClr val="00AF50"/>
                </a:solidFill>
              </a:rPr>
              <a:t>Result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198" y="1599058"/>
            <a:ext cx="8647533" cy="48108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7966" y="244856"/>
            <a:ext cx="10858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>
                <a:solidFill>
                  <a:srgbClr val="6F2F9F"/>
                </a:solidFill>
              </a:rPr>
              <a:t>Total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94296" y="979297"/>
          <a:ext cx="1074229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380"/>
                <a:gridCol w="532638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Parties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Seats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65">
                          <a:latin typeface="Arial MT"/>
                          <a:cs typeface="Arial MT"/>
                        </a:rPr>
                        <a:t>Awami</a:t>
                      </a:r>
                      <a:r>
                        <a:rPr dirty="0" sz="25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10">
                          <a:latin typeface="Arial MT"/>
                          <a:cs typeface="Arial MT"/>
                        </a:rPr>
                        <a:t>League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500" spc="-25">
                          <a:latin typeface="Arial MT"/>
                          <a:cs typeface="Arial MT"/>
                        </a:rPr>
                        <a:t>167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-75">
                          <a:latin typeface="Arial MT"/>
                          <a:cs typeface="Arial MT"/>
                        </a:rPr>
                        <a:t>Pakistan People's</a:t>
                      </a:r>
                      <a:r>
                        <a:rPr dirty="0" sz="25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20">
                          <a:latin typeface="Arial MT"/>
                          <a:cs typeface="Arial MT"/>
                        </a:rPr>
                        <a:t>Party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500" spc="-25">
                          <a:latin typeface="Arial MT"/>
                          <a:cs typeface="Arial MT"/>
                        </a:rPr>
                        <a:t>88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2500" spc="1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10">
                          <a:latin typeface="Arial MT"/>
                          <a:cs typeface="Arial MT"/>
                        </a:rPr>
                        <a:t>Parties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500" spc="-25">
                          <a:latin typeface="Arial MT"/>
                          <a:cs typeface="Arial MT"/>
                        </a:rPr>
                        <a:t>44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Independents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500" spc="-25">
                          <a:latin typeface="Arial MT"/>
                          <a:cs typeface="Arial MT"/>
                        </a:rPr>
                        <a:t>14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TOTAL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500" spc="-25">
                          <a:latin typeface="Arial MT"/>
                          <a:cs typeface="Arial MT"/>
                        </a:rPr>
                        <a:t>313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9442" y="3835679"/>
            <a:ext cx="5830824" cy="28501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8460" rIns="0" bIns="0" rtlCol="0" vert="horz">
            <a:spAutoFit/>
          </a:bodyPr>
          <a:lstStyle/>
          <a:p>
            <a:pPr marL="3613785">
              <a:lnSpc>
                <a:spcPct val="100000"/>
              </a:lnSpc>
              <a:spcBef>
                <a:spcPts val="105"/>
              </a:spcBef>
            </a:pPr>
            <a:r>
              <a:rPr dirty="0" spc="-45">
                <a:solidFill>
                  <a:srgbClr val="FF0000"/>
                </a:solidFill>
              </a:rPr>
              <a:t>Background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801114"/>
            <a:ext cx="10361295" cy="41382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241300" marR="5080" indent="-228600">
              <a:lnSpc>
                <a:spcPct val="9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>
                <a:latin typeface="Bahnschrift"/>
                <a:cs typeface="Bahnschrift"/>
              </a:rPr>
              <a:t>The</a:t>
            </a:r>
            <a:r>
              <a:rPr dirty="0" sz="3600" spc="509">
                <a:latin typeface="Bahnschrift"/>
                <a:cs typeface="Bahnschrift"/>
              </a:rPr>
              <a:t>   </a:t>
            </a:r>
            <a:r>
              <a:rPr dirty="0" sz="3600">
                <a:latin typeface="Bahnschrift"/>
                <a:cs typeface="Bahnschrift"/>
              </a:rPr>
              <a:t>authoritarian</a:t>
            </a:r>
            <a:r>
              <a:rPr dirty="0" sz="3600" spc="500">
                <a:latin typeface="Bahnschrift"/>
                <a:cs typeface="Bahnschrift"/>
              </a:rPr>
              <a:t>   </a:t>
            </a:r>
            <a:r>
              <a:rPr dirty="0" sz="3600">
                <a:latin typeface="Bahnschrift"/>
                <a:cs typeface="Bahnschrift"/>
              </a:rPr>
              <a:t>rule</a:t>
            </a:r>
            <a:r>
              <a:rPr dirty="0" sz="3600" spc="509">
                <a:latin typeface="Bahnschrift"/>
                <a:cs typeface="Bahnschrift"/>
              </a:rPr>
              <a:t>   </a:t>
            </a:r>
            <a:r>
              <a:rPr dirty="0" sz="3600">
                <a:latin typeface="Bahnschrift"/>
                <a:cs typeface="Bahnschrift"/>
              </a:rPr>
              <a:t>of</a:t>
            </a:r>
            <a:r>
              <a:rPr dirty="0" sz="3600" spc="515">
                <a:latin typeface="Bahnschrift"/>
                <a:cs typeface="Bahnschrift"/>
              </a:rPr>
              <a:t>   </a:t>
            </a:r>
            <a:r>
              <a:rPr dirty="0" sz="3600">
                <a:latin typeface="Bahnschrift"/>
                <a:cs typeface="Bahnschrift"/>
              </a:rPr>
              <a:t>the</a:t>
            </a:r>
            <a:r>
              <a:rPr dirty="0" sz="3600" spc="509">
                <a:latin typeface="Bahnschrift"/>
                <a:cs typeface="Bahnschrift"/>
              </a:rPr>
              <a:t>   </a:t>
            </a:r>
            <a:r>
              <a:rPr dirty="0" sz="3600">
                <a:latin typeface="Bahnschrift"/>
                <a:cs typeface="Bahnschrift"/>
              </a:rPr>
              <a:t>ruling</a:t>
            </a:r>
            <a:r>
              <a:rPr dirty="0" sz="3600" spc="509">
                <a:latin typeface="Bahnschrift"/>
                <a:cs typeface="Bahnschrift"/>
              </a:rPr>
              <a:t>   </a:t>
            </a:r>
            <a:r>
              <a:rPr dirty="0" sz="3600" spc="-10">
                <a:latin typeface="Bahnschrift"/>
                <a:cs typeface="Bahnschrift"/>
              </a:rPr>
              <a:t>party </a:t>
            </a:r>
            <a:r>
              <a:rPr dirty="0" sz="3600">
                <a:latin typeface="Bahnschrift"/>
                <a:cs typeface="Bahnschrift"/>
              </a:rPr>
              <a:t>Pakistan</a:t>
            </a:r>
            <a:r>
              <a:rPr dirty="0" sz="3600" spc="49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Muslim</a:t>
            </a:r>
            <a:r>
              <a:rPr dirty="0" sz="3600" spc="495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League</a:t>
            </a:r>
            <a:r>
              <a:rPr dirty="0" sz="3600" spc="505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(PML)</a:t>
            </a:r>
            <a:r>
              <a:rPr dirty="0" sz="3600" spc="49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avoided</a:t>
            </a:r>
            <a:r>
              <a:rPr dirty="0" sz="3600" spc="49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going</a:t>
            </a:r>
            <a:r>
              <a:rPr dirty="0" sz="3600" spc="490">
                <a:latin typeface="Bahnschrift"/>
                <a:cs typeface="Bahnschrift"/>
              </a:rPr>
              <a:t> </a:t>
            </a:r>
            <a:r>
              <a:rPr dirty="0" sz="3600" spc="-25">
                <a:latin typeface="Bahnschrift"/>
                <a:cs typeface="Bahnschrift"/>
              </a:rPr>
              <a:t>for </a:t>
            </a:r>
            <a:r>
              <a:rPr dirty="0" sz="3600">
                <a:latin typeface="Bahnschrift"/>
                <a:cs typeface="Bahnschrift"/>
              </a:rPr>
              <a:t>elections</a:t>
            </a:r>
            <a:r>
              <a:rPr dirty="0" sz="3600" spc="36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due</a:t>
            </a:r>
            <a:r>
              <a:rPr dirty="0" sz="3600" spc="345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to</a:t>
            </a:r>
            <a:r>
              <a:rPr dirty="0" sz="3600" spc="365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their</a:t>
            </a:r>
            <a:r>
              <a:rPr dirty="0" sz="3600" spc="355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declining</a:t>
            </a:r>
            <a:r>
              <a:rPr dirty="0" sz="3600" spc="370">
                <a:latin typeface="Bahnschrift"/>
                <a:cs typeface="Bahnschrift"/>
              </a:rPr>
              <a:t> </a:t>
            </a:r>
            <a:r>
              <a:rPr dirty="0" sz="3600">
                <a:latin typeface="Bahnschrift"/>
                <a:cs typeface="Bahnschrift"/>
              </a:rPr>
              <a:t>popularity</a:t>
            </a:r>
            <a:r>
              <a:rPr dirty="0" sz="3600" spc="355">
                <a:latin typeface="Bahnschrift"/>
                <a:cs typeface="Bahnschrift"/>
              </a:rPr>
              <a:t> </a:t>
            </a:r>
            <a:r>
              <a:rPr dirty="0" sz="3600" spc="-10">
                <a:latin typeface="Bahnschrift"/>
                <a:cs typeface="Bahnschrift"/>
              </a:rPr>
              <a:t>against </a:t>
            </a:r>
            <a:r>
              <a:rPr dirty="0" sz="3600">
                <a:latin typeface="Bahnschrift"/>
                <a:cs typeface="Bahnschrift"/>
              </a:rPr>
              <a:t>other</a:t>
            </a:r>
            <a:r>
              <a:rPr dirty="0" sz="3600" spc="320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regional</a:t>
            </a:r>
            <a:r>
              <a:rPr dirty="0" sz="3600" spc="310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and</a:t>
            </a:r>
            <a:r>
              <a:rPr dirty="0" sz="3600" spc="315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linguistic</a:t>
            </a:r>
            <a:r>
              <a:rPr dirty="0" sz="3600" spc="320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political</a:t>
            </a:r>
            <a:r>
              <a:rPr dirty="0" sz="3600" spc="310">
                <a:latin typeface="Bahnschrift"/>
                <a:cs typeface="Bahnschrift"/>
              </a:rPr>
              <a:t>  </a:t>
            </a:r>
            <a:r>
              <a:rPr dirty="0" sz="3600">
                <a:latin typeface="Bahnschrift"/>
                <a:cs typeface="Bahnschrift"/>
              </a:rPr>
              <a:t>forces</a:t>
            </a:r>
            <a:r>
              <a:rPr dirty="0" sz="3600" spc="315">
                <a:latin typeface="Bahnschrift"/>
                <a:cs typeface="Bahnschrift"/>
              </a:rPr>
              <a:t>  </a:t>
            </a:r>
            <a:r>
              <a:rPr dirty="0" sz="3600" spc="-25">
                <a:latin typeface="Bahnschrift"/>
                <a:cs typeface="Bahnschrift"/>
              </a:rPr>
              <a:t>of </a:t>
            </a:r>
            <a:r>
              <a:rPr dirty="0" sz="3600">
                <a:latin typeface="Bahnschrift"/>
                <a:cs typeface="Bahnschrift"/>
              </a:rPr>
              <a:t>the</a:t>
            </a:r>
            <a:r>
              <a:rPr dirty="0" sz="3600" spc="325">
                <a:latin typeface="Bahnschrift"/>
                <a:cs typeface="Bahnschrift"/>
              </a:rPr>
              <a:t> </a:t>
            </a:r>
            <a:r>
              <a:rPr dirty="0" sz="3600" spc="-10">
                <a:latin typeface="Bahnschrift"/>
                <a:cs typeface="Bahnschrift"/>
              </a:rPr>
              <a:t>country.</a:t>
            </a:r>
            <a:endParaRPr sz="3600">
              <a:latin typeface="Bahnschrift"/>
              <a:cs typeface="Bahnschrift"/>
            </a:endParaRPr>
          </a:p>
          <a:p>
            <a:pPr algn="just" marL="241300" marR="6350" indent="-228600">
              <a:lnSpc>
                <a:spcPct val="906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>
                <a:latin typeface="Calibri"/>
                <a:cs typeface="Calibri"/>
              </a:rPr>
              <a:t>President</a:t>
            </a:r>
            <a:r>
              <a:rPr dirty="0" sz="3600" spc="114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General</a:t>
            </a:r>
            <a:r>
              <a:rPr dirty="0" sz="3600" spc="114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Ayub</a:t>
            </a:r>
            <a:r>
              <a:rPr dirty="0" sz="3600" spc="12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Khan,</a:t>
            </a:r>
            <a:r>
              <a:rPr dirty="0" sz="3600" spc="114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12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order</a:t>
            </a:r>
            <a:r>
              <a:rPr dirty="0" sz="3600" spc="12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to</a:t>
            </a:r>
            <a:r>
              <a:rPr dirty="0" sz="3600" spc="114">
                <a:latin typeface="Calibri"/>
                <a:cs typeface="Calibri"/>
              </a:rPr>
              <a:t>  </a:t>
            </a:r>
            <a:r>
              <a:rPr dirty="0" sz="3600" spc="-30">
                <a:latin typeface="Calibri"/>
                <a:cs typeface="Calibri"/>
              </a:rPr>
              <a:t>re-</a:t>
            </a:r>
            <a:r>
              <a:rPr dirty="0" sz="3600" spc="-10">
                <a:latin typeface="Calibri"/>
                <a:cs typeface="Calibri"/>
              </a:rPr>
              <a:t>elect </a:t>
            </a:r>
            <a:r>
              <a:rPr dirty="0" sz="3600">
                <a:latin typeface="Calibri"/>
                <a:cs typeface="Calibri"/>
              </a:rPr>
              <a:t>himself,</a:t>
            </a:r>
            <a:r>
              <a:rPr dirty="0" sz="3600" spc="4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hold</a:t>
            </a:r>
            <a:r>
              <a:rPr dirty="0" sz="3600" spc="4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indirect</a:t>
            </a:r>
            <a:r>
              <a:rPr dirty="0" sz="3600" spc="4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elections</a:t>
            </a:r>
            <a:r>
              <a:rPr dirty="0" sz="3600" spc="50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on</a:t>
            </a:r>
            <a:r>
              <a:rPr dirty="0" sz="3600" spc="4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4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basis</a:t>
            </a:r>
            <a:r>
              <a:rPr dirty="0" sz="3600" spc="4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49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Basic Democracy.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490" y="609981"/>
            <a:ext cx="43573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>
                <a:solidFill>
                  <a:srgbClr val="C00000"/>
                </a:solidFill>
              </a:rPr>
              <a:t>Provincial</a:t>
            </a:r>
            <a:r>
              <a:rPr dirty="0" spc="-17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Assembly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algn="just" marL="241300" marR="5080" indent="-228600">
              <a:lnSpc>
                <a:spcPct val="903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Awami</a:t>
            </a:r>
            <a:r>
              <a:rPr dirty="0" spc="650"/>
              <a:t>  </a:t>
            </a:r>
            <a:r>
              <a:rPr dirty="0"/>
              <a:t>League’s</a:t>
            </a:r>
            <a:r>
              <a:rPr dirty="0" spc="650"/>
              <a:t>  </a:t>
            </a:r>
            <a:r>
              <a:rPr dirty="0"/>
              <a:t>strength</a:t>
            </a:r>
            <a:r>
              <a:rPr dirty="0" spc="655"/>
              <a:t>  </a:t>
            </a:r>
            <a:r>
              <a:rPr dirty="0"/>
              <a:t>in</a:t>
            </a:r>
            <a:r>
              <a:rPr dirty="0" spc="655"/>
              <a:t>  </a:t>
            </a:r>
            <a:r>
              <a:rPr dirty="0"/>
              <a:t>the</a:t>
            </a:r>
            <a:r>
              <a:rPr dirty="0" spc="650"/>
              <a:t>  </a:t>
            </a:r>
            <a:r>
              <a:rPr dirty="0"/>
              <a:t>East</a:t>
            </a:r>
            <a:r>
              <a:rPr dirty="0" spc="660"/>
              <a:t>  </a:t>
            </a:r>
            <a:r>
              <a:rPr dirty="0" spc="-10"/>
              <a:t>Pakistan </a:t>
            </a:r>
            <a:r>
              <a:rPr dirty="0"/>
              <a:t>Assembly</a:t>
            </a:r>
            <a:r>
              <a:rPr dirty="0" spc="800"/>
              <a:t> </a:t>
            </a:r>
            <a:r>
              <a:rPr dirty="0"/>
              <a:t>was</a:t>
            </a:r>
            <a:r>
              <a:rPr dirty="0" spc="790"/>
              <a:t> </a:t>
            </a:r>
            <a:r>
              <a:rPr dirty="0"/>
              <a:t>288</a:t>
            </a:r>
            <a:r>
              <a:rPr dirty="0" spc="805"/>
              <a:t> </a:t>
            </a:r>
            <a:r>
              <a:rPr dirty="0"/>
              <a:t>out</a:t>
            </a:r>
            <a:r>
              <a:rPr dirty="0" spc="790"/>
              <a:t> </a:t>
            </a:r>
            <a:r>
              <a:rPr dirty="0"/>
              <a:t>of</a:t>
            </a:r>
            <a:r>
              <a:rPr dirty="0" spc="810"/>
              <a:t> </a:t>
            </a:r>
            <a:r>
              <a:rPr dirty="0"/>
              <a:t>300</a:t>
            </a:r>
            <a:r>
              <a:rPr dirty="0" spc="795"/>
              <a:t> </a:t>
            </a:r>
            <a:r>
              <a:rPr dirty="0"/>
              <a:t>seats</a:t>
            </a:r>
            <a:r>
              <a:rPr dirty="0" spc="800"/>
              <a:t> </a:t>
            </a:r>
            <a:r>
              <a:rPr dirty="0"/>
              <a:t>but</a:t>
            </a:r>
            <a:r>
              <a:rPr dirty="0" spc="785"/>
              <a:t> </a:t>
            </a:r>
            <a:r>
              <a:rPr dirty="0"/>
              <a:t>it</a:t>
            </a:r>
            <a:r>
              <a:rPr dirty="0" spc="780"/>
              <a:t> </a:t>
            </a:r>
            <a:r>
              <a:rPr dirty="0"/>
              <a:t>had</a:t>
            </a:r>
            <a:r>
              <a:rPr dirty="0" spc="795"/>
              <a:t> </a:t>
            </a:r>
            <a:r>
              <a:rPr dirty="0" spc="-25"/>
              <a:t>no </a:t>
            </a:r>
            <a:r>
              <a:rPr dirty="0"/>
              <a:t>representation</a:t>
            </a:r>
            <a:r>
              <a:rPr dirty="0" spc="570"/>
              <a:t> </a:t>
            </a:r>
            <a:r>
              <a:rPr dirty="0"/>
              <a:t>in</a:t>
            </a:r>
            <a:r>
              <a:rPr dirty="0" spc="595"/>
              <a:t> </a:t>
            </a:r>
            <a:r>
              <a:rPr dirty="0"/>
              <a:t>the</a:t>
            </a:r>
            <a:r>
              <a:rPr dirty="0" spc="560"/>
              <a:t> </a:t>
            </a:r>
            <a:r>
              <a:rPr dirty="0"/>
              <a:t>provincial</a:t>
            </a:r>
            <a:r>
              <a:rPr dirty="0" spc="575"/>
              <a:t> </a:t>
            </a:r>
            <a:r>
              <a:rPr dirty="0"/>
              <a:t>Assemblies</a:t>
            </a:r>
            <a:r>
              <a:rPr dirty="0" spc="575"/>
              <a:t> </a:t>
            </a:r>
            <a:r>
              <a:rPr dirty="0"/>
              <a:t>in</a:t>
            </a:r>
            <a:r>
              <a:rPr dirty="0" spc="595"/>
              <a:t> </a:t>
            </a:r>
            <a:r>
              <a:rPr dirty="0" spc="-20"/>
              <a:t>West </a:t>
            </a:r>
            <a:r>
              <a:rPr dirty="0" spc="-10"/>
              <a:t>Pakistan.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8460" rIns="0" bIns="0" rtlCol="0" vert="horz">
            <a:spAutoFit/>
          </a:bodyPr>
          <a:lstStyle/>
          <a:p>
            <a:pPr marL="270891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Provincial</a:t>
            </a:r>
            <a:r>
              <a:rPr dirty="0" spc="-210"/>
              <a:t> </a:t>
            </a:r>
            <a:r>
              <a:rPr dirty="0" spc="-10"/>
              <a:t>Assembly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618" y="1690751"/>
            <a:ext cx="8345462" cy="42797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759" y="730250"/>
            <a:ext cx="9611360" cy="53070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39" y="1793493"/>
            <a:ext cx="8178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40029" algn="l"/>
              </a:tabLst>
            </a:pPr>
            <a:r>
              <a:rPr dirty="0" u="sng" sz="2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</a:t>
            </a:r>
            <a:r>
              <a:rPr dirty="0" u="sng" sz="2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youtu.be/YzrAMfpQIL0?si=TyK53Zo4z9uM6pq1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0294" y="3528821"/>
            <a:ext cx="208851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Bahnschrift"/>
                <a:cs typeface="Bahnschrift"/>
              </a:rPr>
              <a:t>Thank</a:t>
            </a:r>
            <a:r>
              <a:rPr dirty="0" sz="3600" spc="290">
                <a:latin typeface="Bahnschrift"/>
                <a:cs typeface="Bahnschrift"/>
              </a:rPr>
              <a:t> </a:t>
            </a:r>
            <a:r>
              <a:rPr dirty="0" sz="3600" spc="-25">
                <a:latin typeface="Bahnschrift"/>
                <a:cs typeface="Bahnschrift"/>
              </a:rPr>
              <a:t>you</a:t>
            </a:r>
            <a:endParaRPr sz="3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8460" rIns="0" bIns="0" rtlCol="0" vert="horz">
            <a:spAutoFit/>
          </a:bodyPr>
          <a:lstStyle/>
          <a:p>
            <a:pPr marL="3613785">
              <a:lnSpc>
                <a:spcPct val="100000"/>
              </a:lnSpc>
              <a:spcBef>
                <a:spcPts val="105"/>
              </a:spcBef>
            </a:pPr>
            <a:r>
              <a:rPr dirty="0" spc="-45">
                <a:solidFill>
                  <a:srgbClr val="FF0000"/>
                </a:solidFill>
              </a:rPr>
              <a:t>Background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22805" y="1744726"/>
            <a:ext cx="9178925" cy="400304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890"/>
              </a:spcBef>
            </a:pP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27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first</a:t>
            </a:r>
            <a:r>
              <a:rPr dirty="0" sz="3300" spc="2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ever</a:t>
            </a:r>
            <a:r>
              <a:rPr dirty="0" sz="3300" spc="27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general</a:t>
            </a:r>
            <a:r>
              <a:rPr dirty="0" sz="3300" spc="2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elections</a:t>
            </a:r>
            <a:r>
              <a:rPr dirty="0" sz="3300" spc="28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on</a:t>
            </a:r>
            <a:r>
              <a:rPr dirty="0" sz="3300" spc="28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27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basis</a:t>
            </a:r>
            <a:r>
              <a:rPr dirty="0" sz="3300" spc="28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of</a:t>
            </a:r>
            <a:r>
              <a:rPr dirty="0" sz="3300" spc="27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adult </a:t>
            </a:r>
            <a:r>
              <a:rPr dirty="0" sz="3300">
                <a:latin typeface="Calibri"/>
                <a:cs typeface="Calibri"/>
              </a:rPr>
              <a:t>franchise</a:t>
            </a:r>
            <a:r>
              <a:rPr dirty="0" sz="3300" spc="36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was</a:t>
            </a:r>
            <a:r>
              <a:rPr dirty="0" sz="3300" spc="37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held</a:t>
            </a:r>
            <a:r>
              <a:rPr dirty="0" sz="3300" spc="37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by</a:t>
            </a:r>
            <a:r>
              <a:rPr dirty="0" sz="3300" spc="36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General</a:t>
            </a:r>
            <a:r>
              <a:rPr dirty="0" sz="3300" spc="37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Yahya</a:t>
            </a:r>
            <a:r>
              <a:rPr dirty="0" sz="3300" spc="37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Khan.</a:t>
            </a:r>
            <a:r>
              <a:rPr dirty="0" sz="3300" spc="370">
                <a:latin typeface="Calibri"/>
                <a:cs typeface="Calibri"/>
              </a:rPr>
              <a:t>  </a:t>
            </a:r>
            <a:r>
              <a:rPr dirty="0" sz="3300" spc="-25">
                <a:latin typeface="Calibri"/>
                <a:cs typeface="Calibri"/>
              </a:rPr>
              <a:t>By </a:t>
            </a:r>
            <a:r>
              <a:rPr dirty="0" sz="3300">
                <a:latin typeface="Calibri"/>
                <a:cs typeface="Calibri"/>
              </a:rPr>
              <a:t>avoiding</a:t>
            </a:r>
            <a:r>
              <a:rPr dirty="0" sz="3300" spc="76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his</a:t>
            </a:r>
            <a:r>
              <a:rPr dirty="0" sz="3300" spc="78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personal</a:t>
            </a:r>
            <a:r>
              <a:rPr dirty="0" sz="3300" spc="7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intentions</a:t>
            </a:r>
            <a:r>
              <a:rPr dirty="0" sz="3300" spc="78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to</a:t>
            </a:r>
            <a:r>
              <a:rPr dirty="0" sz="3300" spc="7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get</a:t>
            </a:r>
            <a:r>
              <a:rPr dirty="0" sz="3300" spc="77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himself</a:t>
            </a:r>
            <a:r>
              <a:rPr dirty="0" sz="3300" spc="775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re- </a:t>
            </a:r>
            <a:r>
              <a:rPr dirty="0" sz="3300">
                <a:latin typeface="Calibri"/>
                <a:cs typeface="Calibri"/>
              </a:rPr>
              <a:t>elected</a:t>
            </a:r>
            <a:r>
              <a:rPr dirty="0" sz="3300" spc="38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as</a:t>
            </a:r>
            <a:r>
              <a:rPr dirty="0" sz="3300" spc="38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36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head</a:t>
            </a:r>
            <a:r>
              <a:rPr dirty="0" sz="3300" spc="3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of</a:t>
            </a:r>
            <a:r>
              <a:rPr dirty="0" sz="3300" spc="37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state</a:t>
            </a:r>
            <a:r>
              <a:rPr dirty="0" sz="3300" spc="37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</a:t>
            </a:r>
            <a:r>
              <a:rPr dirty="0" sz="3300" spc="38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case</a:t>
            </a:r>
            <a:r>
              <a:rPr dirty="0" sz="3300" spc="3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if</a:t>
            </a:r>
            <a:r>
              <a:rPr dirty="0" sz="3300" spc="39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no</a:t>
            </a:r>
            <a:r>
              <a:rPr dirty="0" sz="3300" spc="38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one</a:t>
            </a:r>
            <a:r>
              <a:rPr dirty="0" sz="3300" spc="38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could </a:t>
            </a:r>
            <a:r>
              <a:rPr dirty="0" sz="3300">
                <a:latin typeface="Calibri"/>
                <a:cs typeface="Calibri"/>
              </a:rPr>
              <a:t>get</a:t>
            </a:r>
            <a:r>
              <a:rPr dirty="0" sz="3300" spc="-4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clear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cut </a:t>
            </a:r>
            <a:r>
              <a:rPr dirty="0" sz="3300" spc="-10">
                <a:latin typeface="Calibri"/>
                <a:cs typeface="Calibri"/>
              </a:rPr>
              <a:t>majority.</a:t>
            </a:r>
            <a:endParaRPr sz="3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3300">
              <a:latin typeface="Calibri"/>
              <a:cs typeface="Calibri"/>
            </a:endParaRPr>
          </a:p>
          <a:p>
            <a:pPr algn="just" marL="12700" marR="6350" indent="93980">
              <a:lnSpc>
                <a:spcPct val="80000"/>
              </a:lnSpc>
            </a:pPr>
            <a:r>
              <a:rPr dirty="0" sz="3300">
                <a:latin typeface="Calibri"/>
                <a:cs typeface="Calibri"/>
              </a:rPr>
              <a:t>Yahya</a:t>
            </a:r>
            <a:r>
              <a:rPr dirty="0" sz="3300" spc="80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khan</a:t>
            </a:r>
            <a:r>
              <a:rPr dirty="0" sz="3300" spc="80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got</a:t>
            </a:r>
            <a:r>
              <a:rPr dirty="0" sz="3300" spc="80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79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credit</a:t>
            </a:r>
            <a:r>
              <a:rPr dirty="0" sz="3300" spc="79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to</a:t>
            </a:r>
            <a:r>
              <a:rPr dirty="0" sz="3300" spc="8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held</a:t>
            </a:r>
            <a:r>
              <a:rPr dirty="0" sz="3300" spc="80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80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first</a:t>
            </a:r>
            <a:r>
              <a:rPr dirty="0" sz="3300" spc="800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ever </a:t>
            </a:r>
            <a:r>
              <a:rPr dirty="0" sz="3300">
                <a:latin typeface="Calibri"/>
                <a:cs typeface="Calibri"/>
              </a:rPr>
              <a:t>general</a:t>
            </a:r>
            <a:r>
              <a:rPr dirty="0" sz="3300" spc="26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elections</a:t>
            </a:r>
            <a:r>
              <a:rPr dirty="0" sz="3300" spc="26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in</a:t>
            </a:r>
            <a:r>
              <a:rPr dirty="0" sz="3300" spc="26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27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constitutional</a:t>
            </a:r>
            <a:r>
              <a:rPr dirty="0" sz="3300" spc="26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history</a:t>
            </a:r>
            <a:r>
              <a:rPr dirty="0" sz="3300" spc="270">
                <a:latin typeface="Calibri"/>
                <a:cs typeface="Calibri"/>
              </a:rPr>
              <a:t>  </a:t>
            </a:r>
            <a:r>
              <a:rPr dirty="0" sz="3300" spc="-25">
                <a:latin typeface="Calibri"/>
                <a:cs typeface="Calibri"/>
              </a:rPr>
              <a:t>of </a:t>
            </a:r>
            <a:r>
              <a:rPr dirty="0" sz="3300" spc="-10">
                <a:latin typeface="Calibri"/>
                <a:cs typeface="Calibri"/>
              </a:rPr>
              <a:t>Pakistan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846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 spc="-20">
                <a:solidFill>
                  <a:srgbClr val="00AF50"/>
                </a:solidFill>
              </a:rPr>
              <a:t>Why</a:t>
            </a:r>
            <a:r>
              <a:rPr dirty="0" spc="-229">
                <a:solidFill>
                  <a:srgbClr val="00AF50"/>
                </a:solidFill>
              </a:rPr>
              <a:t> </a:t>
            </a:r>
            <a:r>
              <a:rPr dirty="0" spc="-120">
                <a:solidFill>
                  <a:srgbClr val="00AF50"/>
                </a:solidFill>
              </a:rPr>
              <a:t>Yahya</a:t>
            </a:r>
            <a:r>
              <a:rPr dirty="0" spc="-130">
                <a:solidFill>
                  <a:srgbClr val="00AF50"/>
                </a:solidFill>
              </a:rPr>
              <a:t> </a:t>
            </a:r>
            <a:r>
              <a:rPr dirty="0" spc="-10">
                <a:solidFill>
                  <a:srgbClr val="00AF50"/>
                </a:solidFill>
              </a:rPr>
              <a:t>Khan</a:t>
            </a:r>
            <a:r>
              <a:rPr dirty="0" spc="-210">
                <a:solidFill>
                  <a:srgbClr val="00AF50"/>
                </a:solidFill>
              </a:rPr>
              <a:t> </a:t>
            </a:r>
            <a:r>
              <a:rPr dirty="0" spc="-25">
                <a:solidFill>
                  <a:srgbClr val="00AF50"/>
                </a:solidFill>
              </a:rPr>
              <a:t>agreed</a:t>
            </a:r>
            <a:r>
              <a:rPr dirty="0" spc="-21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to</a:t>
            </a:r>
            <a:r>
              <a:rPr dirty="0" spc="-170">
                <a:solidFill>
                  <a:srgbClr val="00AF50"/>
                </a:solidFill>
              </a:rPr>
              <a:t> </a:t>
            </a:r>
            <a:r>
              <a:rPr dirty="0" spc="-35">
                <a:solidFill>
                  <a:srgbClr val="00AF50"/>
                </a:solidFill>
              </a:rPr>
              <a:t>arrange</a:t>
            </a:r>
            <a:r>
              <a:rPr dirty="0" spc="-185">
                <a:solidFill>
                  <a:srgbClr val="00AF50"/>
                </a:solidFill>
              </a:rPr>
              <a:t> </a:t>
            </a:r>
            <a:r>
              <a:rPr dirty="0" spc="-10">
                <a:solidFill>
                  <a:srgbClr val="00AF50"/>
                </a:solidFill>
              </a:rPr>
              <a:t>election?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3339" y="1640204"/>
            <a:ext cx="10290175" cy="37966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530"/>
              </a:spcBef>
            </a:pPr>
            <a:r>
              <a:rPr dirty="0" sz="3600">
                <a:latin typeface="Calibri"/>
                <a:cs typeface="Calibri"/>
              </a:rPr>
              <a:t>It</a:t>
            </a:r>
            <a:r>
              <a:rPr dirty="0" sz="3600" spc="76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has</a:t>
            </a:r>
            <a:r>
              <a:rPr dirty="0" sz="3600" spc="76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been</a:t>
            </a:r>
            <a:r>
              <a:rPr dirty="0" sz="3600" spc="76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often</a:t>
            </a:r>
            <a:r>
              <a:rPr dirty="0" sz="3600" spc="77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suggested</a:t>
            </a:r>
            <a:r>
              <a:rPr dirty="0" sz="3600" spc="76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that</a:t>
            </a:r>
            <a:r>
              <a:rPr dirty="0" sz="3600" spc="76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7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army</a:t>
            </a:r>
            <a:r>
              <a:rPr dirty="0" sz="3600" spc="75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believed </a:t>
            </a:r>
            <a:r>
              <a:rPr dirty="0" sz="3600">
                <a:latin typeface="Calibri"/>
                <a:cs typeface="Calibri"/>
              </a:rPr>
              <a:t>that</a:t>
            </a:r>
            <a:r>
              <a:rPr dirty="0" sz="3600" spc="204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2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elections</a:t>
            </a:r>
            <a:r>
              <a:rPr dirty="0" sz="3600" spc="229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would</a:t>
            </a:r>
            <a:r>
              <a:rPr dirty="0" sz="3600" spc="2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see</a:t>
            </a:r>
            <a:r>
              <a:rPr dirty="0" sz="3600" spc="20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2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emergence</a:t>
            </a:r>
            <a:r>
              <a:rPr dirty="0" sz="3600" spc="21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2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22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large </a:t>
            </a:r>
            <a:r>
              <a:rPr dirty="0" sz="3600">
                <a:latin typeface="Calibri"/>
                <a:cs typeface="Calibri"/>
              </a:rPr>
              <a:t>number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political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parties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Assembly.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3600">
              <a:latin typeface="Calibri"/>
              <a:cs typeface="Calibri"/>
            </a:endParaRPr>
          </a:p>
          <a:p>
            <a:pPr algn="just" marL="12700" marR="5080">
              <a:lnSpc>
                <a:spcPct val="90600"/>
              </a:lnSpc>
            </a:pPr>
            <a:r>
              <a:rPr dirty="0" sz="3600">
                <a:latin typeface="Calibri"/>
                <a:cs typeface="Calibri"/>
              </a:rPr>
              <a:t>Thus,</a:t>
            </a:r>
            <a:r>
              <a:rPr dirty="0" sz="3600" spc="77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no</a:t>
            </a:r>
            <a:r>
              <a:rPr dirty="0" sz="3600" spc="78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party</a:t>
            </a:r>
            <a:r>
              <a:rPr dirty="0" sz="3600" spc="76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would</a:t>
            </a:r>
            <a:r>
              <a:rPr dirty="0" sz="3600" spc="78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have</a:t>
            </a:r>
            <a:r>
              <a:rPr dirty="0" sz="3600" spc="78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7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commanding</a:t>
            </a:r>
            <a:r>
              <a:rPr dirty="0" sz="3600" spc="78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majority; </a:t>
            </a:r>
            <a:r>
              <a:rPr dirty="0" sz="3600">
                <a:latin typeface="Calibri"/>
                <a:cs typeface="Calibri"/>
              </a:rPr>
              <a:t>thereby</a:t>
            </a:r>
            <a:r>
              <a:rPr dirty="0" sz="3600" spc="235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leaving</a:t>
            </a:r>
            <a:r>
              <a:rPr dirty="0" sz="3600" spc="25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24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initiative</a:t>
            </a:r>
            <a:r>
              <a:rPr dirty="0" sz="3600" spc="24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25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24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hands</a:t>
            </a:r>
            <a:r>
              <a:rPr dirty="0" sz="3600" spc="24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250">
                <a:latin typeface="Calibri"/>
                <a:cs typeface="Calibri"/>
              </a:rPr>
              <a:t>  </a:t>
            </a:r>
            <a:r>
              <a:rPr dirty="0" sz="3600" spc="-25">
                <a:latin typeface="Calibri"/>
                <a:cs typeface="Calibri"/>
              </a:rPr>
              <a:t>the </a:t>
            </a:r>
            <a:r>
              <a:rPr dirty="0" sz="3600">
                <a:latin typeface="Calibri"/>
                <a:cs typeface="Calibri"/>
              </a:rPr>
              <a:t>President</a:t>
            </a:r>
            <a:r>
              <a:rPr dirty="0" sz="3600" spc="-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-6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emergence</a:t>
            </a:r>
            <a:r>
              <a:rPr dirty="0" sz="3600" spc="-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coalition</a:t>
            </a:r>
            <a:r>
              <a:rPr dirty="0" sz="3600" spc="-7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government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5996" rIns="0" bIns="0" rtlCol="0" vert="horz">
            <a:spAutoFit/>
          </a:bodyPr>
          <a:lstStyle/>
          <a:p>
            <a:pPr marL="2229485">
              <a:lnSpc>
                <a:spcPct val="100000"/>
              </a:lnSpc>
              <a:spcBef>
                <a:spcPts val="100"/>
              </a:spcBef>
            </a:pPr>
            <a:r>
              <a:rPr dirty="0" sz="3600" b="1" i="1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dirty="0" sz="3600" spc="-90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b="1" i="1">
                <a:solidFill>
                  <a:srgbClr val="C00000"/>
                </a:solidFill>
                <a:latin typeface="Calibri"/>
                <a:cs typeface="Calibri"/>
              </a:rPr>
              <a:t>Legal</a:t>
            </a:r>
            <a:r>
              <a:rPr dirty="0" sz="3600" spc="-70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b="1" i="1">
                <a:solidFill>
                  <a:srgbClr val="C00000"/>
                </a:solidFill>
                <a:latin typeface="Calibri"/>
                <a:cs typeface="Calibri"/>
              </a:rPr>
              <a:t>framework</a:t>
            </a:r>
            <a:r>
              <a:rPr dirty="0" sz="3600" spc="-100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b="1" i="1">
                <a:solidFill>
                  <a:srgbClr val="C00000"/>
                </a:solidFill>
                <a:latin typeface="Calibri"/>
                <a:cs typeface="Calibri"/>
              </a:rPr>
              <a:t>order</a:t>
            </a:r>
            <a:r>
              <a:rPr dirty="0" sz="3600" spc="-85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0" b="1" i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9748" y="1707144"/>
            <a:ext cx="9432290" cy="14706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28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March,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1970,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Yahya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Khan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announced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basic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principles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legal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framework </a:t>
            </a:r>
            <a:r>
              <a:rPr dirty="0" sz="1600">
                <a:latin typeface="Calibri"/>
                <a:cs typeface="Calibri"/>
              </a:rPr>
              <a:t>order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relating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election.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LFO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dissolved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  <a:hlinkClick r:id="rId2"/>
              </a:rPr>
              <a:t>On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  <a:hlinkClick r:id="rId2"/>
              </a:rPr>
              <a:t>e</a:t>
            </a:r>
            <a:r>
              <a:rPr dirty="0" u="sng" sz="2000" spc="-45">
                <a:solidFill>
                  <a:srgbClr val="0000FF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  <a:hlinkClick r:id="rId2"/>
              </a:rPr>
              <a:t>Unit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scheme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u="sng" sz="2000" spc="-65">
                <a:solidFill>
                  <a:srgbClr val="0000FF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  <a:hlinkClick r:id="rId3"/>
              </a:rPr>
              <a:t>West</a:t>
            </a:r>
            <a:r>
              <a:rPr dirty="0" u="sng" sz="2000" spc="-110">
                <a:solidFill>
                  <a:srgbClr val="0000FF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  <a:hlinkClick r:id="rId3"/>
              </a:rPr>
              <a:t>Pakistan</a:t>
            </a:r>
            <a:endParaRPr sz="2000">
              <a:latin typeface="Times New Roman"/>
              <a:cs typeface="Times New Roman"/>
            </a:endParaRPr>
          </a:p>
          <a:p>
            <a:pPr marL="354965" marR="9906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99415" algn="l"/>
              </a:tabLst>
            </a:pPr>
            <a:r>
              <a:rPr dirty="0" sz="1450">
                <a:solidFill>
                  <a:srgbClr val="222852"/>
                </a:solidFill>
                <a:latin typeface="Arial MT"/>
                <a:cs typeface="Arial MT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Pakistan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democratic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country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complete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country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Islamic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Republic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Pakistan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68297" y="4556886"/>
            <a:ext cx="791908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2570" algn="l"/>
              </a:tabLst>
            </a:pPr>
            <a:r>
              <a:rPr dirty="0" sz="1600">
                <a:latin typeface="Calibri"/>
                <a:cs typeface="Calibri"/>
              </a:rPr>
              <a:t>National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Assembly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Pakistan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consist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313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seats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13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seats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reserved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women.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040" y="3743096"/>
            <a:ext cx="9164319" cy="2039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4248" y="472922"/>
            <a:ext cx="9159875" cy="10928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700"/>
              </a:spcBef>
              <a:buClr>
                <a:srgbClr val="222852"/>
              </a:buClr>
              <a:buSzPct val="72500"/>
              <a:buFont typeface="Cambria"/>
              <a:buChar char="⦿"/>
              <a:tabLst>
                <a:tab pos="24257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LFO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dissolved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u="sng" sz="2000">
                <a:solidFill>
                  <a:srgbClr val="9252C3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  <a:hlinkClick r:id="rId2"/>
              </a:rPr>
              <a:t>On</a:t>
            </a:r>
            <a:r>
              <a:rPr dirty="0" u="sng" sz="2000">
                <a:solidFill>
                  <a:srgbClr val="9252C3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  <a:hlinkClick r:id="rId2"/>
              </a:rPr>
              <a:t>e</a:t>
            </a:r>
            <a:r>
              <a:rPr dirty="0" u="sng" sz="2000" spc="-45">
                <a:solidFill>
                  <a:srgbClr val="9252C3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9252C3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  <a:hlinkClick r:id="rId2"/>
              </a:rPr>
              <a:t>Unit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scheme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u="sng" sz="2000" spc="-65">
                <a:solidFill>
                  <a:srgbClr val="9252C3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  <a:hlinkClick r:id="rId3"/>
              </a:rPr>
              <a:t>West</a:t>
            </a:r>
            <a:r>
              <a:rPr dirty="0" u="sng" sz="2000" spc="-100">
                <a:solidFill>
                  <a:srgbClr val="9252C3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0">
                <a:solidFill>
                  <a:srgbClr val="9252C3"/>
                </a:solidFill>
                <a:uFill>
                  <a:solidFill>
                    <a:srgbClr val="9252C3"/>
                  </a:solidFill>
                </a:uFill>
                <a:latin typeface="Times New Roman"/>
                <a:cs typeface="Times New Roman"/>
                <a:hlinkClick r:id="rId3"/>
              </a:rPr>
              <a:t>Pakistan</a:t>
            </a:r>
            <a:endParaRPr sz="2000">
              <a:latin typeface="Times New Roman"/>
              <a:cs typeface="Times New Roman"/>
            </a:endParaRPr>
          </a:p>
          <a:p>
            <a:pPr marL="220979" marR="5080" indent="-208279">
              <a:lnSpc>
                <a:spcPct val="100000"/>
              </a:lnSpc>
              <a:spcBef>
                <a:spcPts val="600"/>
              </a:spcBef>
              <a:buClr>
                <a:srgbClr val="222852"/>
              </a:buClr>
              <a:buSzPct val="72500"/>
              <a:buFont typeface="Cambria"/>
              <a:buChar char="⦿"/>
              <a:tabLst>
                <a:tab pos="287020" algn="l"/>
              </a:tabLst>
            </a:pPr>
            <a:r>
              <a:rPr dirty="0" sz="2000">
                <a:latin typeface="Times New Roman"/>
                <a:cs typeface="Times New Roman"/>
              </a:rPr>
              <a:t>Pakistan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democratic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country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complete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country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be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Islamic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Republic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Pakistan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372" y="2011172"/>
            <a:ext cx="9164320" cy="3080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03933" y="1089786"/>
            <a:ext cx="7555230" cy="2464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169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seats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were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East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Pakistan,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85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Punjab,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28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Sindh,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19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NWFP,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5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for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Baluchistan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7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seats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were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allotted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tribal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areas.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spc="-10">
                <a:latin typeface="Calibri"/>
                <a:cs typeface="Calibri"/>
              </a:rPr>
              <a:t>Legislatures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shall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elected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through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elections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basis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population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adult franchise.</a:t>
            </a:r>
            <a:endParaRPr sz="1600">
              <a:latin typeface="Calibri"/>
              <a:cs typeface="Calibri"/>
            </a:endParaRPr>
          </a:p>
          <a:p>
            <a:pPr marL="299085" marR="20955" indent="-28702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spc="-10">
                <a:latin typeface="Calibri"/>
                <a:cs typeface="Calibri"/>
              </a:rPr>
              <a:t>Within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specified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period,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economic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disparities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between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different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provinces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areas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shall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removed.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independence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judiciary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shall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secured.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6152" y="449897"/>
            <a:ext cx="7279005" cy="360680"/>
            <a:chOff x="716152" y="449897"/>
            <a:chExt cx="7279005" cy="3606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740" y="451484"/>
              <a:ext cx="7275830" cy="35750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431283" y="558545"/>
              <a:ext cx="949960" cy="127635"/>
            </a:xfrm>
            <a:custGeom>
              <a:avLst/>
              <a:gdLst/>
              <a:ahLst/>
              <a:cxnLst/>
              <a:rect l="l" t="t" r="r" b="b"/>
              <a:pathLst>
                <a:path w="949960" h="127634">
                  <a:moveTo>
                    <a:pt x="894588" y="0"/>
                  </a:moveTo>
                  <a:lnTo>
                    <a:pt x="839215" y="127634"/>
                  </a:lnTo>
                  <a:lnTo>
                    <a:pt x="949960" y="127634"/>
                  </a:lnTo>
                  <a:lnTo>
                    <a:pt x="894588" y="0"/>
                  </a:lnTo>
                  <a:close/>
                </a:path>
                <a:path w="949960" h="127634">
                  <a:moveTo>
                    <a:pt x="55371" y="0"/>
                  </a:moveTo>
                  <a:lnTo>
                    <a:pt x="0" y="127634"/>
                  </a:lnTo>
                  <a:lnTo>
                    <a:pt x="110743" y="127634"/>
                  </a:lnTo>
                  <a:lnTo>
                    <a:pt x="55371" y="0"/>
                  </a:lnTo>
                  <a:close/>
                </a:path>
              </a:pathLst>
            </a:custGeom>
            <a:ln w="3175">
              <a:solidFill>
                <a:srgbClr val="090C2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3751" y="505078"/>
              <a:ext cx="235204" cy="25031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17740" y="451484"/>
              <a:ext cx="7275830" cy="357505"/>
            </a:xfrm>
            <a:custGeom>
              <a:avLst/>
              <a:gdLst/>
              <a:ahLst/>
              <a:cxnLst/>
              <a:rect l="l" t="t" r="r" b="b"/>
              <a:pathLst>
                <a:path w="7275830" h="357505">
                  <a:moveTo>
                    <a:pt x="6894258" y="6095"/>
                  </a:moveTo>
                  <a:lnTo>
                    <a:pt x="7275766" y="6095"/>
                  </a:lnTo>
                  <a:lnTo>
                    <a:pt x="7275766" y="60578"/>
                  </a:lnTo>
                  <a:lnTo>
                    <a:pt x="7122731" y="60578"/>
                  </a:lnTo>
                  <a:lnTo>
                    <a:pt x="7122731" y="351663"/>
                  </a:lnTo>
                  <a:lnTo>
                    <a:pt x="7040943" y="351663"/>
                  </a:lnTo>
                  <a:lnTo>
                    <a:pt x="7040943" y="60578"/>
                  </a:lnTo>
                  <a:lnTo>
                    <a:pt x="6894258" y="60578"/>
                  </a:lnTo>
                  <a:lnTo>
                    <a:pt x="6894258" y="6095"/>
                  </a:lnTo>
                  <a:close/>
                </a:path>
                <a:path w="7275830" h="357505">
                  <a:moveTo>
                    <a:pt x="6504495" y="6095"/>
                  </a:moveTo>
                  <a:lnTo>
                    <a:pt x="6543738" y="6095"/>
                  </a:lnTo>
                  <a:lnTo>
                    <a:pt x="6761416" y="214629"/>
                  </a:lnTo>
                  <a:lnTo>
                    <a:pt x="6761416" y="6095"/>
                  </a:lnTo>
                  <a:lnTo>
                    <a:pt x="6839902" y="6095"/>
                  </a:lnTo>
                  <a:lnTo>
                    <a:pt x="6839902" y="356362"/>
                  </a:lnTo>
                  <a:lnTo>
                    <a:pt x="6806755" y="356362"/>
                  </a:lnTo>
                  <a:lnTo>
                    <a:pt x="6583108" y="137667"/>
                  </a:lnTo>
                  <a:lnTo>
                    <a:pt x="6583108" y="351916"/>
                  </a:lnTo>
                  <a:lnTo>
                    <a:pt x="6504495" y="351916"/>
                  </a:lnTo>
                  <a:lnTo>
                    <a:pt x="6504495" y="6095"/>
                  </a:lnTo>
                  <a:close/>
                </a:path>
                <a:path w="7275830" h="357505">
                  <a:moveTo>
                    <a:pt x="6138735" y="6095"/>
                  </a:moveTo>
                  <a:lnTo>
                    <a:pt x="6432740" y="6095"/>
                  </a:lnTo>
                  <a:lnTo>
                    <a:pt x="6432740" y="60578"/>
                  </a:lnTo>
                  <a:lnTo>
                    <a:pt x="6220523" y="60578"/>
                  </a:lnTo>
                  <a:lnTo>
                    <a:pt x="6220523" y="141477"/>
                  </a:lnTo>
                  <a:lnTo>
                    <a:pt x="6372796" y="141477"/>
                  </a:lnTo>
                  <a:lnTo>
                    <a:pt x="6372796" y="193675"/>
                  </a:lnTo>
                  <a:lnTo>
                    <a:pt x="6220523" y="193675"/>
                  </a:lnTo>
                  <a:lnTo>
                    <a:pt x="6220523" y="297179"/>
                  </a:lnTo>
                  <a:lnTo>
                    <a:pt x="6429311" y="297179"/>
                  </a:lnTo>
                  <a:lnTo>
                    <a:pt x="6429311" y="351663"/>
                  </a:lnTo>
                  <a:lnTo>
                    <a:pt x="6138735" y="351663"/>
                  </a:lnTo>
                  <a:lnTo>
                    <a:pt x="6138735" y="6095"/>
                  </a:lnTo>
                  <a:close/>
                </a:path>
                <a:path w="7275830" h="357505">
                  <a:moveTo>
                    <a:pt x="5710999" y="6095"/>
                  </a:moveTo>
                  <a:lnTo>
                    <a:pt x="5754306" y="6095"/>
                  </a:lnTo>
                  <a:lnTo>
                    <a:pt x="5854128" y="238887"/>
                  </a:lnTo>
                  <a:lnTo>
                    <a:pt x="5951664" y="6095"/>
                  </a:lnTo>
                  <a:lnTo>
                    <a:pt x="5994590" y="6095"/>
                  </a:lnTo>
                  <a:lnTo>
                    <a:pt x="6088824" y="351916"/>
                  </a:lnTo>
                  <a:lnTo>
                    <a:pt x="6009576" y="351916"/>
                  </a:lnTo>
                  <a:lnTo>
                    <a:pt x="5961570" y="165480"/>
                  </a:lnTo>
                  <a:lnTo>
                    <a:pt x="5868987" y="356362"/>
                  </a:lnTo>
                  <a:lnTo>
                    <a:pt x="5839650" y="356362"/>
                  </a:lnTo>
                  <a:lnTo>
                    <a:pt x="5746940" y="165480"/>
                  </a:lnTo>
                  <a:lnTo>
                    <a:pt x="5697156" y="351916"/>
                  </a:lnTo>
                  <a:lnTo>
                    <a:pt x="5618162" y="351916"/>
                  </a:lnTo>
                  <a:lnTo>
                    <a:pt x="5710999" y="6095"/>
                  </a:lnTo>
                  <a:close/>
                </a:path>
                <a:path w="7275830" h="357505">
                  <a:moveTo>
                    <a:pt x="5293423" y="6095"/>
                  </a:moveTo>
                  <a:lnTo>
                    <a:pt x="5587428" y="6095"/>
                  </a:lnTo>
                  <a:lnTo>
                    <a:pt x="5587428" y="60578"/>
                  </a:lnTo>
                  <a:lnTo>
                    <a:pt x="5375211" y="60578"/>
                  </a:lnTo>
                  <a:lnTo>
                    <a:pt x="5375211" y="141477"/>
                  </a:lnTo>
                  <a:lnTo>
                    <a:pt x="5527484" y="141477"/>
                  </a:lnTo>
                  <a:lnTo>
                    <a:pt x="5527484" y="193675"/>
                  </a:lnTo>
                  <a:lnTo>
                    <a:pt x="5375211" y="193675"/>
                  </a:lnTo>
                  <a:lnTo>
                    <a:pt x="5375211" y="297179"/>
                  </a:lnTo>
                  <a:lnTo>
                    <a:pt x="5583999" y="297179"/>
                  </a:lnTo>
                  <a:lnTo>
                    <a:pt x="5583999" y="351663"/>
                  </a:lnTo>
                  <a:lnTo>
                    <a:pt x="5293423" y="351663"/>
                  </a:lnTo>
                  <a:lnTo>
                    <a:pt x="5293423" y="6095"/>
                  </a:lnTo>
                  <a:close/>
                </a:path>
                <a:path w="7275830" h="357505">
                  <a:moveTo>
                    <a:pt x="4021391" y="6095"/>
                  </a:moveTo>
                  <a:lnTo>
                    <a:pt x="4060634" y="6095"/>
                  </a:lnTo>
                  <a:lnTo>
                    <a:pt x="4278312" y="214629"/>
                  </a:lnTo>
                  <a:lnTo>
                    <a:pt x="4278312" y="6095"/>
                  </a:lnTo>
                  <a:lnTo>
                    <a:pt x="4356798" y="6095"/>
                  </a:lnTo>
                  <a:lnTo>
                    <a:pt x="4356798" y="356362"/>
                  </a:lnTo>
                  <a:lnTo>
                    <a:pt x="4323651" y="356362"/>
                  </a:lnTo>
                  <a:lnTo>
                    <a:pt x="4100004" y="137667"/>
                  </a:lnTo>
                  <a:lnTo>
                    <a:pt x="4100004" y="351916"/>
                  </a:lnTo>
                  <a:lnTo>
                    <a:pt x="4021391" y="351916"/>
                  </a:lnTo>
                  <a:lnTo>
                    <a:pt x="4021391" y="6095"/>
                  </a:lnTo>
                  <a:close/>
                </a:path>
                <a:path w="7275830" h="357505">
                  <a:moveTo>
                    <a:pt x="3185223" y="6095"/>
                  </a:moveTo>
                  <a:lnTo>
                    <a:pt x="3228530" y="6095"/>
                  </a:lnTo>
                  <a:lnTo>
                    <a:pt x="3328352" y="238887"/>
                  </a:lnTo>
                  <a:lnTo>
                    <a:pt x="3425888" y="6095"/>
                  </a:lnTo>
                  <a:lnTo>
                    <a:pt x="3468814" y="6095"/>
                  </a:lnTo>
                  <a:lnTo>
                    <a:pt x="3563048" y="351916"/>
                  </a:lnTo>
                  <a:lnTo>
                    <a:pt x="3483800" y="351916"/>
                  </a:lnTo>
                  <a:lnTo>
                    <a:pt x="3435794" y="165480"/>
                  </a:lnTo>
                  <a:lnTo>
                    <a:pt x="3343211" y="356362"/>
                  </a:lnTo>
                  <a:lnTo>
                    <a:pt x="3313874" y="356362"/>
                  </a:lnTo>
                  <a:lnTo>
                    <a:pt x="3221164" y="165480"/>
                  </a:lnTo>
                  <a:lnTo>
                    <a:pt x="3171380" y="351916"/>
                  </a:lnTo>
                  <a:lnTo>
                    <a:pt x="3092386" y="351916"/>
                  </a:lnTo>
                  <a:lnTo>
                    <a:pt x="3185223" y="6095"/>
                  </a:lnTo>
                  <a:close/>
                </a:path>
                <a:path w="7275830" h="357505">
                  <a:moveTo>
                    <a:pt x="2507551" y="6095"/>
                  </a:moveTo>
                  <a:lnTo>
                    <a:pt x="2546794" y="6095"/>
                  </a:lnTo>
                  <a:lnTo>
                    <a:pt x="2764472" y="214629"/>
                  </a:lnTo>
                  <a:lnTo>
                    <a:pt x="2764472" y="6095"/>
                  </a:lnTo>
                  <a:lnTo>
                    <a:pt x="2842958" y="6095"/>
                  </a:lnTo>
                  <a:lnTo>
                    <a:pt x="2842958" y="356362"/>
                  </a:lnTo>
                  <a:lnTo>
                    <a:pt x="2809811" y="356362"/>
                  </a:lnTo>
                  <a:lnTo>
                    <a:pt x="2586164" y="137667"/>
                  </a:lnTo>
                  <a:lnTo>
                    <a:pt x="2586164" y="351916"/>
                  </a:lnTo>
                  <a:lnTo>
                    <a:pt x="2507551" y="351916"/>
                  </a:lnTo>
                  <a:lnTo>
                    <a:pt x="2507551" y="6095"/>
                  </a:lnTo>
                  <a:close/>
                </a:path>
                <a:path w="7275830" h="357505">
                  <a:moveTo>
                    <a:pt x="1877123" y="351663"/>
                  </a:moveTo>
                  <a:lnTo>
                    <a:pt x="1958911" y="351663"/>
                  </a:lnTo>
                  <a:lnTo>
                    <a:pt x="1958911" y="6096"/>
                  </a:lnTo>
                  <a:lnTo>
                    <a:pt x="1877123" y="6096"/>
                  </a:lnTo>
                  <a:lnTo>
                    <a:pt x="1877123" y="351663"/>
                  </a:lnTo>
                  <a:close/>
                </a:path>
                <a:path w="7275830" h="357505">
                  <a:moveTo>
                    <a:pt x="1440370" y="6095"/>
                  </a:moveTo>
                  <a:lnTo>
                    <a:pt x="1821878" y="6095"/>
                  </a:lnTo>
                  <a:lnTo>
                    <a:pt x="1821878" y="60578"/>
                  </a:lnTo>
                  <a:lnTo>
                    <a:pt x="1668843" y="60578"/>
                  </a:lnTo>
                  <a:lnTo>
                    <a:pt x="1668843" y="351663"/>
                  </a:lnTo>
                  <a:lnTo>
                    <a:pt x="1587055" y="351663"/>
                  </a:lnTo>
                  <a:lnTo>
                    <a:pt x="1587055" y="60578"/>
                  </a:lnTo>
                  <a:lnTo>
                    <a:pt x="1440370" y="60578"/>
                  </a:lnTo>
                  <a:lnTo>
                    <a:pt x="1440370" y="6095"/>
                  </a:lnTo>
                  <a:close/>
                </a:path>
                <a:path w="7275830" h="357505">
                  <a:moveTo>
                    <a:pt x="721296" y="6095"/>
                  </a:moveTo>
                  <a:lnTo>
                    <a:pt x="1015428" y="6095"/>
                  </a:lnTo>
                  <a:lnTo>
                    <a:pt x="1015428" y="60578"/>
                  </a:lnTo>
                  <a:lnTo>
                    <a:pt x="803084" y="60578"/>
                  </a:lnTo>
                  <a:lnTo>
                    <a:pt x="803084" y="141477"/>
                  </a:lnTo>
                  <a:lnTo>
                    <a:pt x="955357" y="141477"/>
                  </a:lnTo>
                  <a:lnTo>
                    <a:pt x="955357" y="193675"/>
                  </a:lnTo>
                  <a:lnTo>
                    <a:pt x="803084" y="193675"/>
                  </a:lnTo>
                  <a:lnTo>
                    <a:pt x="803084" y="297179"/>
                  </a:lnTo>
                  <a:lnTo>
                    <a:pt x="1011999" y="297179"/>
                  </a:lnTo>
                  <a:lnTo>
                    <a:pt x="1011999" y="351663"/>
                  </a:lnTo>
                  <a:lnTo>
                    <a:pt x="721296" y="351663"/>
                  </a:lnTo>
                  <a:lnTo>
                    <a:pt x="721296" y="6095"/>
                  </a:lnTo>
                  <a:close/>
                </a:path>
                <a:path w="7275830" h="357505">
                  <a:moveTo>
                    <a:pt x="365759" y="6095"/>
                  </a:moveTo>
                  <a:lnTo>
                    <a:pt x="447522" y="6095"/>
                  </a:lnTo>
                  <a:lnTo>
                    <a:pt x="447522" y="297179"/>
                  </a:lnTo>
                  <a:lnTo>
                    <a:pt x="655764" y="297179"/>
                  </a:lnTo>
                  <a:lnTo>
                    <a:pt x="655764" y="351663"/>
                  </a:lnTo>
                  <a:lnTo>
                    <a:pt x="365759" y="351663"/>
                  </a:lnTo>
                  <a:lnTo>
                    <a:pt x="365759" y="6095"/>
                  </a:lnTo>
                  <a:close/>
                </a:path>
                <a:path w="7275830" h="357505">
                  <a:moveTo>
                    <a:pt x="0" y="6095"/>
                  </a:moveTo>
                  <a:lnTo>
                    <a:pt x="294081" y="6095"/>
                  </a:lnTo>
                  <a:lnTo>
                    <a:pt x="294081" y="60578"/>
                  </a:lnTo>
                  <a:lnTo>
                    <a:pt x="81762" y="60578"/>
                  </a:lnTo>
                  <a:lnTo>
                    <a:pt x="81762" y="141477"/>
                  </a:lnTo>
                  <a:lnTo>
                    <a:pt x="233997" y="141477"/>
                  </a:lnTo>
                  <a:lnTo>
                    <a:pt x="233997" y="193675"/>
                  </a:lnTo>
                  <a:lnTo>
                    <a:pt x="81762" y="193675"/>
                  </a:lnTo>
                  <a:lnTo>
                    <a:pt x="81762" y="297179"/>
                  </a:lnTo>
                  <a:lnTo>
                    <a:pt x="290626" y="297179"/>
                  </a:lnTo>
                  <a:lnTo>
                    <a:pt x="290626" y="351663"/>
                  </a:lnTo>
                  <a:lnTo>
                    <a:pt x="0" y="351663"/>
                  </a:lnTo>
                  <a:lnTo>
                    <a:pt x="0" y="6095"/>
                  </a:lnTo>
                  <a:close/>
                </a:path>
                <a:path w="7275830" h="357505">
                  <a:moveTo>
                    <a:pt x="4590224" y="1397"/>
                  </a:moveTo>
                  <a:lnTo>
                    <a:pt x="4626038" y="1397"/>
                  </a:lnTo>
                  <a:lnTo>
                    <a:pt x="4811331" y="351663"/>
                  </a:lnTo>
                  <a:lnTo>
                    <a:pt x="4721034" y="351663"/>
                  </a:lnTo>
                  <a:lnTo>
                    <a:pt x="4687379" y="281559"/>
                  </a:lnTo>
                  <a:lnTo>
                    <a:pt x="4529518" y="281559"/>
                  </a:lnTo>
                  <a:lnTo>
                    <a:pt x="4497387" y="351663"/>
                  </a:lnTo>
                  <a:lnTo>
                    <a:pt x="4406455" y="351663"/>
                  </a:lnTo>
                  <a:lnTo>
                    <a:pt x="4590224" y="1397"/>
                  </a:lnTo>
                  <a:close/>
                </a:path>
                <a:path w="7275830" h="357505">
                  <a:moveTo>
                    <a:pt x="3751008" y="1397"/>
                  </a:moveTo>
                  <a:lnTo>
                    <a:pt x="3786822" y="1397"/>
                  </a:lnTo>
                  <a:lnTo>
                    <a:pt x="3972115" y="351663"/>
                  </a:lnTo>
                  <a:lnTo>
                    <a:pt x="3881818" y="351663"/>
                  </a:lnTo>
                  <a:lnTo>
                    <a:pt x="3848163" y="281559"/>
                  </a:lnTo>
                  <a:lnTo>
                    <a:pt x="3690302" y="281559"/>
                  </a:lnTo>
                  <a:lnTo>
                    <a:pt x="3658171" y="351663"/>
                  </a:lnTo>
                  <a:lnTo>
                    <a:pt x="3567239" y="351663"/>
                  </a:lnTo>
                  <a:lnTo>
                    <a:pt x="3751008" y="1397"/>
                  </a:lnTo>
                  <a:close/>
                </a:path>
                <a:path w="7275830" h="357505">
                  <a:moveTo>
                    <a:pt x="5071935" y="126"/>
                  </a:moveTo>
                  <a:lnTo>
                    <a:pt x="5108384" y="2286"/>
                  </a:lnTo>
                  <a:lnTo>
                    <a:pt x="5142039" y="8636"/>
                  </a:lnTo>
                  <a:lnTo>
                    <a:pt x="5172773" y="19303"/>
                  </a:lnTo>
                  <a:lnTo>
                    <a:pt x="5200840" y="34162"/>
                  </a:lnTo>
                  <a:lnTo>
                    <a:pt x="5166550" y="83438"/>
                  </a:lnTo>
                  <a:lnTo>
                    <a:pt x="5158422" y="78612"/>
                  </a:lnTo>
                  <a:lnTo>
                    <a:pt x="5148135" y="73787"/>
                  </a:lnTo>
                  <a:lnTo>
                    <a:pt x="5093779" y="57150"/>
                  </a:lnTo>
                  <a:lnTo>
                    <a:pt x="5070030" y="54737"/>
                  </a:lnTo>
                  <a:lnTo>
                    <a:pt x="5037899" y="56895"/>
                  </a:lnTo>
                  <a:lnTo>
                    <a:pt x="4984178" y="74167"/>
                  </a:lnTo>
                  <a:lnTo>
                    <a:pt x="4945443" y="107950"/>
                  </a:lnTo>
                  <a:lnTo>
                    <a:pt x="4925885" y="154304"/>
                  </a:lnTo>
                  <a:lnTo>
                    <a:pt x="4923472" y="181863"/>
                  </a:lnTo>
                  <a:lnTo>
                    <a:pt x="4925885" y="208025"/>
                  </a:lnTo>
                  <a:lnTo>
                    <a:pt x="4945189" y="252094"/>
                  </a:lnTo>
                  <a:lnTo>
                    <a:pt x="4983035" y="284479"/>
                  </a:lnTo>
                  <a:lnTo>
                    <a:pt x="5035486" y="300989"/>
                  </a:lnTo>
                  <a:lnTo>
                    <a:pt x="5066855" y="303022"/>
                  </a:lnTo>
                  <a:lnTo>
                    <a:pt x="5087683" y="301878"/>
                  </a:lnTo>
                  <a:lnTo>
                    <a:pt x="5138864" y="285114"/>
                  </a:lnTo>
                  <a:lnTo>
                    <a:pt x="5138864" y="217169"/>
                  </a:lnTo>
                  <a:lnTo>
                    <a:pt x="5074983" y="217169"/>
                  </a:lnTo>
                  <a:lnTo>
                    <a:pt x="5074983" y="164845"/>
                  </a:lnTo>
                  <a:lnTo>
                    <a:pt x="5220652" y="164845"/>
                  </a:lnTo>
                  <a:lnTo>
                    <a:pt x="5220652" y="319531"/>
                  </a:lnTo>
                  <a:lnTo>
                    <a:pt x="5167312" y="342011"/>
                  </a:lnTo>
                  <a:lnTo>
                    <a:pt x="5099367" y="354964"/>
                  </a:lnTo>
                  <a:lnTo>
                    <a:pt x="5053647" y="357504"/>
                  </a:lnTo>
                  <a:lnTo>
                    <a:pt x="5006657" y="354456"/>
                  </a:lnTo>
                  <a:lnTo>
                    <a:pt x="4928171" y="330200"/>
                  </a:lnTo>
                  <a:lnTo>
                    <a:pt x="4871148" y="282575"/>
                  </a:lnTo>
                  <a:lnTo>
                    <a:pt x="4842192" y="218186"/>
                  </a:lnTo>
                  <a:lnTo>
                    <a:pt x="4838636" y="180212"/>
                  </a:lnTo>
                  <a:lnTo>
                    <a:pt x="4842573" y="142112"/>
                  </a:lnTo>
                  <a:lnTo>
                    <a:pt x="4874069" y="77088"/>
                  </a:lnTo>
                  <a:lnTo>
                    <a:pt x="4936045" y="28320"/>
                  </a:lnTo>
                  <a:lnTo>
                    <a:pt x="5021135" y="3301"/>
                  </a:lnTo>
                  <a:lnTo>
                    <a:pt x="5071935" y="126"/>
                  </a:lnTo>
                  <a:close/>
                </a:path>
                <a:path w="7275830" h="357505">
                  <a:moveTo>
                    <a:pt x="1276159" y="126"/>
                  </a:moveTo>
                  <a:lnTo>
                    <a:pt x="1313751" y="1650"/>
                  </a:lnTo>
                  <a:lnTo>
                    <a:pt x="1347406" y="6223"/>
                  </a:lnTo>
                  <a:lnTo>
                    <a:pt x="1377124" y="13842"/>
                  </a:lnTo>
                  <a:lnTo>
                    <a:pt x="1402778" y="24511"/>
                  </a:lnTo>
                  <a:lnTo>
                    <a:pt x="1369250" y="75184"/>
                  </a:lnTo>
                  <a:lnTo>
                    <a:pt x="1353502" y="66166"/>
                  </a:lnTo>
                  <a:lnTo>
                    <a:pt x="1333563" y="59816"/>
                  </a:lnTo>
                  <a:lnTo>
                    <a:pt x="1309560" y="56006"/>
                  </a:lnTo>
                  <a:lnTo>
                    <a:pt x="1281239" y="54737"/>
                  </a:lnTo>
                  <a:lnTo>
                    <a:pt x="1253680" y="57023"/>
                  </a:lnTo>
                  <a:lnTo>
                    <a:pt x="1206436" y="75056"/>
                  </a:lnTo>
                  <a:lnTo>
                    <a:pt x="1170749" y="110236"/>
                  </a:lnTo>
                  <a:lnTo>
                    <a:pt x="1152334" y="155955"/>
                  </a:lnTo>
                  <a:lnTo>
                    <a:pt x="1150048" y="182499"/>
                  </a:lnTo>
                  <a:lnTo>
                    <a:pt x="1152080" y="208787"/>
                  </a:lnTo>
                  <a:lnTo>
                    <a:pt x="1169225" y="252856"/>
                  </a:lnTo>
                  <a:lnTo>
                    <a:pt x="1202626" y="284734"/>
                  </a:lnTo>
                  <a:lnTo>
                    <a:pt x="1275143" y="303022"/>
                  </a:lnTo>
                  <a:lnTo>
                    <a:pt x="1306004" y="300863"/>
                  </a:lnTo>
                  <a:lnTo>
                    <a:pt x="1333182" y="294386"/>
                  </a:lnTo>
                  <a:lnTo>
                    <a:pt x="1356931" y="283463"/>
                  </a:lnTo>
                  <a:lnTo>
                    <a:pt x="1377124" y="268097"/>
                  </a:lnTo>
                  <a:lnTo>
                    <a:pt x="1415224" y="317753"/>
                  </a:lnTo>
                  <a:lnTo>
                    <a:pt x="1387284" y="335152"/>
                  </a:lnTo>
                  <a:lnTo>
                    <a:pt x="1353502" y="347599"/>
                  </a:lnTo>
                  <a:lnTo>
                    <a:pt x="1313878" y="355091"/>
                  </a:lnTo>
                  <a:lnTo>
                    <a:pt x="1268539" y="357504"/>
                  </a:lnTo>
                  <a:lnTo>
                    <a:pt x="1222946" y="354584"/>
                  </a:lnTo>
                  <a:lnTo>
                    <a:pt x="1148016" y="330707"/>
                  </a:lnTo>
                  <a:lnTo>
                    <a:pt x="1095184" y="283844"/>
                  </a:lnTo>
                  <a:lnTo>
                    <a:pt x="1068514" y="218948"/>
                  </a:lnTo>
                  <a:lnTo>
                    <a:pt x="1065212" y="179959"/>
                  </a:lnTo>
                  <a:lnTo>
                    <a:pt x="1068895" y="143128"/>
                  </a:lnTo>
                  <a:lnTo>
                    <a:pt x="1098486" y="79120"/>
                  </a:lnTo>
                  <a:lnTo>
                    <a:pt x="1156144" y="29210"/>
                  </a:lnTo>
                  <a:lnTo>
                    <a:pt x="1231963" y="3428"/>
                  </a:lnTo>
                  <a:lnTo>
                    <a:pt x="1276159" y="126"/>
                  </a:lnTo>
                  <a:close/>
                </a:path>
                <a:path w="7275830" h="357505">
                  <a:moveTo>
                    <a:pt x="2230564" y="0"/>
                  </a:moveTo>
                  <a:lnTo>
                    <a:pt x="2318194" y="11556"/>
                  </a:lnTo>
                  <a:lnTo>
                    <a:pt x="2382456" y="46227"/>
                  </a:lnTo>
                  <a:lnTo>
                    <a:pt x="2421826" y="101726"/>
                  </a:lnTo>
                  <a:lnTo>
                    <a:pt x="2434907" y="175894"/>
                  </a:lnTo>
                  <a:lnTo>
                    <a:pt x="2431478" y="215518"/>
                  </a:lnTo>
                  <a:lnTo>
                    <a:pt x="2404046" y="281813"/>
                  </a:lnTo>
                  <a:lnTo>
                    <a:pt x="2349690" y="329945"/>
                  </a:lnTo>
                  <a:lnTo>
                    <a:pt x="2271839" y="354456"/>
                  </a:lnTo>
                  <a:lnTo>
                    <a:pt x="2224214" y="357504"/>
                  </a:lnTo>
                  <a:lnTo>
                    <a:pt x="2180526" y="354456"/>
                  </a:lnTo>
                  <a:lnTo>
                    <a:pt x="2109279" y="330200"/>
                  </a:lnTo>
                  <a:lnTo>
                    <a:pt x="2060130" y="282448"/>
                  </a:lnTo>
                  <a:lnTo>
                    <a:pt x="2035492" y="215900"/>
                  </a:lnTo>
                  <a:lnTo>
                    <a:pt x="2032444" y="175894"/>
                  </a:lnTo>
                  <a:lnTo>
                    <a:pt x="2035746" y="140462"/>
                  </a:lnTo>
                  <a:lnTo>
                    <a:pt x="2062670" y="77977"/>
                  </a:lnTo>
                  <a:lnTo>
                    <a:pt x="2115502" y="28701"/>
                  </a:lnTo>
                  <a:lnTo>
                    <a:pt x="2187638" y="3175"/>
                  </a:lnTo>
                  <a:lnTo>
                    <a:pt x="2230564" y="0"/>
                  </a:lnTo>
                  <a:close/>
                </a:path>
              </a:pathLst>
            </a:custGeom>
            <a:ln w="3175">
              <a:solidFill>
                <a:srgbClr val="090C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14248" y="1005027"/>
            <a:ext cx="94532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9710" indent="-207010">
              <a:lnSpc>
                <a:spcPct val="100000"/>
              </a:lnSpc>
              <a:spcBef>
                <a:spcPts val="95"/>
              </a:spcBef>
              <a:buClr>
                <a:srgbClr val="222852"/>
              </a:buClr>
              <a:buSzPct val="68181"/>
              <a:buFont typeface="Cambria"/>
              <a:buChar char="⦿"/>
              <a:tabLst>
                <a:tab pos="219710" algn="l"/>
                <a:tab pos="7057390" algn="l"/>
              </a:tabLst>
            </a:pP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July,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1969,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per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announcement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45">
                <a:latin typeface="Times New Roman"/>
                <a:cs typeface="Times New Roman"/>
              </a:rPr>
              <a:t>Yahiya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Khan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an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Election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Commission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33542" y="1340611"/>
            <a:ext cx="49307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Times New Roman"/>
                <a:cs typeface="Times New Roman"/>
              </a:rPr>
              <a:t>justice</a:t>
            </a:r>
            <a:r>
              <a:rPr dirty="0" sz="2200" spc="3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Abdus</a:t>
            </a:r>
            <a:r>
              <a:rPr dirty="0" sz="2200" spc="3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Sattar,</a:t>
            </a:r>
            <a:r>
              <a:rPr dirty="0" sz="2200" spc="3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3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justice</a:t>
            </a:r>
            <a:r>
              <a:rPr dirty="0" sz="2200" spc="3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33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Pakistan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1154" y="1340611"/>
            <a:ext cx="4368165" cy="1220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9885" marR="508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Times New Roman"/>
                <a:cs typeface="Times New Roman"/>
              </a:rPr>
              <a:t>was</a:t>
            </a:r>
            <a:r>
              <a:rPr dirty="0" sz="2200" spc="3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formed</a:t>
            </a:r>
            <a:r>
              <a:rPr dirty="0" sz="2200" spc="3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which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was</a:t>
            </a:r>
            <a:r>
              <a:rPr dirty="0" sz="2200" spc="3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headed</a:t>
            </a:r>
            <a:r>
              <a:rPr dirty="0" sz="2200" spc="33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by </a:t>
            </a:r>
            <a:r>
              <a:rPr dirty="0" sz="2200">
                <a:latin typeface="Times New Roman"/>
                <a:cs typeface="Times New Roman"/>
              </a:rPr>
              <a:t>Supreme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Court.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 sz="2200">
                <a:solidFill>
                  <a:srgbClr val="006EC0"/>
                </a:solidFill>
                <a:latin typeface="Trebuchet MS"/>
                <a:cs typeface="Trebuchet MS"/>
              </a:rPr>
              <a:t>Election</a:t>
            </a:r>
            <a:r>
              <a:rPr dirty="0" sz="2200" spc="-8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006EC0"/>
                </a:solidFill>
                <a:latin typeface="Trebuchet MS"/>
                <a:cs typeface="Trebuchet MS"/>
              </a:rPr>
              <a:t>Date:</a:t>
            </a:r>
            <a:endParaRPr sz="2200">
              <a:latin typeface="Trebuchet MS"/>
              <a:cs typeface="Trebuchet MS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1063752" y="3088385"/>
          <a:ext cx="8216900" cy="165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/>
                <a:gridCol w="2709545"/>
                <a:gridCol w="2709544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Assembly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Changed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National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Assembly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October,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December,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Provincial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Assembly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October,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December,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8460" rIns="0" bIns="0" rtlCol="0" vert="horz">
            <a:spAutoFit/>
          </a:bodyPr>
          <a:lstStyle/>
          <a:p>
            <a:pPr marL="1767839">
              <a:lnSpc>
                <a:spcPct val="100000"/>
              </a:lnSpc>
              <a:spcBef>
                <a:spcPts val="105"/>
              </a:spcBef>
            </a:pPr>
            <a:r>
              <a:rPr dirty="0" spc="-20">
                <a:solidFill>
                  <a:srgbClr val="00AFEF"/>
                </a:solidFill>
              </a:rPr>
              <a:t>Why</a:t>
            </a:r>
            <a:r>
              <a:rPr dirty="0" spc="-220">
                <a:solidFill>
                  <a:srgbClr val="00AFEF"/>
                </a:solidFill>
              </a:rPr>
              <a:t> </a:t>
            </a:r>
            <a:r>
              <a:rPr dirty="0" spc="-25">
                <a:solidFill>
                  <a:srgbClr val="00AFEF"/>
                </a:solidFill>
              </a:rPr>
              <a:t>Election</a:t>
            </a:r>
            <a:r>
              <a:rPr dirty="0" spc="-225">
                <a:solidFill>
                  <a:srgbClr val="00AFEF"/>
                </a:solidFill>
              </a:rPr>
              <a:t> </a:t>
            </a:r>
            <a:r>
              <a:rPr dirty="0" spc="-25">
                <a:solidFill>
                  <a:srgbClr val="00AFEF"/>
                </a:solidFill>
              </a:rPr>
              <a:t>Date</a:t>
            </a:r>
            <a:r>
              <a:rPr dirty="0" spc="-195">
                <a:solidFill>
                  <a:srgbClr val="00AFEF"/>
                </a:solidFill>
              </a:rPr>
              <a:t> </a:t>
            </a:r>
            <a:r>
              <a:rPr dirty="0" spc="-20">
                <a:solidFill>
                  <a:srgbClr val="00AFEF"/>
                </a:solidFill>
              </a:rPr>
              <a:t>changed?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3339" y="1640204"/>
            <a:ext cx="10930255" cy="42906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41300" marR="347345" indent="-228600">
              <a:lnSpc>
                <a:spcPct val="9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elections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were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originally</a:t>
            </a:r>
            <a:r>
              <a:rPr dirty="0" sz="3600" spc="-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scheduled</a:t>
            </a:r>
            <a:r>
              <a:rPr dirty="0" sz="3600" spc="-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for</a:t>
            </a:r>
            <a:r>
              <a:rPr dirty="0" sz="3600" spc="-7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October </a:t>
            </a:r>
            <a:r>
              <a:rPr dirty="0" sz="3600">
                <a:latin typeface="Calibri"/>
                <a:cs typeface="Calibri"/>
              </a:rPr>
              <a:t>1970,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but</a:t>
            </a:r>
            <a:r>
              <a:rPr dirty="0" sz="3600" spc="-8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8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devastating</a:t>
            </a:r>
            <a:r>
              <a:rPr dirty="0" sz="3600" spc="-8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cyclone</a:t>
            </a:r>
            <a:r>
              <a:rPr dirty="0" sz="3600" spc="-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East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Pakistan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upset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plans.</a:t>
            </a:r>
            <a:endParaRPr sz="3600">
              <a:latin typeface="Calibri"/>
              <a:cs typeface="Calibri"/>
            </a:endParaRPr>
          </a:p>
          <a:p>
            <a:pPr algn="just" marL="241300" marR="5080" indent="-228600">
              <a:lnSpc>
                <a:spcPts val="389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>
                <a:latin typeface="Calibri"/>
                <a:cs typeface="Calibri"/>
              </a:rPr>
              <a:t>This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worst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natural</a:t>
            </a:r>
            <a:r>
              <a:rPr dirty="0" sz="3600" spc="-6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calamity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killed,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according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to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official </a:t>
            </a:r>
            <a:r>
              <a:rPr dirty="0" sz="3600">
                <a:latin typeface="Calibri"/>
                <a:cs typeface="Calibri"/>
              </a:rPr>
              <a:t>estimate,</a:t>
            </a:r>
            <a:r>
              <a:rPr dirty="0" sz="3600" spc="66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over</a:t>
            </a:r>
            <a:r>
              <a:rPr dirty="0" sz="3600" spc="6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200,000</a:t>
            </a:r>
            <a:r>
              <a:rPr dirty="0" sz="3600" spc="66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persons</a:t>
            </a:r>
            <a:r>
              <a:rPr dirty="0" sz="3600" spc="6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(and</a:t>
            </a:r>
            <a:r>
              <a:rPr dirty="0" sz="3600" spc="6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unofficially</a:t>
            </a:r>
            <a:r>
              <a:rPr dirty="0" sz="3600" spc="66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about </a:t>
            </a:r>
            <a:r>
              <a:rPr dirty="0" sz="3600">
                <a:latin typeface="Calibri"/>
                <a:cs typeface="Calibri"/>
              </a:rPr>
              <a:t>five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times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that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figure)</a:t>
            </a:r>
            <a:endParaRPr sz="3600">
              <a:latin typeface="Calibri"/>
              <a:cs typeface="Calibri"/>
            </a:endParaRPr>
          </a:p>
          <a:p>
            <a:pPr algn="just" marL="241300" marR="5715" indent="-228600">
              <a:lnSpc>
                <a:spcPts val="3940"/>
              </a:lnSpc>
              <a:spcBef>
                <a:spcPts val="9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>
                <a:latin typeface="Calibri"/>
                <a:cs typeface="Calibri"/>
              </a:rPr>
              <a:t>Affected</a:t>
            </a:r>
            <a:r>
              <a:rPr dirty="0" sz="3600" spc="1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over</a:t>
            </a:r>
            <a:r>
              <a:rPr dirty="0" sz="3600" spc="1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three</a:t>
            </a:r>
            <a:r>
              <a:rPr dirty="0" sz="3600" spc="16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million</a:t>
            </a:r>
            <a:r>
              <a:rPr dirty="0" sz="3600" spc="18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people</a:t>
            </a:r>
            <a:r>
              <a:rPr dirty="0" sz="3600" spc="1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16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destroyed</a:t>
            </a:r>
            <a:r>
              <a:rPr dirty="0" sz="3600" spc="1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90</a:t>
            </a:r>
            <a:r>
              <a:rPr dirty="0" sz="3600" spc="175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per </a:t>
            </a:r>
            <a:r>
              <a:rPr dirty="0" sz="3600">
                <a:latin typeface="Calibri"/>
                <a:cs typeface="Calibri"/>
              </a:rPr>
              <a:t>cent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crops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houses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3,000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square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miles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General election of 1970</dc:title>
  <dcterms:created xsi:type="dcterms:W3CDTF">2024-04-23T03:24:12Z</dcterms:created>
  <dcterms:modified xsi:type="dcterms:W3CDTF">2024-04-23T03:24:12Z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2024-04-23T00:00:00Z</vt:filetime>
  </property>
  <property fmtid="{D5CDD505-2E9C-101B-9397-08002B2CF9AE}" pid="5" name="Producer">
    <vt:lpwstr>Microsoft® PowerPoint® 2010</vt:lpwstr>
  </property>
</Properties>
</file>