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4383" y="8719184"/>
            <a:ext cx="4163060" cy="1339215"/>
          </a:xfrm>
          <a:custGeom>
            <a:avLst/>
            <a:gdLst/>
            <a:ahLst/>
            <a:cxnLst/>
            <a:rect l="l" t="t" r="r" b="b"/>
            <a:pathLst>
              <a:path w="4163060" h="1339215">
                <a:moveTo>
                  <a:pt x="73717" y="31699"/>
                </a:moveTo>
                <a:lnTo>
                  <a:pt x="3091283" y="1339211"/>
                </a:lnTo>
                <a:lnTo>
                  <a:pt x="4162802" y="1339211"/>
                </a:lnTo>
                <a:lnTo>
                  <a:pt x="73717" y="31699"/>
                </a:lnTo>
                <a:close/>
              </a:path>
              <a:path w="4163060" h="1339215">
                <a:moveTo>
                  <a:pt x="558" y="0"/>
                </a:moveTo>
                <a:lnTo>
                  <a:pt x="0" y="8128"/>
                </a:lnTo>
                <a:lnTo>
                  <a:pt x="73717" y="31699"/>
                </a:lnTo>
                <a:lnTo>
                  <a:pt x="558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864" y="8710548"/>
            <a:ext cx="3104515" cy="1348105"/>
          </a:xfrm>
          <a:custGeom>
            <a:avLst/>
            <a:gdLst/>
            <a:ahLst/>
            <a:cxnLst/>
            <a:rect l="l" t="t" r="r" b="b"/>
            <a:pathLst>
              <a:path w="3104515" h="1348104">
                <a:moveTo>
                  <a:pt x="0" y="0"/>
                </a:moveTo>
                <a:lnTo>
                  <a:pt x="6731" y="9270"/>
                </a:lnTo>
                <a:lnTo>
                  <a:pt x="2438485" y="1347847"/>
                </a:lnTo>
                <a:lnTo>
                  <a:pt x="3104147" y="13478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491726"/>
            <a:ext cx="2887980" cy="15666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486063"/>
            <a:ext cx="2861686" cy="15723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4580" y="866902"/>
            <a:ext cx="306323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8365" y="1650009"/>
            <a:ext cx="5995669" cy="5645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Mass</a:t>
            </a:r>
            <a:r>
              <a:rPr dirty="0" spc="-65"/>
              <a:t> </a:t>
            </a:r>
            <a:r>
              <a:rPr dirty="0" spc="-5"/>
              <a:t>Uprising</a:t>
            </a:r>
            <a:r>
              <a:rPr dirty="0" spc="-75"/>
              <a:t> </a:t>
            </a:r>
            <a:r>
              <a:rPr dirty="0" spc="-5"/>
              <a:t>of</a:t>
            </a:r>
            <a:r>
              <a:rPr dirty="0" spc="-40"/>
              <a:t> </a:t>
            </a:r>
            <a:r>
              <a:rPr dirty="0" spc="-5"/>
              <a:t>1969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650009"/>
            <a:ext cx="5982335" cy="5645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1969 uprising in </a:t>
            </a:r>
            <a:r>
              <a:rPr dirty="0" sz="1600" spc="-25">
                <a:latin typeface="Calibri"/>
                <a:cs typeface="Calibri"/>
              </a:rPr>
              <a:t>East </a:t>
            </a:r>
            <a:r>
              <a:rPr dirty="0" sz="1600" spc="-20">
                <a:latin typeface="Calibri"/>
                <a:cs typeface="Calibri"/>
              </a:rPr>
              <a:t>Pakistan </a:t>
            </a:r>
            <a:r>
              <a:rPr dirty="0" sz="1600" spc="-15">
                <a:latin typeface="Calibri"/>
                <a:cs typeface="Calibri"/>
              </a:rPr>
              <a:t>was </a:t>
            </a:r>
            <a:r>
              <a:rPr dirty="0" sz="1600" spc="-5">
                <a:latin typeface="Calibri"/>
                <a:cs typeface="Calibri"/>
              </a:rPr>
              <a:t>a </a:t>
            </a:r>
            <a:r>
              <a:rPr dirty="0" sz="1600" spc="-15">
                <a:latin typeface="Calibri"/>
                <a:cs typeface="Calibri"/>
              </a:rPr>
              <a:t>democratic political </a:t>
            </a:r>
            <a:r>
              <a:rPr dirty="0" sz="1600" spc="-10">
                <a:latin typeface="Calibri"/>
                <a:cs typeface="Calibri"/>
              </a:rPr>
              <a:t>movement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25">
                <a:latin typeface="Calibri"/>
                <a:cs typeface="Calibri"/>
              </a:rPr>
              <a:t>East </a:t>
            </a:r>
            <a:r>
              <a:rPr dirty="0" sz="1600" spc="-20">
                <a:latin typeface="Calibri"/>
                <a:cs typeface="Calibri"/>
              </a:rPr>
              <a:t>Pakistan (now </a:t>
            </a:r>
            <a:r>
              <a:rPr dirty="0" sz="1600" spc="-10">
                <a:latin typeface="Calibri"/>
                <a:cs typeface="Calibri"/>
              </a:rPr>
              <a:t>Bangladesh). The mass uprising in 1969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15">
                <a:latin typeface="Calibri"/>
                <a:cs typeface="Calibri"/>
              </a:rPr>
              <a:t>that the 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entire people </a:t>
            </a:r>
            <a:r>
              <a:rPr dirty="0" sz="1600" spc="-5">
                <a:latin typeface="Calibri"/>
                <a:cs typeface="Calibri"/>
              </a:rPr>
              <a:t>of </a:t>
            </a:r>
            <a:r>
              <a:rPr dirty="0" sz="1600" spc="-20">
                <a:latin typeface="Calibri"/>
                <a:cs typeface="Calibri"/>
              </a:rPr>
              <a:t>East Pakistan </a:t>
            </a:r>
            <a:r>
              <a:rPr dirty="0" sz="1600" spc="-15">
                <a:latin typeface="Calibri"/>
                <a:cs typeface="Calibri"/>
              </a:rPr>
              <a:t>staged </a:t>
            </a:r>
            <a:r>
              <a:rPr dirty="0" sz="1600" spc="-20">
                <a:latin typeface="Calibri"/>
                <a:cs typeface="Calibri"/>
              </a:rPr>
              <a:t>against </a:t>
            </a: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15">
                <a:latin typeface="Calibri"/>
                <a:cs typeface="Calibri"/>
              </a:rPr>
              <a:t>dictator Ayub </a:t>
            </a:r>
            <a:r>
              <a:rPr dirty="0" sz="1600" spc="-10">
                <a:latin typeface="Calibri"/>
                <a:cs typeface="Calibri"/>
              </a:rPr>
              <a:t>Khan </a:t>
            </a:r>
            <a:r>
              <a:rPr dirty="0" sz="1600" spc="-20">
                <a:latin typeface="Calibri"/>
                <a:cs typeface="Calibri"/>
              </a:rPr>
              <a:t>on 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basis</a:t>
            </a:r>
            <a:r>
              <a:rPr dirty="0" sz="1600" spc="-5">
                <a:latin typeface="Calibri"/>
                <a:cs typeface="Calibri"/>
              </a:rPr>
              <a:t> 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six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points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and</a:t>
            </a:r>
            <a:r>
              <a:rPr dirty="0" sz="1600" spc="-5">
                <a:latin typeface="Calibri"/>
                <a:cs typeface="Calibri"/>
              </a:rPr>
              <a:t> 11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points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</a:t>
            </a:r>
            <a:r>
              <a:rPr dirty="0" sz="1600" spc="-5">
                <a:latin typeface="Calibri"/>
                <a:cs typeface="Calibri"/>
              </a:rPr>
              <a:t> with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aim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 </a:t>
            </a:r>
            <a:r>
              <a:rPr dirty="0" sz="1600" spc="-15">
                <a:latin typeface="Calibri"/>
                <a:cs typeface="Calibri"/>
              </a:rPr>
              <a:t> implementing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democracy</a:t>
            </a:r>
            <a:r>
              <a:rPr dirty="0" sz="1600" spc="-10">
                <a:latin typeface="Calibri"/>
                <a:cs typeface="Calibri"/>
              </a:rPr>
              <a:t> and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establishing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autonomy</a:t>
            </a:r>
            <a:r>
              <a:rPr dirty="0" sz="1600" spc="-10">
                <a:latin typeface="Calibri"/>
                <a:cs typeface="Calibri"/>
              </a:rPr>
              <a:t> and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ending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all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anti-people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forces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military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rule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known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uprising.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35"/>
              </a:spcBef>
            </a:pPr>
            <a:r>
              <a:rPr dirty="0" sz="1600" spc="-15" b="1">
                <a:latin typeface="Calibri"/>
                <a:cs typeface="Calibri"/>
              </a:rPr>
              <a:t>The</a:t>
            </a:r>
            <a:r>
              <a:rPr dirty="0" sz="1600" spc="37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mass</a:t>
            </a:r>
            <a:r>
              <a:rPr dirty="0" sz="1600" spc="38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uprising</a:t>
            </a:r>
            <a:r>
              <a:rPr dirty="0" sz="1600" spc="37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of</a:t>
            </a:r>
            <a:r>
              <a:rPr dirty="0" sz="1600" spc="37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1969</a:t>
            </a:r>
            <a:r>
              <a:rPr dirty="0" sz="1600" spc="39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brought</a:t>
            </a:r>
            <a:r>
              <a:rPr dirty="0" sz="1600" spc="37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down</a:t>
            </a:r>
            <a:r>
              <a:rPr dirty="0" sz="1600" spc="37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the</a:t>
            </a:r>
            <a:r>
              <a:rPr dirty="0" sz="1600" spc="38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oppressive</a:t>
            </a:r>
            <a:r>
              <a:rPr dirty="0" sz="1600" spc="38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dirty="0" sz="1600" spc="-10" b="1">
                <a:latin typeface="Calibri"/>
                <a:cs typeface="Calibri"/>
              </a:rPr>
              <a:t>dictatorial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ruler</a:t>
            </a:r>
            <a:r>
              <a:rPr dirty="0" sz="1600" spc="-15" b="1">
                <a:latin typeface="Calibri"/>
                <a:cs typeface="Calibri"/>
              </a:rPr>
              <a:t> Ayub</a:t>
            </a:r>
            <a:r>
              <a:rPr dirty="0" sz="1600" spc="-5" b="1">
                <a:latin typeface="Calibri"/>
                <a:cs typeface="Calibri"/>
              </a:rPr>
              <a:t> Khan.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algn="ctr" marR="41910">
              <a:lnSpc>
                <a:spcPct val="100000"/>
              </a:lnSpc>
            </a:pPr>
            <a:r>
              <a:rPr dirty="0" sz="2000" spc="-5" b="1">
                <a:solidFill>
                  <a:srgbClr val="92D050"/>
                </a:solidFill>
                <a:latin typeface="Calibri"/>
                <a:cs typeface="Calibri"/>
              </a:rPr>
              <a:t>Background</a:t>
            </a:r>
            <a:r>
              <a:rPr dirty="0" sz="2000" spc="-2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92D050"/>
                </a:solidFill>
                <a:latin typeface="Calibri"/>
                <a:cs typeface="Calibri"/>
              </a:rPr>
              <a:t>of</a:t>
            </a:r>
            <a:r>
              <a:rPr dirty="0" sz="2000" spc="-2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92D050"/>
                </a:solidFill>
                <a:latin typeface="Calibri"/>
                <a:cs typeface="Calibri"/>
              </a:rPr>
              <a:t>the</a:t>
            </a:r>
            <a:r>
              <a:rPr dirty="0" sz="2000" spc="-1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92D050"/>
                </a:solidFill>
                <a:latin typeface="Calibri"/>
                <a:cs typeface="Calibri"/>
              </a:rPr>
              <a:t>Mass</a:t>
            </a:r>
            <a:r>
              <a:rPr dirty="0" sz="2000" spc="-3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92D050"/>
                </a:solidFill>
                <a:latin typeface="Calibri"/>
                <a:cs typeface="Calibri"/>
              </a:rPr>
              <a:t>Uprising</a:t>
            </a:r>
            <a:r>
              <a:rPr dirty="0" sz="2000" spc="-5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dirty="0" sz="2000" spc="-1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92D050"/>
                </a:solidFill>
                <a:latin typeface="Calibri"/>
                <a:cs typeface="Calibri"/>
              </a:rPr>
              <a:t>1969</a:t>
            </a:r>
            <a:r>
              <a:rPr dirty="0" sz="2000" spc="-5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92D05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Reluctance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grant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autonomy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East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Pakistan.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unreasonable decision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make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Urdu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state</a:t>
            </a:r>
            <a:r>
              <a:rPr dirty="0" sz="1600" spc="-10">
                <a:latin typeface="Calibri"/>
                <a:cs typeface="Calibri"/>
              </a:rPr>
              <a:t> language.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election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1954.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Military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rule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which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was </a:t>
            </a:r>
            <a:r>
              <a:rPr dirty="0" sz="1600" spc="-5">
                <a:latin typeface="Calibri"/>
                <a:cs typeface="Calibri"/>
              </a:rPr>
              <a:t>imposed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1958.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Boundless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inequality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between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East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West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Pakistan.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Students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movement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 </a:t>
            </a:r>
            <a:r>
              <a:rPr dirty="0" sz="1600" spc="-10">
                <a:latin typeface="Calibri"/>
                <a:cs typeface="Calibri"/>
              </a:rPr>
              <a:t>1962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1964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Six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point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movement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reluctance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grant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autonomy.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Agartala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conspiracy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case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1968.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875791"/>
            <a:ext cx="5000625" cy="237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0330">
              <a:lnSpc>
                <a:spcPct val="100000"/>
              </a:lnSpc>
              <a:spcBef>
                <a:spcPts val="100"/>
              </a:spcBef>
            </a:pPr>
            <a:r>
              <a:rPr dirty="0" sz="2000" spc="-15" b="1" i="1">
                <a:solidFill>
                  <a:srgbClr val="00AF50"/>
                </a:solidFill>
                <a:latin typeface="Calibri"/>
                <a:cs typeface="Calibri"/>
              </a:rPr>
              <a:t>Events</a:t>
            </a:r>
            <a:r>
              <a:rPr dirty="0" sz="2000" spc="-50" b="1" i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z="2000" spc="-25" b="1" i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AF50"/>
                </a:solidFill>
                <a:latin typeface="Calibri"/>
                <a:cs typeface="Calibri"/>
              </a:rPr>
              <a:t>Mass</a:t>
            </a:r>
            <a:r>
              <a:rPr dirty="0" sz="2000" spc="-45" b="1" i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00AF50"/>
                </a:solidFill>
                <a:latin typeface="Calibri"/>
                <a:cs typeface="Calibri"/>
              </a:rPr>
              <a:t>Uprising</a:t>
            </a:r>
            <a:r>
              <a:rPr dirty="0" sz="2000" spc="-55" b="1" i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325"/>
              </a:spcBef>
            </a:pPr>
            <a:r>
              <a:rPr dirty="0" sz="1600" spc="-15" b="1">
                <a:latin typeface="Calibri"/>
                <a:cs typeface="Calibri"/>
              </a:rPr>
              <a:t>The</a:t>
            </a:r>
            <a:r>
              <a:rPr dirty="0" sz="1600" spc="-10" b="1">
                <a:latin typeface="Calibri"/>
                <a:cs typeface="Calibri"/>
              </a:rPr>
              <a:t> mass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uprising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 </a:t>
            </a:r>
            <a:r>
              <a:rPr dirty="0" sz="1600" spc="-10" b="1">
                <a:latin typeface="Calibri"/>
                <a:cs typeface="Calibri"/>
              </a:rPr>
              <a:t>1969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was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divided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into</a:t>
            </a:r>
            <a:r>
              <a:rPr dirty="0" sz="1600" spc="-15" b="1">
                <a:latin typeface="Calibri"/>
                <a:cs typeface="Calibri"/>
              </a:rPr>
              <a:t> several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stages</a:t>
            </a:r>
            <a:r>
              <a:rPr dirty="0" sz="1600" spc="-15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91465" indent="-203200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292100" algn="l"/>
              </a:tabLst>
            </a:pPr>
            <a:r>
              <a:rPr dirty="0" sz="1600" spc="-15">
                <a:latin typeface="Calibri"/>
                <a:cs typeface="Calibri"/>
              </a:rPr>
              <a:t>From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6</a:t>
            </a:r>
            <a:r>
              <a:rPr dirty="0" baseline="26455" sz="1575">
                <a:latin typeface="Calibri"/>
                <a:cs typeface="Calibri"/>
              </a:rPr>
              <a:t>th</a:t>
            </a:r>
            <a:r>
              <a:rPr dirty="0" baseline="26455" sz="1575" spc="1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December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29</a:t>
            </a:r>
            <a:r>
              <a:rPr dirty="0" baseline="26455" sz="1575">
                <a:latin typeface="Calibri"/>
                <a:cs typeface="Calibri"/>
              </a:rPr>
              <a:t>th</a:t>
            </a:r>
            <a:r>
              <a:rPr dirty="0" baseline="26455" sz="1575" spc="179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December,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1968</a:t>
            </a:r>
            <a:endParaRPr sz="1600">
              <a:latin typeface="Calibri"/>
              <a:cs typeface="Calibri"/>
            </a:endParaRPr>
          </a:p>
          <a:p>
            <a:pPr marL="291465" indent="-20320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292100" algn="l"/>
              </a:tabLst>
            </a:pPr>
            <a:r>
              <a:rPr dirty="0" sz="1600" spc="-15">
                <a:latin typeface="Calibri"/>
                <a:cs typeface="Calibri"/>
              </a:rPr>
              <a:t>From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4th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January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19th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January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1969.</a:t>
            </a:r>
            <a:endParaRPr sz="1600">
              <a:latin typeface="Calibri"/>
              <a:cs typeface="Calibri"/>
            </a:endParaRPr>
          </a:p>
          <a:p>
            <a:pPr marL="291465" indent="-203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292100" algn="l"/>
              </a:tabLst>
            </a:pPr>
            <a:r>
              <a:rPr dirty="0" sz="1600" spc="-5">
                <a:latin typeface="Calibri"/>
                <a:cs typeface="Calibri"/>
              </a:rPr>
              <a:t>January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20,</a:t>
            </a:r>
            <a:r>
              <a:rPr dirty="0" sz="1600" spc="-10">
                <a:latin typeface="Calibri"/>
                <a:cs typeface="Calibri"/>
              </a:rPr>
              <a:t> 1969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February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22.</a:t>
            </a:r>
            <a:endParaRPr sz="1600">
              <a:latin typeface="Calibri"/>
              <a:cs typeface="Calibri"/>
            </a:endParaRPr>
          </a:p>
          <a:p>
            <a:pPr marL="291465" indent="-2032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292100" algn="l"/>
              </a:tabLst>
            </a:pPr>
            <a:r>
              <a:rPr dirty="0" sz="1600" spc="-15">
                <a:latin typeface="Calibri"/>
                <a:cs typeface="Calibri"/>
              </a:rPr>
              <a:t>From</a:t>
            </a:r>
            <a:r>
              <a:rPr dirty="0" sz="1600" spc="-10">
                <a:latin typeface="Calibri"/>
                <a:cs typeface="Calibri"/>
              </a:rPr>
              <a:t> February</a:t>
            </a:r>
            <a:r>
              <a:rPr dirty="0" sz="1600" spc="-5">
                <a:latin typeface="Calibri"/>
                <a:cs typeface="Calibri"/>
              </a:rPr>
              <a:t> 23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March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25,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3810000"/>
            <a:ext cx="3276600" cy="2667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886200"/>
            <a:ext cx="2836164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17905"/>
            <a:ext cx="5748020" cy="59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student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agitation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turned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into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vigorous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mass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movement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under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leadership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Maulana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Bhashani.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689888"/>
            <a:ext cx="1760220" cy="61976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600" spc="-10" b="1">
                <a:solidFill>
                  <a:srgbClr val="A2171E"/>
                </a:solidFill>
                <a:latin typeface="Times New Roman"/>
                <a:cs typeface="Times New Roman"/>
              </a:rPr>
              <a:t>December</a:t>
            </a:r>
            <a:r>
              <a:rPr dirty="0" sz="1600" spc="-45" b="1">
                <a:solidFill>
                  <a:srgbClr val="A2171E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A2171E"/>
                </a:solidFill>
                <a:latin typeface="Times New Roman"/>
                <a:cs typeface="Times New Roman"/>
              </a:rPr>
              <a:t>6,</a:t>
            </a:r>
            <a:r>
              <a:rPr dirty="0" sz="1600" spc="-35" b="1">
                <a:solidFill>
                  <a:srgbClr val="A2171E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A2171E"/>
                </a:solidFill>
                <a:latin typeface="Times New Roman"/>
                <a:cs typeface="Times New Roman"/>
              </a:rPr>
              <a:t>1968: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National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Awami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5554" y="2041016"/>
            <a:ext cx="3844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latin typeface="Calibri"/>
                <a:cs typeface="Calibri"/>
              </a:rPr>
              <a:t>Party,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East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Pakistan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Workers'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Federation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282723"/>
            <a:ext cx="5749925" cy="1467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17200"/>
              </a:lnSpc>
              <a:spcBef>
                <a:spcPts val="105"/>
              </a:spcBef>
            </a:pPr>
            <a:r>
              <a:rPr dirty="0" sz="1600" spc="-25">
                <a:latin typeface="Calibri"/>
                <a:cs typeface="Calibri"/>
              </a:rPr>
              <a:t>East</a:t>
            </a:r>
            <a:r>
              <a:rPr dirty="0" sz="1600" spc="-20">
                <a:latin typeface="Calibri"/>
                <a:cs typeface="Calibri"/>
              </a:rPr>
              <a:t> Pakistan</a:t>
            </a:r>
            <a:r>
              <a:rPr dirty="0" sz="1600" spc="-15">
                <a:latin typeface="Calibri"/>
                <a:cs typeface="Calibri"/>
              </a:rPr>
              <a:t> Peasants'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Association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arranged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public</a:t>
            </a:r>
            <a:r>
              <a:rPr dirty="0" sz="1600" spc="-10">
                <a:latin typeface="Calibri"/>
                <a:cs typeface="Calibri"/>
              </a:rPr>
              <a:t> meeting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at 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Paltan</a:t>
            </a:r>
            <a:r>
              <a:rPr dirty="0" sz="1600" spc="-15">
                <a:latin typeface="Calibri"/>
                <a:cs typeface="Calibri"/>
              </a:rPr>
              <a:t> Maidan</a:t>
            </a:r>
            <a:r>
              <a:rPr dirty="0" sz="1600" spc="-10">
                <a:latin typeface="Calibri"/>
                <a:cs typeface="Calibri"/>
              </a:rPr>
              <a:t> 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observe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Repression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Resistance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Day</a:t>
            </a:r>
            <a:r>
              <a:rPr dirty="0" sz="1600" spc="-10">
                <a:latin typeface="Calibri"/>
                <a:cs typeface="Calibri"/>
              </a:rPr>
              <a:t> on</a:t>
            </a:r>
            <a:r>
              <a:rPr dirty="0" sz="1600" spc="-5">
                <a:latin typeface="Calibri"/>
                <a:cs typeface="Calibri"/>
              </a:rPr>
              <a:t> 6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December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1968.</a:t>
            </a:r>
            <a:endParaRPr sz="1600">
              <a:latin typeface="Calibri"/>
              <a:cs typeface="Calibri"/>
            </a:endParaRPr>
          </a:p>
          <a:p>
            <a:pPr algn="just" marL="12700" marR="5715">
              <a:lnSpc>
                <a:spcPct val="117500"/>
              </a:lnSpc>
              <a:spcBef>
                <a:spcPts val="85"/>
              </a:spcBef>
            </a:pPr>
            <a:r>
              <a:rPr dirty="0" sz="1600" spc="-10">
                <a:latin typeface="Calibri"/>
                <a:cs typeface="Calibri"/>
              </a:rPr>
              <a:t>Maulana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Bhashani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declared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hartal</a:t>
            </a:r>
            <a:r>
              <a:rPr dirty="0" sz="1600" spc="-10">
                <a:latin typeface="Calibri"/>
                <a:cs typeface="Calibri"/>
              </a:rPr>
              <a:t> 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next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day,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following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 </a:t>
            </a:r>
            <a:r>
              <a:rPr dirty="0" sz="1600" spc="-5">
                <a:latin typeface="Calibri"/>
                <a:cs typeface="Calibri"/>
              </a:rPr>
              <a:t> violent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clash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between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police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demonstrators.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4023511"/>
            <a:ext cx="2305685" cy="90487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145"/>
              </a:spcBef>
              <a:tabLst>
                <a:tab pos="735965" algn="l"/>
                <a:tab pos="1481455" algn="l"/>
              </a:tabLst>
            </a:pPr>
            <a:r>
              <a:rPr dirty="0" sz="1600" spc="-10" b="1">
                <a:solidFill>
                  <a:srgbClr val="A2171E"/>
                </a:solidFill>
                <a:latin typeface="Calibri"/>
                <a:cs typeface="Calibri"/>
              </a:rPr>
              <a:t>December</a:t>
            </a:r>
            <a:r>
              <a:rPr dirty="0" sz="1600" spc="340" b="1">
                <a:solidFill>
                  <a:srgbClr val="A2171E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A2171E"/>
                </a:solidFill>
                <a:latin typeface="Calibri"/>
                <a:cs typeface="Calibri"/>
              </a:rPr>
              <a:t>10,</a:t>
            </a:r>
            <a:r>
              <a:rPr dirty="0" sz="1600" spc="350" b="1">
                <a:solidFill>
                  <a:srgbClr val="A2171E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A2171E"/>
                </a:solidFill>
                <a:latin typeface="Calibri"/>
                <a:cs typeface="Calibri"/>
              </a:rPr>
              <a:t>1968: </a:t>
            </a:r>
            <a:r>
              <a:rPr dirty="0" sz="1600" spc="-5" b="1">
                <a:solidFill>
                  <a:srgbClr val="A2171E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Awami	</a:t>
            </a:r>
            <a:r>
              <a:rPr dirty="0" sz="1600" spc="-10">
                <a:latin typeface="Calibri"/>
                <a:cs typeface="Calibri"/>
              </a:rPr>
              <a:t>League	</a:t>
            </a:r>
            <a:r>
              <a:rPr dirty="0" sz="1600" spc="-5">
                <a:latin typeface="Calibri"/>
                <a:cs typeface="Calibri"/>
              </a:rPr>
              <a:t>observed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December.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9354" y="4374642"/>
            <a:ext cx="31515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3150" algn="l"/>
                <a:tab pos="2092960" algn="l"/>
                <a:tab pos="2562225" algn="l"/>
                <a:tab pos="2934335" algn="l"/>
              </a:tabLst>
            </a:pPr>
            <a:r>
              <a:rPr dirty="0" sz="1600" spc="-35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ep</a:t>
            </a:r>
            <a:r>
              <a:rPr dirty="0" sz="1600" spc="-25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es</a:t>
            </a:r>
            <a:r>
              <a:rPr dirty="0" sz="1600" spc="-20">
                <a:latin typeface="Calibri"/>
                <a:cs typeface="Calibri"/>
              </a:rPr>
              <a:t>s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n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35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e</a:t>
            </a:r>
            <a:r>
              <a:rPr dirty="0" sz="1600" spc="-20">
                <a:latin typeface="Calibri"/>
                <a:cs typeface="Calibri"/>
              </a:rPr>
              <a:t>s</a:t>
            </a:r>
            <a:r>
              <a:rPr dirty="0" sz="1600" spc="-15">
                <a:latin typeface="Calibri"/>
                <a:cs typeface="Calibri"/>
              </a:rPr>
              <a:t>i</a:t>
            </a:r>
            <a:r>
              <a:rPr dirty="0" sz="1600" spc="-30">
                <a:latin typeface="Calibri"/>
                <a:cs typeface="Calibri"/>
              </a:rPr>
              <a:t>s</a:t>
            </a:r>
            <a:r>
              <a:rPr dirty="0" sz="1600" spc="-25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nc</a:t>
            </a:r>
            <a:r>
              <a:rPr dirty="0" sz="1600" spc="-5">
                <a:latin typeface="Calibri"/>
                <a:cs typeface="Calibri"/>
              </a:rPr>
              <a:t>e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5">
                <a:latin typeface="Calibri"/>
                <a:cs typeface="Calibri"/>
              </a:rPr>
              <a:t>D</a:t>
            </a:r>
            <a:r>
              <a:rPr dirty="0" sz="1600" spc="-3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2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n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203088"/>
            <a:ext cx="5750560" cy="384556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20"/>
              </a:spcBef>
            </a:pPr>
            <a:r>
              <a:rPr dirty="0" sz="1600" spc="-10" b="1">
                <a:solidFill>
                  <a:srgbClr val="A2171E"/>
                </a:solidFill>
                <a:latin typeface="Times New Roman"/>
                <a:cs typeface="Times New Roman"/>
              </a:rPr>
              <a:t>December</a:t>
            </a:r>
            <a:r>
              <a:rPr dirty="0" sz="1600" spc="-45" b="1">
                <a:solidFill>
                  <a:srgbClr val="A2171E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A2171E"/>
                </a:solidFill>
                <a:latin typeface="Times New Roman"/>
                <a:cs typeface="Times New Roman"/>
              </a:rPr>
              <a:t>29,</a:t>
            </a:r>
            <a:r>
              <a:rPr dirty="0" sz="1600" spc="-35" b="1">
                <a:solidFill>
                  <a:srgbClr val="A2171E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A2171E"/>
                </a:solidFill>
                <a:latin typeface="Times New Roman"/>
                <a:cs typeface="Times New Roman"/>
              </a:rPr>
              <a:t>1968: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20"/>
              </a:spcBef>
            </a:pP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'gherao'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program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was  staged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29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December.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A2171E"/>
                </a:solidFill>
                <a:latin typeface="Times New Roman"/>
                <a:cs typeface="Times New Roman"/>
              </a:rPr>
              <a:t>January</a:t>
            </a:r>
            <a:r>
              <a:rPr dirty="0" sz="1800" spc="10" b="1">
                <a:solidFill>
                  <a:srgbClr val="A2171E"/>
                </a:solidFill>
                <a:latin typeface="Times New Roman"/>
                <a:cs typeface="Times New Roman"/>
              </a:rPr>
              <a:t> </a:t>
            </a:r>
            <a:r>
              <a:rPr dirty="0" sz="1800" spc="30" b="1">
                <a:solidFill>
                  <a:srgbClr val="A2171E"/>
                </a:solidFill>
                <a:latin typeface="Times New Roman"/>
                <a:cs typeface="Times New Roman"/>
              </a:rPr>
              <a:t>4,</a:t>
            </a:r>
            <a:r>
              <a:rPr dirty="0" sz="1800" spc="114" b="1">
                <a:solidFill>
                  <a:srgbClr val="A217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A2171E"/>
                </a:solidFill>
                <a:latin typeface="Times New Roman"/>
                <a:cs typeface="Times New Roman"/>
              </a:rPr>
              <a:t>1969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7000"/>
              </a:lnSpc>
              <a:spcBef>
                <a:spcPts val="125"/>
              </a:spcBef>
            </a:pP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leaders </a:t>
            </a:r>
            <a:r>
              <a:rPr dirty="0" sz="1600" spc="-5">
                <a:latin typeface="Calibri"/>
                <a:cs typeface="Calibri"/>
              </a:rPr>
              <a:t>of </a:t>
            </a:r>
            <a:r>
              <a:rPr dirty="0" sz="1600" spc="-20">
                <a:latin typeface="Calibri"/>
                <a:cs typeface="Calibri"/>
              </a:rPr>
              <a:t>Chhatra </a:t>
            </a:r>
            <a:r>
              <a:rPr dirty="0" sz="1600" spc="-5">
                <a:latin typeface="Calibri"/>
                <a:cs typeface="Calibri"/>
              </a:rPr>
              <a:t>League, </a:t>
            </a:r>
            <a:r>
              <a:rPr dirty="0" sz="1600" spc="-20">
                <a:latin typeface="Calibri"/>
                <a:cs typeface="Calibri"/>
              </a:rPr>
              <a:t>Chhatra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Union </a:t>
            </a:r>
            <a:r>
              <a:rPr dirty="0" sz="1600" spc="-15">
                <a:latin typeface="Calibri"/>
                <a:cs typeface="Calibri"/>
              </a:rPr>
              <a:t>(Matia </a:t>
            </a:r>
            <a:r>
              <a:rPr dirty="0" sz="1600" spc="-5">
                <a:latin typeface="Calibri"/>
                <a:cs typeface="Calibri"/>
              </a:rPr>
              <a:t>and </a:t>
            </a:r>
            <a:r>
              <a:rPr dirty="0" sz="1600" spc="-10">
                <a:latin typeface="Calibri"/>
                <a:cs typeface="Calibri"/>
              </a:rPr>
              <a:t>Menon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group) </a:t>
            </a:r>
            <a:r>
              <a:rPr dirty="0" sz="1600" spc="-15">
                <a:latin typeface="Calibri"/>
                <a:cs typeface="Calibri"/>
              </a:rPr>
              <a:t>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Dhaka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University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Central</a:t>
            </a:r>
            <a:r>
              <a:rPr dirty="0" sz="1600" spc="-10">
                <a:latin typeface="Calibri"/>
                <a:cs typeface="Calibri"/>
              </a:rPr>
              <a:t> Students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Union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(DUCSU) </a:t>
            </a:r>
            <a:r>
              <a:rPr dirty="0" sz="1600" spc="-10">
                <a:latin typeface="Calibri"/>
                <a:cs typeface="Calibri"/>
              </a:rPr>
              <a:t>sat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together </a:t>
            </a:r>
            <a:r>
              <a:rPr dirty="0" sz="1600" spc="-5">
                <a:latin typeface="Calibri"/>
                <a:cs typeface="Calibri"/>
              </a:rPr>
              <a:t>on 4 </a:t>
            </a:r>
            <a:r>
              <a:rPr dirty="0" sz="1600" spc="-10">
                <a:latin typeface="Calibri"/>
                <a:cs typeface="Calibri"/>
              </a:rPr>
              <a:t>January </a:t>
            </a:r>
            <a:r>
              <a:rPr dirty="0" sz="1600" spc="-5">
                <a:latin typeface="Calibri"/>
                <a:cs typeface="Calibri"/>
              </a:rPr>
              <a:t>1969 and </a:t>
            </a:r>
            <a:r>
              <a:rPr dirty="0" sz="1600" spc="-20">
                <a:latin typeface="Calibri"/>
                <a:cs typeface="Calibri"/>
              </a:rPr>
              <a:t>formed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 </a:t>
            </a:r>
            <a:r>
              <a:rPr dirty="0" sz="1600" spc="-15">
                <a:latin typeface="Calibri"/>
                <a:cs typeface="Calibri"/>
              </a:rPr>
              <a:t>united front known as 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Sarbadaliya </a:t>
            </a:r>
            <a:r>
              <a:rPr dirty="0" sz="1600" spc="-20">
                <a:latin typeface="Calibri"/>
                <a:cs typeface="Calibri"/>
              </a:rPr>
              <a:t>Chhatra </a:t>
            </a:r>
            <a:r>
              <a:rPr dirty="0" sz="1600" spc="-15">
                <a:latin typeface="Calibri"/>
                <a:cs typeface="Calibri"/>
              </a:rPr>
              <a:t>Sangram Parishad (All</a:t>
            </a:r>
            <a:r>
              <a:rPr dirty="0" sz="1600" spc="-10">
                <a:latin typeface="Calibri"/>
                <a:cs typeface="Calibri"/>
              </a:rPr>
              <a:t> Parties </a:t>
            </a:r>
            <a:r>
              <a:rPr dirty="0" sz="1600" spc="-20">
                <a:latin typeface="Calibri"/>
                <a:cs typeface="Calibri"/>
              </a:rPr>
              <a:t>Student </a:t>
            </a:r>
            <a:r>
              <a:rPr dirty="0" sz="1600" spc="-15">
                <a:latin typeface="Calibri"/>
                <a:cs typeface="Calibri"/>
              </a:rPr>
              <a:t>Resistance </a:t>
            </a:r>
            <a:r>
              <a:rPr dirty="0" sz="1600" spc="-10">
                <a:latin typeface="Calibri"/>
                <a:cs typeface="Calibri"/>
              </a:rPr>
              <a:t> Council).</a:t>
            </a:r>
            <a:endParaRPr sz="1600">
              <a:latin typeface="Calibri"/>
              <a:cs typeface="Calibri"/>
            </a:endParaRPr>
          </a:p>
          <a:p>
            <a:pPr algn="just" marL="12700" marR="5080">
              <a:lnSpc>
                <a:spcPct val="117100"/>
              </a:lnSpc>
              <a:spcBef>
                <a:spcPts val="90"/>
              </a:spcBef>
            </a:pPr>
            <a:r>
              <a:rPr dirty="0" sz="1600" spc="-20">
                <a:latin typeface="Calibri"/>
                <a:cs typeface="Calibri"/>
              </a:rPr>
              <a:t>Chhatra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Sangram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Parishad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presented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11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points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program,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combination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six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points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Bangabandhu</a:t>
            </a:r>
            <a:r>
              <a:rPr dirty="0" sz="1600" spc="-10">
                <a:latin typeface="Calibri"/>
                <a:cs typeface="Calibri"/>
              </a:rPr>
              <a:t> and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few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other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demands.11 </a:t>
            </a:r>
            <a:r>
              <a:rPr dirty="0" sz="1600" spc="-15">
                <a:latin typeface="Calibri"/>
                <a:cs typeface="Calibri"/>
              </a:rPr>
              <a:t>points</a:t>
            </a:r>
            <a:r>
              <a:rPr dirty="0" sz="1600" spc="-10">
                <a:latin typeface="Calibri"/>
                <a:cs typeface="Calibri"/>
              </a:rPr>
              <a:t> got </a:t>
            </a:r>
            <a:r>
              <a:rPr dirty="0" sz="1600" spc="-20">
                <a:latin typeface="Calibri"/>
                <a:cs typeface="Calibri"/>
              </a:rPr>
              <a:t>support </a:t>
            </a:r>
            <a:r>
              <a:rPr dirty="0" sz="1600" spc="-5">
                <a:latin typeface="Calibri"/>
                <a:cs typeface="Calibri"/>
              </a:rPr>
              <a:t>of </a:t>
            </a:r>
            <a:r>
              <a:rPr dirty="0" sz="1600" spc="-1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Bangalees </a:t>
            </a:r>
            <a:r>
              <a:rPr dirty="0" sz="1600" spc="-15">
                <a:latin typeface="Calibri"/>
                <a:cs typeface="Calibri"/>
              </a:rPr>
              <a:t>from </a:t>
            </a:r>
            <a:r>
              <a:rPr dirty="0" sz="1600" spc="-5">
                <a:latin typeface="Calibri"/>
                <a:cs typeface="Calibri"/>
              </a:rPr>
              <a:t>all </a:t>
            </a:r>
            <a:r>
              <a:rPr dirty="0" sz="1600" spc="-25">
                <a:latin typeface="Calibri"/>
                <a:cs typeface="Calibri"/>
              </a:rPr>
              <a:t>strata </a:t>
            </a:r>
            <a:r>
              <a:rPr dirty="0" sz="1600" spc="-5">
                <a:latin typeface="Calibri"/>
                <a:cs typeface="Calibri"/>
              </a:rPr>
              <a:t>of </a:t>
            </a:r>
            <a:r>
              <a:rPr dirty="0" sz="1600" spc="-20">
                <a:latin typeface="Calibri"/>
                <a:cs typeface="Calibri"/>
              </a:rPr>
              <a:t>life 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very </a:t>
            </a:r>
            <a:r>
              <a:rPr dirty="0" sz="1600" spc="-15">
                <a:latin typeface="Calibri"/>
                <a:cs typeface="Calibri"/>
              </a:rPr>
              <a:t>soon.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3800"/>
            <a:ext cx="7124700" cy="2514600"/>
            <a:chOff x="0" y="7543800"/>
            <a:chExt cx="7124700" cy="2514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7543800"/>
              <a:ext cx="2857500" cy="1981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7543800"/>
              <a:ext cx="3200400" cy="1981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1931" y="293015"/>
            <a:ext cx="4825365" cy="90868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 spc="-5" b="1">
                <a:solidFill>
                  <a:srgbClr val="A2171E"/>
                </a:solidFill>
                <a:latin typeface="Calibri"/>
                <a:cs typeface="Calibri"/>
              </a:rPr>
              <a:t>January</a:t>
            </a:r>
            <a:r>
              <a:rPr dirty="0" sz="1600" spc="-30" b="1">
                <a:solidFill>
                  <a:srgbClr val="A2171E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A2171E"/>
                </a:solidFill>
                <a:latin typeface="Calibri"/>
                <a:cs typeface="Calibri"/>
              </a:rPr>
              <a:t>8,</a:t>
            </a:r>
            <a:r>
              <a:rPr dirty="0" sz="1600" spc="-30" b="1">
                <a:solidFill>
                  <a:srgbClr val="A2171E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A2171E"/>
                </a:solidFill>
                <a:latin typeface="Calibri"/>
                <a:cs typeface="Calibri"/>
              </a:rPr>
              <a:t>1969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44805" indent="-33274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44805" algn="l"/>
                <a:tab pos="345440" algn="l"/>
                <a:tab pos="975994" algn="l"/>
                <a:tab pos="1758950" algn="l"/>
                <a:tab pos="2579370" algn="l"/>
                <a:tab pos="2999740" algn="l"/>
                <a:tab pos="3838575" algn="l"/>
                <a:tab pos="4605020" algn="l"/>
              </a:tabLst>
            </a:pPr>
            <a:r>
              <a:rPr dirty="0" sz="1600" spc="-10">
                <a:latin typeface="Calibri"/>
                <a:cs typeface="Calibri"/>
              </a:rPr>
              <a:t>Eight	parties	</a:t>
            </a:r>
            <a:r>
              <a:rPr dirty="0" sz="1600" spc="-15">
                <a:latin typeface="Calibri"/>
                <a:cs typeface="Calibri"/>
              </a:rPr>
              <a:t>formed	</a:t>
            </a:r>
            <a:r>
              <a:rPr dirty="0" sz="1600" spc="-5">
                <a:latin typeface="Calibri"/>
                <a:cs typeface="Calibri"/>
              </a:rPr>
              <a:t>an	</a:t>
            </a:r>
            <a:r>
              <a:rPr dirty="0" sz="1600" spc="-15">
                <a:latin typeface="Calibri"/>
                <a:cs typeface="Calibri"/>
              </a:rPr>
              <a:t>alliance	</a:t>
            </a:r>
            <a:r>
              <a:rPr dirty="0" sz="1600" spc="-20">
                <a:latin typeface="Calibri"/>
                <a:cs typeface="Calibri"/>
              </a:rPr>
              <a:t>known	</a:t>
            </a:r>
            <a:r>
              <a:rPr dirty="0" sz="1600" spc="-5">
                <a:latin typeface="Calibri"/>
                <a:cs typeface="Calibri"/>
              </a:rPr>
              <a:t>as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 sz="1600" spc="-10">
                <a:latin typeface="Calibri"/>
                <a:cs typeface="Calibri"/>
              </a:rPr>
              <a:t>Committee/DAC)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placed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forward</a:t>
            </a:r>
            <a:r>
              <a:rPr dirty="0" sz="1600" spc="-5">
                <a:latin typeface="Calibri"/>
                <a:cs typeface="Calibri"/>
              </a:rPr>
              <a:t> 8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points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demand.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9348" y="647191"/>
            <a:ext cx="10267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Calibri"/>
                <a:cs typeface="Calibri"/>
              </a:rPr>
              <a:t>(Democratic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7406" y="647191"/>
            <a:ext cx="554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c</a:t>
            </a:r>
            <a:r>
              <a:rPr dirty="0" sz="1600" spc="-15">
                <a:latin typeface="Calibri"/>
                <a:cs typeface="Calibri"/>
              </a:rPr>
              <a:t>t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131" y="1472844"/>
            <a:ext cx="6861175" cy="58604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63500">
              <a:lnSpc>
                <a:spcPct val="100000"/>
              </a:lnSpc>
              <a:spcBef>
                <a:spcPts val="530"/>
              </a:spcBef>
            </a:pPr>
            <a:r>
              <a:rPr dirty="0" sz="1600" spc="-5" b="1">
                <a:solidFill>
                  <a:srgbClr val="1FADCD"/>
                </a:solidFill>
                <a:latin typeface="Calibri"/>
                <a:cs typeface="Calibri"/>
              </a:rPr>
              <a:t>January</a:t>
            </a:r>
            <a:r>
              <a:rPr dirty="0" sz="1600" spc="-30" b="1">
                <a:solidFill>
                  <a:srgbClr val="1FADCD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FADCD"/>
                </a:solidFill>
                <a:latin typeface="Calibri"/>
                <a:cs typeface="Calibri"/>
              </a:rPr>
              <a:t>20,</a:t>
            </a:r>
            <a:r>
              <a:rPr dirty="0" sz="1600" spc="-30" b="1">
                <a:solidFill>
                  <a:srgbClr val="1FADCD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FADCD"/>
                </a:solidFill>
                <a:latin typeface="Calibri"/>
                <a:cs typeface="Calibri"/>
              </a:rPr>
              <a:t>1969:</a:t>
            </a:r>
            <a:endParaRPr sz="1600">
              <a:latin typeface="Calibri"/>
              <a:cs typeface="Calibri"/>
            </a:endParaRPr>
          </a:p>
          <a:p>
            <a:pPr algn="just" marL="349885" marR="52705" indent="-287020">
              <a:lnSpc>
                <a:spcPct val="116900"/>
              </a:lnSpc>
              <a:spcBef>
                <a:spcPts val="110"/>
              </a:spcBef>
              <a:buFont typeface="Wingdings"/>
              <a:buChar char=""/>
              <a:tabLst>
                <a:tab pos="350520" algn="l"/>
              </a:tabLst>
            </a:pPr>
            <a:r>
              <a:rPr dirty="0" sz="1600" spc="-10">
                <a:latin typeface="Calibri"/>
                <a:cs typeface="Calibri"/>
              </a:rPr>
              <a:t>Students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observed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hartal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East</a:t>
            </a:r>
            <a:r>
              <a:rPr dirty="0" sz="1600" spc="-20">
                <a:latin typeface="Calibri"/>
                <a:cs typeface="Calibri"/>
              </a:rPr>
              <a:t> Pakistan</a:t>
            </a:r>
            <a:r>
              <a:rPr dirty="0" sz="1600" spc="-15">
                <a:latin typeface="Calibri"/>
                <a:cs typeface="Calibri"/>
              </a:rPr>
              <a:t> to</a:t>
            </a:r>
            <a:r>
              <a:rPr dirty="0" sz="1600" spc="-10">
                <a:latin typeface="Calibri"/>
                <a:cs typeface="Calibri"/>
              </a:rPr>
              <a:t> protest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that </a:t>
            </a:r>
            <a:r>
              <a:rPr dirty="0" sz="1600" spc="-30">
                <a:latin typeface="Calibri"/>
                <a:cs typeface="Calibri"/>
              </a:rPr>
              <a:t>brutality.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During 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hartal police fired </a:t>
            </a:r>
            <a:r>
              <a:rPr dirty="0" sz="1600" spc="-15">
                <a:latin typeface="Calibri"/>
                <a:cs typeface="Calibri"/>
              </a:rPr>
              <a:t>open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15">
                <a:latin typeface="Calibri"/>
                <a:cs typeface="Calibri"/>
              </a:rPr>
              <a:t>front </a:t>
            </a:r>
            <a:r>
              <a:rPr dirty="0" sz="1600" spc="-10">
                <a:latin typeface="Calibri"/>
                <a:cs typeface="Calibri"/>
              </a:rPr>
              <a:t>of </a:t>
            </a:r>
            <a:r>
              <a:rPr dirty="0" sz="1600" spc="-15">
                <a:latin typeface="Calibri"/>
                <a:cs typeface="Calibri"/>
              </a:rPr>
              <a:t>Dhaka Medical</a:t>
            </a:r>
            <a:r>
              <a:rPr dirty="0" sz="1600" spc="-10">
                <a:latin typeface="Calibri"/>
                <a:cs typeface="Calibri"/>
              </a:rPr>
              <a:t> College and </a:t>
            </a:r>
            <a:r>
              <a:rPr dirty="0" sz="1600" spc="-5">
                <a:latin typeface="Calibri"/>
                <a:cs typeface="Calibri"/>
              </a:rPr>
              <a:t>a </a:t>
            </a:r>
            <a:r>
              <a:rPr dirty="0" sz="1600" spc="-20">
                <a:latin typeface="Calibri"/>
                <a:cs typeface="Calibri"/>
              </a:rPr>
              <a:t>student </a:t>
            </a:r>
            <a:r>
              <a:rPr dirty="0" sz="1600" spc="-10">
                <a:latin typeface="Calibri"/>
                <a:cs typeface="Calibri"/>
              </a:rPr>
              <a:t>leader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Asaduzzaman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killed.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algn="just" marL="63500">
              <a:lnSpc>
                <a:spcPct val="100000"/>
              </a:lnSpc>
            </a:pPr>
            <a:r>
              <a:rPr dirty="0" sz="1600" spc="-10" b="1">
                <a:solidFill>
                  <a:srgbClr val="00AF50"/>
                </a:solidFill>
                <a:latin typeface="Calibri"/>
                <a:cs typeface="Calibri"/>
              </a:rPr>
              <a:t>February</a:t>
            </a:r>
            <a:r>
              <a:rPr dirty="0" sz="16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alibri"/>
                <a:cs typeface="Calibri"/>
              </a:rPr>
              <a:t>15</a:t>
            </a:r>
            <a:r>
              <a:rPr dirty="0" sz="16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alibri"/>
                <a:cs typeface="Calibri"/>
              </a:rPr>
              <a:t>&amp;</a:t>
            </a:r>
            <a:r>
              <a:rPr dirty="0" sz="16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Calibri"/>
                <a:cs typeface="Calibri"/>
              </a:rPr>
              <a:t>16:</a:t>
            </a:r>
            <a:endParaRPr sz="1600">
              <a:latin typeface="Calibri"/>
              <a:cs typeface="Calibri"/>
            </a:endParaRPr>
          </a:p>
          <a:p>
            <a:pPr algn="just" marL="63500" marR="54610">
              <a:lnSpc>
                <a:spcPct val="116900"/>
              </a:lnSpc>
              <a:spcBef>
                <a:spcPts val="110"/>
              </a:spcBef>
            </a:pPr>
            <a:r>
              <a:rPr dirty="0" sz="1600" spc="-15">
                <a:latin typeface="Calibri"/>
                <a:cs typeface="Calibri"/>
              </a:rPr>
              <a:t>Sergeant </a:t>
            </a:r>
            <a:r>
              <a:rPr dirty="0" sz="1600" spc="-20">
                <a:latin typeface="Calibri"/>
                <a:cs typeface="Calibri"/>
              </a:rPr>
              <a:t>Zahurul </a:t>
            </a:r>
            <a:r>
              <a:rPr dirty="0" sz="1600" spc="-10">
                <a:latin typeface="Calibri"/>
                <a:cs typeface="Calibri"/>
              </a:rPr>
              <a:t>Haque, </a:t>
            </a:r>
            <a:r>
              <a:rPr dirty="0" sz="1600" spc="-5">
                <a:latin typeface="Calibri"/>
                <a:cs typeface="Calibri"/>
              </a:rPr>
              <a:t>an </a:t>
            </a:r>
            <a:r>
              <a:rPr dirty="0" sz="1600" spc="-10">
                <a:latin typeface="Calibri"/>
                <a:cs typeface="Calibri"/>
              </a:rPr>
              <a:t>under-trial </a:t>
            </a:r>
            <a:r>
              <a:rPr dirty="0" sz="1600" spc="-15">
                <a:latin typeface="Calibri"/>
                <a:cs typeface="Calibri"/>
              </a:rPr>
              <a:t>prisoner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15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Agartala Conspiracy </a:t>
            </a:r>
            <a:r>
              <a:rPr dirty="0" sz="1600" spc="-10">
                <a:latin typeface="Calibri"/>
                <a:cs typeface="Calibri"/>
              </a:rPr>
              <a:t>Case,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was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killed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brutally</a:t>
            </a:r>
            <a:r>
              <a:rPr dirty="0" sz="1600" spc="-10">
                <a:latin typeface="Calibri"/>
                <a:cs typeface="Calibri"/>
              </a:rPr>
              <a:t> by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gun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shot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Dhaka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Cantonment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>
                <a:latin typeface="Calibri"/>
                <a:cs typeface="Calibri"/>
              </a:rPr>
              <a:t> 15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February.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movement triggered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off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protest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killing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Zahurul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Haque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16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February.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algn="just" marL="63500">
              <a:lnSpc>
                <a:spcPct val="100000"/>
              </a:lnSpc>
            </a:pPr>
            <a:r>
              <a:rPr dirty="0" sz="1600" spc="-10" b="1">
                <a:solidFill>
                  <a:srgbClr val="1FADCD"/>
                </a:solidFill>
                <a:latin typeface="Calibri"/>
                <a:cs typeface="Calibri"/>
              </a:rPr>
              <a:t>February</a:t>
            </a:r>
            <a:r>
              <a:rPr dirty="0" sz="1600" spc="-20" b="1">
                <a:solidFill>
                  <a:srgbClr val="1FADCD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FADCD"/>
                </a:solidFill>
                <a:latin typeface="Calibri"/>
                <a:cs typeface="Calibri"/>
              </a:rPr>
              <a:t>18,</a:t>
            </a:r>
            <a:r>
              <a:rPr dirty="0" sz="1600" spc="-25" b="1">
                <a:solidFill>
                  <a:srgbClr val="1FADCD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FADCD"/>
                </a:solidFill>
                <a:latin typeface="Calibri"/>
                <a:cs typeface="Calibri"/>
              </a:rPr>
              <a:t>1969:</a:t>
            </a:r>
            <a:endParaRPr sz="1600">
              <a:latin typeface="Calibri"/>
              <a:cs typeface="Calibri"/>
            </a:endParaRPr>
          </a:p>
          <a:p>
            <a:pPr algn="just" marL="63500" marR="53340">
              <a:lnSpc>
                <a:spcPct val="116900"/>
              </a:lnSpc>
              <a:spcBef>
                <a:spcPts val="110"/>
              </a:spcBef>
            </a:pPr>
            <a:r>
              <a:rPr dirty="0" sz="1600" spc="-5">
                <a:latin typeface="Calibri"/>
                <a:cs typeface="Calibri"/>
              </a:rPr>
              <a:t>On 18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February </a:t>
            </a: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army </a:t>
            </a:r>
            <a:r>
              <a:rPr dirty="0" sz="1600" spc="-15">
                <a:latin typeface="Calibri"/>
                <a:cs typeface="Calibri"/>
              </a:rPr>
              <a:t>bayoneted </a:t>
            </a:r>
            <a:r>
              <a:rPr dirty="0" sz="1600" spc="-60">
                <a:latin typeface="Calibri"/>
                <a:cs typeface="Calibri"/>
              </a:rPr>
              <a:t>Dr.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Mohammad </a:t>
            </a:r>
            <a:r>
              <a:rPr dirty="0" sz="1600" spc="-15">
                <a:latin typeface="Calibri"/>
                <a:cs typeface="Calibri"/>
              </a:rPr>
              <a:t>Shamsuzzoha,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then </a:t>
            </a:r>
            <a:r>
              <a:rPr dirty="0" sz="1600" spc="-10">
                <a:latin typeface="Calibri"/>
                <a:cs typeface="Calibri"/>
              </a:rPr>
              <a:t> Proctor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Rajshahi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University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killed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him.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algn="just" marL="63500" marR="52069">
              <a:lnSpc>
                <a:spcPct val="117000"/>
              </a:lnSpc>
            </a:pPr>
            <a:r>
              <a:rPr dirty="0" sz="1600" spc="-15">
                <a:latin typeface="Calibri"/>
                <a:cs typeface="Calibri"/>
              </a:rPr>
              <a:t>Ayub </a:t>
            </a:r>
            <a:r>
              <a:rPr dirty="0" sz="1600" spc="-5">
                <a:latin typeface="Calibri"/>
                <a:cs typeface="Calibri"/>
              </a:rPr>
              <a:t>Khan </a:t>
            </a:r>
            <a:r>
              <a:rPr dirty="0" sz="1600" spc="-15">
                <a:latin typeface="Calibri"/>
                <a:cs typeface="Calibri"/>
              </a:rPr>
              <a:t>could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realize that </a:t>
            </a:r>
            <a:r>
              <a:rPr dirty="0" sz="1600" spc="-10">
                <a:latin typeface="Calibri"/>
                <a:cs typeface="Calibri"/>
              </a:rPr>
              <a:t>the situation would go </a:t>
            </a:r>
            <a:r>
              <a:rPr dirty="0" sz="1600" spc="-15">
                <a:latin typeface="Calibri"/>
                <a:cs typeface="Calibri"/>
              </a:rPr>
              <a:t>beyond </a:t>
            </a:r>
            <a:r>
              <a:rPr dirty="0" sz="1600" spc="-20">
                <a:latin typeface="Calibri"/>
                <a:cs typeface="Calibri"/>
              </a:rPr>
              <a:t>control </a:t>
            </a:r>
            <a:r>
              <a:rPr dirty="0" sz="1600" spc="-15">
                <a:latin typeface="Calibri"/>
                <a:cs typeface="Calibri"/>
              </a:rPr>
              <a:t>unless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 </a:t>
            </a:r>
            <a:r>
              <a:rPr dirty="0" sz="1600" spc="-15">
                <a:latin typeface="Calibri"/>
                <a:cs typeface="Calibri"/>
              </a:rPr>
              <a:t> Agartala </a:t>
            </a:r>
            <a:r>
              <a:rPr dirty="0" sz="1600" spc="-10">
                <a:latin typeface="Calibri"/>
                <a:cs typeface="Calibri"/>
              </a:rPr>
              <a:t>Case </a:t>
            </a:r>
            <a:r>
              <a:rPr dirty="0" sz="1600" spc="-15">
                <a:latin typeface="Calibri"/>
                <a:cs typeface="Calibri"/>
              </a:rPr>
              <a:t>was withdrawn </a:t>
            </a:r>
            <a:r>
              <a:rPr dirty="0" sz="1600" spc="-10">
                <a:latin typeface="Calibri"/>
                <a:cs typeface="Calibri"/>
              </a:rPr>
              <a:t>and the </a:t>
            </a:r>
            <a:r>
              <a:rPr dirty="0" sz="1600" spc="-5">
                <a:latin typeface="Calibri"/>
                <a:cs typeface="Calibri"/>
              </a:rPr>
              <a:t>accused </a:t>
            </a:r>
            <a:r>
              <a:rPr dirty="0" sz="1600" spc="-10">
                <a:latin typeface="Calibri"/>
                <a:cs typeface="Calibri"/>
              </a:rPr>
              <a:t>people were released.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All the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accused </a:t>
            </a:r>
            <a:r>
              <a:rPr dirty="0" sz="1600" spc="-15">
                <a:latin typeface="Calibri"/>
                <a:cs typeface="Calibri"/>
              </a:rPr>
              <a:t>including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Sheikh</a:t>
            </a:r>
            <a:r>
              <a:rPr dirty="0" sz="1600" spc="-10">
                <a:latin typeface="Calibri"/>
                <a:cs typeface="Calibri"/>
              </a:rPr>
              <a:t> Mujibur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Rahman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were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released on </a:t>
            </a:r>
            <a:r>
              <a:rPr dirty="0" sz="1600">
                <a:latin typeface="Calibri"/>
                <a:cs typeface="Calibri"/>
              </a:rPr>
              <a:t>22 </a:t>
            </a:r>
            <a:r>
              <a:rPr dirty="0" sz="1600" spc="-10">
                <a:latin typeface="Calibri"/>
                <a:cs typeface="Calibri"/>
              </a:rPr>
              <a:t>February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and </a:t>
            </a:r>
            <a:r>
              <a:rPr dirty="0" sz="1600" spc="-15">
                <a:latin typeface="Calibri"/>
                <a:cs typeface="Calibri"/>
              </a:rPr>
              <a:t>Agartala case </a:t>
            </a:r>
            <a:r>
              <a:rPr dirty="0" sz="1600" spc="-10">
                <a:latin typeface="Calibri"/>
                <a:cs typeface="Calibri"/>
              </a:rPr>
              <a:t>was </a:t>
            </a:r>
            <a:r>
              <a:rPr dirty="0" sz="1600" spc="-15">
                <a:latin typeface="Calibri"/>
                <a:cs typeface="Calibri"/>
              </a:rPr>
              <a:t>withdrawn. </a:t>
            </a:r>
            <a:r>
              <a:rPr dirty="0" sz="1600" spc="-10">
                <a:latin typeface="Calibri"/>
                <a:cs typeface="Calibri"/>
              </a:rPr>
              <a:t>Then </a:t>
            </a:r>
            <a:r>
              <a:rPr dirty="0" sz="1600" spc="-20">
                <a:latin typeface="Calibri"/>
                <a:cs typeface="Calibri"/>
              </a:rPr>
              <a:t>Ayub </a:t>
            </a:r>
            <a:r>
              <a:rPr dirty="0" sz="1600" spc="-10">
                <a:latin typeface="Calibri"/>
                <a:cs typeface="Calibri"/>
              </a:rPr>
              <a:t>Khan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declared </a:t>
            </a:r>
            <a:r>
              <a:rPr dirty="0" sz="1600" spc="-10">
                <a:latin typeface="Calibri"/>
                <a:cs typeface="Calibri"/>
              </a:rPr>
              <a:t>that </a:t>
            </a:r>
            <a:r>
              <a:rPr dirty="0" sz="1600" spc="-5">
                <a:latin typeface="Calibri"/>
                <a:cs typeface="Calibri"/>
              </a:rPr>
              <a:t>he </a:t>
            </a:r>
            <a:r>
              <a:rPr dirty="0" sz="1600" spc="-15">
                <a:latin typeface="Calibri"/>
                <a:cs typeface="Calibri"/>
              </a:rPr>
              <a:t>would not 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contest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10">
                <a:latin typeface="Calibri"/>
                <a:cs typeface="Calibri"/>
              </a:rPr>
              <a:t>the </a:t>
            </a:r>
            <a:r>
              <a:rPr dirty="0" sz="1600" spc="-20">
                <a:latin typeface="Calibri"/>
                <a:cs typeface="Calibri"/>
              </a:rPr>
              <a:t>next </a:t>
            </a:r>
            <a:r>
              <a:rPr dirty="0" sz="1600" spc="-15">
                <a:latin typeface="Calibri"/>
                <a:cs typeface="Calibri"/>
              </a:rPr>
              <a:t>presidential </a:t>
            </a:r>
            <a:r>
              <a:rPr dirty="0" sz="1600" spc="-10">
                <a:latin typeface="Calibri"/>
                <a:cs typeface="Calibri"/>
              </a:rPr>
              <a:t>election and in </a:t>
            </a:r>
            <a:r>
              <a:rPr dirty="0" sz="1600">
                <a:latin typeface="Calibri"/>
                <a:cs typeface="Calibri"/>
              </a:rPr>
              <a:t>25</a:t>
            </a:r>
            <a:r>
              <a:rPr dirty="0" baseline="26455" sz="1575">
                <a:latin typeface="Calibri"/>
                <a:cs typeface="Calibri"/>
              </a:rPr>
              <a:t>th</a:t>
            </a:r>
            <a:r>
              <a:rPr dirty="0" baseline="26455" sz="1575" spc="7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March </a:t>
            </a:r>
            <a:r>
              <a:rPr dirty="0" sz="1600" spc="-5">
                <a:latin typeface="Calibri"/>
                <a:cs typeface="Calibri"/>
              </a:rPr>
              <a:t>he </a:t>
            </a:r>
            <a:r>
              <a:rPr dirty="0" sz="1600" spc="-25">
                <a:latin typeface="Calibri"/>
                <a:cs typeface="Calibri"/>
              </a:rPr>
              <a:t>gave </a:t>
            </a:r>
            <a:r>
              <a:rPr dirty="0" sz="1600" spc="-10">
                <a:latin typeface="Calibri"/>
                <a:cs typeface="Calibri"/>
              </a:rPr>
              <a:t>the </a:t>
            </a:r>
            <a:r>
              <a:rPr dirty="0" sz="1600" spc="-15">
                <a:latin typeface="Calibri"/>
                <a:cs typeface="Calibri"/>
              </a:rPr>
              <a:t>power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Yahya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Khan.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33755"/>
            <a:ext cx="5563870" cy="3532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Importance/Significance</a:t>
            </a:r>
            <a:r>
              <a:rPr dirty="0" sz="20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of the</a:t>
            </a:r>
            <a:r>
              <a:rPr dirty="0" sz="20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r>
              <a:rPr dirty="0" sz="2000" spc="-2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Uprising</a:t>
            </a:r>
            <a:r>
              <a:rPr dirty="0" sz="20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March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25,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Ayub </a:t>
            </a:r>
            <a:r>
              <a:rPr dirty="0" sz="1600" spc="-5">
                <a:latin typeface="Calibri"/>
                <a:cs typeface="Calibri"/>
              </a:rPr>
              <a:t>Khan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was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forced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resign.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The Agartala </a:t>
            </a:r>
            <a:r>
              <a:rPr dirty="0" sz="1600" spc="-15">
                <a:latin typeface="Calibri"/>
                <a:cs typeface="Calibri"/>
              </a:rPr>
              <a:t>conspiracy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case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withdrawn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22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February.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Sheikh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Mujibur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Rahman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conferred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title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Bangabandhu.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Awareness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 rights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Bengalis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increased.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5">
                <a:latin typeface="Calibri"/>
                <a:cs typeface="Calibri"/>
              </a:rPr>
              <a:t>Democratic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aspirations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are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awakened.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Inequality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between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East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West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Pakistan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came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end.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political </a:t>
            </a:r>
            <a:r>
              <a:rPr dirty="0" sz="1600" spc="-15">
                <a:latin typeface="Calibri"/>
                <a:cs typeface="Calibri"/>
              </a:rPr>
              <a:t>prisoners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were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released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from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prison.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Bengali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nationalism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created.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mass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uprising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played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vital </a:t>
            </a:r>
            <a:r>
              <a:rPr dirty="0" sz="1600" spc="-15">
                <a:latin typeface="Calibri"/>
                <a:cs typeface="Calibri"/>
              </a:rPr>
              <a:t>role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1970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elections.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mass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uprising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1969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inspired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war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independence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ismail - [2010]</dc:creator>
  <dc:title>PowerPoint Presentation</dc:title>
  <dcterms:created xsi:type="dcterms:W3CDTF">2024-04-22T16:41:24Z</dcterms:created>
  <dcterms:modified xsi:type="dcterms:W3CDTF">2024-04-22T16:41:24Z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2024-04-22T00:00:00Z</vt:filetime>
  </property>
</Properties>
</file>