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0917" y="870965"/>
            <a:ext cx="563016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5071" y="6391655"/>
            <a:ext cx="11777980" cy="309880"/>
          </a:xfrm>
          <a:custGeom>
            <a:avLst/>
            <a:gdLst/>
            <a:ahLst/>
            <a:cxnLst/>
            <a:rect l="l" t="t" r="r" b="b"/>
            <a:pathLst>
              <a:path w="11777980" h="309879">
                <a:moveTo>
                  <a:pt x="11777472" y="0"/>
                </a:moveTo>
                <a:lnTo>
                  <a:pt x="0" y="0"/>
                </a:lnTo>
                <a:lnTo>
                  <a:pt x="0" y="309562"/>
                </a:lnTo>
                <a:lnTo>
                  <a:pt x="11777472" y="309562"/>
                </a:lnTo>
                <a:lnTo>
                  <a:pt x="11777472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199" y="158495"/>
            <a:ext cx="11777980" cy="6547484"/>
          </a:xfrm>
          <a:custGeom>
            <a:avLst/>
            <a:gdLst/>
            <a:ahLst/>
            <a:cxnLst/>
            <a:rect l="l" t="t" r="r" b="b"/>
            <a:pathLst>
              <a:path w="11777980" h="6547484">
                <a:moveTo>
                  <a:pt x="0" y="6547104"/>
                </a:moveTo>
                <a:lnTo>
                  <a:pt x="11777472" y="6547104"/>
                </a:lnTo>
                <a:lnTo>
                  <a:pt x="11777472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172" y="236220"/>
            <a:ext cx="11725656" cy="63855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1856" y="374904"/>
            <a:ext cx="11448415" cy="6108700"/>
          </a:xfrm>
          <a:custGeom>
            <a:avLst/>
            <a:gdLst/>
            <a:ahLst/>
            <a:cxnLst/>
            <a:rect l="l" t="t" r="r" b="b"/>
            <a:pathLst>
              <a:path w="11448415" h="6108700">
                <a:moveTo>
                  <a:pt x="0" y="6108192"/>
                </a:moveTo>
                <a:lnTo>
                  <a:pt x="11448288" y="6108192"/>
                </a:lnTo>
                <a:lnTo>
                  <a:pt x="11448288" y="0"/>
                </a:lnTo>
                <a:lnTo>
                  <a:pt x="0" y="0"/>
                </a:lnTo>
                <a:lnTo>
                  <a:pt x="0" y="6108192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3813" y="622554"/>
            <a:ext cx="8564372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2099894"/>
            <a:ext cx="9900310" cy="387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9210" y="614248"/>
            <a:ext cx="1000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dirty="0">
                <a:solidFill>
                  <a:srgbClr val="00AE50"/>
                </a:solidFill>
                <a:latin typeface="Times New Roman"/>
                <a:cs typeface="Times New Roman"/>
              </a:rPr>
              <a:t>SIX-POINT</a:t>
            </a:r>
            <a:r>
              <a:rPr sz="4400" b="1" i="1" spc="-110" dirty="0">
                <a:solidFill>
                  <a:srgbClr val="00AE50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0AE50"/>
                </a:solidFill>
                <a:latin typeface="Times New Roman"/>
                <a:cs typeface="Times New Roman"/>
              </a:rPr>
              <a:t>PROGRAMME/MOVEMENT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005" y="1651657"/>
            <a:ext cx="4432935" cy="211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marR="1074420" indent="226695" algn="just">
              <a:lnSpc>
                <a:spcPct val="12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Prepared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Mallika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Datta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Lecturer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United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International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University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817" y="870965"/>
            <a:ext cx="214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sz="4800" spc="-270" dirty="0"/>
              <a:t>Six	</a:t>
            </a:r>
            <a:r>
              <a:rPr sz="4800" spc="-150" dirty="0"/>
              <a:t>P</a:t>
            </a:r>
            <a:r>
              <a:rPr sz="4800" spc="-25" dirty="0"/>
              <a:t>oint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7234555" cy="3325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3600" spc="-114" dirty="0">
                <a:latin typeface="Times New Roman"/>
                <a:cs typeface="Times New Roman"/>
              </a:rPr>
              <a:t>5. </a:t>
            </a:r>
            <a:r>
              <a:rPr sz="3600" spc="-25" dirty="0">
                <a:latin typeface="Times New Roman"/>
                <a:cs typeface="Times New Roman"/>
              </a:rPr>
              <a:t>There </a:t>
            </a:r>
            <a:r>
              <a:rPr sz="3600" spc="-40" dirty="0">
                <a:latin typeface="Times New Roman"/>
                <a:cs typeface="Times New Roman"/>
              </a:rPr>
              <a:t>should </a:t>
            </a:r>
            <a:r>
              <a:rPr sz="3600" spc="-35" dirty="0">
                <a:latin typeface="Times New Roman"/>
                <a:cs typeface="Times New Roman"/>
              </a:rPr>
              <a:t>be </a:t>
            </a:r>
            <a:r>
              <a:rPr sz="3600" spc="-55" dirty="0">
                <a:latin typeface="Times New Roman"/>
                <a:cs typeface="Times New Roman"/>
              </a:rPr>
              <a:t>separate </a:t>
            </a:r>
            <a:r>
              <a:rPr sz="3600" spc="-50" dirty="0">
                <a:latin typeface="Times New Roman"/>
                <a:cs typeface="Times New Roman"/>
              </a:rPr>
              <a:t>accounts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65" dirty="0">
                <a:latin typeface="Times New Roman"/>
                <a:cs typeface="Times New Roman"/>
              </a:rPr>
              <a:t>foreign </a:t>
            </a:r>
            <a:r>
              <a:rPr sz="3600" spc="-100" dirty="0">
                <a:latin typeface="Times New Roman"/>
                <a:cs typeface="Times New Roman"/>
              </a:rPr>
              <a:t>exchange </a:t>
            </a:r>
            <a:r>
              <a:rPr sz="3600" spc="-5" dirty="0">
                <a:latin typeface="Times New Roman"/>
                <a:cs typeface="Times New Roman"/>
              </a:rPr>
              <a:t>of the </a:t>
            </a:r>
            <a:r>
              <a:rPr sz="3600" spc="-70" dirty="0">
                <a:latin typeface="Times New Roman"/>
                <a:cs typeface="Times New Roman"/>
              </a:rPr>
              <a:t>two </a:t>
            </a:r>
            <a:r>
              <a:rPr sz="3600" spc="-95" dirty="0">
                <a:latin typeface="Times New Roman"/>
                <a:cs typeface="Times New Roman"/>
              </a:rPr>
              <a:t>regions. 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If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necessary,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requirement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Centre </a:t>
            </a:r>
            <a:r>
              <a:rPr sz="3600" spc="-185" dirty="0">
                <a:latin typeface="Times New Roman"/>
                <a:cs typeface="Times New Roman"/>
              </a:rPr>
              <a:t>will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be </a:t>
            </a:r>
            <a:r>
              <a:rPr sz="3600" spc="-25" dirty="0">
                <a:latin typeface="Times New Roman"/>
                <a:cs typeface="Times New Roman"/>
              </a:rPr>
              <a:t>met </a:t>
            </a:r>
            <a:r>
              <a:rPr sz="3600" spc="-160" dirty="0">
                <a:latin typeface="Times New Roman"/>
                <a:cs typeface="Times New Roman"/>
              </a:rPr>
              <a:t>by</a:t>
            </a:r>
            <a:r>
              <a:rPr sz="3600" spc="5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70" dirty="0">
                <a:latin typeface="Times New Roman"/>
                <a:cs typeface="Times New Roman"/>
              </a:rPr>
              <a:t>two</a:t>
            </a:r>
            <a:r>
              <a:rPr sz="3600" spc="76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regions 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on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95" dirty="0">
                <a:latin typeface="Times New Roman"/>
                <a:cs typeface="Times New Roman"/>
              </a:rPr>
              <a:t>basis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spc="-100" dirty="0">
                <a:latin typeface="Times New Roman"/>
                <a:cs typeface="Times New Roman"/>
              </a:rPr>
              <a:t>equal </a:t>
            </a:r>
            <a:r>
              <a:rPr sz="3600" spc="-50" dirty="0">
                <a:latin typeface="Times New Roman"/>
                <a:cs typeface="Times New Roman"/>
              </a:rPr>
              <a:t>rate </a:t>
            </a:r>
            <a:r>
              <a:rPr sz="3600" spc="15" dirty="0">
                <a:latin typeface="Times New Roman"/>
                <a:cs typeface="Times New Roman"/>
              </a:rPr>
              <a:t>or </a:t>
            </a:r>
            <a:r>
              <a:rPr sz="3600" spc="-114" dirty="0">
                <a:latin typeface="Times New Roman"/>
                <a:cs typeface="Times New Roman"/>
              </a:rPr>
              <a:t>as </a:t>
            </a:r>
            <a:r>
              <a:rPr sz="3600" spc="-85" dirty="0">
                <a:latin typeface="Times New Roman"/>
                <a:cs typeface="Times New Roman"/>
              </a:rPr>
              <a:t>specified 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constitution.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817" y="870965"/>
            <a:ext cx="214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sz="4800" spc="-270" dirty="0"/>
              <a:t>Six	</a:t>
            </a:r>
            <a:r>
              <a:rPr sz="4800" spc="-150" dirty="0"/>
              <a:t>P</a:t>
            </a:r>
            <a:r>
              <a:rPr sz="4800" spc="-25" dirty="0"/>
              <a:t>oint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5322"/>
            <a:ext cx="7234555" cy="2473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75"/>
              </a:spcBef>
            </a:pPr>
            <a:r>
              <a:rPr sz="4000" spc="-130" dirty="0">
                <a:latin typeface="Times New Roman"/>
                <a:cs typeface="Times New Roman"/>
              </a:rPr>
              <a:t>6. </a:t>
            </a:r>
            <a:r>
              <a:rPr sz="4000" spc="-5" dirty="0">
                <a:latin typeface="Times New Roman"/>
                <a:cs typeface="Times New Roman"/>
              </a:rPr>
              <a:t>The </a:t>
            </a:r>
            <a:r>
              <a:rPr sz="4000" spc="-90" dirty="0">
                <a:latin typeface="Times New Roman"/>
                <a:cs typeface="Times New Roman"/>
              </a:rPr>
              <a:t>federal </a:t>
            </a:r>
            <a:r>
              <a:rPr sz="4000" spc="-65" dirty="0">
                <a:latin typeface="Times New Roman"/>
                <a:cs typeface="Times New Roman"/>
              </a:rPr>
              <a:t>states </a:t>
            </a:r>
            <a:r>
              <a:rPr sz="4000" spc="-45" dirty="0">
                <a:latin typeface="Times New Roman"/>
                <a:cs typeface="Times New Roman"/>
              </a:rPr>
              <a:t>should </a:t>
            </a:r>
            <a:r>
              <a:rPr sz="4000" spc="-125" dirty="0">
                <a:latin typeface="Times New Roman"/>
                <a:cs typeface="Times New Roman"/>
              </a:rPr>
              <a:t>have </a:t>
            </a:r>
            <a:r>
              <a:rPr sz="4000" spc="-15" dirty="0">
                <a:latin typeface="Times New Roman"/>
                <a:cs typeface="Times New Roman"/>
              </a:rPr>
              <a:t>the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65" dirty="0">
                <a:latin typeface="Times New Roman"/>
                <a:cs typeface="Times New Roman"/>
              </a:rPr>
              <a:t>authority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40" dirty="0">
                <a:latin typeface="Times New Roman"/>
                <a:cs typeface="Times New Roman"/>
              </a:rPr>
              <a:t>to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25" dirty="0">
                <a:latin typeface="Times New Roman"/>
                <a:cs typeface="Times New Roman"/>
              </a:rPr>
              <a:t>form</a:t>
            </a:r>
            <a:r>
              <a:rPr sz="4000" spc="30" dirty="0">
                <a:latin typeface="Times New Roman"/>
                <a:cs typeface="Times New Roman"/>
              </a:rPr>
              <a:t> </a:t>
            </a:r>
            <a:r>
              <a:rPr sz="4000" spc="-105" dirty="0">
                <a:latin typeface="Times New Roman"/>
                <a:cs typeface="Times New Roman"/>
              </a:rPr>
              <a:t>regional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>
                <a:latin typeface="Times New Roman"/>
                <a:cs typeface="Times New Roman"/>
              </a:rPr>
              <a:t>armed 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5" dirty="0">
                <a:latin typeface="Times New Roman"/>
                <a:cs typeface="Times New Roman"/>
              </a:rPr>
              <a:t>forces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15" dirty="0">
                <a:latin typeface="Times New Roman"/>
                <a:cs typeface="Times New Roman"/>
              </a:rPr>
              <a:t>or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spc="-135" dirty="0">
                <a:latin typeface="Times New Roman"/>
                <a:cs typeface="Times New Roman"/>
              </a:rPr>
              <a:t>militia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spc="15" dirty="0">
                <a:latin typeface="Times New Roman"/>
                <a:cs typeface="Times New Roman"/>
              </a:rPr>
              <a:t>or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spc="-70" dirty="0">
                <a:latin typeface="Times New Roman"/>
                <a:cs typeface="Times New Roman"/>
              </a:rPr>
              <a:t>para</a:t>
            </a:r>
            <a:r>
              <a:rPr sz="4000" spc="865" dirty="0">
                <a:latin typeface="Times New Roman"/>
                <a:cs typeface="Times New Roman"/>
              </a:rPr>
              <a:t> </a:t>
            </a:r>
            <a:r>
              <a:rPr sz="4000" spc="-130" dirty="0">
                <a:latin typeface="Times New Roman"/>
                <a:cs typeface="Times New Roman"/>
              </a:rPr>
              <a:t>militia 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spc="-55" dirty="0">
                <a:latin typeface="Times New Roman"/>
                <a:cs typeface="Times New Roman"/>
              </a:rPr>
              <a:t>forces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40" dirty="0">
                <a:latin typeface="Times New Roman"/>
                <a:cs typeface="Times New Roman"/>
              </a:rPr>
              <a:t>to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protect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the </a:t>
            </a:r>
            <a:r>
              <a:rPr sz="4000" spc="-70" dirty="0">
                <a:latin typeface="Times New Roman"/>
                <a:cs typeface="Times New Roman"/>
              </a:rPr>
              <a:t>territories.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295"/>
              <a:ext cx="12192000" cy="483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19295"/>
              <a:ext cx="12192000" cy="4838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1280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4658" y="1847849"/>
              <a:ext cx="3531235" cy="0"/>
            </a:xfrm>
            <a:custGeom>
              <a:avLst/>
              <a:gdLst/>
              <a:ahLst/>
              <a:cxnLst/>
              <a:rect l="l" t="t" r="r" b="b"/>
              <a:pathLst>
                <a:path w="3531235">
                  <a:moveTo>
                    <a:pt x="0" y="0"/>
                  </a:moveTo>
                  <a:lnTo>
                    <a:pt x="3530854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623" y="478536"/>
              <a:ext cx="6231635" cy="5404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0052" y="783336"/>
              <a:ext cx="5519928" cy="45247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76" y="1117092"/>
              <a:ext cx="4820412" cy="386486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54225" y="150952"/>
            <a:ext cx="1300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305" marR="5080" indent="-5232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A9799"/>
                </a:solidFill>
                <a:latin typeface="Georgia"/>
                <a:cs typeface="Georgia"/>
              </a:rPr>
              <a:t>POINT  6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9841" y="1748027"/>
            <a:ext cx="328993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Myanmar Text"/>
                <a:cs typeface="Myanmar Text"/>
              </a:rPr>
              <a:t>East </a:t>
            </a:r>
            <a:r>
              <a:rPr sz="2400" spc="-5" dirty="0">
                <a:latin typeface="Myanmar Text"/>
                <a:cs typeface="Myanmar Text"/>
              </a:rPr>
              <a:t>Pakistan </a:t>
            </a:r>
            <a:r>
              <a:rPr sz="2400" spc="-15" dirty="0">
                <a:latin typeface="Myanmar Text"/>
                <a:cs typeface="Myanmar Text"/>
              </a:rPr>
              <a:t>should 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have a separate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military</a:t>
            </a:r>
            <a:r>
              <a:rPr sz="2400" spc="-4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or</a:t>
            </a:r>
            <a:r>
              <a:rPr sz="2400" spc="-4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paramilitary </a:t>
            </a:r>
            <a:r>
              <a:rPr sz="2400" spc="-64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force, and Navy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headquarters </a:t>
            </a:r>
            <a:r>
              <a:rPr sz="2400" spc="-15" dirty="0">
                <a:latin typeface="Myanmar Text"/>
                <a:cs typeface="Myanmar Text"/>
              </a:rPr>
              <a:t>should 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be</a:t>
            </a:r>
            <a:r>
              <a:rPr sz="2400" spc="-4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in</a:t>
            </a:r>
            <a:r>
              <a:rPr sz="2400" dirty="0">
                <a:latin typeface="Myanmar Text"/>
                <a:cs typeface="Myanmar Text"/>
              </a:rPr>
              <a:t> East</a:t>
            </a:r>
            <a:r>
              <a:rPr sz="2400" spc="-20" dirty="0">
                <a:latin typeface="Myanmar Text"/>
                <a:cs typeface="Myanmar Text"/>
              </a:rPr>
              <a:t> </a:t>
            </a:r>
            <a:r>
              <a:rPr sz="2400" spc="-15" dirty="0">
                <a:latin typeface="Myanmar Text"/>
                <a:cs typeface="Myanmar Text"/>
              </a:rPr>
              <a:t>Pakistan.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5310" y="695959"/>
            <a:ext cx="7684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78DB8"/>
                </a:solidFill>
                <a:latin typeface="Times New Roman"/>
                <a:cs typeface="Times New Roman"/>
              </a:rPr>
              <a:t>Political</a:t>
            </a:r>
            <a:r>
              <a:rPr sz="3600" b="1" spc="-55" dirty="0">
                <a:solidFill>
                  <a:srgbClr val="178DB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8"/>
                </a:solidFill>
                <a:latin typeface="Times New Roman"/>
                <a:cs typeface="Times New Roman"/>
              </a:rPr>
              <a:t>parties</a:t>
            </a:r>
            <a:r>
              <a:rPr sz="3600" b="1" spc="-50" dirty="0">
                <a:solidFill>
                  <a:srgbClr val="178DB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8"/>
                </a:solidFill>
                <a:latin typeface="Times New Roman"/>
                <a:cs typeface="Times New Roman"/>
              </a:rPr>
              <a:t>and</a:t>
            </a:r>
            <a:r>
              <a:rPr sz="3600" b="1" spc="-35" dirty="0">
                <a:solidFill>
                  <a:srgbClr val="178DB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78DB8"/>
                </a:solidFill>
                <a:latin typeface="Times New Roman"/>
                <a:cs typeface="Times New Roman"/>
              </a:rPr>
              <a:t>6</a:t>
            </a:r>
            <a:r>
              <a:rPr sz="3600" b="1" spc="-15" dirty="0">
                <a:solidFill>
                  <a:srgbClr val="178DB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8"/>
                </a:solidFill>
                <a:latin typeface="Times New Roman"/>
                <a:cs typeface="Times New Roman"/>
              </a:rPr>
              <a:t>point</a:t>
            </a:r>
            <a:r>
              <a:rPr sz="3600" b="1" spc="-35" dirty="0">
                <a:solidFill>
                  <a:srgbClr val="178DB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78DB8"/>
                </a:solidFill>
                <a:latin typeface="Times New Roman"/>
                <a:cs typeface="Times New Roman"/>
              </a:rPr>
              <a:t>movement: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1758695"/>
            <a:ext cx="3543300" cy="2979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72" y="4921072"/>
            <a:ext cx="1407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  <a:tab pos="1156970" algn="l"/>
              </a:tabLst>
            </a:pP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7	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League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998" y="4921072"/>
            <a:ext cx="2244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1426845" algn="l"/>
              </a:tabLst>
            </a:pPr>
            <a:r>
              <a:rPr sz="2400" spc="-5" dirty="0">
                <a:latin typeface="Times New Roman"/>
                <a:cs typeface="Times New Roman"/>
              </a:rPr>
              <a:t>19</a:t>
            </a:r>
            <a:r>
              <a:rPr sz="2400" spc="-15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6	t</a:t>
            </a:r>
            <a:r>
              <a:rPr sz="2400" spc="-3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1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w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tabLst>
                <a:tab pos="1637030" algn="l"/>
              </a:tabLst>
            </a:pPr>
            <a:r>
              <a:rPr sz="2400" spc="-5" dirty="0">
                <a:latin typeface="Times New Roman"/>
                <a:cs typeface="Times New Roman"/>
              </a:rPr>
              <a:t>called	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372" y="5653227"/>
            <a:ext cx="238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coun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rywide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4359" y="1946148"/>
            <a:ext cx="3368040" cy="18364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20870" y="3784472"/>
            <a:ext cx="3585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  <a:tab pos="1760855" algn="l"/>
                <a:tab pos="2821305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l	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	Leag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870" y="4089653"/>
            <a:ext cx="3595370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called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programme </a:t>
            </a:r>
            <a:r>
              <a:rPr sz="2000" spc="-35" dirty="0">
                <a:latin typeface="Times New Roman"/>
                <a:cs typeface="Times New Roman"/>
              </a:rPr>
              <a:t>„nothing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programme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separation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</a:t>
            </a:r>
            <a:endParaRPr sz="2000">
              <a:latin typeface="Times New Roman"/>
              <a:cs typeface="Times New Roman"/>
            </a:endParaRPr>
          </a:p>
          <a:p>
            <a:pPr marL="192405" algn="just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Nizam-i-Islam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Jammat-I</a:t>
            </a:r>
            <a:endParaRPr sz="1800">
              <a:latin typeface="Times New Roman"/>
              <a:cs typeface="Times New Roman"/>
            </a:endParaRPr>
          </a:p>
          <a:p>
            <a:pPr marL="139065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–Islam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rejected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6284" y="5570321"/>
            <a:ext cx="306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850" algn="l"/>
                <a:tab pos="1484630" algn="l"/>
                <a:tab pos="2279015" algn="l"/>
                <a:tab pos="2781935" algn="l"/>
              </a:tabLst>
            </a:pPr>
            <a:r>
              <a:rPr sz="1800" dirty="0">
                <a:latin typeface="Times New Roman"/>
                <a:cs typeface="Times New Roman"/>
              </a:rPr>
              <a:t>and	b</a:t>
            </a:r>
            <a:r>
              <a:rPr sz="1800" spc="5" dirty="0">
                <a:latin typeface="Times New Roman"/>
                <a:cs typeface="Times New Roman"/>
              </a:rPr>
              <a:t>la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ed	Mujib	for	h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6284" y="5844641"/>
            <a:ext cx="286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unilateral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dictatorial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8907" y="1946148"/>
            <a:ext cx="2930652" cy="25786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54618" y="4789678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spc="-5" dirty="0">
                <a:latin typeface="Times New Roman"/>
                <a:cs typeface="Times New Roman"/>
              </a:rPr>
              <a:t>National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54618" y="5063997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25" dirty="0">
                <a:latin typeface="Times New Roman"/>
                <a:cs typeface="Times New Roman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)	igno</a:t>
            </a:r>
            <a:r>
              <a:rPr sz="1800" spc="5" dirty="0">
                <a:latin typeface="Times New Roman"/>
                <a:cs typeface="Times New Roman"/>
              </a:rPr>
              <a:t>re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4469" y="4789678"/>
            <a:ext cx="139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899160" algn="l"/>
              </a:tabLst>
            </a:pPr>
            <a:r>
              <a:rPr sz="1800" spc="-54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i	</a:t>
            </a:r>
            <a:r>
              <a:rPr sz="1800" spc="-35" dirty="0">
                <a:latin typeface="Times New Roman"/>
                <a:cs typeface="Times New Roman"/>
              </a:rPr>
              <a:t>P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  the	</a:t>
            </a:r>
            <a:r>
              <a:rPr sz="1800" spc="-5" dirty="0">
                <a:latin typeface="Times New Roman"/>
                <a:cs typeface="Times New Roman"/>
              </a:rPr>
              <a:t>Six</a:t>
            </a:r>
            <a:r>
              <a:rPr sz="1800" dirty="0">
                <a:latin typeface="Times New Roman"/>
                <a:cs typeface="Times New Roman"/>
              </a:rPr>
              <a:t>	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4618" y="5339029"/>
            <a:ext cx="2393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rogra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ground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723" y="651459"/>
            <a:ext cx="8669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Reaction</a:t>
            </a:r>
            <a:r>
              <a:rPr sz="3200" spc="-1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15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o</a:t>
            </a: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f</a:t>
            </a:r>
            <a:r>
              <a:rPr sz="3200" spc="-16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17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W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es</a:t>
            </a: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t</a:t>
            </a:r>
            <a:r>
              <a:rPr sz="3200" spc="-12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22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P</a:t>
            </a:r>
            <a:r>
              <a:rPr sz="3200" spc="-6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a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k</a:t>
            </a:r>
            <a:r>
              <a:rPr sz="3200" spc="-5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i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s</a:t>
            </a:r>
            <a:r>
              <a:rPr sz="3200" spc="-4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t</a:t>
            </a:r>
            <a:r>
              <a:rPr sz="3200" spc="-6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a</a:t>
            </a: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n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on</a:t>
            </a:r>
            <a:r>
              <a:rPr sz="3200" spc="-4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6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6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-</a:t>
            </a:r>
            <a:r>
              <a:rPr sz="3200" spc="-24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P</a:t>
            </a:r>
            <a:r>
              <a:rPr sz="3200" spc="-5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o</a:t>
            </a:r>
            <a:r>
              <a:rPr sz="3200" spc="-5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in</a:t>
            </a:r>
            <a:r>
              <a:rPr sz="3200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t</a:t>
            </a:r>
            <a:r>
              <a:rPr sz="3200" spc="-16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5" dirty="0">
                <a:solidFill>
                  <a:srgbClr val="178DB8"/>
                </a:solidFill>
                <a:latin typeface="Microsoft YaHei UI Light"/>
                <a:cs typeface="Microsoft YaHei UI Light"/>
              </a:rPr>
              <a:t>Movement</a:t>
            </a:r>
            <a:endParaRPr sz="3200">
              <a:latin typeface="Microsoft YaHei UI Light"/>
              <a:cs typeface="Microsoft YaHei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688" y="1917192"/>
            <a:ext cx="4256532" cy="26837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1838" y="4915280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 Light"/>
                <a:cs typeface="Microsoft YaHei UI Light"/>
              </a:rPr>
              <a:t>T</a:t>
            </a:r>
            <a:r>
              <a:rPr sz="1800" dirty="0">
                <a:latin typeface="Microsoft YaHei UI Light"/>
                <a:cs typeface="Microsoft YaHei UI Light"/>
              </a:rPr>
              <a:t>he</a:t>
            </a:r>
            <a:r>
              <a:rPr sz="1800" spc="-15" dirty="0">
                <a:latin typeface="Microsoft YaHei UI Light"/>
                <a:cs typeface="Microsoft YaHei UI Light"/>
              </a:rPr>
              <a:t> </a:t>
            </a:r>
            <a:r>
              <a:rPr sz="1800" spc="-25" dirty="0">
                <a:latin typeface="Microsoft YaHei UI Light"/>
                <a:cs typeface="Microsoft YaHei UI Light"/>
              </a:rPr>
              <a:t>p</a:t>
            </a:r>
            <a:r>
              <a:rPr sz="1800" spc="-70" dirty="0">
                <a:latin typeface="Microsoft YaHei UI Light"/>
                <a:cs typeface="Microsoft YaHei UI Light"/>
              </a:rPr>
              <a:t>r</a:t>
            </a:r>
            <a:r>
              <a:rPr sz="1800" spc="-25" dirty="0">
                <a:latin typeface="Microsoft YaHei UI Light"/>
                <a:cs typeface="Microsoft YaHei UI Light"/>
              </a:rPr>
              <a:t>es</a:t>
            </a:r>
            <a:r>
              <a:rPr sz="1800" dirty="0">
                <a:latin typeface="Microsoft YaHei UI Light"/>
                <a:cs typeface="Microsoft YaHei UI Light"/>
              </a:rPr>
              <a:t>s</a:t>
            </a:r>
            <a:r>
              <a:rPr sz="1800" spc="-2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in</a:t>
            </a:r>
            <a:r>
              <a:rPr sz="1800" spc="-10" dirty="0">
                <a:latin typeface="Microsoft YaHei UI Light"/>
                <a:cs typeface="Microsoft YaHei UI Light"/>
              </a:rPr>
              <a:t> </a:t>
            </a:r>
            <a:r>
              <a:rPr sz="1800" spc="-110" dirty="0">
                <a:latin typeface="Microsoft YaHei UI Light"/>
                <a:cs typeface="Microsoft YaHei UI Light"/>
              </a:rPr>
              <a:t>W</a:t>
            </a:r>
            <a:r>
              <a:rPr sz="1800" spc="-35" dirty="0">
                <a:latin typeface="Microsoft YaHei UI Light"/>
                <a:cs typeface="Microsoft YaHei UI Light"/>
              </a:rPr>
              <a:t>es</a:t>
            </a:r>
            <a:r>
              <a:rPr sz="1800" dirty="0">
                <a:latin typeface="Microsoft YaHei UI Light"/>
                <a:cs typeface="Microsoft YaHei UI Light"/>
              </a:rPr>
              <a:t>t</a:t>
            </a:r>
            <a:r>
              <a:rPr sz="1800" spc="-95" dirty="0">
                <a:latin typeface="Microsoft YaHei UI Light"/>
                <a:cs typeface="Microsoft YaHei UI Light"/>
              </a:rPr>
              <a:t> </a:t>
            </a:r>
            <a:r>
              <a:rPr sz="1800" spc="-135" dirty="0">
                <a:latin typeface="Microsoft YaHei UI Light"/>
                <a:cs typeface="Microsoft YaHei UI Light"/>
              </a:rPr>
              <a:t>P</a:t>
            </a:r>
            <a:r>
              <a:rPr sz="1800" spc="-40" dirty="0">
                <a:latin typeface="Microsoft YaHei UI Light"/>
                <a:cs typeface="Microsoft YaHei UI Light"/>
              </a:rPr>
              <a:t>aki</a:t>
            </a:r>
            <a:r>
              <a:rPr sz="1800" spc="-35" dirty="0">
                <a:latin typeface="Microsoft YaHei UI Light"/>
                <a:cs typeface="Microsoft YaHei UI Light"/>
              </a:rPr>
              <a:t>s</a:t>
            </a:r>
            <a:r>
              <a:rPr sz="1800" spc="-40" dirty="0">
                <a:latin typeface="Microsoft YaHei UI Light"/>
                <a:cs typeface="Microsoft YaHei UI Light"/>
              </a:rPr>
              <a:t>ta</a:t>
            </a:r>
            <a:r>
              <a:rPr sz="1800" dirty="0">
                <a:latin typeface="Microsoft YaHei UI Light"/>
                <a:cs typeface="Microsoft YaHei UI Light"/>
              </a:rPr>
              <a:t>n de</a:t>
            </a:r>
            <a:r>
              <a:rPr sz="1800" spc="-5" dirty="0">
                <a:latin typeface="Microsoft YaHei UI Light"/>
                <a:cs typeface="Microsoft YaHei UI Light"/>
              </a:rPr>
              <a:t>scri</a:t>
            </a:r>
            <a:r>
              <a:rPr sz="1800" spc="-20" dirty="0">
                <a:latin typeface="Microsoft YaHei UI Light"/>
                <a:cs typeface="Microsoft YaHei UI Light"/>
              </a:rPr>
              <a:t>b</a:t>
            </a:r>
            <a:r>
              <a:rPr sz="1800" spc="-5" dirty="0">
                <a:latin typeface="Microsoft YaHei UI Light"/>
                <a:cs typeface="Microsoft YaHei UI Light"/>
              </a:rPr>
              <a:t>e</a:t>
            </a:r>
            <a:r>
              <a:rPr sz="1800" dirty="0">
                <a:latin typeface="Microsoft YaHei UI Light"/>
                <a:cs typeface="Microsoft YaHei UI Light"/>
              </a:rPr>
              <a:t>d</a:t>
            </a:r>
            <a:r>
              <a:rPr sz="1800" spc="-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it</a:t>
            </a:r>
            <a:endParaRPr sz="18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 UI Light"/>
                <a:cs typeface="Microsoft YaHei UI Light"/>
              </a:rPr>
              <a:t>as</a:t>
            </a:r>
            <a:r>
              <a:rPr sz="1800" spc="-50" dirty="0">
                <a:latin typeface="Microsoft YaHei UI Light"/>
                <a:cs typeface="Microsoft YaHei UI Light"/>
              </a:rPr>
              <a:t> </a:t>
            </a:r>
            <a:r>
              <a:rPr sz="1800" spc="-15" dirty="0">
                <a:latin typeface="Microsoft YaHei UI Light"/>
                <a:cs typeface="Microsoft YaHei UI Light"/>
              </a:rPr>
              <a:t>cessasionist</a:t>
            </a:r>
            <a:r>
              <a:rPr sz="1800" spc="-6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agenda.</a:t>
            </a:r>
            <a:endParaRPr sz="1800">
              <a:latin typeface="Microsoft YaHei UI Light"/>
              <a:cs typeface="Microsoft YaHei U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80" y="1941576"/>
            <a:ext cx="4341876" cy="26365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35851" y="4758944"/>
            <a:ext cx="3834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YaHei UI Light"/>
                <a:cs typeface="Microsoft YaHei UI Light"/>
              </a:rPr>
              <a:t>President </a:t>
            </a:r>
            <a:r>
              <a:rPr sz="1800" spc="-35" dirty="0">
                <a:latin typeface="Microsoft YaHei UI Light"/>
                <a:cs typeface="Microsoft YaHei UI Light"/>
              </a:rPr>
              <a:t>Ayub </a:t>
            </a:r>
            <a:r>
              <a:rPr sz="1800" spc="-30" dirty="0">
                <a:latin typeface="Microsoft YaHei UI Light"/>
                <a:cs typeface="Microsoft YaHei UI Light"/>
              </a:rPr>
              <a:t>remarked </a:t>
            </a:r>
            <a:r>
              <a:rPr sz="1800" dirty="0">
                <a:latin typeface="Microsoft YaHei UI Light"/>
                <a:cs typeface="Microsoft YaHei UI Light"/>
              </a:rPr>
              <a:t>that it is the </a:t>
            </a:r>
            <a:r>
              <a:rPr sz="1800" spc="-520" dirty="0">
                <a:latin typeface="Microsoft YaHei UI Light"/>
                <a:cs typeface="Microsoft YaHei UI Light"/>
              </a:rPr>
              <a:t> </a:t>
            </a:r>
            <a:r>
              <a:rPr sz="1800" spc="-15" dirty="0">
                <a:latin typeface="Microsoft YaHei UI Light"/>
                <a:cs typeface="Microsoft YaHei UI Light"/>
              </a:rPr>
              <a:t>conspiracy </a:t>
            </a:r>
            <a:r>
              <a:rPr sz="1800" dirty="0">
                <a:latin typeface="Microsoft YaHei UI Light"/>
                <a:cs typeface="Microsoft YaHei UI Light"/>
              </a:rPr>
              <a:t>for </a:t>
            </a:r>
            <a:r>
              <a:rPr sz="1800" spc="-15" dirty="0">
                <a:latin typeface="Microsoft YaHei UI Light"/>
                <a:cs typeface="Microsoft YaHei UI Light"/>
              </a:rPr>
              <a:t>establishing </a:t>
            </a:r>
            <a:r>
              <a:rPr sz="1800" dirty="0">
                <a:latin typeface="Microsoft YaHei UI Light"/>
                <a:cs typeface="Microsoft YaHei UI Light"/>
              </a:rPr>
              <a:t>a </a:t>
            </a:r>
            <a:r>
              <a:rPr sz="1800" spc="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Hindudominated</a:t>
            </a:r>
            <a:r>
              <a:rPr sz="1800" spc="-80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United </a:t>
            </a:r>
            <a:r>
              <a:rPr sz="1800" spc="-5" dirty="0">
                <a:latin typeface="Microsoft YaHei UI Light"/>
                <a:cs typeface="Microsoft YaHei UI Light"/>
              </a:rPr>
              <a:t>Bengal</a:t>
            </a:r>
            <a:endParaRPr sz="18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870965"/>
            <a:ext cx="8737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4800" spc="80" dirty="0"/>
              <a:t>It	</a:t>
            </a:r>
            <a:r>
              <a:rPr sz="4800" spc="-655" dirty="0"/>
              <a:t>W</a:t>
            </a:r>
            <a:r>
              <a:rPr sz="4800" spc="-165" dirty="0"/>
              <a:t>a</a:t>
            </a:r>
            <a:r>
              <a:rPr sz="4800" spc="-140" dirty="0"/>
              <a:t>s</a:t>
            </a:r>
            <a:r>
              <a:rPr sz="4800" spc="-5" dirty="0"/>
              <a:t> suppo</a:t>
            </a:r>
            <a:r>
              <a:rPr sz="4800" spc="90" dirty="0"/>
              <a:t>r</a:t>
            </a:r>
            <a:r>
              <a:rPr sz="4800" spc="-25" dirty="0"/>
              <a:t>ted</a:t>
            </a:r>
            <a:r>
              <a:rPr sz="4800" dirty="0"/>
              <a:t> </a:t>
            </a:r>
            <a:r>
              <a:rPr sz="4800" spc="-15" dirty="0"/>
              <a:t>b</a:t>
            </a:r>
            <a:r>
              <a:rPr sz="4800" spc="-405" dirty="0"/>
              <a:t>y</a:t>
            </a:r>
            <a:r>
              <a:rPr sz="4800" dirty="0"/>
              <a:t> </a:t>
            </a:r>
            <a:r>
              <a:rPr sz="4800" spc="-130" dirty="0"/>
              <a:t>P</a:t>
            </a:r>
            <a:r>
              <a:rPr sz="4800" spc="-80" dirty="0"/>
              <a:t>eople</a:t>
            </a:r>
            <a:r>
              <a:rPr sz="4800" dirty="0"/>
              <a:t> </a:t>
            </a:r>
            <a:r>
              <a:rPr sz="4800" spc="-105" dirty="0"/>
              <a:t>becaus</a:t>
            </a:r>
            <a:r>
              <a:rPr sz="4800" spc="-95" dirty="0"/>
              <a:t>e</a:t>
            </a:r>
            <a:r>
              <a:rPr sz="4800" spc="-10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7234555" cy="3554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Times New Roman"/>
                <a:cs typeface="Times New Roman"/>
              </a:rPr>
              <a:t>It </a:t>
            </a:r>
            <a:r>
              <a:rPr sz="3600" spc="-30" dirty="0">
                <a:latin typeface="Times New Roman"/>
                <a:cs typeface="Times New Roman"/>
              </a:rPr>
              <a:t>threatened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95" dirty="0">
                <a:latin typeface="Times New Roman"/>
                <a:cs typeface="Times New Roman"/>
              </a:rPr>
              <a:t>political </a:t>
            </a:r>
            <a:r>
              <a:rPr sz="3600" spc="-35" dirty="0">
                <a:latin typeface="Times New Roman"/>
                <a:cs typeface="Times New Roman"/>
              </a:rPr>
              <a:t>and </a:t>
            </a:r>
            <a:r>
              <a:rPr sz="3600" spc="-50" dirty="0">
                <a:latin typeface="Times New Roman"/>
                <a:cs typeface="Times New Roman"/>
              </a:rPr>
              <a:t>economic 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monopoly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West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Pakistan.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 marR="5715" indent="113664" algn="just">
              <a:lnSpc>
                <a:spcPct val="100699"/>
              </a:lnSpc>
            </a:pPr>
            <a:r>
              <a:rPr sz="3600" spc="-10" dirty="0">
                <a:latin typeface="Times New Roman"/>
                <a:cs typeface="Times New Roman"/>
              </a:rPr>
              <a:t>East </a:t>
            </a:r>
            <a:r>
              <a:rPr sz="3600" spc="-80" dirty="0">
                <a:latin typeface="Times New Roman"/>
                <a:cs typeface="Times New Roman"/>
              </a:rPr>
              <a:t>Pakistan's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export </a:t>
            </a:r>
            <a:r>
              <a:rPr sz="3600" spc="-70" dirty="0">
                <a:latin typeface="Times New Roman"/>
                <a:cs typeface="Times New Roman"/>
              </a:rPr>
              <a:t>earnings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would 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no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longer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be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manipulated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industrialisation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West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870965"/>
            <a:ext cx="8737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4800" spc="80" dirty="0"/>
              <a:t>It	</a:t>
            </a:r>
            <a:r>
              <a:rPr sz="4800" spc="-655" dirty="0"/>
              <a:t>W</a:t>
            </a:r>
            <a:r>
              <a:rPr sz="4800" spc="-165" dirty="0"/>
              <a:t>a</a:t>
            </a:r>
            <a:r>
              <a:rPr sz="4800" spc="-140" dirty="0"/>
              <a:t>s</a:t>
            </a:r>
            <a:r>
              <a:rPr sz="4800" spc="-5" dirty="0"/>
              <a:t> suppo</a:t>
            </a:r>
            <a:r>
              <a:rPr sz="4800" spc="90" dirty="0"/>
              <a:t>r</a:t>
            </a:r>
            <a:r>
              <a:rPr sz="4800" spc="-25" dirty="0"/>
              <a:t>ted</a:t>
            </a:r>
            <a:r>
              <a:rPr sz="4800" dirty="0"/>
              <a:t> </a:t>
            </a:r>
            <a:r>
              <a:rPr sz="4800" spc="-15" dirty="0"/>
              <a:t>b</a:t>
            </a:r>
            <a:r>
              <a:rPr sz="4800" spc="-405" dirty="0"/>
              <a:t>y</a:t>
            </a:r>
            <a:r>
              <a:rPr sz="4800" dirty="0"/>
              <a:t> </a:t>
            </a:r>
            <a:r>
              <a:rPr sz="4800" spc="-130" dirty="0"/>
              <a:t>P</a:t>
            </a:r>
            <a:r>
              <a:rPr sz="4800" spc="-80" dirty="0"/>
              <a:t>eople</a:t>
            </a:r>
            <a:r>
              <a:rPr sz="4800" dirty="0"/>
              <a:t> </a:t>
            </a:r>
            <a:r>
              <a:rPr sz="4800" spc="-105" dirty="0"/>
              <a:t>becaus</a:t>
            </a:r>
            <a:r>
              <a:rPr sz="4800" spc="-95" dirty="0"/>
              <a:t>e</a:t>
            </a:r>
            <a:r>
              <a:rPr sz="4800" spc="-10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8505" cy="3554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"/>
              <a:tabLst>
                <a:tab pos="535940" algn="l"/>
                <a:tab pos="1542415" algn="l"/>
                <a:tab pos="3234690" algn="l"/>
                <a:tab pos="4542155" algn="l"/>
                <a:tab pos="5232400" algn="l"/>
                <a:tab pos="6581140" algn="l"/>
                <a:tab pos="6769100" algn="l"/>
                <a:tab pos="7229475" algn="l"/>
                <a:tab pos="9081135" algn="l"/>
              </a:tabLst>
            </a:pPr>
            <a:r>
              <a:rPr sz="3600" spc="-10" dirty="0">
                <a:latin typeface="Times New Roman"/>
                <a:cs typeface="Times New Roman"/>
              </a:rPr>
              <a:t>Eas</a:t>
            </a: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90" dirty="0">
                <a:latin typeface="Times New Roman"/>
                <a:cs typeface="Times New Roman"/>
              </a:rPr>
              <a:t>P</a:t>
            </a:r>
            <a:r>
              <a:rPr sz="3600" spc="-130" dirty="0">
                <a:latin typeface="Times New Roman"/>
                <a:cs typeface="Times New Roman"/>
              </a:rPr>
              <a:t>a</a:t>
            </a:r>
            <a:r>
              <a:rPr sz="3600" spc="-70" dirty="0">
                <a:latin typeface="Times New Roman"/>
                <a:cs typeface="Times New Roman"/>
              </a:rPr>
              <a:t>kistan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85" dirty="0">
                <a:latin typeface="Times New Roman"/>
                <a:cs typeface="Times New Roman"/>
              </a:rPr>
              <a:t>w</a:t>
            </a:r>
            <a:r>
              <a:rPr sz="3600" spc="-50" dirty="0">
                <a:latin typeface="Times New Roman"/>
                <a:cs typeface="Times New Roman"/>
              </a:rPr>
              <a:t>ould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30" dirty="0">
                <a:latin typeface="Times New Roman"/>
                <a:cs typeface="Times New Roman"/>
              </a:rPr>
              <a:t>n</a:t>
            </a:r>
            <a:r>
              <a:rPr sz="3600" spc="3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70" dirty="0">
                <a:latin typeface="Times New Roman"/>
                <a:cs typeface="Times New Roman"/>
              </a:rPr>
              <a:t>lon</a:t>
            </a:r>
            <a:r>
              <a:rPr sz="3600" spc="-35" dirty="0">
                <a:latin typeface="Times New Roman"/>
                <a:cs typeface="Times New Roman"/>
              </a:rPr>
              <a:t>g</a:t>
            </a:r>
            <a:r>
              <a:rPr sz="3600" spc="-50" dirty="0">
                <a:latin typeface="Times New Roman"/>
                <a:cs typeface="Times New Roman"/>
              </a:rPr>
              <a:t>er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40" dirty="0">
                <a:latin typeface="Times New Roman"/>
                <a:cs typeface="Times New Roman"/>
              </a:rPr>
              <a:t>b</a:t>
            </a:r>
            <a:r>
              <a:rPr sz="3600" spc="-3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75" dirty="0">
                <a:latin typeface="Times New Roman"/>
                <a:cs typeface="Times New Roman"/>
              </a:rPr>
              <a:t>exploi</a:t>
            </a:r>
            <a:r>
              <a:rPr sz="3600" spc="-60" dirty="0">
                <a:latin typeface="Times New Roman"/>
                <a:cs typeface="Times New Roman"/>
              </a:rPr>
              <a:t>t</a:t>
            </a:r>
            <a:r>
              <a:rPr sz="3600" spc="-50" dirty="0">
                <a:latin typeface="Times New Roman"/>
                <a:cs typeface="Times New Roman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	for  </a:t>
            </a:r>
            <a:r>
              <a:rPr sz="3600" spc="-80" dirty="0">
                <a:latin typeface="Times New Roman"/>
                <a:cs typeface="Times New Roman"/>
              </a:rPr>
              <a:t>maintaining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vast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war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machine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	</a:t>
            </a:r>
            <a:r>
              <a:rPr sz="3600" spc="-165" dirty="0">
                <a:latin typeface="Times New Roman"/>
                <a:cs typeface="Times New Roman"/>
              </a:rPr>
              <a:t>West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Pakistan.</a:t>
            </a:r>
            <a:endParaRPr sz="3600">
              <a:latin typeface="Times New Roman"/>
              <a:cs typeface="Times New Roman"/>
            </a:endParaRPr>
          </a:p>
          <a:p>
            <a:pPr marL="194945" marR="698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"/>
              <a:tabLst>
                <a:tab pos="421640" algn="l"/>
                <a:tab pos="2794000" algn="l"/>
                <a:tab pos="4906645" algn="l"/>
                <a:tab pos="6081395" algn="l"/>
                <a:tab pos="6525259" algn="l"/>
                <a:tab pos="7527925" algn="l"/>
                <a:tab pos="9189085" algn="l"/>
              </a:tabLst>
            </a:pPr>
            <a:r>
              <a:rPr sz="3600" spc="-25" dirty="0">
                <a:latin typeface="Times New Roman"/>
                <a:cs typeface="Times New Roman"/>
              </a:rPr>
              <a:t>Economi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65" dirty="0">
                <a:latin typeface="Times New Roman"/>
                <a:cs typeface="Times New Roman"/>
              </a:rPr>
              <a:t>priorities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90" dirty="0">
                <a:latin typeface="Times New Roman"/>
                <a:cs typeface="Times New Roman"/>
              </a:rPr>
              <a:t>w</a:t>
            </a:r>
            <a:r>
              <a:rPr sz="3600" spc="-50" dirty="0">
                <a:latin typeface="Times New Roman"/>
                <a:cs typeface="Times New Roman"/>
              </a:rPr>
              <a:t>ould</a:t>
            </a:r>
            <a:r>
              <a:rPr sz="3600" dirty="0">
                <a:latin typeface="Times New Roman"/>
                <a:cs typeface="Times New Roman"/>
              </a:rPr>
              <a:t>		</a:t>
            </a:r>
            <a:r>
              <a:rPr sz="3600" spc="30" dirty="0">
                <a:latin typeface="Times New Roman"/>
                <a:cs typeface="Times New Roman"/>
              </a:rPr>
              <a:t>n</a:t>
            </a:r>
            <a:r>
              <a:rPr sz="3600" spc="3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70" dirty="0">
                <a:latin typeface="Times New Roman"/>
                <a:cs typeface="Times New Roman"/>
              </a:rPr>
              <a:t>lon</a:t>
            </a:r>
            <a:r>
              <a:rPr sz="3600" spc="-35" dirty="0">
                <a:latin typeface="Times New Roman"/>
                <a:cs typeface="Times New Roman"/>
              </a:rPr>
              <a:t>g</a:t>
            </a:r>
            <a:r>
              <a:rPr sz="3600" spc="-50" dirty="0">
                <a:latin typeface="Times New Roman"/>
                <a:cs typeface="Times New Roman"/>
              </a:rPr>
              <a:t>er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30" dirty="0">
                <a:latin typeface="Times New Roman"/>
                <a:cs typeface="Times New Roman"/>
              </a:rPr>
              <a:t>be  determined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advantage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	</a:t>
            </a:r>
            <a:r>
              <a:rPr sz="3600" spc="-165" dirty="0">
                <a:latin typeface="Times New Roman"/>
                <a:cs typeface="Times New Roman"/>
              </a:rPr>
              <a:t>West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Pakistan.</a:t>
            </a:r>
            <a:endParaRPr sz="36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1499"/>
              </a:lnSpc>
              <a:spcBef>
                <a:spcPts val="840"/>
              </a:spcBef>
              <a:buClr>
                <a:srgbClr val="252525"/>
              </a:buClr>
              <a:buFont typeface="Wingdings"/>
              <a:buChar char=""/>
              <a:tabLst>
                <a:tab pos="421640" algn="l"/>
                <a:tab pos="977265" algn="l"/>
                <a:tab pos="2324100" algn="l"/>
                <a:tab pos="3239135" algn="l"/>
                <a:tab pos="4058920" algn="l"/>
                <a:tab pos="6275070" algn="l"/>
                <a:tab pos="6922770" algn="l"/>
                <a:tab pos="8043545" algn="l"/>
              </a:tabLst>
            </a:pPr>
            <a:r>
              <a:rPr sz="3600" spc="60" dirty="0">
                <a:latin typeface="Times New Roman"/>
                <a:cs typeface="Times New Roman"/>
              </a:rPr>
              <a:t>I</a:t>
            </a:r>
            <a:r>
              <a:rPr sz="3600" spc="5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90" dirty="0">
                <a:latin typeface="Times New Roman"/>
                <a:cs typeface="Times New Roman"/>
              </a:rPr>
              <a:t>w</a:t>
            </a:r>
            <a:r>
              <a:rPr sz="3600" spc="-50" dirty="0">
                <a:latin typeface="Times New Roman"/>
                <a:cs typeface="Times New Roman"/>
              </a:rPr>
              <a:t>ould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end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dom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60" dirty="0">
                <a:latin typeface="Times New Roman"/>
                <a:cs typeface="Times New Roman"/>
              </a:rPr>
              <a:t>nanc</a:t>
            </a:r>
            <a:r>
              <a:rPr sz="3600" spc="-5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15" dirty="0">
                <a:latin typeface="Times New Roman"/>
                <a:cs typeface="Times New Roman"/>
              </a:rPr>
              <a:t>or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15" dirty="0">
                <a:latin typeface="Times New Roman"/>
                <a:cs typeface="Times New Roman"/>
              </a:rPr>
              <a:t>W</a:t>
            </a:r>
            <a:r>
              <a:rPr sz="3600" spc="-50" dirty="0">
                <a:latin typeface="Times New Roman"/>
                <a:cs typeface="Times New Roman"/>
              </a:rPr>
              <a:t>est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90" dirty="0">
                <a:latin typeface="Times New Roman"/>
                <a:cs typeface="Times New Roman"/>
              </a:rPr>
              <a:t>P</a:t>
            </a:r>
            <a:r>
              <a:rPr sz="3600" spc="-95" dirty="0">
                <a:latin typeface="Times New Roman"/>
                <a:cs typeface="Times New Roman"/>
              </a:rPr>
              <a:t>akistani  </a:t>
            </a:r>
            <a:r>
              <a:rPr sz="3600" spc="-70" dirty="0">
                <a:latin typeface="Times New Roman"/>
                <a:cs typeface="Times New Roman"/>
              </a:rPr>
              <a:t>bureaucrats.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870965"/>
            <a:ext cx="8737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4800" spc="80" dirty="0"/>
              <a:t>It	</a:t>
            </a:r>
            <a:r>
              <a:rPr sz="4800" spc="-655" dirty="0"/>
              <a:t>W</a:t>
            </a:r>
            <a:r>
              <a:rPr sz="4800" spc="-165" dirty="0"/>
              <a:t>a</a:t>
            </a:r>
            <a:r>
              <a:rPr sz="4800" spc="-140" dirty="0"/>
              <a:t>s</a:t>
            </a:r>
            <a:r>
              <a:rPr sz="4800" spc="-5" dirty="0"/>
              <a:t> suppo</a:t>
            </a:r>
            <a:r>
              <a:rPr sz="4800" spc="90" dirty="0"/>
              <a:t>r</a:t>
            </a:r>
            <a:r>
              <a:rPr sz="4800" spc="-25" dirty="0"/>
              <a:t>ted</a:t>
            </a:r>
            <a:r>
              <a:rPr sz="4800" dirty="0"/>
              <a:t> </a:t>
            </a:r>
            <a:r>
              <a:rPr sz="4800" spc="-15" dirty="0"/>
              <a:t>b</a:t>
            </a:r>
            <a:r>
              <a:rPr sz="4800" spc="-405" dirty="0"/>
              <a:t>y</a:t>
            </a:r>
            <a:r>
              <a:rPr sz="4800" dirty="0"/>
              <a:t> </a:t>
            </a:r>
            <a:r>
              <a:rPr sz="4800" spc="-130" dirty="0"/>
              <a:t>P</a:t>
            </a:r>
            <a:r>
              <a:rPr sz="4800" spc="-80" dirty="0"/>
              <a:t>eople</a:t>
            </a:r>
            <a:r>
              <a:rPr sz="4800" dirty="0"/>
              <a:t> </a:t>
            </a:r>
            <a:r>
              <a:rPr sz="4800" spc="-105" dirty="0"/>
              <a:t>becaus</a:t>
            </a:r>
            <a:r>
              <a:rPr sz="4800" spc="-95" dirty="0"/>
              <a:t>e</a:t>
            </a:r>
            <a:r>
              <a:rPr sz="4800" spc="-100" dirty="0"/>
              <a:t>-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568180" cy="11309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94945" marR="5080" indent="-182880">
              <a:lnSpc>
                <a:spcPct val="101400"/>
              </a:lnSpc>
              <a:spcBef>
                <a:spcPts val="4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421640" algn="l"/>
                <a:tab pos="1588135" algn="l"/>
                <a:tab pos="2698115" algn="l"/>
                <a:tab pos="3128010" algn="l"/>
                <a:tab pos="5441315" algn="l"/>
                <a:tab pos="6522084" algn="l"/>
                <a:tab pos="7506970" algn="l"/>
                <a:tab pos="9177020" algn="l"/>
              </a:tabLst>
            </a:pPr>
            <a:r>
              <a:rPr sz="3600" spc="-150" dirty="0">
                <a:latin typeface="Times New Roman"/>
                <a:cs typeface="Times New Roman"/>
              </a:rPr>
              <a:t>“Six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25" dirty="0">
                <a:latin typeface="Times New Roman"/>
                <a:cs typeface="Times New Roman"/>
              </a:rPr>
              <a:t>P</a:t>
            </a:r>
            <a:r>
              <a:rPr sz="3600" spc="-35" dirty="0">
                <a:latin typeface="Times New Roman"/>
                <a:cs typeface="Times New Roman"/>
              </a:rPr>
              <a:t>oint</a:t>
            </a:r>
            <a:r>
              <a:rPr sz="3600" spc="-30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5" dirty="0">
                <a:latin typeface="Times New Roman"/>
                <a:cs typeface="Times New Roman"/>
              </a:rPr>
              <a:t>m</a:t>
            </a:r>
            <a:r>
              <a:rPr sz="3600" spc="-50" dirty="0">
                <a:latin typeface="Times New Roman"/>
                <a:cs typeface="Times New Roman"/>
              </a:rPr>
              <a:t>o</a:t>
            </a:r>
            <a:r>
              <a:rPr sz="3600" spc="-185" dirty="0">
                <a:latin typeface="Times New Roman"/>
                <a:cs typeface="Times New Roman"/>
              </a:rPr>
              <a:t>v</a:t>
            </a:r>
            <a:r>
              <a:rPr sz="3600" spc="-30" dirty="0">
                <a:latin typeface="Times New Roman"/>
                <a:cs typeface="Times New Roman"/>
              </a:rPr>
              <a:t>ement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0" dirty="0">
                <a:latin typeface="Times New Roman"/>
                <a:cs typeface="Times New Roman"/>
              </a:rPr>
              <a:t>w</a:t>
            </a:r>
            <a:r>
              <a:rPr sz="3600" spc="-125" dirty="0">
                <a:latin typeface="Times New Roman"/>
                <a:cs typeface="Times New Roman"/>
              </a:rPr>
              <a:t>a</a:t>
            </a:r>
            <a:r>
              <a:rPr sz="3600" spc="-10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50" dirty="0">
                <a:latin typeface="Times New Roman"/>
                <a:cs typeface="Times New Roman"/>
              </a:rPr>
              <a:t>c</a:t>
            </a:r>
            <a:r>
              <a:rPr sz="3600" spc="-40" dirty="0">
                <a:latin typeface="Times New Roman"/>
                <a:cs typeface="Times New Roman"/>
              </a:rPr>
              <a:t>ha</a:t>
            </a:r>
            <a:r>
              <a:rPr sz="3600" spc="40" dirty="0">
                <a:latin typeface="Times New Roman"/>
                <a:cs typeface="Times New Roman"/>
              </a:rPr>
              <a:t>r</a:t>
            </a:r>
            <a:r>
              <a:rPr sz="3600" spc="-15" dirty="0">
                <a:latin typeface="Times New Roman"/>
                <a:cs typeface="Times New Roman"/>
              </a:rPr>
              <a:t>ter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5" dirty="0">
                <a:latin typeface="Times New Roman"/>
                <a:cs typeface="Times New Roman"/>
              </a:rPr>
              <a:t>of  </a:t>
            </a:r>
            <a:r>
              <a:rPr sz="3600" spc="-60" dirty="0">
                <a:latin typeface="Times New Roman"/>
                <a:cs typeface="Times New Roman"/>
              </a:rPr>
              <a:t>Liberation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	</a:t>
            </a:r>
            <a:r>
              <a:rPr sz="3600" spc="-130" dirty="0">
                <a:latin typeface="Times New Roman"/>
                <a:cs typeface="Times New Roman"/>
              </a:rPr>
              <a:t>Bengali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nation”–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6795" y="855979"/>
            <a:ext cx="79254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H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st</a:t>
            </a: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o</a:t>
            </a:r>
            <a:r>
              <a:rPr sz="3300" spc="-50" dirty="0">
                <a:solidFill>
                  <a:srgbClr val="7A9799"/>
                </a:solidFill>
                <a:latin typeface="Georgia"/>
                <a:cs typeface="Georgia"/>
              </a:rPr>
              <a:t>r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a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l</a:t>
            </a:r>
            <a:r>
              <a:rPr sz="3300" spc="-16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s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g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n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f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a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n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e</a:t>
            </a:r>
            <a:r>
              <a:rPr sz="3300" spc="-10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o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f</a:t>
            </a:r>
            <a:r>
              <a:rPr sz="3300" spc="-14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35" dirty="0">
                <a:solidFill>
                  <a:srgbClr val="7A9799"/>
                </a:solidFill>
                <a:latin typeface="Georgia"/>
                <a:cs typeface="Georgia"/>
              </a:rPr>
              <a:t>6-</a:t>
            </a: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po</a:t>
            </a:r>
            <a:r>
              <a:rPr sz="3300" spc="-30" dirty="0">
                <a:solidFill>
                  <a:srgbClr val="7A9799"/>
                </a:solidFill>
                <a:latin typeface="Georgia"/>
                <a:cs typeface="Georgia"/>
              </a:rPr>
              <a:t>i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n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t</a:t>
            </a:r>
            <a:r>
              <a:rPr sz="3300" spc="-11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55" dirty="0">
                <a:solidFill>
                  <a:srgbClr val="7A9799"/>
                </a:solidFill>
                <a:latin typeface="Georgia"/>
                <a:cs typeface="Georgia"/>
              </a:rPr>
              <a:t>m</a:t>
            </a:r>
            <a:r>
              <a:rPr sz="3300" spc="-50" dirty="0">
                <a:solidFill>
                  <a:srgbClr val="7A9799"/>
                </a:solidFill>
                <a:latin typeface="Georgia"/>
                <a:cs typeface="Georgia"/>
              </a:rPr>
              <a:t>o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v</a:t>
            </a:r>
            <a:r>
              <a:rPr sz="3300" spc="-50" dirty="0">
                <a:solidFill>
                  <a:srgbClr val="7A9799"/>
                </a:solidFill>
                <a:latin typeface="Georgia"/>
                <a:cs typeface="Georgia"/>
              </a:rPr>
              <a:t>e</a:t>
            </a:r>
            <a:r>
              <a:rPr sz="3300" spc="-55" dirty="0">
                <a:solidFill>
                  <a:srgbClr val="7A9799"/>
                </a:solidFill>
                <a:latin typeface="Georgia"/>
                <a:cs typeface="Georgia"/>
              </a:rPr>
              <a:t>m</a:t>
            </a:r>
            <a:r>
              <a:rPr sz="3300" spc="-50" dirty="0">
                <a:solidFill>
                  <a:srgbClr val="7A9799"/>
                </a:solidFill>
                <a:latin typeface="Georgia"/>
                <a:cs typeface="Georgia"/>
              </a:rPr>
              <a:t>e</a:t>
            </a:r>
            <a:r>
              <a:rPr sz="3300" spc="-55" dirty="0">
                <a:solidFill>
                  <a:srgbClr val="7A9799"/>
                </a:solidFill>
                <a:latin typeface="Georgia"/>
                <a:cs typeface="Georgia"/>
              </a:rPr>
              <a:t>n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t</a:t>
            </a:r>
            <a:endParaRPr sz="33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5388" y="2726944"/>
            <a:ext cx="5208905" cy="3474085"/>
            <a:chOff x="645388" y="2726944"/>
            <a:chExt cx="5208905" cy="3474085"/>
          </a:xfrm>
        </p:grpSpPr>
        <p:sp>
          <p:nvSpPr>
            <p:cNvPr id="5" name="object 5"/>
            <p:cNvSpPr/>
            <p:nvPr/>
          </p:nvSpPr>
          <p:spPr>
            <a:xfrm>
              <a:off x="645388" y="2726944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4384954" y="0"/>
                  </a:moveTo>
                  <a:lnTo>
                    <a:pt x="297319" y="0"/>
                  </a:lnTo>
                  <a:lnTo>
                    <a:pt x="249085" y="3936"/>
                  </a:lnTo>
                  <a:lnTo>
                    <a:pt x="203339" y="15112"/>
                  </a:lnTo>
                  <a:lnTo>
                    <a:pt x="160680" y="33146"/>
                  </a:lnTo>
                  <a:lnTo>
                    <a:pt x="121729" y="57403"/>
                  </a:lnTo>
                  <a:lnTo>
                    <a:pt x="87083" y="87121"/>
                  </a:lnTo>
                  <a:lnTo>
                    <a:pt x="57365" y="121665"/>
                  </a:lnTo>
                  <a:lnTo>
                    <a:pt x="33185" y="160654"/>
                  </a:lnTo>
                  <a:lnTo>
                    <a:pt x="15151" y="203326"/>
                  </a:lnTo>
                  <a:lnTo>
                    <a:pt x="3886" y="249046"/>
                  </a:lnTo>
                  <a:lnTo>
                    <a:pt x="0" y="297306"/>
                  </a:lnTo>
                  <a:lnTo>
                    <a:pt x="0" y="2675890"/>
                  </a:lnTo>
                  <a:lnTo>
                    <a:pt x="3886" y="2724149"/>
                  </a:lnTo>
                  <a:lnTo>
                    <a:pt x="15151" y="2769869"/>
                  </a:lnTo>
                  <a:lnTo>
                    <a:pt x="33185" y="2812541"/>
                  </a:lnTo>
                  <a:lnTo>
                    <a:pt x="57365" y="2851530"/>
                  </a:lnTo>
                  <a:lnTo>
                    <a:pt x="87083" y="2886138"/>
                  </a:lnTo>
                  <a:lnTo>
                    <a:pt x="121729" y="2915856"/>
                  </a:lnTo>
                  <a:lnTo>
                    <a:pt x="160680" y="2940037"/>
                  </a:lnTo>
                  <a:lnTo>
                    <a:pt x="203339" y="2958071"/>
                  </a:lnTo>
                  <a:lnTo>
                    <a:pt x="249085" y="2969336"/>
                  </a:lnTo>
                  <a:lnTo>
                    <a:pt x="297319" y="2973222"/>
                  </a:lnTo>
                  <a:lnTo>
                    <a:pt x="4384954" y="2973222"/>
                  </a:lnTo>
                  <a:lnTo>
                    <a:pt x="4433214" y="2969336"/>
                  </a:lnTo>
                  <a:lnTo>
                    <a:pt x="4478934" y="2958071"/>
                  </a:lnTo>
                  <a:lnTo>
                    <a:pt x="4521479" y="2940037"/>
                  </a:lnTo>
                  <a:lnTo>
                    <a:pt x="4560468" y="2915856"/>
                  </a:lnTo>
                  <a:lnTo>
                    <a:pt x="4595139" y="2886138"/>
                  </a:lnTo>
                  <a:lnTo>
                    <a:pt x="4624857" y="2851530"/>
                  </a:lnTo>
                  <a:lnTo>
                    <a:pt x="4649114" y="2812541"/>
                  </a:lnTo>
                  <a:lnTo>
                    <a:pt x="4667148" y="2769869"/>
                  </a:lnTo>
                  <a:lnTo>
                    <a:pt x="4678324" y="2724149"/>
                  </a:lnTo>
                  <a:lnTo>
                    <a:pt x="4682261" y="2675890"/>
                  </a:lnTo>
                  <a:lnTo>
                    <a:pt x="4682261" y="297306"/>
                  </a:lnTo>
                  <a:lnTo>
                    <a:pt x="4678324" y="249046"/>
                  </a:lnTo>
                  <a:lnTo>
                    <a:pt x="4667148" y="203326"/>
                  </a:lnTo>
                  <a:lnTo>
                    <a:pt x="4649114" y="160654"/>
                  </a:lnTo>
                  <a:lnTo>
                    <a:pt x="4624857" y="121665"/>
                  </a:lnTo>
                  <a:lnTo>
                    <a:pt x="4595139" y="87121"/>
                  </a:lnTo>
                  <a:lnTo>
                    <a:pt x="4560468" y="57403"/>
                  </a:lnTo>
                  <a:lnTo>
                    <a:pt x="4521479" y="33146"/>
                  </a:lnTo>
                  <a:lnTo>
                    <a:pt x="4478934" y="15112"/>
                  </a:lnTo>
                  <a:lnTo>
                    <a:pt x="4433214" y="3936"/>
                  </a:lnTo>
                  <a:lnTo>
                    <a:pt x="438495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5631" y="3221227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4384903" y="0"/>
                  </a:moveTo>
                  <a:lnTo>
                    <a:pt x="297281" y="0"/>
                  </a:lnTo>
                  <a:lnTo>
                    <a:pt x="249021" y="3937"/>
                  </a:lnTo>
                  <a:lnTo>
                    <a:pt x="203301" y="15112"/>
                  </a:lnTo>
                  <a:lnTo>
                    <a:pt x="160629" y="33147"/>
                  </a:lnTo>
                  <a:lnTo>
                    <a:pt x="121640" y="57404"/>
                  </a:lnTo>
                  <a:lnTo>
                    <a:pt x="87058" y="87122"/>
                  </a:lnTo>
                  <a:lnTo>
                    <a:pt x="57353" y="121666"/>
                  </a:lnTo>
                  <a:lnTo>
                    <a:pt x="33172" y="160655"/>
                  </a:lnTo>
                  <a:lnTo>
                    <a:pt x="15151" y="203326"/>
                  </a:lnTo>
                  <a:lnTo>
                    <a:pt x="3886" y="249047"/>
                  </a:lnTo>
                  <a:lnTo>
                    <a:pt x="0" y="297307"/>
                  </a:lnTo>
                  <a:lnTo>
                    <a:pt x="0" y="2675851"/>
                  </a:lnTo>
                  <a:lnTo>
                    <a:pt x="3886" y="2724073"/>
                  </a:lnTo>
                  <a:lnTo>
                    <a:pt x="15151" y="2769831"/>
                  </a:lnTo>
                  <a:lnTo>
                    <a:pt x="33172" y="2812478"/>
                  </a:lnTo>
                  <a:lnTo>
                    <a:pt x="57353" y="2851442"/>
                  </a:lnTo>
                  <a:lnTo>
                    <a:pt x="87058" y="2886087"/>
                  </a:lnTo>
                  <a:lnTo>
                    <a:pt x="121640" y="2915805"/>
                  </a:lnTo>
                  <a:lnTo>
                    <a:pt x="160629" y="2939986"/>
                  </a:lnTo>
                  <a:lnTo>
                    <a:pt x="203301" y="2958007"/>
                  </a:lnTo>
                  <a:lnTo>
                    <a:pt x="249021" y="2969285"/>
                  </a:lnTo>
                  <a:lnTo>
                    <a:pt x="297281" y="2973171"/>
                  </a:lnTo>
                  <a:lnTo>
                    <a:pt x="4384903" y="2973171"/>
                  </a:lnTo>
                  <a:lnTo>
                    <a:pt x="4433163" y="2969285"/>
                  </a:lnTo>
                  <a:lnTo>
                    <a:pt x="4478883" y="2958007"/>
                  </a:lnTo>
                  <a:lnTo>
                    <a:pt x="4521555" y="2939986"/>
                  </a:lnTo>
                  <a:lnTo>
                    <a:pt x="4560544" y="2915805"/>
                  </a:lnTo>
                  <a:lnTo>
                    <a:pt x="4595088" y="2886087"/>
                  </a:lnTo>
                  <a:lnTo>
                    <a:pt x="4624806" y="2851442"/>
                  </a:lnTo>
                  <a:lnTo>
                    <a:pt x="4649063" y="2812478"/>
                  </a:lnTo>
                  <a:lnTo>
                    <a:pt x="4667097" y="2769831"/>
                  </a:lnTo>
                  <a:lnTo>
                    <a:pt x="4678273" y="2724073"/>
                  </a:lnTo>
                  <a:lnTo>
                    <a:pt x="4682210" y="2675851"/>
                  </a:lnTo>
                  <a:lnTo>
                    <a:pt x="4682210" y="297307"/>
                  </a:lnTo>
                  <a:lnTo>
                    <a:pt x="4678273" y="249047"/>
                  </a:lnTo>
                  <a:lnTo>
                    <a:pt x="4667097" y="203326"/>
                  </a:lnTo>
                  <a:lnTo>
                    <a:pt x="4649063" y="160655"/>
                  </a:lnTo>
                  <a:lnTo>
                    <a:pt x="4624806" y="121666"/>
                  </a:lnTo>
                  <a:lnTo>
                    <a:pt x="4595088" y="87122"/>
                  </a:lnTo>
                  <a:lnTo>
                    <a:pt x="4560544" y="57404"/>
                  </a:lnTo>
                  <a:lnTo>
                    <a:pt x="4521555" y="33147"/>
                  </a:lnTo>
                  <a:lnTo>
                    <a:pt x="4478883" y="15112"/>
                  </a:lnTo>
                  <a:lnTo>
                    <a:pt x="4433163" y="3937"/>
                  </a:lnTo>
                  <a:lnTo>
                    <a:pt x="438490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5631" y="3221227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0" y="297307"/>
                  </a:moveTo>
                  <a:lnTo>
                    <a:pt x="3886" y="249047"/>
                  </a:lnTo>
                  <a:lnTo>
                    <a:pt x="15151" y="203326"/>
                  </a:lnTo>
                  <a:lnTo>
                    <a:pt x="33172" y="160655"/>
                  </a:lnTo>
                  <a:lnTo>
                    <a:pt x="57353" y="121666"/>
                  </a:lnTo>
                  <a:lnTo>
                    <a:pt x="87058" y="87122"/>
                  </a:lnTo>
                  <a:lnTo>
                    <a:pt x="121640" y="57404"/>
                  </a:lnTo>
                  <a:lnTo>
                    <a:pt x="160629" y="33147"/>
                  </a:lnTo>
                  <a:lnTo>
                    <a:pt x="203301" y="15112"/>
                  </a:lnTo>
                  <a:lnTo>
                    <a:pt x="249021" y="3937"/>
                  </a:lnTo>
                  <a:lnTo>
                    <a:pt x="297281" y="0"/>
                  </a:lnTo>
                  <a:lnTo>
                    <a:pt x="4384903" y="0"/>
                  </a:lnTo>
                  <a:lnTo>
                    <a:pt x="4433163" y="3937"/>
                  </a:lnTo>
                  <a:lnTo>
                    <a:pt x="4478883" y="15112"/>
                  </a:lnTo>
                  <a:lnTo>
                    <a:pt x="4521555" y="33147"/>
                  </a:lnTo>
                  <a:lnTo>
                    <a:pt x="4560544" y="57404"/>
                  </a:lnTo>
                  <a:lnTo>
                    <a:pt x="4595088" y="87122"/>
                  </a:lnTo>
                  <a:lnTo>
                    <a:pt x="4624806" y="121666"/>
                  </a:lnTo>
                  <a:lnTo>
                    <a:pt x="4649063" y="160655"/>
                  </a:lnTo>
                  <a:lnTo>
                    <a:pt x="4667097" y="203326"/>
                  </a:lnTo>
                  <a:lnTo>
                    <a:pt x="4678273" y="249047"/>
                  </a:lnTo>
                  <a:lnTo>
                    <a:pt x="4682210" y="297307"/>
                  </a:lnTo>
                  <a:lnTo>
                    <a:pt x="4682210" y="2675851"/>
                  </a:lnTo>
                  <a:lnTo>
                    <a:pt x="4678273" y="2724073"/>
                  </a:lnTo>
                  <a:lnTo>
                    <a:pt x="4667097" y="2769831"/>
                  </a:lnTo>
                  <a:lnTo>
                    <a:pt x="4649063" y="2812478"/>
                  </a:lnTo>
                  <a:lnTo>
                    <a:pt x="4624806" y="2851442"/>
                  </a:lnTo>
                  <a:lnTo>
                    <a:pt x="4595088" y="2886087"/>
                  </a:lnTo>
                  <a:lnTo>
                    <a:pt x="4560544" y="2915805"/>
                  </a:lnTo>
                  <a:lnTo>
                    <a:pt x="4521555" y="2939986"/>
                  </a:lnTo>
                  <a:lnTo>
                    <a:pt x="4478883" y="2958007"/>
                  </a:lnTo>
                  <a:lnTo>
                    <a:pt x="4433163" y="2969285"/>
                  </a:lnTo>
                  <a:lnTo>
                    <a:pt x="4384903" y="2973171"/>
                  </a:lnTo>
                  <a:lnTo>
                    <a:pt x="297281" y="2973171"/>
                  </a:lnTo>
                  <a:lnTo>
                    <a:pt x="249021" y="2969285"/>
                  </a:lnTo>
                  <a:lnTo>
                    <a:pt x="203301" y="2958007"/>
                  </a:lnTo>
                  <a:lnTo>
                    <a:pt x="160629" y="2939986"/>
                  </a:lnTo>
                  <a:lnTo>
                    <a:pt x="121640" y="2915805"/>
                  </a:lnTo>
                  <a:lnTo>
                    <a:pt x="87058" y="2886087"/>
                  </a:lnTo>
                  <a:lnTo>
                    <a:pt x="57353" y="2851442"/>
                  </a:lnTo>
                  <a:lnTo>
                    <a:pt x="33172" y="2812478"/>
                  </a:lnTo>
                  <a:lnTo>
                    <a:pt x="15151" y="2769831"/>
                  </a:lnTo>
                  <a:lnTo>
                    <a:pt x="3886" y="2724073"/>
                  </a:lnTo>
                  <a:lnTo>
                    <a:pt x="0" y="2675851"/>
                  </a:lnTo>
                  <a:lnTo>
                    <a:pt x="0" y="297307"/>
                  </a:lnTo>
                  <a:close/>
                </a:path>
              </a:pathLst>
            </a:custGeom>
            <a:ln w="12698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62532" y="4087748"/>
            <a:ext cx="4094479" cy="11588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indent="-2540" algn="ctr">
              <a:lnSpc>
                <a:spcPct val="92900"/>
              </a:lnSpc>
              <a:spcBef>
                <a:spcPts val="325"/>
              </a:spcBef>
              <a:tabLst>
                <a:tab pos="316103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six-point </a:t>
            </a:r>
            <a:r>
              <a:rPr sz="2600" spc="-5" dirty="0">
                <a:latin typeface="Calibri"/>
                <a:cs typeface="Calibri"/>
              </a:rPr>
              <a:t>demand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s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	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1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 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Bangladesh.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8034" y="2726944"/>
            <a:ext cx="5208905" cy="3474085"/>
            <a:chOff x="6368034" y="2726944"/>
            <a:chExt cx="5208905" cy="3474085"/>
          </a:xfrm>
        </p:grpSpPr>
        <p:sp>
          <p:nvSpPr>
            <p:cNvPr id="10" name="object 10"/>
            <p:cNvSpPr/>
            <p:nvPr/>
          </p:nvSpPr>
          <p:spPr>
            <a:xfrm>
              <a:off x="6368034" y="2726944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4384929" y="0"/>
                  </a:moveTo>
                  <a:lnTo>
                    <a:pt x="297434" y="0"/>
                  </a:lnTo>
                  <a:lnTo>
                    <a:pt x="249173" y="3936"/>
                  </a:lnTo>
                  <a:lnTo>
                    <a:pt x="203454" y="15112"/>
                  </a:lnTo>
                  <a:lnTo>
                    <a:pt x="160782" y="33146"/>
                  </a:lnTo>
                  <a:lnTo>
                    <a:pt x="121792" y="57403"/>
                  </a:lnTo>
                  <a:lnTo>
                    <a:pt x="87121" y="87121"/>
                  </a:lnTo>
                  <a:lnTo>
                    <a:pt x="57403" y="121665"/>
                  </a:lnTo>
                  <a:lnTo>
                    <a:pt x="33274" y="160654"/>
                  </a:lnTo>
                  <a:lnTo>
                    <a:pt x="15112" y="203326"/>
                  </a:lnTo>
                  <a:lnTo>
                    <a:pt x="3937" y="249046"/>
                  </a:lnTo>
                  <a:lnTo>
                    <a:pt x="0" y="297306"/>
                  </a:lnTo>
                  <a:lnTo>
                    <a:pt x="0" y="2675890"/>
                  </a:lnTo>
                  <a:lnTo>
                    <a:pt x="3937" y="2724149"/>
                  </a:lnTo>
                  <a:lnTo>
                    <a:pt x="15112" y="2769869"/>
                  </a:lnTo>
                  <a:lnTo>
                    <a:pt x="33274" y="2812541"/>
                  </a:lnTo>
                  <a:lnTo>
                    <a:pt x="57403" y="2851530"/>
                  </a:lnTo>
                  <a:lnTo>
                    <a:pt x="87121" y="2886138"/>
                  </a:lnTo>
                  <a:lnTo>
                    <a:pt x="121792" y="2915856"/>
                  </a:lnTo>
                  <a:lnTo>
                    <a:pt x="160782" y="2940037"/>
                  </a:lnTo>
                  <a:lnTo>
                    <a:pt x="203454" y="2958071"/>
                  </a:lnTo>
                  <a:lnTo>
                    <a:pt x="249173" y="2969336"/>
                  </a:lnTo>
                  <a:lnTo>
                    <a:pt x="297434" y="2973222"/>
                  </a:lnTo>
                  <a:lnTo>
                    <a:pt x="4384929" y="2973222"/>
                  </a:lnTo>
                  <a:lnTo>
                    <a:pt x="4433189" y="2969336"/>
                  </a:lnTo>
                  <a:lnTo>
                    <a:pt x="4478909" y="2958071"/>
                  </a:lnTo>
                  <a:lnTo>
                    <a:pt x="4521581" y="2940037"/>
                  </a:lnTo>
                  <a:lnTo>
                    <a:pt x="4560570" y="2915856"/>
                  </a:lnTo>
                  <a:lnTo>
                    <a:pt x="4595114" y="2886138"/>
                  </a:lnTo>
                  <a:lnTo>
                    <a:pt x="4624832" y="2851530"/>
                  </a:lnTo>
                  <a:lnTo>
                    <a:pt x="4649089" y="2812541"/>
                  </a:lnTo>
                  <a:lnTo>
                    <a:pt x="4667122" y="2769869"/>
                  </a:lnTo>
                  <a:lnTo>
                    <a:pt x="4678298" y="2724149"/>
                  </a:lnTo>
                  <a:lnTo>
                    <a:pt x="4682236" y="2675890"/>
                  </a:lnTo>
                  <a:lnTo>
                    <a:pt x="4682236" y="297306"/>
                  </a:lnTo>
                  <a:lnTo>
                    <a:pt x="4678298" y="249046"/>
                  </a:lnTo>
                  <a:lnTo>
                    <a:pt x="4667122" y="203326"/>
                  </a:lnTo>
                  <a:lnTo>
                    <a:pt x="4649089" y="160654"/>
                  </a:lnTo>
                  <a:lnTo>
                    <a:pt x="4624832" y="121665"/>
                  </a:lnTo>
                  <a:lnTo>
                    <a:pt x="4595114" y="87121"/>
                  </a:lnTo>
                  <a:lnTo>
                    <a:pt x="4560570" y="57403"/>
                  </a:lnTo>
                  <a:lnTo>
                    <a:pt x="4521581" y="33146"/>
                  </a:lnTo>
                  <a:lnTo>
                    <a:pt x="4478909" y="15112"/>
                  </a:lnTo>
                  <a:lnTo>
                    <a:pt x="4433189" y="3936"/>
                  </a:lnTo>
                  <a:lnTo>
                    <a:pt x="438492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8353" y="3221227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4384929" y="0"/>
                  </a:moveTo>
                  <a:lnTo>
                    <a:pt x="297306" y="0"/>
                  </a:lnTo>
                  <a:lnTo>
                    <a:pt x="249047" y="3937"/>
                  </a:lnTo>
                  <a:lnTo>
                    <a:pt x="203326" y="15112"/>
                  </a:lnTo>
                  <a:lnTo>
                    <a:pt x="160654" y="33147"/>
                  </a:lnTo>
                  <a:lnTo>
                    <a:pt x="121666" y="57404"/>
                  </a:lnTo>
                  <a:lnTo>
                    <a:pt x="87122" y="87122"/>
                  </a:lnTo>
                  <a:lnTo>
                    <a:pt x="57403" y="121666"/>
                  </a:lnTo>
                  <a:lnTo>
                    <a:pt x="33147" y="160655"/>
                  </a:lnTo>
                  <a:lnTo>
                    <a:pt x="15113" y="203326"/>
                  </a:lnTo>
                  <a:lnTo>
                    <a:pt x="3937" y="249047"/>
                  </a:lnTo>
                  <a:lnTo>
                    <a:pt x="0" y="297307"/>
                  </a:lnTo>
                  <a:lnTo>
                    <a:pt x="0" y="2675851"/>
                  </a:lnTo>
                  <a:lnTo>
                    <a:pt x="3937" y="2724073"/>
                  </a:lnTo>
                  <a:lnTo>
                    <a:pt x="15113" y="2769831"/>
                  </a:lnTo>
                  <a:lnTo>
                    <a:pt x="33147" y="2812478"/>
                  </a:lnTo>
                  <a:lnTo>
                    <a:pt x="57403" y="2851442"/>
                  </a:lnTo>
                  <a:lnTo>
                    <a:pt x="87122" y="2886087"/>
                  </a:lnTo>
                  <a:lnTo>
                    <a:pt x="121666" y="2915805"/>
                  </a:lnTo>
                  <a:lnTo>
                    <a:pt x="160654" y="2939986"/>
                  </a:lnTo>
                  <a:lnTo>
                    <a:pt x="203326" y="2958007"/>
                  </a:lnTo>
                  <a:lnTo>
                    <a:pt x="249047" y="2969285"/>
                  </a:lnTo>
                  <a:lnTo>
                    <a:pt x="297306" y="2973171"/>
                  </a:lnTo>
                  <a:lnTo>
                    <a:pt x="4384929" y="2973171"/>
                  </a:lnTo>
                  <a:lnTo>
                    <a:pt x="4433189" y="2969285"/>
                  </a:lnTo>
                  <a:lnTo>
                    <a:pt x="4478908" y="2958007"/>
                  </a:lnTo>
                  <a:lnTo>
                    <a:pt x="4521581" y="2939986"/>
                  </a:lnTo>
                  <a:lnTo>
                    <a:pt x="4560570" y="2915805"/>
                  </a:lnTo>
                  <a:lnTo>
                    <a:pt x="4595114" y="2886087"/>
                  </a:lnTo>
                  <a:lnTo>
                    <a:pt x="4624832" y="2851442"/>
                  </a:lnTo>
                  <a:lnTo>
                    <a:pt x="4649089" y="2812478"/>
                  </a:lnTo>
                  <a:lnTo>
                    <a:pt x="4667123" y="2769831"/>
                  </a:lnTo>
                  <a:lnTo>
                    <a:pt x="4678299" y="2724073"/>
                  </a:lnTo>
                  <a:lnTo>
                    <a:pt x="4682236" y="2675851"/>
                  </a:lnTo>
                  <a:lnTo>
                    <a:pt x="4682236" y="297307"/>
                  </a:lnTo>
                  <a:lnTo>
                    <a:pt x="4678299" y="249047"/>
                  </a:lnTo>
                  <a:lnTo>
                    <a:pt x="4667123" y="203326"/>
                  </a:lnTo>
                  <a:lnTo>
                    <a:pt x="4649089" y="160655"/>
                  </a:lnTo>
                  <a:lnTo>
                    <a:pt x="4624832" y="121666"/>
                  </a:lnTo>
                  <a:lnTo>
                    <a:pt x="4595114" y="87122"/>
                  </a:lnTo>
                  <a:lnTo>
                    <a:pt x="4560570" y="57404"/>
                  </a:lnTo>
                  <a:lnTo>
                    <a:pt x="4521581" y="33147"/>
                  </a:lnTo>
                  <a:lnTo>
                    <a:pt x="4478908" y="15112"/>
                  </a:lnTo>
                  <a:lnTo>
                    <a:pt x="4433189" y="3937"/>
                  </a:lnTo>
                  <a:lnTo>
                    <a:pt x="438492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8353" y="3221227"/>
              <a:ext cx="4682490" cy="2973705"/>
            </a:xfrm>
            <a:custGeom>
              <a:avLst/>
              <a:gdLst/>
              <a:ahLst/>
              <a:cxnLst/>
              <a:rect l="l" t="t" r="r" b="b"/>
              <a:pathLst>
                <a:path w="4682490" h="2973704">
                  <a:moveTo>
                    <a:pt x="0" y="297307"/>
                  </a:moveTo>
                  <a:lnTo>
                    <a:pt x="3937" y="249047"/>
                  </a:lnTo>
                  <a:lnTo>
                    <a:pt x="15113" y="203326"/>
                  </a:lnTo>
                  <a:lnTo>
                    <a:pt x="33147" y="160655"/>
                  </a:lnTo>
                  <a:lnTo>
                    <a:pt x="57403" y="121666"/>
                  </a:lnTo>
                  <a:lnTo>
                    <a:pt x="87122" y="87122"/>
                  </a:lnTo>
                  <a:lnTo>
                    <a:pt x="121666" y="57404"/>
                  </a:lnTo>
                  <a:lnTo>
                    <a:pt x="160654" y="33147"/>
                  </a:lnTo>
                  <a:lnTo>
                    <a:pt x="203326" y="15112"/>
                  </a:lnTo>
                  <a:lnTo>
                    <a:pt x="249047" y="3937"/>
                  </a:lnTo>
                  <a:lnTo>
                    <a:pt x="297306" y="0"/>
                  </a:lnTo>
                  <a:lnTo>
                    <a:pt x="4384929" y="0"/>
                  </a:lnTo>
                  <a:lnTo>
                    <a:pt x="4433189" y="3937"/>
                  </a:lnTo>
                  <a:lnTo>
                    <a:pt x="4478908" y="15112"/>
                  </a:lnTo>
                  <a:lnTo>
                    <a:pt x="4521581" y="33147"/>
                  </a:lnTo>
                  <a:lnTo>
                    <a:pt x="4560570" y="57404"/>
                  </a:lnTo>
                  <a:lnTo>
                    <a:pt x="4595114" y="87122"/>
                  </a:lnTo>
                  <a:lnTo>
                    <a:pt x="4624832" y="121666"/>
                  </a:lnTo>
                  <a:lnTo>
                    <a:pt x="4649089" y="160655"/>
                  </a:lnTo>
                  <a:lnTo>
                    <a:pt x="4667123" y="203326"/>
                  </a:lnTo>
                  <a:lnTo>
                    <a:pt x="4678299" y="249047"/>
                  </a:lnTo>
                  <a:lnTo>
                    <a:pt x="4682236" y="297307"/>
                  </a:lnTo>
                  <a:lnTo>
                    <a:pt x="4682236" y="2675851"/>
                  </a:lnTo>
                  <a:lnTo>
                    <a:pt x="4678299" y="2724073"/>
                  </a:lnTo>
                  <a:lnTo>
                    <a:pt x="4667123" y="2769831"/>
                  </a:lnTo>
                  <a:lnTo>
                    <a:pt x="4649089" y="2812478"/>
                  </a:lnTo>
                  <a:lnTo>
                    <a:pt x="4624832" y="2851442"/>
                  </a:lnTo>
                  <a:lnTo>
                    <a:pt x="4595114" y="2886087"/>
                  </a:lnTo>
                  <a:lnTo>
                    <a:pt x="4560570" y="2915805"/>
                  </a:lnTo>
                  <a:lnTo>
                    <a:pt x="4521581" y="2939986"/>
                  </a:lnTo>
                  <a:lnTo>
                    <a:pt x="4478908" y="2958007"/>
                  </a:lnTo>
                  <a:lnTo>
                    <a:pt x="4433189" y="2969285"/>
                  </a:lnTo>
                  <a:lnTo>
                    <a:pt x="4384929" y="2973171"/>
                  </a:lnTo>
                  <a:lnTo>
                    <a:pt x="297306" y="2973171"/>
                  </a:lnTo>
                  <a:lnTo>
                    <a:pt x="249047" y="2969285"/>
                  </a:lnTo>
                  <a:lnTo>
                    <a:pt x="203326" y="2958007"/>
                  </a:lnTo>
                  <a:lnTo>
                    <a:pt x="160654" y="2939986"/>
                  </a:lnTo>
                  <a:lnTo>
                    <a:pt x="121666" y="2915805"/>
                  </a:lnTo>
                  <a:lnTo>
                    <a:pt x="87122" y="2886087"/>
                  </a:lnTo>
                  <a:lnTo>
                    <a:pt x="57403" y="2851442"/>
                  </a:lnTo>
                  <a:lnTo>
                    <a:pt x="33147" y="2812478"/>
                  </a:lnTo>
                  <a:lnTo>
                    <a:pt x="15113" y="2769831"/>
                  </a:lnTo>
                  <a:lnTo>
                    <a:pt x="3937" y="2724073"/>
                  </a:lnTo>
                  <a:lnTo>
                    <a:pt x="0" y="2675851"/>
                  </a:lnTo>
                  <a:lnTo>
                    <a:pt x="0" y="297307"/>
                  </a:lnTo>
                  <a:close/>
                </a:path>
              </a:pathLst>
            </a:custGeom>
            <a:ln w="1270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86092" y="3362071"/>
            <a:ext cx="4293870" cy="26327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18770" marR="301625" algn="ctr">
              <a:lnSpc>
                <a:spcPct val="92900"/>
              </a:lnSpc>
              <a:spcBef>
                <a:spcPts val="325"/>
              </a:spcBef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result,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economists,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intelligentsia,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politicians of </a:t>
            </a:r>
            <a:r>
              <a:rPr sz="2600" spc="-30" dirty="0">
                <a:latin typeface="Calibri"/>
                <a:cs typeface="Calibri"/>
              </a:rPr>
              <a:t>East </a:t>
            </a:r>
            <a:r>
              <a:rPr sz="2600" spc="-25" dirty="0">
                <a:latin typeface="Calibri"/>
                <a:cs typeface="Calibri"/>
              </a:rPr>
              <a:t>Pakistan </a:t>
            </a:r>
            <a:r>
              <a:rPr sz="2600" spc="-20" dirty="0">
                <a:latin typeface="Calibri"/>
                <a:cs typeface="Calibri"/>
              </a:rPr>
              <a:t> started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raise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questions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ts val="2690"/>
              </a:lnSpc>
            </a:pP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discrimination,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giving</a:t>
            </a:r>
            <a:endParaRPr sz="2600">
              <a:latin typeface="Calibri"/>
              <a:cs typeface="Calibri"/>
            </a:endParaRPr>
          </a:p>
          <a:p>
            <a:pPr marL="286385" marR="275590" algn="ctr">
              <a:lnSpc>
                <a:spcPts val="2900"/>
              </a:lnSpc>
              <a:spcBef>
                <a:spcPts val="265"/>
              </a:spcBef>
              <a:tabLst>
                <a:tab pos="2860040" algn="l"/>
              </a:tabLst>
            </a:pPr>
            <a:r>
              <a:rPr sz="2600" dirty="0">
                <a:latin typeface="Calibri"/>
                <a:cs typeface="Calibri"/>
              </a:rPr>
              <a:t>rise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ic	six</a:t>
            </a:r>
            <a:r>
              <a:rPr sz="2600" spc="-2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poi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20" dirty="0">
                <a:latin typeface="Calibri"/>
                <a:cs typeface="Calibri"/>
              </a:rPr>
              <a:t>movement.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4870" y="870965"/>
            <a:ext cx="2840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0" dirty="0">
                <a:solidFill>
                  <a:srgbClr val="252525"/>
                </a:solidFill>
                <a:latin typeface="Times New Roman"/>
                <a:cs typeface="Times New Roman"/>
              </a:rPr>
              <a:t>Signif</a:t>
            </a:r>
            <a:r>
              <a:rPr sz="4800" spc="-1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4800" spc="-105" dirty="0">
                <a:solidFill>
                  <a:srgbClr val="252525"/>
                </a:solidFill>
                <a:latin typeface="Times New Roman"/>
                <a:cs typeface="Times New Roman"/>
              </a:rPr>
              <a:t>cance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8505" cy="16795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60" dirty="0">
                <a:latin typeface="Times New Roman"/>
                <a:cs typeface="Times New Roman"/>
              </a:rPr>
              <a:t>six-point </a:t>
            </a:r>
            <a:r>
              <a:rPr sz="3600" spc="-45" dirty="0">
                <a:latin typeface="Times New Roman"/>
                <a:cs typeface="Times New Roman"/>
              </a:rPr>
              <a:t>movement </a:t>
            </a:r>
            <a:r>
              <a:rPr sz="3600" spc="-160" dirty="0">
                <a:latin typeface="Times New Roman"/>
                <a:cs typeface="Times New Roman"/>
              </a:rPr>
              <a:t>was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35" dirty="0">
                <a:latin typeface="Times New Roman"/>
                <a:cs typeface="Times New Roman"/>
              </a:rPr>
              <a:t>precursor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some 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momentous </a:t>
            </a:r>
            <a:r>
              <a:rPr sz="3600" spc="-65" dirty="0">
                <a:latin typeface="Times New Roman"/>
                <a:cs typeface="Times New Roman"/>
              </a:rPr>
              <a:t>events </a:t>
            </a:r>
            <a:r>
              <a:rPr sz="3600" spc="-95" dirty="0">
                <a:latin typeface="Times New Roman"/>
                <a:cs typeface="Times New Roman"/>
              </a:rPr>
              <a:t>which </a:t>
            </a:r>
            <a:r>
              <a:rPr sz="3600" spc="-114" dirty="0">
                <a:latin typeface="Times New Roman"/>
                <a:cs typeface="Times New Roman"/>
              </a:rPr>
              <a:t>were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75" dirty="0">
                <a:latin typeface="Times New Roman"/>
                <a:cs typeface="Times New Roman"/>
              </a:rPr>
              <a:t>triggering </a:t>
            </a:r>
            <a:r>
              <a:rPr sz="3600" spc="-40" dirty="0">
                <a:latin typeface="Times New Roman"/>
                <a:cs typeface="Times New Roman"/>
              </a:rPr>
              <a:t>factors 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emergence</a:t>
            </a:r>
            <a:r>
              <a:rPr sz="3600" spc="-5" dirty="0">
                <a:latin typeface="Times New Roman"/>
                <a:cs typeface="Times New Roman"/>
              </a:rPr>
              <a:t> of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Bangladesh.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8147" y="358521"/>
            <a:ext cx="3680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78DB8"/>
                </a:solid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987" y="1183741"/>
            <a:ext cx="10056495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Clr>
                <a:srgbClr val="353535"/>
              </a:buClr>
              <a:buFont typeface="Arial MT"/>
              <a:buChar char="•"/>
              <a:tabLst>
                <a:tab pos="469900" algn="l"/>
              </a:tabLst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Six-point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Program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charter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demands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enunciated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250" dirty="0">
                <a:solidFill>
                  <a:srgbClr val="404040"/>
                </a:solidFill>
                <a:latin typeface="Times New Roman"/>
                <a:cs typeface="Times New Roman"/>
              </a:rPr>
              <a:t>AWAMI </a:t>
            </a:r>
            <a:r>
              <a:rPr sz="2600" spc="-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LEAGUE</a:t>
            </a:r>
            <a:r>
              <a:rPr sz="26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6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26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disparity</a:t>
            </a:r>
            <a:r>
              <a:rPr sz="26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6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6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wings</a:t>
            </a:r>
            <a:r>
              <a:rPr sz="26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6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Pakistan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to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put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end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internal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colonial rule of </a:t>
            </a:r>
            <a:r>
              <a:rPr sz="2600" spc="-130" dirty="0">
                <a:solidFill>
                  <a:srgbClr val="404040"/>
                </a:solidFill>
                <a:latin typeface="Times New Roman"/>
                <a:cs typeface="Times New Roman"/>
              </a:rPr>
              <a:t>West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Pakistan in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East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Bengal.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Six-Point Program is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called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as –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“The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charter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freedom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Bengali</a:t>
            </a:r>
            <a:r>
              <a:rPr sz="2600" spc="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Nation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Sheikh</a:t>
            </a:r>
            <a:r>
              <a:rPr sz="2600" spc="5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Mujibur</a:t>
            </a:r>
            <a:r>
              <a:rPr sz="2600" spc="5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Rahman,</a:t>
            </a:r>
            <a:r>
              <a:rPr sz="2600" spc="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04040"/>
                </a:solidFill>
                <a:latin typeface="Times New Roman"/>
                <a:cs typeface="Times New Roman"/>
              </a:rPr>
              <a:t>Awami</a:t>
            </a:r>
            <a:endParaRPr sz="2600">
              <a:latin typeface="Times New Roman"/>
              <a:cs typeface="Times New Roman"/>
            </a:endParaRPr>
          </a:p>
          <a:p>
            <a:pPr marL="469900" marR="3777615" algn="just">
              <a:lnSpc>
                <a:spcPts val="4680"/>
              </a:lnSpc>
              <a:spcBef>
                <a:spcPts val="215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League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President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unfolded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Six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Point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Pro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13</a:t>
            </a:r>
            <a:r>
              <a:rPr sz="2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600" spc="-5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600" spc="-21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6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1966.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5932" y="3962400"/>
            <a:ext cx="284746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2223770" algn="l"/>
              </a:tabLst>
            </a:pPr>
            <a:r>
              <a:rPr spc="-15" dirty="0"/>
              <a:t>Demand	</a:t>
            </a:r>
            <a:r>
              <a:rPr dirty="0"/>
              <a:t>for</a:t>
            </a:r>
            <a:r>
              <a:rPr spc="-90" dirty="0"/>
              <a:t> </a:t>
            </a:r>
            <a:r>
              <a:rPr spc="-80" dirty="0"/>
              <a:t>Autonomy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9140" cy="11309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40"/>
              </a:spcBef>
            </a:pPr>
            <a:r>
              <a:rPr sz="3600" spc="-80" dirty="0">
                <a:latin typeface="Times New Roman"/>
                <a:cs typeface="Times New Roman"/>
              </a:rPr>
              <a:t>Six-point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demand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was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first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identified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East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Bengal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as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a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separate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region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demanded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greater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autonomy.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890" y="870965"/>
            <a:ext cx="4806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/>
              <a:t>Bengali</a:t>
            </a:r>
            <a:r>
              <a:rPr sz="4800" spc="-55" dirty="0"/>
              <a:t> </a:t>
            </a:r>
            <a:r>
              <a:rPr sz="4800" spc="-80" dirty="0"/>
              <a:t>Nationalism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9140" cy="3874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140" dirty="0">
                <a:latin typeface="Times New Roman"/>
                <a:cs typeface="Times New Roman"/>
              </a:rPr>
              <a:t>six </a:t>
            </a:r>
            <a:r>
              <a:rPr sz="3600" spc="-25" dirty="0">
                <a:latin typeface="Times New Roman"/>
                <a:cs typeface="Times New Roman"/>
              </a:rPr>
              <a:t>points </a:t>
            </a:r>
            <a:r>
              <a:rPr sz="3600" spc="-110" dirty="0">
                <a:latin typeface="Times New Roman"/>
                <a:cs typeface="Times New Roman"/>
              </a:rPr>
              <a:t>were </a:t>
            </a:r>
            <a:r>
              <a:rPr sz="3600" spc="-135" dirty="0">
                <a:latin typeface="Times New Roman"/>
                <a:cs typeface="Times New Roman"/>
              </a:rPr>
              <a:t>a </a:t>
            </a:r>
            <a:r>
              <a:rPr sz="3600" spc="-85" dirty="0">
                <a:latin typeface="Times New Roman"/>
                <a:cs typeface="Times New Roman"/>
              </a:rPr>
              <a:t>symbol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8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hope </a:t>
            </a:r>
            <a:r>
              <a:rPr sz="3600" spc="-35" dirty="0">
                <a:latin typeface="Times New Roman"/>
                <a:cs typeface="Times New Roman"/>
              </a:rPr>
              <a:t>and </a:t>
            </a:r>
            <a:r>
              <a:rPr sz="3600" spc="-60" dirty="0">
                <a:latin typeface="Times New Roman"/>
                <a:cs typeface="Times New Roman"/>
              </a:rPr>
              <a:t>aspiration 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spc="-135" dirty="0">
                <a:latin typeface="Times New Roman"/>
                <a:cs typeface="Times New Roman"/>
              </a:rPr>
              <a:t>Bengalis. </a:t>
            </a:r>
            <a:r>
              <a:rPr sz="3600" spc="-45" dirty="0">
                <a:latin typeface="Times New Roman"/>
                <a:cs typeface="Times New Roman"/>
              </a:rPr>
              <a:t>This </a:t>
            </a:r>
            <a:r>
              <a:rPr sz="3600" spc="-160" dirty="0">
                <a:latin typeface="Times New Roman"/>
                <a:cs typeface="Times New Roman"/>
              </a:rPr>
              <a:t>was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90" dirty="0">
                <a:latin typeface="Times New Roman"/>
                <a:cs typeface="Times New Roman"/>
              </a:rPr>
              <a:t>key </a:t>
            </a:r>
            <a:r>
              <a:rPr sz="3600" spc="35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65" dirty="0">
                <a:latin typeface="Times New Roman"/>
                <a:cs typeface="Times New Roman"/>
              </a:rPr>
              <a:t>characterization 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and </a:t>
            </a:r>
            <a:r>
              <a:rPr sz="3600" spc="-100" dirty="0">
                <a:latin typeface="Times New Roman"/>
                <a:cs typeface="Times New Roman"/>
              </a:rPr>
              <a:t>self-reliance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30" dirty="0">
                <a:latin typeface="Times New Roman"/>
                <a:cs typeface="Times New Roman"/>
              </a:rPr>
              <a:t>Bengali </a:t>
            </a:r>
            <a:r>
              <a:rPr sz="3600" spc="-30" dirty="0">
                <a:latin typeface="Times New Roman"/>
                <a:cs typeface="Times New Roman"/>
              </a:rPr>
              <a:t>nation </a:t>
            </a:r>
            <a:r>
              <a:rPr sz="3600" spc="-70" dirty="0">
                <a:latin typeface="Times New Roman"/>
                <a:cs typeface="Times New Roman"/>
              </a:rPr>
              <a:t>consisting </a:t>
            </a:r>
            <a:r>
              <a:rPr sz="3600" spc="10" dirty="0">
                <a:latin typeface="Times New Roman"/>
                <a:cs typeface="Times New Roman"/>
              </a:rPr>
              <a:t>of 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Hindus,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Muslims,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Christians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and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Buddhists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East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Pakistan.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As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a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result,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six-point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movement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was 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severely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suppressed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and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consciousness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Bengali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nation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united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them.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81580" marR="5080" indent="-2469515">
              <a:lnSpc>
                <a:spcPts val="4640"/>
              </a:lnSpc>
              <a:spcBef>
                <a:spcPts val="680"/>
              </a:spcBef>
              <a:tabLst>
                <a:tab pos="2966085" algn="l"/>
              </a:tabLst>
            </a:pPr>
            <a:r>
              <a:rPr spc="-105" dirty="0"/>
              <a:t>Popularity</a:t>
            </a:r>
            <a:r>
              <a:rPr spc="35" dirty="0"/>
              <a:t> </a:t>
            </a:r>
            <a:r>
              <a:rPr spc="-5" dirty="0"/>
              <a:t>of	</a:t>
            </a:r>
            <a:r>
              <a:rPr spc="-220" dirty="0"/>
              <a:t>Awami</a:t>
            </a:r>
            <a:r>
              <a:rPr spc="5" dirty="0"/>
              <a:t> </a:t>
            </a:r>
            <a:r>
              <a:rPr spc="-145" dirty="0"/>
              <a:t>League</a:t>
            </a:r>
            <a:r>
              <a:rPr spc="-20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spc="-120" dirty="0"/>
              <a:t>Sheikh </a:t>
            </a:r>
            <a:r>
              <a:rPr spc="-1060" dirty="0"/>
              <a:t> </a:t>
            </a:r>
            <a:r>
              <a:rPr spc="-110" dirty="0"/>
              <a:t>Mujibur</a:t>
            </a:r>
            <a:r>
              <a:rPr spc="5" dirty="0"/>
              <a:t> </a:t>
            </a:r>
            <a:r>
              <a:rPr spc="-80" dirty="0"/>
              <a:t>Rahman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8505" cy="4423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3600" spc="-100" dirty="0">
                <a:latin typeface="Times New Roman"/>
                <a:cs typeface="Times New Roman"/>
              </a:rPr>
              <a:t>Sheikh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Mujibur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Rahman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presented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six-point 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demand </a:t>
            </a:r>
            <a:r>
              <a:rPr sz="3600" spc="30" dirty="0">
                <a:latin typeface="Times New Roman"/>
                <a:cs typeface="Times New Roman"/>
              </a:rPr>
              <a:t>on </a:t>
            </a:r>
            <a:r>
              <a:rPr sz="3600" spc="-70" dirty="0">
                <a:latin typeface="Times New Roman"/>
                <a:cs typeface="Times New Roman"/>
              </a:rPr>
              <a:t>behalf</a:t>
            </a:r>
            <a:r>
              <a:rPr sz="3600" spc="7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8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85" dirty="0">
                <a:latin typeface="Times New Roman"/>
                <a:cs typeface="Times New Roman"/>
              </a:rPr>
              <a:t>Awami</a:t>
            </a:r>
            <a:r>
              <a:rPr sz="3600" spc="530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League </a:t>
            </a:r>
            <a:r>
              <a:rPr sz="3600" spc="-70" dirty="0">
                <a:latin typeface="Times New Roman"/>
                <a:cs typeface="Times New Roman"/>
              </a:rPr>
              <a:t>in </a:t>
            </a:r>
            <a:r>
              <a:rPr sz="3600" spc="-120" dirty="0">
                <a:latin typeface="Times New Roman"/>
                <a:cs typeface="Times New Roman"/>
              </a:rPr>
              <a:t>1966. </a:t>
            </a:r>
            <a:r>
              <a:rPr sz="3600" spc="-130" dirty="0">
                <a:latin typeface="Times New Roman"/>
                <a:cs typeface="Times New Roman"/>
              </a:rPr>
              <a:t>As 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a </a:t>
            </a:r>
            <a:r>
              <a:rPr sz="3600" spc="-75" dirty="0">
                <a:latin typeface="Times New Roman"/>
                <a:cs typeface="Times New Roman"/>
              </a:rPr>
              <a:t>result,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70" dirty="0">
                <a:latin typeface="Times New Roman"/>
                <a:cs typeface="Times New Roman"/>
              </a:rPr>
              <a:t>popularity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Sheikh </a:t>
            </a:r>
            <a:r>
              <a:rPr sz="3600" spc="-114" dirty="0">
                <a:latin typeface="Times New Roman"/>
                <a:cs typeface="Times New Roman"/>
              </a:rPr>
              <a:t>Mujib </a:t>
            </a:r>
            <a:r>
              <a:rPr sz="3600" spc="-40" dirty="0">
                <a:latin typeface="Times New Roman"/>
                <a:cs typeface="Times New Roman"/>
              </a:rPr>
              <a:t>and </a:t>
            </a:r>
            <a:r>
              <a:rPr sz="3600" spc="-180" dirty="0">
                <a:latin typeface="Times New Roman"/>
                <a:cs typeface="Times New Roman"/>
              </a:rPr>
              <a:t>Awami 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League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increased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through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six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points.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According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to 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Raunaq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10" dirty="0">
                <a:latin typeface="Times New Roman"/>
                <a:cs typeface="Times New Roman"/>
              </a:rPr>
              <a:t>Jahan,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“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204" dirty="0">
                <a:latin typeface="Times New Roman"/>
                <a:cs typeface="Times New Roman"/>
              </a:rPr>
              <a:t>Six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point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movement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whose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main 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20" dirty="0">
                <a:latin typeface="Times New Roman"/>
                <a:cs typeface="Times New Roman"/>
              </a:rPr>
              <a:t>thrust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was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demand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greater</a:t>
            </a:r>
            <a:r>
              <a:rPr sz="3600" spc="-55" dirty="0">
                <a:latin typeface="Times New Roman"/>
                <a:cs typeface="Times New Roman"/>
              </a:rPr>
              <a:t> autonomy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east 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Pakistan </a:t>
            </a:r>
            <a:r>
              <a:rPr sz="3600" spc="-135" dirty="0">
                <a:latin typeface="Times New Roman"/>
                <a:cs typeface="Times New Roman"/>
              </a:rPr>
              <a:t>is</a:t>
            </a:r>
            <a:r>
              <a:rPr sz="3600" spc="630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regarded </a:t>
            </a:r>
            <a:r>
              <a:rPr sz="3600" spc="-114" dirty="0">
                <a:latin typeface="Times New Roman"/>
                <a:cs typeface="Times New Roman"/>
              </a:rPr>
              <a:t>as</a:t>
            </a:r>
            <a:r>
              <a:rPr sz="3600" spc="6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35" dirty="0">
                <a:latin typeface="Times New Roman"/>
                <a:cs typeface="Times New Roman"/>
              </a:rPr>
              <a:t>turning </a:t>
            </a:r>
            <a:r>
              <a:rPr sz="3600" spc="-10" dirty="0">
                <a:latin typeface="Times New Roman"/>
                <a:cs typeface="Times New Roman"/>
              </a:rPr>
              <a:t>point </a:t>
            </a:r>
            <a:r>
              <a:rPr sz="3600" spc="-70" dirty="0">
                <a:latin typeface="Times New Roman"/>
                <a:cs typeface="Times New Roman"/>
              </a:rPr>
              <a:t>in </a:t>
            </a:r>
            <a:r>
              <a:rPr sz="3600" spc="-195" dirty="0">
                <a:latin typeface="Times New Roman"/>
                <a:cs typeface="Times New Roman"/>
              </a:rPr>
              <a:t>Mujib’s 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rise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35" dirty="0">
                <a:latin typeface="Times New Roman"/>
                <a:cs typeface="Times New Roman"/>
              </a:rPr>
              <a:t>to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charismatic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leadership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315" dirty="0">
                <a:latin typeface="Times New Roman"/>
                <a:cs typeface="Times New Roman"/>
              </a:rPr>
              <a:t>’’.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380" y="870965"/>
            <a:ext cx="609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/>
              <a:t>Voice</a:t>
            </a:r>
            <a:r>
              <a:rPr sz="4800" spc="-30" dirty="0"/>
              <a:t> </a:t>
            </a:r>
            <a:r>
              <a:rPr sz="4800" spc="-114" dirty="0"/>
              <a:t>against</a:t>
            </a:r>
            <a:r>
              <a:rPr sz="4800" spc="-20" dirty="0"/>
              <a:t> </a:t>
            </a:r>
            <a:r>
              <a:rPr sz="4800" spc="-75" dirty="0"/>
              <a:t>exploitation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9140" cy="3874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six-point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demand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was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first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strong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protest 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against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45" dirty="0">
                <a:latin typeface="Times New Roman"/>
                <a:cs typeface="Times New Roman"/>
              </a:rPr>
              <a:t>long-running </a:t>
            </a:r>
            <a:r>
              <a:rPr sz="3600" spc="-60" dirty="0">
                <a:latin typeface="Times New Roman"/>
                <a:cs typeface="Times New Roman"/>
              </a:rPr>
              <a:t>exploitation </a:t>
            </a:r>
            <a:r>
              <a:rPr sz="3600" spc="-5" dirty="0">
                <a:latin typeface="Times New Roman"/>
                <a:cs typeface="Times New Roman"/>
              </a:rPr>
              <a:t>of East </a:t>
            </a:r>
            <a:r>
              <a:rPr sz="3600" spc="-90" dirty="0">
                <a:latin typeface="Times New Roman"/>
                <a:cs typeface="Times New Roman"/>
              </a:rPr>
              <a:t>Pakistan 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95" dirty="0">
                <a:latin typeface="Times New Roman"/>
                <a:cs typeface="Times New Roman"/>
              </a:rPr>
              <a:t>Pakistani </a:t>
            </a:r>
            <a:r>
              <a:rPr sz="3600" spc="-45" dirty="0">
                <a:latin typeface="Times New Roman"/>
                <a:cs typeface="Times New Roman"/>
              </a:rPr>
              <a:t>government. </a:t>
            </a:r>
            <a:r>
              <a:rPr sz="3600" spc="-100" dirty="0">
                <a:latin typeface="Times New Roman"/>
                <a:cs typeface="Times New Roman"/>
              </a:rPr>
              <a:t>Sheikh </a:t>
            </a:r>
            <a:r>
              <a:rPr sz="3600" spc="-90" dirty="0">
                <a:latin typeface="Times New Roman"/>
                <a:cs typeface="Times New Roman"/>
              </a:rPr>
              <a:t>Mujibur </a:t>
            </a:r>
            <a:r>
              <a:rPr sz="3600" spc="-65" dirty="0">
                <a:latin typeface="Times New Roman"/>
                <a:cs typeface="Times New Roman"/>
              </a:rPr>
              <a:t>Rahman 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himself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referred </a:t>
            </a:r>
            <a:r>
              <a:rPr sz="3600" spc="35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40" dirty="0">
                <a:latin typeface="Times New Roman"/>
                <a:cs typeface="Times New Roman"/>
              </a:rPr>
              <a:t>six </a:t>
            </a:r>
            <a:r>
              <a:rPr sz="3600" spc="-25" dirty="0">
                <a:latin typeface="Times New Roman"/>
                <a:cs typeface="Times New Roman"/>
              </a:rPr>
              <a:t>points </a:t>
            </a:r>
            <a:r>
              <a:rPr sz="3600" spc="-114" dirty="0">
                <a:latin typeface="Times New Roman"/>
                <a:cs typeface="Times New Roman"/>
              </a:rPr>
              <a:t>as </a:t>
            </a:r>
            <a:r>
              <a:rPr sz="3600" spc="-10" dirty="0">
                <a:latin typeface="Times New Roman"/>
                <a:cs typeface="Times New Roman"/>
              </a:rPr>
              <a:t>"the </a:t>
            </a:r>
            <a:r>
              <a:rPr sz="3600" spc="-30" dirty="0">
                <a:latin typeface="Times New Roman"/>
                <a:cs typeface="Times New Roman"/>
              </a:rPr>
              <a:t>Charter </a:t>
            </a:r>
            <a:r>
              <a:rPr sz="3600" spc="5" dirty="0">
                <a:latin typeface="Times New Roman"/>
                <a:cs typeface="Times New Roman"/>
              </a:rPr>
              <a:t>of 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Liberation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Bengal's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peasants,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workers,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laborers, 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middle </a:t>
            </a:r>
            <a:r>
              <a:rPr sz="3600" spc="-120" dirty="0">
                <a:latin typeface="Times New Roman"/>
                <a:cs typeface="Times New Roman"/>
              </a:rPr>
              <a:t>class </a:t>
            </a:r>
            <a:r>
              <a:rPr sz="3600" spc="-4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0" dirty="0">
                <a:latin typeface="Times New Roman"/>
                <a:cs typeface="Times New Roman"/>
              </a:rPr>
              <a:t>common </a:t>
            </a:r>
            <a:r>
              <a:rPr sz="3600" spc="-50" dirty="0">
                <a:latin typeface="Times New Roman"/>
                <a:cs typeface="Times New Roman"/>
              </a:rPr>
              <a:t>people </a:t>
            </a:r>
            <a:r>
              <a:rPr sz="3600" spc="35" dirty="0">
                <a:latin typeface="Times New Roman"/>
                <a:cs typeface="Times New Roman"/>
              </a:rPr>
              <a:t>to </a:t>
            </a:r>
            <a:r>
              <a:rPr sz="3600" spc="-20" dirty="0">
                <a:latin typeface="Times New Roman"/>
                <a:cs typeface="Times New Roman"/>
              </a:rPr>
              <a:t>step </a:t>
            </a:r>
            <a:r>
              <a:rPr sz="3600" spc="-65" dirty="0">
                <a:latin typeface="Times New Roman"/>
                <a:cs typeface="Times New Roman"/>
              </a:rPr>
              <a:t>towards 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60" dirty="0">
                <a:latin typeface="Times New Roman"/>
                <a:cs typeface="Times New Roman"/>
              </a:rPr>
              <a:t>establishment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Bengal's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rights".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380" y="870965"/>
            <a:ext cx="609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/>
              <a:t>Voice</a:t>
            </a:r>
            <a:r>
              <a:rPr sz="4800" spc="-30" dirty="0"/>
              <a:t> </a:t>
            </a:r>
            <a:r>
              <a:rPr sz="4800" spc="-114" dirty="0"/>
              <a:t>against</a:t>
            </a:r>
            <a:r>
              <a:rPr sz="4800" spc="-20" dirty="0"/>
              <a:t> </a:t>
            </a:r>
            <a:r>
              <a:rPr sz="4800" spc="-75" dirty="0"/>
              <a:t>exploitation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1985578"/>
            <a:ext cx="9629140" cy="37833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200" dirty="0">
                <a:latin typeface="Times New Roman"/>
                <a:cs typeface="Times New Roman"/>
              </a:rPr>
              <a:t>Six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points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awaken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democratic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values.</a:t>
            </a:r>
            <a:endParaRPr sz="36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204" dirty="0">
                <a:latin typeface="Times New Roman"/>
                <a:cs typeface="Times New Roman"/>
              </a:rPr>
              <a:t>Six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point </a:t>
            </a:r>
            <a:r>
              <a:rPr sz="3600" spc="-125" dirty="0">
                <a:latin typeface="Times New Roman"/>
                <a:cs typeface="Times New Roman"/>
              </a:rPr>
              <a:t>played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an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important </a:t>
            </a:r>
            <a:r>
              <a:rPr sz="3600" spc="-65" dirty="0">
                <a:latin typeface="Times New Roman"/>
                <a:cs typeface="Times New Roman"/>
              </a:rPr>
              <a:t>role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95" dirty="0">
                <a:latin typeface="Times New Roman"/>
                <a:cs typeface="Times New Roman"/>
              </a:rPr>
              <a:t>Agartala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Conspiracy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Case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1968.</a:t>
            </a:r>
            <a:endParaRPr sz="3600">
              <a:latin typeface="Times New Roman"/>
              <a:cs typeface="Times New Roman"/>
            </a:endParaRPr>
          </a:p>
          <a:p>
            <a:pPr marL="535305" indent="-52324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535940" algn="l"/>
                <a:tab pos="3449320" algn="l"/>
              </a:tabLst>
            </a:pP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removal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	</a:t>
            </a:r>
            <a:r>
              <a:rPr sz="3600" spc="-140" dirty="0">
                <a:latin typeface="Times New Roman"/>
                <a:cs typeface="Times New Roman"/>
              </a:rPr>
              <a:t>Ayub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Khan's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dictatorship.</a:t>
            </a:r>
            <a:endParaRPr sz="3600">
              <a:latin typeface="Times New Roman"/>
              <a:cs typeface="Times New Roman"/>
            </a:endParaRPr>
          </a:p>
          <a:p>
            <a:pPr marL="194945" marR="5715" indent="-182880">
              <a:lnSpc>
                <a:spcPct val="101400"/>
              </a:lnSpc>
              <a:spcBef>
                <a:spcPts val="84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535940" algn="l"/>
                <a:tab pos="1299845" algn="l"/>
                <a:tab pos="2289175" algn="l"/>
                <a:tab pos="2466340" algn="l"/>
                <a:tab pos="3823970" algn="l"/>
                <a:tab pos="4473575" algn="l"/>
                <a:tab pos="6474460" algn="l"/>
                <a:tab pos="7386320" algn="l"/>
                <a:tab pos="7954645" algn="l"/>
                <a:tab pos="8742680" algn="l"/>
              </a:tabLst>
            </a:pPr>
            <a:r>
              <a:rPr sz="3600" spc="-204" dirty="0">
                <a:latin typeface="Times New Roman"/>
                <a:cs typeface="Times New Roman"/>
              </a:rPr>
              <a:t>Six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poin</a:t>
            </a: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		</a:t>
            </a:r>
            <a:r>
              <a:rPr sz="3600" spc="-95" dirty="0">
                <a:latin typeface="Times New Roman"/>
                <a:cs typeface="Times New Roman"/>
              </a:rPr>
              <a:t>pl</a:t>
            </a:r>
            <a:r>
              <a:rPr sz="3600" spc="-145" dirty="0">
                <a:latin typeface="Times New Roman"/>
                <a:cs typeface="Times New Roman"/>
              </a:rPr>
              <a:t>a</a:t>
            </a:r>
            <a:r>
              <a:rPr sz="3600" spc="-135" dirty="0">
                <a:latin typeface="Times New Roman"/>
                <a:cs typeface="Times New Roman"/>
              </a:rPr>
              <a:t>yed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an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30" dirty="0">
                <a:latin typeface="Times New Roman"/>
                <a:cs typeface="Times New Roman"/>
              </a:rPr>
              <a:t>impo</a:t>
            </a:r>
            <a:r>
              <a:rPr sz="3600" spc="45" dirty="0">
                <a:latin typeface="Times New Roman"/>
                <a:cs typeface="Times New Roman"/>
              </a:rPr>
              <a:t>r</a:t>
            </a:r>
            <a:r>
              <a:rPr sz="3600" dirty="0">
                <a:latin typeface="Times New Roman"/>
                <a:cs typeface="Times New Roman"/>
              </a:rPr>
              <a:t>tant	</a:t>
            </a:r>
            <a:r>
              <a:rPr sz="3600" spc="-65" dirty="0">
                <a:latin typeface="Times New Roman"/>
                <a:cs typeface="Times New Roman"/>
              </a:rPr>
              <a:t>rol</a:t>
            </a:r>
            <a:r>
              <a:rPr sz="3600" spc="-7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70" dirty="0">
                <a:latin typeface="Times New Roman"/>
                <a:cs typeface="Times New Roman"/>
              </a:rPr>
              <a:t>mass  </a:t>
            </a:r>
            <a:r>
              <a:rPr sz="3600" spc="-75" dirty="0">
                <a:latin typeface="Times New Roman"/>
                <a:cs typeface="Times New Roman"/>
              </a:rPr>
              <a:t>uprising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	</a:t>
            </a:r>
            <a:r>
              <a:rPr sz="3600" spc="-114" dirty="0">
                <a:latin typeface="Times New Roman"/>
                <a:cs typeface="Times New Roman"/>
              </a:rPr>
              <a:t>1969.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841" y="870965"/>
            <a:ext cx="4049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1155" algn="l"/>
              </a:tabLst>
            </a:pPr>
            <a:r>
              <a:rPr sz="4800" spc="-55" dirty="0"/>
              <a:t>El</a:t>
            </a:r>
            <a:r>
              <a:rPr sz="4800" spc="-45" dirty="0"/>
              <a:t>ection</a:t>
            </a:r>
            <a:r>
              <a:rPr sz="4800" spc="-10" dirty="0"/>
              <a:t> </a:t>
            </a:r>
            <a:r>
              <a:rPr sz="4800" spc="-5" dirty="0"/>
              <a:t>o</a:t>
            </a:r>
            <a:r>
              <a:rPr sz="4800" dirty="0"/>
              <a:t>f	</a:t>
            </a:r>
            <a:r>
              <a:rPr sz="4800" spc="-140" dirty="0"/>
              <a:t>1</a:t>
            </a:r>
            <a:r>
              <a:rPr sz="4800" spc="-150" dirty="0"/>
              <a:t>970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29140" cy="3874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4945" marR="5080" indent="-182880" algn="just">
              <a:lnSpc>
                <a:spcPct val="100200"/>
              </a:lnSpc>
              <a:spcBef>
                <a:spcPts val="9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90" dirty="0">
                <a:latin typeface="Times New Roman"/>
                <a:cs typeface="Times New Roman"/>
              </a:rPr>
              <a:t>key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factor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Times New Roman"/>
                <a:cs typeface="Times New Roman"/>
              </a:rPr>
              <a:t>Awami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League's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election 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manifesto </a:t>
            </a:r>
            <a:r>
              <a:rPr sz="3600" spc="-70" dirty="0">
                <a:latin typeface="Times New Roman"/>
                <a:cs typeface="Times New Roman"/>
              </a:rPr>
              <a:t>in </a:t>
            </a:r>
            <a:r>
              <a:rPr sz="3600" spc="-114" dirty="0">
                <a:latin typeface="Times New Roman"/>
                <a:cs typeface="Times New Roman"/>
              </a:rPr>
              <a:t>1970 </a:t>
            </a:r>
            <a:r>
              <a:rPr sz="3600" spc="-160" dirty="0">
                <a:latin typeface="Times New Roman"/>
                <a:cs typeface="Times New Roman"/>
              </a:rPr>
              <a:t>was </a:t>
            </a:r>
            <a:r>
              <a:rPr sz="3600" spc="-45" dirty="0">
                <a:latin typeface="Times New Roman"/>
                <a:cs typeface="Times New Roman"/>
              </a:rPr>
              <a:t>this </a:t>
            </a:r>
            <a:r>
              <a:rPr sz="3600" spc="-140" dirty="0">
                <a:latin typeface="Times New Roman"/>
                <a:cs typeface="Times New Roman"/>
              </a:rPr>
              <a:t>six </a:t>
            </a:r>
            <a:r>
              <a:rPr sz="3600" spc="-25" dirty="0">
                <a:latin typeface="Times New Roman"/>
                <a:cs typeface="Times New Roman"/>
              </a:rPr>
              <a:t>points </a:t>
            </a:r>
            <a:r>
              <a:rPr sz="3600" spc="-40" dirty="0">
                <a:latin typeface="Times New Roman"/>
                <a:cs typeface="Times New Roman"/>
              </a:rPr>
              <a:t>program.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Times New Roman"/>
                <a:cs typeface="Times New Roman"/>
              </a:rPr>
              <a:t>Awami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League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sought </a:t>
            </a:r>
            <a:r>
              <a:rPr sz="3600" spc="-75" dirty="0">
                <a:latin typeface="Times New Roman"/>
                <a:cs typeface="Times New Roman"/>
              </a:rPr>
              <a:t>public</a:t>
            </a:r>
            <a:r>
              <a:rPr sz="3600" spc="75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mandate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76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favor</a:t>
            </a:r>
            <a:r>
              <a:rPr sz="3600" spc="7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40" dirty="0">
                <a:latin typeface="Times New Roman"/>
                <a:cs typeface="Times New Roman"/>
              </a:rPr>
              <a:t>six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points </a:t>
            </a:r>
            <a:r>
              <a:rPr sz="3600" spc="-30" dirty="0">
                <a:latin typeface="Times New Roman"/>
                <a:cs typeface="Times New Roman"/>
              </a:rPr>
              <a:t>program </a:t>
            </a:r>
            <a:r>
              <a:rPr sz="3600" spc="-7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90" dirty="0">
                <a:latin typeface="Times New Roman"/>
                <a:cs typeface="Times New Roman"/>
              </a:rPr>
              <a:t>general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elections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1970.</a:t>
            </a:r>
            <a:r>
              <a:rPr sz="3600" spc="675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A</a:t>
            </a:r>
            <a:r>
              <a:rPr sz="3600" spc="57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landslide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victory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was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gained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with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absolute </a:t>
            </a:r>
            <a:r>
              <a:rPr sz="3600" spc="-45" dirty="0">
                <a:latin typeface="Times New Roman"/>
                <a:cs typeface="Times New Roman"/>
              </a:rPr>
              <a:t>mandate </a:t>
            </a:r>
            <a:r>
              <a:rPr sz="3600" spc="-1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50" dirty="0">
                <a:latin typeface="Times New Roman"/>
                <a:cs typeface="Times New Roman"/>
              </a:rPr>
              <a:t>people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8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East </a:t>
            </a:r>
            <a:r>
              <a:rPr sz="3600" spc="-85" dirty="0">
                <a:latin typeface="Times New Roman"/>
                <a:cs typeface="Times New Roman"/>
              </a:rPr>
              <a:t>Pakistan 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favor</a:t>
            </a:r>
            <a:r>
              <a:rPr sz="3600" spc="-5" dirty="0">
                <a:latin typeface="Times New Roman"/>
                <a:cs typeface="Times New Roman"/>
              </a:rPr>
              <a:t> of</a:t>
            </a:r>
            <a:r>
              <a:rPr sz="3600" spc="47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six-point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773" y="870965"/>
            <a:ext cx="4374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1615" algn="l"/>
                <a:tab pos="2229485" algn="l"/>
              </a:tabLst>
            </a:pPr>
            <a:r>
              <a:rPr sz="4800" spc="-150" dirty="0"/>
              <a:t>Seeds	</a:t>
            </a:r>
            <a:r>
              <a:rPr sz="4800" spc="-5" dirty="0"/>
              <a:t>of	</a:t>
            </a:r>
            <a:r>
              <a:rPr sz="4800" spc="-45" dirty="0"/>
              <a:t>Freedom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9630410" cy="3874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4945" marR="5080" indent="-182880" algn="just">
              <a:lnSpc>
                <a:spcPct val="100200"/>
              </a:lnSpc>
              <a:spcBef>
                <a:spcPts val="90"/>
              </a:spcBef>
              <a:buClr>
                <a:srgbClr val="252525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seeds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Bangladesh's</a:t>
            </a:r>
            <a:r>
              <a:rPr sz="3600" spc="72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independence</a:t>
            </a:r>
            <a:r>
              <a:rPr sz="3600" spc="810" dirty="0">
                <a:latin typeface="Times New Roman"/>
                <a:cs typeface="Times New Roman"/>
              </a:rPr>
              <a:t> </a:t>
            </a:r>
            <a:r>
              <a:rPr sz="3600" spc="-110" dirty="0">
                <a:latin typeface="Times New Roman"/>
                <a:cs typeface="Times New Roman"/>
              </a:rPr>
              <a:t>were 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sown in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40" dirty="0">
                <a:latin typeface="Times New Roman"/>
                <a:cs typeface="Times New Roman"/>
              </a:rPr>
              <a:t>six </a:t>
            </a:r>
            <a:r>
              <a:rPr sz="3600" spc="-55" dirty="0">
                <a:latin typeface="Times New Roman"/>
                <a:cs typeface="Times New Roman"/>
              </a:rPr>
              <a:t>points. </a:t>
            </a:r>
            <a:r>
              <a:rPr sz="3600" spc="-110" dirty="0">
                <a:latin typeface="Times New Roman"/>
                <a:cs typeface="Times New Roman"/>
              </a:rPr>
              <a:t>Because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50" dirty="0">
                <a:latin typeface="Times New Roman"/>
                <a:cs typeface="Times New Roman"/>
              </a:rPr>
              <a:t>first </a:t>
            </a:r>
            <a:r>
              <a:rPr sz="3600" spc="-40" dirty="0">
                <a:latin typeface="Times New Roman"/>
                <a:cs typeface="Times New Roman"/>
              </a:rPr>
              <a:t>demand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autonomy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was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140" dirty="0">
                <a:latin typeface="Times New Roman"/>
                <a:cs typeface="Times New Roman"/>
              </a:rPr>
              <a:t>six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points </a:t>
            </a:r>
            <a:r>
              <a:rPr sz="3600" spc="-90" dirty="0">
                <a:latin typeface="Times New Roman"/>
                <a:cs typeface="Times New Roman"/>
              </a:rPr>
              <a:t>which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helped</a:t>
            </a:r>
            <a:r>
              <a:rPr sz="3600" spc="7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mass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uprising</a:t>
            </a:r>
            <a:r>
              <a:rPr sz="3600" spc="-70" dirty="0">
                <a:latin typeface="Times New Roman"/>
                <a:cs typeface="Times New Roman"/>
              </a:rPr>
              <a:t> 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1969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and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victory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Times New Roman"/>
                <a:cs typeface="Times New Roman"/>
              </a:rPr>
              <a:t>Awami 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League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election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1970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which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played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an 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important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role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rise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89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independent 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Bangladesh.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927" y="2682366"/>
            <a:ext cx="3196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sz="60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000" spc="-15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0560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11988800" y="0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393317"/>
                  </a:lnTo>
                  <a:lnTo>
                    <a:pt x="0" y="6858000"/>
                  </a:lnTo>
                  <a:lnTo>
                    <a:pt x="203200" y="6858000"/>
                  </a:lnTo>
                  <a:lnTo>
                    <a:pt x="203200" y="1393317"/>
                  </a:lnTo>
                  <a:lnTo>
                    <a:pt x="11988800" y="1393317"/>
                  </a:lnTo>
                  <a:lnTo>
                    <a:pt x="11988800" y="6858000"/>
                  </a:lnTo>
                  <a:lnTo>
                    <a:pt x="12192000" y="6858000"/>
                  </a:lnTo>
                  <a:lnTo>
                    <a:pt x="12192000" y="139331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136" y="6388392"/>
              <a:ext cx="11777980" cy="309880"/>
            </a:xfrm>
            <a:custGeom>
              <a:avLst/>
              <a:gdLst/>
              <a:ahLst/>
              <a:cxnLst/>
              <a:rect l="l" t="t" r="r" b="b"/>
              <a:pathLst>
                <a:path w="11777980" h="309879">
                  <a:moveTo>
                    <a:pt x="11777472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11777472" y="309562"/>
                  </a:lnTo>
                  <a:lnTo>
                    <a:pt x="11777472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200" y="155448"/>
              <a:ext cx="11777980" cy="6547484"/>
            </a:xfrm>
            <a:custGeom>
              <a:avLst/>
              <a:gdLst/>
              <a:ahLst/>
              <a:cxnLst/>
              <a:rect l="l" t="t" r="r" b="b"/>
              <a:pathLst>
                <a:path w="11777980" h="6547484">
                  <a:moveTo>
                    <a:pt x="0" y="6547104"/>
                  </a:moveTo>
                  <a:lnTo>
                    <a:pt x="11777472" y="6547104"/>
                  </a:lnTo>
                  <a:lnTo>
                    <a:pt x="11777472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00" y="1276731"/>
              <a:ext cx="11777980" cy="0"/>
            </a:xfrm>
            <a:custGeom>
              <a:avLst/>
              <a:gdLst/>
              <a:ahLst/>
              <a:cxnLst/>
              <a:rect l="l" t="t" r="r" b="b"/>
              <a:pathLst>
                <a:path w="11777980">
                  <a:moveTo>
                    <a:pt x="0" y="0"/>
                  </a:moveTo>
                  <a:lnTo>
                    <a:pt x="11777472" y="0"/>
                  </a:lnTo>
                </a:path>
              </a:pathLst>
            </a:custGeom>
            <a:ln w="9525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89600" y="956055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812800" y="304800"/>
                  </a:moveTo>
                  <a:lnTo>
                    <a:pt x="809078" y="263436"/>
                  </a:lnTo>
                  <a:lnTo>
                    <a:pt x="798271" y="223761"/>
                  </a:lnTo>
                  <a:lnTo>
                    <a:pt x="780846" y="186131"/>
                  </a:lnTo>
                  <a:lnTo>
                    <a:pt x="757301" y="150939"/>
                  </a:lnTo>
                  <a:lnTo>
                    <a:pt x="728103" y="118529"/>
                  </a:lnTo>
                  <a:lnTo>
                    <a:pt x="693750" y="89255"/>
                  </a:lnTo>
                  <a:lnTo>
                    <a:pt x="654710" y="63500"/>
                  </a:lnTo>
                  <a:lnTo>
                    <a:pt x="611492" y="41605"/>
                  </a:lnTo>
                  <a:lnTo>
                    <a:pt x="564565" y="23952"/>
                  </a:lnTo>
                  <a:lnTo>
                    <a:pt x="514413" y="10883"/>
                  </a:lnTo>
                  <a:lnTo>
                    <a:pt x="461530" y="2781"/>
                  </a:lnTo>
                  <a:lnTo>
                    <a:pt x="406400" y="0"/>
                  </a:lnTo>
                  <a:lnTo>
                    <a:pt x="351256" y="2781"/>
                  </a:lnTo>
                  <a:lnTo>
                    <a:pt x="298373" y="10883"/>
                  </a:lnTo>
                  <a:lnTo>
                    <a:pt x="248221" y="23952"/>
                  </a:lnTo>
                  <a:lnTo>
                    <a:pt x="201295" y="41605"/>
                  </a:lnTo>
                  <a:lnTo>
                    <a:pt x="158076" y="63500"/>
                  </a:lnTo>
                  <a:lnTo>
                    <a:pt x="119037" y="89255"/>
                  </a:lnTo>
                  <a:lnTo>
                    <a:pt x="84683" y="118529"/>
                  </a:lnTo>
                  <a:lnTo>
                    <a:pt x="55486" y="150939"/>
                  </a:lnTo>
                  <a:lnTo>
                    <a:pt x="31940" y="186131"/>
                  </a:lnTo>
                  <a:lnTo>
                    <a:pt x="14516" y="223761"/>
                  </a:lnTo>
                  <a:lnTo>
                    <a:pt x="3708" y="263436"/>
                  </a:lnTo>
                  <a:lnTo>
                    <a:pt x="0" y="304800"/>
                  </a:lnTo>
                  <a:lnTo>
                    <a:pt x="3708" y="346151"/>
                  </a:lnTo>
                  <a:lnTo>
                    <a:pt x="14516" y="385813"/>
                  </a:lnTo>
                  <a:lnTo>
                    <a:pt x="31940" y="423418"/>
                  </a:lnTo>
                  <a:lnTo>
                    <a:pt x="55486" y="458622"/>
                  </a:lnTo>
                  <a:lnTo>
                    <a:pt x="84683" y="491032"/>
                  </a:lnTo>
                  <a:lnTo>
                    <a:pt x="119037" y="520306"/>
                  </a:lnTo>
                  <a:lnTo>
                    <a:pt x="158076" y="546074"/>
                  </a:lnTo>
                  <a:lnTo>
                    <a:pt x="201295" y="567982"/>
                  </a:lnTo>
                  <a:lnTo>
                    <a:pt x="248221" y="585647"/>
                  </a:lnTo>
                  <a:lnTo>
                    <a:pt x="298373" y="598716"/>
                  </a:lnTo>
                  <a:lnTo>
                    <a:pt x="351256" y="606818"/>
                  </a:lnTo>
                  <a:lnTo>
                    <a:pt x="406400" y="609600"/>
                  </a:lnTo>
                  <a:lnTo>
                    <a:pt x="461530" y="606818"/>
                  </a:lnTo>
                  <a:lnTo>
                    <a:pt x="514413" y="598716"/>
                  </a:lnTo>
                  <a:lnTo>
                    <a:pt x="564565" y="585647"/>
                  </a:lnTo>
                  <a:lnTo>
                    <a:pt x="611492" y="567982"/>
                  </a:lnTo>
                  <a:lnTo>
                    <a:pt x="654710" y="546074"/>
                  </a:lnTo>
                  <a:lnTo>
                    <a:pt x="693750" y="520306"/>
                  </a:lnTo>
                  <a:lnTo>
                    <a:pt x="728103" y="491032"/>
                  </a:lnTo>
                  <a:lnTo>
                    <a:pt x="757301" y="458622"/>
                  </a:lnTo>
                  <a:lnTo>
                    <a:pt x="780846" y="423418"/>
                  </a:lnTo>
                  <a:lnTo>
                    <a:pt x="798271" y="385813"/>
                  </a:lnTo>
                  <a:lnTo>
                    <a:pt x="809078" y="346151"/>
                  </a:lnTo>
                  <a:lnTo>
                    <a:pt x="8128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0184" y="1025397"/>
              <a:ext cx="612140" cy="471170"/>
            </a:xfrm>
            <a:custGeom>
              <a:avLst/>
              <a:gdLst/>
              <a:ahLst/>
              <a:cxnLst/>
              <a:rect l="l" t="t" r="r" b="b"/>
              <a:pathLst>
                <a:path w="612139" h="471169">
                  <a:moveTo>
                    <a:pt x="304926" y="0"/>
                  </a:moveTo>
                  <a:lnTo>
                    <a:pt x="244601" y="5080"/>
                  </a:lnTo>
                  <a:lnTo>
                    <a:pt x="187960" y="19050"/>
                  </a:lnTo>
                  <a:lnTo>
                    <a:pt x="136651" y="39370"/>
                  </a:lnTo>
                  <a:lnTo>
                    <a:pt x="91439" y="67310"/>
                  </a:lnTo>
                  <a:lnTo>
                    <a:pt x="53593" y="102870"/>
                  </a:lnTo>
                  <a:lnTo>
                    <a:pt x="24764" y="142240"/>
                  </a:lnTo>
                  <a:lnTo>
                    <a:pt x="6350" y="187960"/>
                  </a:lnTo>
                  <a:lnTo>
                    <a:pt x="0" y="237490"/>
                  </a:lnTo>
                  <a:lnTo>
                    <a:pt x="507" y="248920"/>
                  </a:lnTo>
                  <a:lnTo>
                    <a:pt x="10413" y="297180"/>
                  </a:lnTo>
                  <a:lnTo>
                    <a:pt x="32130" y="341630"/>
                  </a:lnTo>
                  <a:lnTo>
                    <a:pt x="55371" y="372110"/>
                  </a:lnTo>
                  <a:lnTo>
                    <a:pt x="93217" y="406400"/>
                  </a:lnTo>
                  <a:lnTo>
                    <a:pt x="138556" y="433070"/>
                  </a:lnTo>
                  <a:lnTo>
                    <a:pt x="189864" y="454660"/>
                  </a:lnTo>
                  <a:lnTo>
                    <a:pt x="246379" y="467360"/>
                  </a:lnTo>
                  <a:lnTo>
                    <a:pt x="276225" y="471170"/>
                  </a:lnTo>
                  <a:lnTo>
                    <a:pt x="337312" y="471170"/>
                  </a:lnTo>
                  <a:lnTo>
                    <a:pt x="367029" y="467360"/>
                  </a:lnTo>
                  <a:lnTo>
                    <a:pt x="395986" y="461010"/>
                  </a:lnTo>
                  <a:lnTo>
                    <a:pt x="419057" y="454660"/>
                  </a:lnTo>
                  <a:lnTo>
                    <a:pt x="306196" y="454660"/>
                  </a:lnTo>
                  <a:lnTo>
                    <a:pt x="276860" y="453390"/>
                  </a:lnTo>
                  <a:lnTo>
                    <a:pt x="220852" y="445770"/>
                  </a:lnTo>
                  <a:lnTo>
                    <a:pt x="169290" y="429260"/>
                  </a:lnTo>
                  <a:lnTo>
                    <a:pt x="123316" y="406400"/>
                  </a:lnTo>
                  <a:lnTo>
                    <a:pt x="84074" y="375920"/>
                  </a:lnTo>
                  <a:lnTo>
                    <a:pt x="52704" y="341630"/>
                  </a:lnTo>
                  <a:lnTo>
                    <a:pt x="46100" y="331470"/>
                  </a:lnTo>
                  <a:lnTo>
                    <a:pt x="40131" y="322580"/>
                  </a:lnTo>
                  <a:lnTo>
                    <a:pt x="22987" y="280670"/>
                  </a:lnTo>
                  <a:lnTo>
                    <a:pt x="16947" y="237490"/>
                  </a:lnTo>
                  <a:lnTo>
                    <a:pt x="16933" y="234950"/>
                  </a:lnTo>
                  <a:lnTo>
                    <a:pt x="17271" y="224790"/>
                  </a:lnTo>
                  <a:lnTo>
                    <a:pt x="26162" y="181610"/>
                  </a:lnTo>
                  <a:lnTo>
                    <a:pt x="45846" y="140970"/>
                  </a:lnTo>
                  <a:lnTo>
                    <a:pt x="52196" y="130810"/>
                  </a:lnTo>
                  <a:lnTo>
                    <a:pt x="83565" y="96520"/>
                  </a:lnTo>
                  <a:lnTo>
                    <a:pt x="122681" y="67310"/>
                  </a:lnTo>
                  <a:lnTo>
                    <a:pt x="168655" y="43180"/>
                  </a:lnTo>
                  <a:lnTo>
                    <a:pt x="220217" y="26670"/>
                  </a:lnTo>
                  <a:lnTo>
                    <a:pt x="276225" y="19050"/>
                  </a:lnTo>
                  <a:lnTo>
                    <a:pt x="305562" y="17780"/>
                  </a:lnTo>
                  <a:lnTo>
                    <a:pt x="421639" y="17780"/>
                  </a:lnTo>
                  <a:lnTo>
                    <a:pt x="393953" y="10160"/>
                  </a:lnTo>
                  <a:lnTo>
                    <a:pt x="365251" y="5080"/>
                  </a:lnTo>
                  <a:lnTo>
                    <a:pt x="335406" y="1270"/>
                  </a:lnTo>
                  <a:lnTo>
                    <a:pt x="304926" y="0"/>
                  </a:lnTo>
                  <a:close/>
                </a:path>
                <a:path w="612139" h="471169">
                  <a:moveTo>
                    <a:pt x="421639" y="17780"/>
                  </a:moveTo>
                  <a:lnTo>
                    <a:pt x="305562" y="17780"/>
                  </a:lnTo>
                  <a:lnTo>
                    <a:pt x="334771" y="19050"/>
                  </a:lnTo>
                  <a:lnTo>
                    <a:pt x="363219" y="21590"/>
                  </a:lnTo>
                  <a:lnTo>
                    <a:pt x="417194" y="34290"/>
                  </a:lnTo>
                  <a:lnTo>
                    <a:pt x="466089" y="54610"/>
                  </a:lnTo>
                  <a:lnTo>
                    <a:pt x="508888" y="80010"/>
                  </a:lnTo>
                  <a:lnTo>
                    <a:pt x="544321" y="113030"/>
                  </a:lnTo>
                  <a:lnTo>
                    <a:pt x="571500" y="149860"/>
                  </a:lnTo>
                  <a:lnTo>
                    <a:pt x="588644" y="191770"/>
                  </a:lnTo>
                  <a:lnTo>
                    <a:pt x="594684" y="234950"/>
                  </a:lnTo>
                  <a:lnTo>
                    <a:pt x="594698" y="237490"/>
                  </a:lnTo>
                  <a:lnTo>
                    <a:pt x="594360" y="247650"/>
                  </a:lnTo>
                  <a:lnTo>
                    <a:pt x="585469" y="290830"/>
                  </a:lnTo>
                  <a:lnTo>
                    <a:pt x="565912" y="331470"/>
                  </a:lnTo>
                  <a:lnTo>
                    <a:pt x="559435" y="341630"/>
                  </a:lnTo>
                  <a:lnTo>
                    <a:pt x="528192" y="375920"/>
                  </a:lnTo>
                  <a:lnTo>
                    <a:pt x="488950" y="405130"/>
                  </a:lnTo>
                  <a:lnTo>
                    <a:pt x="442975" y="429260"/>
                  </a:lnTo>
                  <a:lnTo>
                    <a:pt x="391413" y="445770"/>
                  </a:lnTo>
                  <a:lnTo>
                    <a:pt x="335406" y="453390"/>
                  </a:lnTo>
                  <a:lnTo>
                    <a:pt x="306196" y="454660"/>
                  </a:lnTo>
                  <a:lnTo>
                    <a:pt x="419057" y="454660"/>
                  </a:lnTo>
                  <a:lnTo>
                    <a:pt x="474979" y="433070"/>
                  </a:lnTo>
                  <a:lnTo>
                    <a:pt x="520318" y="403860"/>
                  </a:lnTo>
                  <a:lnTo>
                    <a:pt x="558038" y="369570"/>
                  </a:lnTo>
                  <a:lnTo>
                    <a:pt x="586739" y="330200"/>
                  </a:lnTo>
                  <a:lnTo>
                    <a:pt x="605281" y="284480"/>
                  </a:lnTo>
                  <a:lnTo>
                    <a:pt x="611631" y="234950"/>
                  </a:lnTo>
                  <a:lnTo>
                    <a:pt x="611124" y="222250"/>
                  </a:lnTo>
                  <a:lnTo>
                    <a:pt x="601217" y="175260"/>
                  </a:lnTo>
                  <a:lnTo>
                    <a:pt x="579627" y="130810"/>
                  </a:lnTo>
                  <a:lnTo>
                    <a:pt x="556387" y="100330"/>
                  </a:lnTo>
                  <a:lnTo>
                    <a:pt x="518413" y="66040"/>
                  </a:lnTo>
                  <a:lnTo>
                    <a:pt x="473201" y="38100"/>
                  </a:lnTo>
                  <a:lnTo>
                    <a:pt x="448055" y="26670"/>
                  </a:lnTo>
                  <a:lnTo>
                    <a:pt x="421639" y="17780"/>
                  </a:lnTo>
                  <a:close/>
                </a:path>
                <a:path w="612139" h="471169">
                  <a:moveTo>
                    <a:pt x="306069" y="34290"/>
                  </a:moveTo>
                  <a:lnTo>
                    <a:pt x="250951" y="38100"/>
                  </a:lnTo>
                  <a:lnTo>
                    <a:pt x="199516" y="50800"/>
                  </a:lnTo>
                  <a:lnTo>
                    <a:pt x="153162" y="68580"/>
                  </a:lnTo>
                  <a:lnTo>
                    <a:pt x="113029" y="93980"/>
                  </a:lnTo>
                  <a:lnTo>
                    <a:pt x="79882" y="124460"/>
                  </a:lnTo>
                  <a:lnTo>
                    <a:pt x="54990" y="158750"/>
                  </a:lnTo>
                  <a:lnTo>
                    <a:pt x="39369" y="195580"/>
                  </a:lnTo>
                  <a:lnTo>
                    <a:pt x="33956" y="234950"/>
                  </a:lnTo>
                  <a:lnTo>
                    <a:pt x="33940" y="237490"/>
                  </a:lnTo>
                  <a:lnTo>
                    <a:pt x="34162" y="246380"/>
                  </a:lnTo>
                  <a:lnTo>
                    <a:pt x="42163" y="285750"/>
                  </a:lnTo>
                  <a:lnTo>
                    <a:pt x="59943" y="322580"/>
                  </a:lnTo>
                  <a:lnTo>
                    <a:pt x="94868" y="363220"/>
                  </a:lnTo>
                  <a:lnTo>
                    <a:pt x="131699" y="391160"/>
                  </a:lnTo>
                  <a:lnTo>
                    <a:pt x="175005" y="412750"/>
                  </a:lnTo>
                  <a:lnTo>
                    <a:pt x="224027" y="429260"/>
                  </a:lnTo>
                  <a:lnTo>
                    <a:pt x="277494" y="436880"/>
                  </a:lnTo>
                  <a:lnTo>
                    <a:pt x="305435" y="438150"/>
                  </a:lnTo>
                  <a:lnTo>
                    <a:pt x="333501" y="436880"/>
                  </a:lnTo>
                  <a:lnTo>
                    <a:pt x="360679" y="434340"/>
                  </a:lnTo>
                  <a:lnTo>
                    <a:pt x="386841" y="429260"/>
                  </a:lnTo>
                  <a:lnTo>
                    <a:pt x="412114" y="421640"/>
                  </a:lnTo>
                  <a:lnTo>
                    <a:pt x="304800" y="421640"/>
                  </a:lnTo>
                  <a:lnTo>
                    <a:pt x="278129" y="420370"/>
                  </a:lnTo>
                  <a:lnTo>
                    <a:pt x="227202" y="412750"/>
                  </a:lnTo>
                  <a:lnTo>
                    <a:pt x="180848" y="397510"/>
                  </a:lnTo>
                  <a:lnTo>
                    <a:pt x="139953" y="375920"/>
                  </a:lnTo>
                  <a:lnTo>
                    <a:pt x="105663" y="350520"/>
                  </a:lnTo>
                  <a:lnTo>
                    <a:pt x="79120" y="320040"/>
                  </a:lnTo>
                  <a:lnTo>
                    <a:pt x="58038" y="279400"/>
                  </a:lnTo>
                  <a:lnTo>
                    <a:pt x="50800" y="234950"/>
                  </a:lnTo>
                  <a:lnTo>
                    <a:pt x="51180" y="226060"/>
                  </a:lnTo>
                  <a:lnTo>
                    <a:pt x="61721" y="182880"/>
                  </a:lnTo>
                  <a:lnTo>
                    <a:pt x="92963" y="134620"/>
                  </a:lnTo>
                  <a:lnTo>
                    <a:pt x="123698" y="106680"/>
                  </a:lnTo>
                  <a:lnTo>
                    <a:pt x="161416" y="83820"/>
                  </a:lnTo>
                  <a:lnTo>
                    <a:pt x="205358" y="66040"/>
                  </a:lnTo>
                  <a:lnTo>
                    <a:pt x="254126" y="54610"/>
                  </a:lnTo>
                  <a:lnTo>
                    <a:pt x="306704" y="50800"/>
                  </a:lnTo>
                  <a:lnTo>
                    <a:pt x="412750" y="50800"/>
                  </a:lnTo>
                  <a:lnTo>
                    <a:pt x="387603" y="43180"/>
                  </a:lnTo>
                  <a:lnTo>
                    <a:pt x="361314" y="38100"/>
                  </a:lnTo>
                  <a:lnTo>
                    <a:pt x="334137" y="35560"/>
                  </a:lnTo>
                  <a:lnTo>
                    <a:pt x="306069" y="34290"/>
                  </a:lnTo>
                  <a:close/>
                </a:path>
                <a:path w="612139" h="471169">
                  <a:moveTo>
                    <a:pt x="412750" y="50800"/>
                  </a:moveTo>
                  <a:lnTo>
                    <a:pt x="306704" y="50800"/>
                  </a:lnTo>
                  <a:lnTo>
                    <a:pt x="333501" y="52070"/>
                  </a:lnTo>
                  <a:lnTo>
                    <a:pt x="384428" y="59690"/>
                  </a:lnTo>
                  <a:lnTo>
                    <a:pt x="430783" y="74930"/>
                  </a:lnTo>
                  <a:lnTo>
                    <a:pt x="471804" y="96520"/>
                  </a:lnTo>
                  <a:lnTo>
                    <a:pt x="506094" y="121920"/>
                  </a:lnTo>
                  <a:lnTo>
                    <a:pt x="532764" y="152400"/>
                  </a:lnTo>
                  <a:lnTo>
                    <a:pt x="537590" y="158750"/>
                  </a:lnTo>
                  <a:lnTo>
                    <a:pt x="542416" y="167640"/>
                  </a:lnTo>
                  <a:lnTo>
                    <a:pt x="546607" y="175260"/>
                  </a:lnTo>
                  <a:lnTo>
                    <a:pt x="550544" y="184150"/>
                  </a:lnTo>
                  <a:lnTo>
                    <a:pt x="553592" y="191770"/>
                  </a:lnTo>
                  <a:lnTo>
                    <a:pt x="556260" y="201930"/>
                  </a:lnTo>
                  <a:lnTo>
                    <a:pt x="558291" y="209550"/>
                  </a:lnTo>
                  <a:lnTo>
                    <a:pt x="559815" y="218440"/>
                  </a:lnTo>
                  <a:lnTo>
                    <a:pt x="560577" y="227330"/>
                  </a:lnTo>
                  <a:lnTo>
                    <a:pt x="560831" y="237490"/>
                  </a:lnTo>
                  <a:lnTo>
                    <a:pt x="560451" y="246380"/>
                  </a:lnTo>
                  <a:lnTo>
                    <a:pt x="549910" y="289560"/>
                  </a:lnTo>
                  <a:lnTo>
                    <a:pt x="536828" y="313690"/>
                  </a:lnTo>
                  <a:lnTo>
                    <a:pt x="531494" y="322580"/>
                  </a:lnTo>
                  <a:lnTo>
                    <a:pt x="504189" y="351790"/>
                  </a:lnTo>
                  <a:lnTo>
                    <a:pt x="469900" y="377190"/>
                  </a:lnTo>
                  <a:lnTo>
                    <a:pt x="429005" y="397510"/>
                  </a:lnTo>
                  <a:lnTo>
                    <a:pt x="382396" y="412750"/>
                  </a:lnTo>
                  <a:lnTo>
                    <a:pt x="331596" y="420370"/>
                  </a:lnTo>
                  <a:lnTo>
                    <a:pt x="304800" y="421640"/>
                  </a:lnTo>
                  <a:lnTo>
                    <a:pt x="412114" y="421640"/>
                  </a:lnTo>
                  <a:lnTo>
                    <a:pt x="458469" y="403860"/>
                  </a:lnTo>
                  <a:lnTo>
                    <a:pt x="498728" y="378460"/>
                  </a:lnTo>
                  <a:lnTo>
                    <a:pt x="531749" y="347980"/>
                  </a:lnTo>
                  <a:lnTo>
                    <a:pt x="556767" y="313690"/>
                  </a:lnTo>
                  <a:lnTo>
                    <a:pt x="572262" y="276860"/>
                  </a:lnTo>
                  <a:lnTo>
                    <a:pt x="577675" y="237490"/>
                  </a:lnTo>
                  <a:lnTo>
                    <a:pt x="577691" y="234950"/>
                  </a:lnTo>
                  <a:lnTo>
                    <a:pt x="577468" y="226060"/>
                  </a:lnTo>
                  <a:lnTo>
                    <a:pt x="569467" y="186690"/>
                  </a:lnTo>
                  <a:lnTo>
                    <a:pt x="551561" y="149860"/>
                  </a:lnTo>
                  <a:lnTo>
                    <a:pt x="516889" y="109220"/>
                  </a:lnTo>
                  <a:lnTo>
                    <a:pt x="480060" y="81280"/>
                  </a:lnTo>
                  <a:lnTo>
                    <a:pt x="436625" y="59690"/>
                  </a:lnTo>
                  <a:lnTo>
                    <a:pt x="412750" y="5080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9858" y="412445"/>
            <a:ext cx="22663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7A9799"/>
                </a:solidFill>
                <a:latin typeface="Georgia"/>
                <a:cs typeface="Georgia"/>
              </a:rPr>
              <a:t>Background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76" y="1549654"/>
            <a:ext cx="111836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Despite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many development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efforts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during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Ayub regime,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 essential</a:t>
            </a:r>
            <a:r>
              <a:rPr sz="2800" dirty="0">
                <a:latin typeface="Georgia"/>
                <a:cs typeface="Georgia"/>
              </a:rPr>
              <a:t> disparity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between</a:t>
            </a:r>
            <a:r>
              <a:rPr sz="2800" spc="-5" dirty="0">
                <a:latin typeface="Georgia"/>
                <a:cs typeface="Georgia"/>
              </a:rPr>
              <a:t> 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two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wings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Pakistan</a:t>
            </a:r>
            <a:r>
              <a:rPr sz="2800" spc="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were</a:t>
            </a:r>
            <a:r>
              <a:rPr sz="2800" spc="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properly addressed. As a result, </a:t>
            </a:r>
            <a:r>
              <a:rPr sz="2800" spc="-10" dirty="0">
                <a:latin typeface="Georgia"/>
                <a:cs typeface="Georgia"/>
              </a:rPr>
              <a:t>the feeling </a:t>
            </a:r>
            <a:r>
              <a:rPr sz="2800" spc="-5" dirty="0">
                <a:latin typeface="Georgia"/>
                <a:cs typeface="Georgia"/>
              </a:rPr>
              <a:t>of discrimination </a:t>
            </a:r>
            <a:r>
              <a:rPr sz="2800" spc="-10" dirty="0">
                <a:latin typeface="Georgia"/>
                <a:cs typeface="Georgia"/>
              </a:rPr>
              <a:t>continued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 grow </a:t>
            </a:r>
            <a:r>
              <a:rPr sz="2800" spc="-5" dirty="0">
                <a:latin typeface="Georgia"/>
                <a:cs typeface="Georgia"/>
              </a:rPr>
              <a:t>among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people of </a:t>
            </a:r>
            <a:r>
              <a:rPr sz="2800" spc="-10" dirty="0">
                <a:latin typeface="Georgia"/>
                <a:cs typeface="Georgia"/>
              </a:rPr>
              <a:t>East </a:t>
            </a:r>
            <a:r>
              <a:rPr sz="2800" spc="-5" dirty="0">
                <a:latin typeface="Georgia"/>
                <a:cs typeface="Georgia"/>
              </a:rPr>
              <a:t>Pakistan. The </a:t>
            </a:r>
            <a:r>
              <a:rPr sz="2800" spc="-10" dirty="0">
                <a:latin typeface="Georgia"/>
                <a:cs typeface="Georgia"/>
              </a:rPr>
              <a:t>Six </a:t>
            </a:r>
            <a:r>
              <a:rPr sz="2800" dirty="0">
                <a:latin typeface="Georgia"/>
                <a:cs typeface="Georgia"/>
              </a:rPr>
              <a:t>Points </a:t>
            </a:r>
            <a:r>
              <a:rPr sz="2800" spc="-5" dirty="0">
                <a:latin typeface="Georgia"/>
                <a:cs typeface="Georgia"/>
              </a:rPr>
              <a:t>Movement,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anti-Ayub</a:t>
            </a:r>
            <a:r>
              <a:rPr sz="2800" dirty="0">
                <a:latin typeface="Georgia"/>
                <a:cs typeface="Georgia"/>
              </a:rPr>
              <a:t> political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movement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gathered</a:t>
            </a:r>
            <a:r>
              <a:rPr sz="2800" spc="-5" dirty="0">
                <a:latin typeface="Georgia"/>
                <a:cs typeface="Georgia"/>
              </a:rPr>
              <a:t> momentum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was</a:t>
            </a:r>
            <a:r>
              <a:rPr sz="2800" spc="-5" dirty="0">
                <a:latin typeface="Georgia"/>
                <a:cs typeface="Georgia"/>
              </a:rPr>
              <a:t> a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popular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reflection 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discontent.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094" y="870965"/>
            <a:ext cx="3072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Proposed</a:t>
            </a:r>
            <a:r>
              <a:rPr sz="4800" spc="-75" dirty="0"/>
              <a:t> </a:t>
            </a:r>
            <a:r>
              <a:rPr sz="4800" spc="-330" dirty="0"/>
              <a:t>By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5844" y="2083130"/>
            <a:ext cx="7234555" cy="36982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94945" marR="5080" indent="-182880" algn="just">
              <a:lnSpc>
                <a:spcPct val="90000"/>
              </a:lnSpc>
              <a:spcBef>
                <a:spcPts val="495"/>
              </a:spcBef>
              <a:buClr>
                <a:srgbClr val="252525"/>
              </a:buClr>
              <a:buFont typeface="Times New Roman"/>
              <a:buChar char="◦"/>
              <a:tabLst>
                <a:tab pos="195580" algn="l"/>
                <a:tab pos="2369820" algn="l"/>
                <a:tab pos="4769485" algn="l"/>
                <a:tab pos="6663690" algn="l"/>
              </a:tabLst>
            </a:pPr>
            <a:r>
              <a:rPr sz="3300" spc="-5" dirty="0">
                <a:latin typeface="Bahnschrift"/>
                <a:cs typeface="Bahnschrift"/>
              </a:rPr>
              <a:t>After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the</a:t>
            </a:r>
            <a:r>
              <a:rPr sz="3300" spc="55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death</a:t>
            </a:r>
            <a:r>
              <a:rPr sz="3300" spc="55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of</a:t>
            </a:r>
            <a:r>
              <a:rPr sz="3300" spc="56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H.</a:t>
            </a:r>
            <a:r>
              <a:rPr sz="3300" spc="56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S.</a:t>
            </a:r>
            <a:r>
              <a:rPr sz="3300" spc="56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Suhrawardy 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in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1963,</a:t>
            </a:r>
            <a:r>
              <a:rPr sz="3300" dirty="0">
                <a:latin typeface="Bahnschrift"/>
                <a:cs typeface="Bahnschrift"/>
              </a:rPr>
              <a:t> the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leadership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of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the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Awami 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League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was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taken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over</a:t>
            </a:r>
            <a:r>
              <a:rPr sz="3300" dirty="0">
                <a:latin typeface="Bahnschrift"/>
                <a:cs typeface="Bahnschrift"/>
              </a:rPr>
              <a:t> by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Sheikh 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Mujibu</a:t>
            </a:r>
            <a:r>
              <a:rPr sz="3300" dirty="0">
                <a:latin typeface="Bahnschrift"/>
                <a:cs typeface="Bahnschrift"/>
              </a:rPr>
              <a:t>r	R</a:t>
            </a:r>
            <a:r>
              <a:rPr sz="3300" spc="-10" dirty="0">
                <a:latin typeface="Bahnschrift"/>
                <a:cs typeface="Bahnschrift"/>
              </a:rPr>
              <a:t>a</a:t>
            </a:r>
            <a:r>
              <a:rPr sz="3300" spc="10" dirty="0">
                <a:latin typeface="Bahnschrift"/>
                <a:cs typeface="Bahnschrift"/>
              </a:rPr>
              <a:t>h</a:t>
            </a:r>
            <a:r>
              <a:rPr sz="3300" spc="-5" dirty="0">
                <a:latin typeface="Bahnschrift"/>
                <a:cs typeface="Bahnschrift"/>
              </a:rPr>
              <a:t>ma</a:t>
            </a:r>
            <a:r>
              <a:rPr sz="3300" spc="10" dirty="0">
                <a:latin typeface="Bahnschrift"/>
                <a:cs typeface="Bahnschrift"/>
              </a:rPr>
              <a:t>n</a:t>
            </a:r>
            <a:r>
              <a:rPr sz="3300" dirty="0">
                <a:latin typeface="Bahnschrift"/>
                <a:cs typeface="Bahnschrift"/>
              </a:rPr>
              <a:t>.	</a:t>
            </a:r>
            <a:r>
              <a:rPr sz="3300" spc="-5" dirty="0">
                <a:latin typeface="Bahnschrift"/>
                <a:cs typeface="Bahnschrift"/>
              </a:rPr>
              <a:t>Unde</a:t>
            </a:r>
            <a:r>
              <a:rPr sz="3300" dirty="0">
                <a:latin typeface="Bahnschrift"/>
                <a:cs typeface="Bahnschrift"/>
              </a:rPr>
              <a:t>r	his  leadership,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the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Awami</a:t>
            </a:r>
            <a:r>
              <a:rPr sz="3300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League</a:t>
            </a:r>
            <a:r>
              <a:rPr sz="3300" dirty="0">
                <a:latin typeface="Bahnschrift"/>
                <a:cs typeface="Bahnschrift"/>
              </a:rPr>
              <a:t> soon 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became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one</a:t>
            </a:r>
            <a:r>
              <a:rPr sz="3300" spc="565" dirty="0">
                <a:latin typeface="Bahnschrift"/>
                <a:cs typeface="Bahnschrift"/>
              </a:rPr>
              <a:t> </a:t>
            </a:r>
            <a:r>
              <a:rPr sz="3300" spc="-10" dirty="0">
                <a:latin typeface="Bahnschrift"/>
                <a:cs typeface="Bahnschrift"/>
              </a:rPr>
              <a:t>of</a:t>
            </a:r>
            <a:r>
              <a:rPr sz="3300" spc="54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the</a:t>
            </a:r>
            <a:r>
              <a:rPr sz="3300" spc="56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most</a:t>
            </a:r>
            <a:r>
              <a:rPr sz="3300" spc="555" dirty="0">
                <a:latin typeface="Bahnschrift"/>
                <a:cs typeface="Bahnschrift"/>
              </a:rPr>
              <a:t> </a:t>
            </a:r>
            <a:r>
              <a:rPr sz="3300" dirty="0">
                <a:latin typeface="Bahnschrift"/>
                <a:cs typeface="Bahnschrift"/>
              </a:rPr>
              <a:t>popuular 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and </a:t>
            </a:r>
            <a:r>
              <a:rPr sz="3300" dirty="0">
                <a:latin typeface="Bahnschrift"/>
                <a:cs typeface="Bahnschrift"/>
              </a:rPr>
              <a:t>strongest political parties </a:t>
            </a:r>
            <a:r>
              <a:rPr sz="3300" spc="-5" dirty="0">
                <a:latin typeface="Bahnschrift"/>
                <a:cs typeface="Bahnschrift"/>
              </a:rPr>
              <a:t>in </a:t>
            </a:r>
            <a:r>
              <a:rPr sz="3300" dirty="0">
                <a:latin typeface="Bahnschrift"/>
                <a:cs typeface="Bahnschrift"/>
              </a:rPr>
              <a:t>East </a:t>
            </a:r>
            <a:r>
              <a:rPr sz="3300" spc="5" dirty="0">
                <a:latin typeface="Bahnschrift"/>
                <a:cs typeface="Bahnschrift"/>
              </a:rPr>
              <a:t> </a:t>
            </a:r>
            <a:r>
              <a:rPr sz="3300" spc="-5" dirty="0">
                <a:latin typeface="Bahnschrift"/>
                <a:cs typeface="Bahnschrift"/>
              </a:rPr>
              <a:t>Pakistan.</a:t>
            </a:r>
            <a:endParaRPr sz="33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" y="1393316"/>
            <a:ext cx="11785600" cy="4995545"/>
          </a:xfrm>
          <a:custGeom>
            <a:avLst/>
            <a:gdLst/>
            <a:ahLst/>
            <a:cxnLst/>
            <a:rect l="l" t="t" r="r" b="b"/>
            <a:pathLst>
              <a:path w="11785600" h="4995545">
                <a:moveTo>
                  <a:pt x="0" y="4995075"/>
                </a:moveTo>
                <a:lnTo>
                  <a:pt x="11785600" y="4995075"/>
                </a:lnTo>
                <a:lnTo>
                  <a:pt x="11785600" y="0"/>
                </a:lnTo>
                <a:lnTo>
                  <a:pt x="0" y="0"/>
                </a:lnTo>
                <a:lnTo>
                  <a:pt x="0" y="49950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200" y="6697954"/>
            <a:ext cx="11785600" cy="8255"/>
          </a:xfrm>
          <a:custGeom>
            <a:avLst/>
            <a:gdLst/>
            <a:ahLst/>
            <a:cxnLst/>
            <a:rect l="l" t="t" r="r" b="b"/>
            <a:pathLst>
              <a:path w="11785600" h="8254">
                <a:moveTo>
                  <a:pt x="0" y="7645"/>
                </a:moveTo>
                <a:lnTo>
                  <a:pt x="11785600" y="7645"/>
                </a:lnTo>
                <a:lnTo>
                  <a:pt x="11785600" y="0"/>
                </a:lnTo>
                <a:lnTo>
                  <a:pt x="0" y="0"/>
                </a:lnTo>
                <a:lnTo>
                  <a:pt x="0" y="764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60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11988800" y="0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1393317"/>
                  </a:lnTo>
                  <a:lnTo>
                    <a:pt x="0" y="6858000"/>
                  </a:lnTo>
                  <a:lnTo>
                    <a:pt x="203200" y="6858000"/>
                  </a:lnTo>
                  <a:lnTo>
                    <a:pt x="203200" y="1393317"/>
                  </a:lnTo>
                  <a:lnTo>
                    <a:pt x="11988800" y="1393317"/>
                  </a:lnTo>
                  <a:lnTo>
                    <a:pt x="11988800" y="6858000"/>
                  </a:lnTo>
                  <a:lnTo>
                    <a:pt x="12192000" y="6858000"/>
                  </a:lnTo>
                  <a:lnTo>
                    <a:pt x="12192000" y="139331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136" y="6388392"/>
              <a:ext cx="11777980" cy="309880"/>
            </a:xfrm>
            <a:custGeom>
              <a:avLst/>
              <a:gdLst/>
              <a:ahLst/>
              <a:cxnLst/>
              <a:rect l="l" t="t" r="r" b="b"/>
              <a:pathLst>
                <a:path w="11777980" h="309879">
                  <a:moveTo>
                    <a:pt x="11777472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11777472" y="309562"/>
                  </a:lnTo>
                  <a:lnTo>
                    <a:pt x="11777472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00" y="155448"/>
              <a:ext cx="11777980" cy="6547484"/>
            </a:xfrm>
            <a:custGeom>
              <a:avLst/>
              <a:gdLst/>
              <a:ahLst/>
              <a:cxnLst/>
              <a:rect l="l" t="t" r="r" b="b"/>
              <a:pathLst>
                <a:path w="11777980" h="6547484">
                  <a:moveTo>
                    <a:pt x="0" y="6547104"/>
                  </a:moveTo>
                  <a:lnTo>
                    <a:pt x="11777472" y="6547104"/>
                  </a:lnTo>
                  <a:lnTo>
                    <a:pt x="11777472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525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200" y="1276731"/>
              <a:ext cx="11777980" cy="0"/>
            </a:xfrm>
            <a:custGeom>
              <a:avLst/>
              <a:gdLst/>
              <a:ahLst/>
              <a:cxnLst/>
              <a:rect l="l" t="t" r="r" b="b"/>
              <a:pathLst>
                <a:path w="11777980">
                  <a:moveTo>
                    <a:pt x="0" y="0"/>
                  </a:moveTo>
                  <a:lnTo>
                    <a:pt x="11777472" y="0"/>
                  </a:lnTo>
                </a:path>
              </a:pathLst>
            </a:custGeom>
            <a:ln w="9525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9600" y="956055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812800" y="304800"/>
                  </a:moveTo>
                  <a:lnTo>
                    <a:pt x="809078" y="263436"/>
                  </a:lnTo>
                  <a:lnTo>
                    <a:pt x="798271" y="223761"/>
                  </a:lnTo>
                  <a:lnTo>
                    <a:pt x="780846" y="186131"/>
                  </a:lnTo>
                  <a:lnTo>
                    <a:pt x="757301" y="150939"/>
                  </a:lnTo>
                  <a:lnTo>
                    <a:pt x="728103" y="118529"/>
                  </a:lnTo>
                  <a:lnTo>
                    <a:pt x="693750" y="89255"/>
                  </a:lnTo>
                  <a:lnTo>
                    <a:pt x="654710" y="63500"/>
                  </a:lnTo>
                  <a:lnTo>
                    <a:pt x="611492" y="41605"/>
                  </a:lnTo>
                  <a:lnTo>
                    <a:pt x="564565" y="23952"/>
                  </a:lnTo>
                  <a:lnTo>
                    <a:pt x="514413" y="10883"/>
                  </a:lnTo>
                  <a:lnTo>
                    <a:pt x="461530" y="2781"/>
                  </a:lnTo>
                  <a:lnTo>
                    <a:pt x="406400" y="0"/>
                  </a:lnTo>
                  <a:lnTo>
                    <a:pt x="351256" y="2781"/>
                  </a:lnTo>
                  <a:lnTo>
                    <a:pt x="298373" y="10883"/>
                  </a:lnTo>
                  <a:lnTo>
                    <a:pt x="248221" y="23952"/>
                  </a:lnTo>
                  <a:lnTo>
                    <a:pt x="201295" y="41605"/>
                  </a:lnTo>
                  <a:lnTo>
                    <a:pt x="158076" y="63500"/>
                  </a:lnTo>
                  <a:lnTo>
                    <a:pt x="119037" y="89255"/>
                  </a:lnTo>
                  <a:lnTo>
                    <a:pt x="84683" y="118529"/>
                  </a:lnTo>
                  <a:lnTo>
                    <a:pt x="55486" y="150939"/>
                  </a:lnTo>
                  <a:lnTo>
                    <a:pt x="31940" y="186131"/>
                  </a:lnTo>
                  <a:lnTo>
                    <a:pt x="14516" y="223761"/>
                  </a:lnTo>
                  <a:lnTo>
                    <a:pt x="3708" y="263436"/>
                  </a:lnTo>
                  <a:lnTo>
                    <a:pt x="0" y="304800"/>
                  </a:lnTo>
                  <a:lnTo>
                    <a:pt x="3708" y="346151"/>
                  </a:lnTo>
                  <a:lnTo>
                    <a:pt x="14516" y="385813"/>
                  </a:lnTo>
                  <a:lnTo>
                    <a:pt x="31940" y="423418"/>
                  </a:lnTo>
                  <a:lnTo>
                    <a:pt x="55486" y="458622"/>
                  </a:lnTo>
                  <a:lnTo>
                    <a:pt x="84683" y="491032"/>
                  </a:lnTo>
                  <a:lnTo>
                    <a:pt x="119037" y="520306"/>
                  </a:lnTo>
                  <a:lnTo>
                    <a:pt x="158076" y="546074"/>
                  </a:lnTo>
                  <a:lnTo>
                    <a:pt x="201295" y="567982"/>
                  </a:lnTo>
                  <a:lnTo>
                    <a:pt x="248221" y="585647"/>
                  </a:lnTo>
                  <a:lnTo>
                    <a:pt x="298373" y="598716"/>
                  </a:lnTo>
                  <a:lnTo>
                    <a:pt x="351256" y="606818"/>
                  </a:lnTo>
                  <a:lnTo>
                    <a:pt x="406400" y="609600"/>
                  </a:lnTo>
                  <a:lnTo>
                    <a:pt x="461530" y="606818"/>
                  </a:lnTo>
                  <a:lnTo>
                    <a:pt x="514413" y="598716"/>
                  </a:lnTo>
                  <a:lnTo>
                    <a:pt x="564565" y="585647"/>
                  </a:lnTo>
                  <a:lnTo>
                    <a:pt x="611492" y="567982"/>
                  </a:lnTo>
                  <a:lnTo>
                    <a:pt x="654710" y="546074"/>
                  </a:lnTo>
                  <a:lnTo>
                    <a:pt x="693750" y="520306"/>
                  </a:lnTo>
                  <a:lnTo>
                    <a:pt x="728103" y="491032"/>
                  </a:lnTo>
                  <a:lnTo>
                    <a:pt x="757301" y="458622"/>
                  </a:lnTo>
                  <a:lnTo>
                    <a:pt x="780846" y="423418"/>
                  </a:lnTo>
                  <a:lnTo>
                    <a:pt x="798271" y="385813"/>
                  </a:lnTo>
                  <a:lnTo>
                    <a:pt x="809078" y="346151"/>
                  </a:lnTo>
                  <a:lnTo>
                    <a:pt x="8128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0184" y="1025397"/>
              <a:ext cx="612140" cy="471170"/>
            </a:xfrm>
            <a:custGeom>
              <a:avLst/>
              <a:gdLst/>
              <a:ahLst/>
              <a:cxnLst/>
              <a:rect l="l" t="t" r="r" b="b"/>
              <a:pathLst>
                <a:path w="612139" h="471169">
                  <a:moveTo>
                    <a:pt x="304926" y="0"/>
                  </a:moveTo>
                  <a:lnTo>
                    <a:pt x="244601" y="5080"/>
                  </a:lnTo>
                  <a:lnTo>
                    <a:pt x="187960" y="19050"/>
                  </a:lnTo>
                  <a:lnTo>
                    <a:pt x="136651" y="39370"/>
                  </a:lnTo>
                  <a:lnTo>
                    <a:pt x="91439" y="67310"/>
                  </a:lnTo>
                  <a:lnTo>
                    <a:pt x="53593" y="102870"/>
                  </a:lnTo>
                  <a:lnTo>
                    <a:pt x="24764" y="142240"/>
                  </a:lnTo>
                  <a:lnTo>
                    <a:pt x="6350" y="187960"/>
                  </a:lnTo>
                  <a:lnTo>
                    <a:pt x="0" y="237490"/>
                  </a:lnTo>
                  <a:lnTo>
                    <a:pt x="507" y="248920"/>
                  </a:lnTo>
                  <a:lnTo>
                    <a:pt x="10413" y="297180"/>
                  </a:lnTo>
                  <a:lnTo>
                    <a:pt x="32130" y="341630"/>
                  </a:lnTo>
                  <a:lnTo>
                    <a:pt x="55371" y="372110"/>
                  </a:lnTo>
                  <a:lnTo>
                    <a:pt x="93217" y="406400"/>
                  </a:lnTo>
                  <a:lnTo>
                    <a:pt x="138556" y="433070"/>
                  </a:lnTo>
                  <a:lnTo>
                    <a:pt x="189864" y="454660"/>
                  </a:lnTo>
                  <a:lnTo>
                    <a:pt x="246379" y="467360"/>
                  </a:lnTo>
                  <a:lnTo>
                    <a:pt x="276225" y="471170"/>
                  </a:lnTo>
                  <a:lnTo>
                    <a:pt x="337312" y="471170"/>
                  </a:lnTo>
                  <a:lnTo>
                    <a:pt x="367029" y="467360"/>
                  </a:lnTo>
                  <a:lnTo>
                    <a:pt x="395986" y="461010"/>
                  </a:lnTo>
                  <a:lnTo>
                    <a:pt x="419057" y="454660"/>
                  </a:lnTo>
                  <a:lnTo>
                    <a:pt x="306196" y="454660"/>
                  </a:lnTo>
                  <a:lnTo>
                    <a:pt x="276860" y="453390"/>
                  </a:lnTo>
                  <a:lnTo>
                    <a:pt x="220852" y="445770"/>
                  </a:lnTo>
                  <a:lnTo>
                    <a:pt x="169290" y="429260"/>
                  </a:lnTo>
                  <a:lnTo>
                    <a:pt x="123316" y="406400"/>
                  </a:lnTo>
                  <a:lnTo>
                    <a:pt x="84074" y="375920"/>
                  </a:lnTo>
                  <a:lnTo>
                    <a:pt x="52704" y="341630"/>
                  </a:lnTo>
                  <a:lnTo>
                    <a:pt x="46100" y="331470"/>
                  </a:lnTo>
                  <a:lnTo>
                    <a:pt x="40131" y="322580"/>
                  </a:lnTo>
                  <a:lnTo>
                    <a:pt x="22987" y="280670"/>
                  </a:lnTo>
                  <a:lnTo>
                    <a:pt x="16947" y="237490"/>
                  </a:lnTo>
                  <a:lnTo>
                    <a:pt x="16933" y="234950"/>
                  </a:lnTo>
                  <a:lnTo>
                    <a:pt x="17271" y="224790"/>
                  </a:lnTo>
                  <a:lnTo>
                    <a:pt x="26162" y="181610"/>
                  </a:lnTo>
                  <a:lnTo>
                    <a:pt x="45846" y="140970"/>
                  </a:lnTo>
                  <a:lnTo>
                    <a:pt x="52196" y="130810"/>
                  </a:lnTo>
                  <a:lnTo>
                    <a:pt x="83565" y="96520"/>
                  </a:lnTo>
                  <a:lnTo>
                    <a:pt x="122681" y="67310"/>
                  </a:lnTo>
                  <a:lnTo>
                    <a:pt x="168655" y="43180"/>
                  </a:lnTo>
                  <a:lnTo>
                    <a:pt x="220217" y="26670"/>
                  </a:lnTo>
                  <a:lnTo>
                    <a:pt x="276225" y="19050"/>
                  </a:lnTo>
                  <a:lnTo>
                    <a:pt x="305562" y="17780"/>
                  </a:lnTo>
                  <a:lnTo>
                    <a:pt x="421639" y="17780"/>
                  </a:lnTo>
                  <a:lnTo>
                    <a:pt x="393953" y="10160"/>
                  </a:lnTo>
                  <a:lnTo>
                    <a:pt x="365251" y="5080"/>
                  </a:lnTo>
                  <a:lnTo>
                    <a:pt x="335406" y="1270"/>
                  </a:lnTo>
                  <a:lnTo>
                    <a:pt x="304926" y="0"/>
                  </a:lnTo>
                  <a:close/>
                </a:path>
                <a:path w="612139" h="471169">
                  <a:moveTo>
                    <a:pt x="421639" y="17780"/>
                  </a:moveTo>
                  <a:lnTo>
                    <a:pt x="305562" y="17780"/>
                  </a:lnTo>
                  <a:lnTo>
                    <a:pt x="334771" y="19050"/>
                  </a:lnTo>
                  <a:lnTo>
                    <a:pt x="363219" y="21590"/>
                  </a:lnTo>
                  <a:lnTo>
                    <a:pt x="417194" y="34290"/>
                  </a:lnTo>
                  <a:lnTo>
                    <a:pt x="466089" y="54610"/>
                  </a:lnTo>
                  <a:lnTo>
                    <a:pt x="508888" y="80010"/>
                  </a:lnTo>
                  <a:lnTo>
                    <a:pt x="544321" y="113030"/>
                  </a:lnTo>
                  <a:lnTo>
                    <a:pt x="571500" y="149860"/>
                  </a:lnTo>
                  <a:lnTo>
                    <a:pt x="588644" y="191770"/>
                  </a:lnTo>
                  <a:lnTo>
                    <a:pt x="594684" y="234950"/>
                  </a:lnTo>
                  <a:lnTo>
                    <a:pt x="594698" y="237490"/>
                  </a:lnTo>
                  <a:lnTo>
                    <a:pt x="594360" y="247650"/>
                  </a:lnTo>
                  <a:lnTo>
                    <a:pt x="585469" y="290830"/>
                  </a:lnTo>
                  <a:lnTo>
                    <a:pt x="565912" y="331470"/>
                  </a:lnTo>
                  <a:lnTo>
                    <a:pt x="559435" y="341630"/>
                  </a:lnTo>
                  <a:lnTo>
                    <a:pt x="528192" y="375920"/>
                  </a:lnTo>
                  <a:lnTo>
                    <a:pt x="488950" y="405130"/>
                  </a:lnTo>
                  <a:lnTo>
                    <a:pt x="442975" y="429260"/>
                  </a:lnTo>
                  <a:lnTo>
                    <a:pt x="391413" y="445770"/>
                  </a:lnTo>
                  <a:lnTo>
                    <a:pt x="335406" y="453390"/>
                  </a:lnTo>
                  <a:lnTo>
                    <a:pt x="306196" y="454660"/>
                  </a:lnTo>
                  <a:lnTo>
                    <a:pt x="419057" y="454660"/>
                  </a:lnTo>
                  <a:lnTo>
                    <a:pt x="474979" y="433070"/>
                  </a:lnTo>
                  <a:lnTo>
                    <a:pt x="520318" y="403860"/>
                  </a:lnTo>
                  <a:lnTo>
                    <a:pt x="558038" y="369570"/>
                  </a:lnTo>
                  <a:lnTo>
                    <a:pt x="586739" y="330200"/>
                  </a:lnTo>
                  <a:lnTo>
                    <a:pt x="605281" y="284480"/>
                  </a:lnTo>
                  <a:lnTo>
                    <a:pt x="611631" y="234950"/>
                  </a:lnTo>
                  <a:lnTo>
                    <a:pt x="611124" y="222250"/>
                  </a:lnTo>
                  <a:lnTo>
                    <a:pt x="601217" y="175260"/>
                  </a:lnTo>
                  <a:lnTo>
                    <a:pt x="579627" y="130810"/>
                  </a:lnTo>
                  <a:lnTo>
                    <a:pt x="556387" y="100330"/>
                  </a:lnTo>
                  <a:lnTo>
                    <a:pt x="518413" y="66040"/>
                  </a:lnTo>
                  <a:lnTo>
                    <a:pt x="473201" y="38100"/>
                  </a:lnTo>
                  <a:lnTo>
                    <a:pt x="448055" y="26670"/>
                  </a:lnTo>
                  <a:lnTo>
                    <a:pt x="421639" y="17780"/>
                  </a:lnTo>
                  <a:close/>
                </a:path>
                <a:path w="612139" h="471169">
                  <a:moveTo>
                    <a:pt x="306069" y="34290"/>
                  </a:moveTo>
                  <a:lnTo>
                    <a:pt x="250951" y="38100"/>
                  </a:lnTo>
                  <a:lnTo>
                    <a:pt x="199516" y="50800"/>
                  </a:lnTo>
                  <a:lnTo>
                    <a:pt x="153162" y="68580"/>
                  </a:lnTo>
                  <a:lnTo>
                    <a:pt x="113029" y="93980"/>
                  </a:lnTo>
                  <a:lnTo>
                    <a:pt x="79882" y="124460"/>
                  </a:lnTo>
                  <a:lnTo>
                    <a:pt x="54990" y="158750"/>
                  </a:lnTo>
                  <a:lnTo>
                    <a:pt x="39369" y="195580"/>
                  </a:lnTo>
                  <a:lnTo>
                    <a:pt x="33956" y="234950"/>
                  </a:lnTo>
                  <a:lnTo>
                    <a:pt x="33940" y="237490"/>
                  </a:lnTo>
                  <a:lnTo>
                    <a:pt x="34162" y="246380"/>
                  </a:lnTo>
                  <a:lnTo>
                    <a:pt x="42163" y="285750"/>
                  </a:lnTo>
                  <a:lnTo>
                    <a:pt x="59943" y="322580"/>
                  </a:lnTo>
                  <a:lnTo>
                    <a:pt x="94868" y="363220"/>
                  </a:lnTo>
                  <a:lnTo>
                    <a:pt x="131699" y="391160"/>
                  </a:lnTo>
                  <a:lnTo>
                    <a:pt x="175005" y="412750"/>
                  </a:lnTo>
                  <a:lnTo>
                    <a:pt x="224027" y="429260"/>
                  </a:lnTo>
                  <a:lnTo>
                    <a:pt x="277494" y="436880"/>
                  </a:lnTo>
                  <a:lnTo>
                    <a:pt x="305435" y="438150"/>
                  </a:lnTo>
                  <a:lnTo>
                    <a:pt x="333501" y="436880"/>
                  </a:lnTo>
                  <a:lnTo>
                    <a:pt x="360679" y="434340"/>
                  </a:lnTo>
                  <a:lnTo>
                    <a:pt x="386841" y="429260"/>
                  </a:lnTo>
                  <a:lnTo>
                    <a:pt x="412114" y="421640"/>
                  </a:lnTo>
                  <a:lnTo>
                    <a:pt x="304800" y="421640"/>
                  </a:lnTo>
                  <a:lnTo>
                    <a:pt x="278129" y="420370"/>
                  </a:lnTo>
                  <a:lnTo>
                    <a:pt x="227202" y="412750"/>
                  </a:lnTo>
                  <a:lnTo>
                    <a:pt x="180848" y="397510"/>
                  </a:lnTo>
                  <a:lnTo>
                    <a:pt x="139953" y="375920"/>
                  </a:lnTo>
                  <a:lnTo>
                    <a:pt x="105663" y="350520"/>
                  </a:lnTo>
                  <a:lnTo>
                    <a:pt x="79120" y="320040"/>
                  </a:lnTo>
                  <a:lnTo>
                    <a:pt x="58038" y="279400"/>
                  </a:lnTo>
                  <a:lnTo>
                    <a:pt x="50800" y="234950"/>
                  </a:lnTo>
                  <a:lnTo>
                    <a:pt x="51180" y="226060"/>
                  </a:lnTo>
                  <a:lnTo>
                    <a:pt x="61721" y="182880"/>
                  </a:lnTo>
                  <a:lnTo>
                    <a:pt x="92963" y="134620"/>
                  </a:lnTo>
                  <a:lnTo>
                    <a:pt x="123698" y="106680"/>
                  </a:lnTo>
                  <a:lnTo>
                    <a:pt x="161416" y="83820"/>
                  </a:lnTo>
                  <a:lnTo>
                    <a:pt x="205358" y="66040"/>
                  </a:lnTo>
                  <a:lnTo>
                    <a:pt x="254126" y="54610"/>
                  </a:lnTo>
                  <a:lnTo>
                    <a:pt x="306704" y="50800"/>
                  </a:lnTo>
                  <a:lnTo>
                    <a:pt x="412750" y="50800"/>
                  </a:lnTo>
                  <a:lnTo>
                    <a:pt x="387603" y="43180"/>
                  </a:lnTo>
                  <a:lnTo>
                    <a:pt x="361314" y="38100"/>
                  </a:lnTo>
                  <a:lnTo>
                    <a:pt x="334137" y="35560"/>
                  </a:lnTo>
                  <a:lnTo>
                    <a:pt x="306069" y="34290"/>
                  </a:lnTo>
                  <a:close/>
                </a:path>
                <a:path w="612139" h="471169">
                  <a:moveTo>
                    <a:pt x="412750" y="50800"/>
                  </a:moveTo>
                  <a:lnTo>
                    <a:pt x="306704" y="50800"/>
                  </a:lnTo>
                  <a:lnTo>
                    <a:pt x="333501" y="52070"/>
                  </a:lnTo>
                  <a:lnTo>
                    <a:pt x="384428" y="59690"/>
                  </a:lnTo>
                  <a:lnTo>
                    <a:pt x="430783" y="74930"/>
                  </a:lnTo>
                  <a:lnTo>
                    <a:pt x="471804" y="96520"/>
                  </a:lnTo>
                  <a:lnTo>
                    <a:pt x="506094" y="121920"/>
                  </a:lnTo>
                  <a:lnTo>
                    <a:pt x="532764" y="152400"/>
                  </a:lnTo>
                  <a:lnTo>
                    <a:pt x="537590" y="158750"/>
                  </a:lnTo>
                  <a:lnTo>
                    <a:pt x="542416" y="167640"/>
                  </a:lnTo>
                  <a:lnTo>
                    <a:pt x="546607" y="175260"/>
                  </a:lnTo>
                  <a:lnTo>
                    <a:pt x="550544" y="184150"/>
                  </a:lnTo>
                  <a:lnTo>
                    <a:pt x="553592" y="191770"/>
                  </a:lnTo>
                  <a:lnTo>
                    <a:pt x="556260" y="201930"/>
                  </a:lnTo>
                  <a:lnTo>
                    <a:pt x="558291" y="209550"/>
                  </a:lnTo>
                  <a:lnTo>
                    <a:pt x="559815" y="218440"/>
                  </a:lnTo>
                  <a:lnTo>
                    <a:pt x="560577" y="227330"/>
                  </a:lnTo>
                  <a:lnTo>
                    <a:pt x="560831" y="237490"/>
                  </a:lnTo>
                  <a:lnTo>
                    <a:pt x="560451" y="246380"/>
                  </a:lnTo>
                  <a:lnTo>
                    <a:pt x="549910" y="289560"/>
                  </a:lnTo>
                  <a:lnTo>
                    <a:pt x="536828" y="313690"/>
                  </a:lnTo>
                  <a:lnTo>
                    <a:pt x="531494" y="322580"/>
                  </a:lnTo>
                  <a:lnTo>
                    <a:pt x="504189" y="351790"/>
                  </a:lnTo>
                  <a:lnTo>
                    <a:pt x="469900" y="377190"/>
                  </a:lnTo>
                  <a:lnTo>
                    <a:pt x="429005" y="397510"/>
                  </a:lnTo>
                  <a:lnTo>
                    <a:pt x="382396" y="412750"/>
                  </a:lnTo>
                  <a:lnTo>
                    <a:pt x="331596" y="420370"/>
                  </a:lnTo>
                  <a:lnTo>
                    <a:pt x="304800" y="421640"/>
                  </a:lnTo>
                  <a:lnTo>
                    <a:pt x="412114" y="421640"/>
                  </a:lnTo>
                  <a:lnTo>
                    <a:pt x="458469" y="403860"/>
                  </a:lnTo>
                  <a:lnTo>
                    <a:pt x="498728" y="378460"/>
                  </a:lnTo>
                  <a:lnTo>
                    <a:pt x="531749" y="347980"/>
                  </a:lnTo>
                  <a:lnTo>
                    <a:pt x="556767" y="313690"/>
                  </a:lnTo>
                  <a:lnTo>
                    <a:pt x="572262" y="276860"/>
                  </a:lnTo>
                  <a:lnTo>
                    <a:pt x="577675" y="237490"/>
                  </a:lnTo>
                  <a:lnTo>
                    <a:pt x="577691" y="234950"/>
                  </a:lnTo>
                  <a:lnTo>
                    <a:pt x="577468" y="226060"/>
                  </a:lnTo>
                  <a:lnTo>
                    <a:pt x="569467" y="186690"/>
                  </a:lnTo>
                  <a:lnTo>
                    <a:pt x="551561" y="149860"/>
                  </a:lnTo>
                  <a:lnTo>
                    <a:pt x="516889" y="109220"/>
                  </a:lnTo>
                  <a:lnTo>
                    <a:pt x="480060" y="81280"/>
                  </a:lnTo>
                  <a:lnTo>
                    <a:pt x="436625" y="59690"/>
                  </a:lnTo>
                  <a:lnTo>
                    <a:pt x="412750" y="5080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59629" y="412445"/>
            <a:ext cx="28651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Time</a:t>
            </a:r>
            <a:r>
              <a:rPr sz="3300" spc="-4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and</a:t>
            </a:r>
            <a:r>
              <a:rPr sz="3300" spc="-4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Place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2122754"/>
            <a:ext cx="7236459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3600" spc="-5" dirty="0">
                <a:latin typeface="Georgia"/>
                <a:cs typeface="Georgia"/>
              </a:rPr>
              <a:t>On </a:t>
            </a:r>
            <a:r>
              <a:rPr sz="3600" dirty="0">
                <a:latin typeface="Georgia"/>
                <a:cs typeface="Georgia"/>
              </a:rPr>
              <a:t>5 </a:t>
            </a:r>
            <a:r>
              <a:rPr sz="3600" spc="-5" dirty="0">
                <a:latin typeface="Georgia"/>
                <a:cs typeface="Georgia"/>
              </a:rPr>
              <a:t>February </a:t>
            </a:r>
            <a:r>
              <a:rPr sz="3600" dirty="0">
                <a:latin typeface="Georgia"/>
                <a:cs typeface="Georgia"/>
              </a:rPr>
              <a:t>1966, </a:t>
            </a:r>
            <a:r>
              <a:rPr sz="3600" spc="-5" dirty="0">
                <a:latin typeface="Georgia"/>
                <a:cs typeface="Georgia"/>
              </a:rPr>
              <a:t>at the </a:t>
            </a:r>
            <a:r>
              <a:rPr sz="3600" dirty="0">
                <a:latin typeface="Georgia"/>
                <a:cs typeface="Georgia"/>
              </a:rPr>
              <a:t>Lahore 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conference,</a:t>
            </a:r>
            <a:r>
              <a:rPr sz="3600" spc="-5" dirty="0">
                <a:latin typeface="Georgia"/>
                <a:cs typeface="Georgia"/>
              </a:rPr>
              <a:t> Sheikh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Mujibur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Rahman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announced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his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six-point 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political </a:t>
            </a:r>
            <a:r>
              <a:rPr sz="3600" dirty="0">
                <a:latin typeface="Georgia"/>
                <a:cs typeface="Georgia"/>
              </a:rPr>
              <a:t>and </a:t>
            </a:r>
            <a:r>
              <a:rPr sz="3600" spc="-5" dirty="0">
                <a:latin typeface="Georgia"/>
                <a:cs typeface="Georgia"/>
              </a:rPr>
              <a:t>economic program for 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East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Pakistan</a:t>
            </a:r>
            <a:r>
              <a:rPr sz="3600" spc="-5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provincial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autonomy</a:t>
            </a:r>
            <a:r>
              <a:rPr sz="3600" dirty="0" smtClean="0">
                <a:latin typeface="Georgia"/>
                <a:cs typeface="Georgia"/>
              </a:rPr>
              <a:t>.</a:t>
            </a:r>
            <a:r>
              <a:rPr lang="en-US" sz="3600" dirty="0" smtClean="0"/>
              <a:t> It was published under the title "Six Point Formula-Our Right to Live“ on March 23, 1966.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200" y="1413563"/>
            <a:ext cx="6376670" cy="37915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b="1" spc="-15" dirty="0">
                <a:latin typeface="Calibri"/>
                <a:cs typeface="Calibri"/>
              </a:rPr>
              <a:t>point</a:t>
            </a:r>
            <a:r>
              <a:rPr sz="3200" b="1" spc="-1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1</a:t>
            </a:r>
            <a:endParaRPr sz="3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  <a:tab pos="2266315" algn="l"/>
                <a:tab pos="2624455" algn="l"/>
                <a:tab pos="456946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Constitution </a:t>
            </a:r>
            <a:r>
              <a:rPr sz="3200" spc="-5" dirty="0">
                <a:latin typeface="Calibri"/>
                <a:cs typeface="Calibri"/>
              </a:rPr>
              <a:t>should </a:t>
            </a:r>
            <a:r>
              <a:rPr sz="3200" spc="-20" dirty="0">
                <a:latin typeface="Calibri"/>
                <a:cs typeface="Calibri"/>
              </a:rPr>
              <a:t>provide </a:t>
            </a:r>
            <a:r>
              <a:rPr sz="3200" spc="-5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Federation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	</a:t>
            </a:r>
            <a:r>
              <a:rPr sz="3200" spc="-45" dirty="0">
                <a:latin typeface="Calibri"/>
                <a:cs typeface="Calibri"/>
              </a:rPr>
              <a:t>Pakistan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its true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sense </a:t>
            </a:r>
            <a:r>
              <a:rPr sz="3200" spc="-5" dirty="0">
                <a:latin typeface="Calibri"/>
                <a:cs typeface="Calibri"/>
              </a:rPr>
              <a:t>based 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Lahore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Resolution,	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parliamentary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ern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	</a:t>
            </a: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y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Legislature directly elected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universal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adult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franchise.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3813" y="622554"/>
            <a:ext cx="8564372" cy="738664"/>
          </a:xfrm>
        </p:spPr>
        <p:txBody>
          <a:bodyPr/>
          <a:lstStyle/>
          <a:p>
            <a:pPr algn="ctr"/>
            <a:r>
              <a:rPr lang="en-US" sz="4800" spc="-270" dirty="0"/>
              <a:t>Six	</a:t>
            </a:r>
            <a:r>
              <a:rPr lang="en-US" sz="4800" spc="-150" dirty="0"/>
              <a:t>P</a:t>
            </a:r>
            <a:r>
              <a:rPr lang="en-US" sz="4800" spc="-25" dirty="0"/>
              <a:t>oint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295"/>
              <a:ext cx="12192000" cy="483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19295"/>
              <a:ext cx="12192000" cy="4838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1280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4658" y="1847849"/>
              <a:ext cx="3531235" cy="0"/>
            </a:xfrm>
            <a:custGeom>
              <a:avLst/>
              <a:gdLst/>
              <a:ahLst/>
              <a:cxnLst/>
              <a:rect l="l" t="t" r="r" b="b"/>
              <a:pathLst>
                <a:path w="3531235">
                  <a:moveTo>
                    <a:pt x="0" y="0"/>
                  </a:moveTo>
                  <a:lnTo>
                    <a:pt x="3530854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3623" y="478536"/>
              <a:ext cx="6231635" cy="5404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0052" y="783336"/>
              <a:ext cx="5519928" cy="45247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5332" y="1059180"/>
              <a:ext cx="4821809" cy="38663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54225" y="150952"/>
            <a:ext cx="1300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6575" marR="5080" indent="-52451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A9799"/>
                </a:solidFill>
                <a:latin typeface="Georgia"/>
                <a:cs typeface="Georgia"/>
              </a:rPr>
              <a:t>POINT  2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9841" y="1747710"/>
            <a:ext cx="3256279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Myanmar Text"/>
                <a:cs typeface="Myanmar Text"/>
              </a:rPr>
              <a:t>The federal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government </a:t>
            </a:r>
            <a:r>
              <a:rPr sz="2400" spc="-15" dirty="0">
                <a:latin typeface="Myanmar Text"/>
                <a:cs typeface="Myanmar Text"/>
              </a:rPr>
              <a:t>should 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deal</a:t>
            </a:r>
            <a:r>
              <a:rPr sz="2400" spc="-3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with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only</a:t>
            </a:r>
            <a:r>
              <a:rPr sz="2400" spc="3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two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subjects: Defence </a:t>
            </a:r>
            <a:r>
              <a:rPr sz="2400" dirty="0">
                <a:latin typeface="Myanmar Text"/>
                <a:cs typeface="Myanmar Text"/>
              </a:rPr>
              <a:t>and </a:t>
            </a:r>
            <a:r>
              <a:rPr sz="2400" spc="-64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Foreign Affairs, </a:t>
            </a:r>
            <a:r>
              <a:rPr sz="2400" dirty="0">
                <a:latin typeface="Myanmar Text"/>
                <a:cs typeface="Myanmar Text"/>
              </a:rPr>
              <a:t>and all </a:t>
            </a:r>
            <a:r>
              <a:rPr sz="2400" spc="-64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other</a:t>
            </a:r>
            <a:r>
              <a:rPr sz="2400" spc="-9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residual</a:t>
            </a:r>
            <a:r>
              <a:rPr sz="2400" spc="-15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subjects </a:t>
            </a:r>
            <a:r>
              <a:rPr sz="2400" spc="-645" dirty="0">
                <a:latin typeface="Myanmar Text"/>
                <a:cs typeface="Myanmar Text"/>
              </a:rPr>
              <a:t> </a:t>
            </a:r>
            <a:r>
              <a:rPr sz="2400" spc="-15" dirty="0">
                <a:latin typeface="Myanmar Text"/>
                <a:cs typeface="Myanmar Text"/>
              </a:rPr>
              <a:t>should </a:t>
            </a:r>
            <a:r>
              <a:rPr sz="2400" dirty="0">
                <a:latin typeface="Myanmar Text"/>
                <a:cs typeface="Myanmar Text"/>
              </a:rPr>
              <a:t>be </a:t>
            </a:r>
            <a:r>
              <a:rPr sz="2400" spc="-5" dirty="0">
                <a:latin typeface="Myanmar Text"/>
                <a:cs typeface="Myanmar Text"/>
              </a:rPr>
              <a:t>vested in </a:t>
            </a:r>
            <a:r>
              <a:rPr sz="2400" dirty="0">
                <a:latin typeface="Myanmar Text"/>
                <a:cs typeface="Myanmar Text"/>
              </a:rPr>
              <a:t> the</a:t>
            </a:r>
            <a:r>
              <a:rPr sz="2400" spc="-4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federating</a:t>
            </a:r>
            <a:r>
              <a:rPr sz="2400" spc="-10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states.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817" y="870965"/>
            <a:ext cx="214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sz="4800" spc="-270" dirty="0"/>
              <a:t>Six	</a:t>
            </a:r>
            <a:r>
              <a:rPr sz="4800" spc="-150" dirty="0"/>
              <a:t>P</a:t>
            </a:r>
            <a:r>
              <a:rPr sz="4800" spc="-25" dirty="0"/>
              <a:t>oint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099894"/>
            <a:ext cx="7235190" cy="3874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3600" spc="-114" dirty="0">
                <a:latin typeface="Times New Roman"/>
                <a:cs typeface="Times New Roman"/>
              </a:rPr>
              <a:t>3.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There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Times New Roman"/>
                <a:cs typeface="Times New Roman"/>
              </a:rPr>
              <a:t>will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be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two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separate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freely 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convertible </a:t>
            </a:r>
            <a:r>
              <a:rPr sz="3600" spc="-65" dirty="0">
                <a:latin typeface="Times New Roman"/>
                <a:cs typeface="Times New Roman"/>
              </a:rPr>
              <a:t>currencies </a:t>
            </a:r>
            <a:r>
              <a:rPr sz="3600" spc="-7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70" dirty="0">
                <a:latin typeface="Times New Roman"/>
                <a:cs typeface="Times New Roman"/>
              </a:rPr>
              <a:t>two </a:t>
            </a:r>
            <a:r>
              <a:rPr sz="3600" spc="-75" dirty="0">
                <a:latin typeface="Times New Roman"/>
                <a:cs typeface="Times New Roman"/>
              </a:rPr>
              <a:t>regions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spc="8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spc="-55" dirty="0">
                <a:latin typeface="Times New Roman"/>
                <a:cs typeface="Times New Roman"/>
              </a:rPr>
              <a:t>country: </a:t>
            </a:r>
            <a:r>
              <a:rPr sz="3600" spc="15" dirty="0">
                <a:latin typeface="Times New Roman"/>
                <a:cs typeface="Times New Roman"/>
              </a:rPr>
              <a:t>or </a:t>
            </a:r>
            <a:r>
              <a:rPr sz="3600" spc="-15" dirty="0">
                <a:latin typeface="Times New Roman"/>
                <a:cs typeface="Times New Roman"/>
              </a:rPr>
              <a:t>one </a:t>
            </a:r>
            <a:r>
              <a:rPr sz="3600" spc="-114" dirty="0">
                <a:latin typeface="Times New Roman"/>
                <a:cs typeface="Times New Roman"/>
              </a:rPr>
              <a:t>single </a:t>
            </a:r>
            <a:r>
              <a:rPr sz="3600" spc="-70" dirty="0">
                <a:latin typeface="Times New Roman"/>
                <a:cs typeface="Times New Roman"/>
              </a:rPr>
              <a:t>currency 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80" dirty="0">
                <a:latin typeface="Times New Roman"/>
                <a:cs typeface="Times New Roman"/>
              </a:rPr>
              <a:t>whole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country</a:t>
            </a:r>
            <a:r>
              <a:rPr sz="3600" spc="835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with</a:t>
            </a:r>
            <a:r>
              <a:rPr sz="3600" spc="7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provision </a:t>
            </a:r>
            <a:r>
              <a:rPr sz="3600" spc="-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two </a:t>
            </a:r>
            <a:r>
              <a:rPr sz="3600" spc="-65" dirty="0">
                <a:latin typeface="Times New Roman"/>
                <a:cs typeface="Times New Roman"/>
              </a:rPr>
              <a:t>reserve </a:t>
            </a:r>
            <a:r>
              <a:rPr sz="3600" spc="-60" dirty="0">
                <a:latin typeface="Times New Roman"/>
                <a:cs typeface="Times New Roman"/>
              </a:rPr>
              <a:t>banks </a:t>
            </a:r>
            <a:r>
              <a:rPr sz="3600" spc="-70" dirty="0">
                <a:latin typeface="Times New Roman"/>
                <a:cs typeface="Times New Roman"/>
              </a:rPr>
              <a:t>in two 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provinces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under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a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Federal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Reserve </a:t>
            </a:r>
            <a:r>
              <a:rPr sz="3600" spc="-90" dirty="0">
                <a:latin typeface="Times New Roman"/>
                <a:cs typeface="Times New Roman"/>
              </a:rPr>
              <a:t> banks.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200" y="1774317"/>
            <a:ext cx="6122035" cy="31483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  <a:buClr>
                <a:srgbClr val="B71E42"/>
              </a:buClr>
              <a:tabLst>
                <a:tab pos="241300" algn="l"/>
                <a:tab pos="3721735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4. </a:t>
            </a:r>
            <a:r>
              <a:rPr sz="3200" spc="-5" dirty="0" smtClean="0">
                <a:latin typeface="Calibri"/>
                <a:cs typeface="Calibri"/>
              </a:rPr>
              <a:t>The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power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45" dirty="0">
                <a:latin typeface="Calibri"/>
                <a:cs typeface="Calibri"/>
              </a:rPr>
              <a:t>taxation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revenue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collection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	</a:t>
            </a:r>
            <a:r>
              <a:rPr sz="3200" spc="-40" dirty="0">
                <a:latin typeface="Calibri"/>
                <a:cs typeface="Calibri"/>
              </a:rPr>
              <a:t>vested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federating</a:t>
            </a:r>
            <a:r>
              <a:rPr sz="3200" spc="-15" dirty="0">
                <a:latin typeface="Calibri"/>
                <a:cs typeface="Calibri"/>
              </a:rPr>
              <a:t> units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federal 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centre </a:t>
            </a:r>
            <a:r>
              <a:rPr sz="3200" spc="-15" dirty="0">
                <a:latin typeface="Calibri"/>
                <a:cs typeface="Calibri"/>
              </a:rPr>
              <a:t>would </a:t>
            </a:r>
            <a:r>
              <a:rPr sz="3200" spc="-40" dirty="0">
                <a:latin typeface="Calibri"/>
                <a:cs typeface="Calibri"/>
              </a:rPr>
              <a:t>have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5" dirty="0">
                <a:latin typeface="Calibri"/>
                <a:cs typeface="Calibri"/>
              </a:rPr>
              <a:t>such </a:t>
            </a:r>
            <a:r>
              <a:rPr sz="3200" spc="-110" dirty="0">
                <a:latin typeface="Calibri"/>
                <a:cs typeface="Calibri"/>
              </a:rPr>
              <a:t>power.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federation </a:t>
            </a:r>
            <a:r>
              <a:rPr sz="3200" spc="-15" dirty="0">
                <a:latin typeface="Calibri"/>
                <a:cs typeface="Calibri"/>
              </a:rPr>
              <a:t>would </a:t>
            </a:r>
            <a:r>
              <a:rPr sz="3200" spc="-5" dirty="0">
                <a:latin typeface="Calibri"/>
                <a:cs typeface="Calibri"/>
              </a:rPr>
              <a:t>be entitled </a:t>
            </a:r>
            <a:r>
              <a:rPr sz="3200" spc="-3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share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state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taxes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meet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expenditures.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936</Words>
  <Application>Microsoft Office PowerPoint</Application>
  <PresentationFormat>Custom</PresentationFormat>
  <Paragraphs>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SIX-POINT PROGRAMME/MOVEMENT</vt:lpstr>
      <vt:lpstr>INTRODUCTION</vt:lpstr>
      <vt:lpstr>Background</vt:lpstr>
      <vt:lpstr>Proposed By</vt:lpstr>
      <vt:lpstr>Time and Place</vt:lpstr>
      <vt:lpstr>Six Point</vt:lpstr>
      <vt:lpstr>POINT  2</vt:lpstr>
      <vt:lpstr>Six Point</vt:lpstr>
      <vt:lpstr>PowerPoint Presentation</vt:lpstr>
      <vt:lpstr>Six Point</vt:lpstr>
      <vt:lpstr>Six Point</vt:lpstr>
      <vt:lpstr>POINT  6</vt:lpstr>
      <vt:lpstr>Political parties and 6 point movement:</vt:lpstr>
      <vt:lpstr>Reaction of West Pakistan on 6-Point Movement</vt:lpstr>
      <vt:lpstr>It Was supported by People because-</vt:lpstr>
      <vt:lpstr>It Was supported by People because-</vt:lpstr>
      <vt:lpstr>It Was supported by People because-</vt:lpstr>
      <vt:lpstr>Historical significance of 6-point movement</vt:lpstr>
      <vt:lpstr>PowerPoint Presentation</vt:lpstr>
      <vt:lpstr>Demand for Autonomy</vt:lpstr>
      <vt:lpstr>Bengali Nationalism</vt:lpstr>
      <vt:lpstr>Popularity of Awami League and Sheikh  Mujibur Rahman</vt:lpstr>
      <vt:lpstr>Voice against exploitation</vt:lpstr>
      <vt:lpstr>Voice against exploitation</vt:lpstr>
      <vt:lpstr>Election of 1970</vt:lpstr>
      <vt:lpstr>Seeds of Freedom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POINT MOVEMENT</dc:title>
  <dc:creator>Palash</dc:creator>
  <cp:lastModifiedBy>Ms. Mallika Datta</cp:lastModifiedBy>
  <cp:revision>2</cp:revision>
  <dcterms:created xsi:type="dcterms:W3CDTF">2024-04-21T04:33:26Z</dcterms:created>
  <dcterms:modified xsi:type="dcterms:W3CDTF">2024-04-21T07:53:26Z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2024-04-21T00:00:00Z</vt:filetime>
  </property>
</Properties>
</file>