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292934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292934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274320"/>
          </a:xfrm>
          <a:custGeom>
            <a:avLst/>
            <a:gdLst/>
            <a:ahLst/>
            <a:cxnLst/>
            <a:rect l="l" t="t" r="r" b="b"/>
            <a:pathLst>
              <a:path w="9144000" h="274320">
                <a:moveTo>
                  <a:pt x="9144000" y="0"/>
                </a:moveTo>
                <a:lnTo>
                  <a:pt x="0" y="0"/>
                </a:lnTo>
                <a:lnTo>
                  <a:pt x="0" y="274320"/>
                </a:lnTo>
                <a:lnTo>
                  <a:pt x="9144000" y="274320"/>
                </a:lnTo>
                <a:lnTo>
                  <a:pt x="9144000" y="0"/>
                </a:lnTo>
                <a:close/>
              </a:path>
            </a:pathLst>
          </a:custGeom>
          <a:solidFill>
            <a:srgbClr val="92A1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" y="0"/>
            <a:ext cx="3853179" cy="5143500"/>
          </a:xfrm>
          <a:custGeom>
            <a:avLst/>
            <a:gdLst/>
            <a:ahLst/>
            <a:cxnLst/>
            <a:rect l="l" t="t" r="r" b="b"/>
            <a:pathLst>
              <a:path w="3853179" h="5143500">
                <a:moveTo>
                  <a:pt x="3852799" y="0"/>
                </a:moveTo>
                <a:lnTo>
                  <a:pt x="0" y="0"/>
                </a:lnTo>
                <a:lnTo>
                  <a:pt x="0" y="5143500"/>
                </a:lnTo>
                <a:lnTo>
                  <a:pt x="3852799" y="5143500"/>
                </a:lnTo>
                <a:lnTo>
                  <a:pt x="3852799" y="0"/>
                </a:lnTo>
                <a:close/>
              </a:path>
            </a:pathLst>
          </a:custGeom>
          <a:solidFill>
            <a:srgbClr val="F6DD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292934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292934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274320"/>
          </a:xfrm>
          <a:custGeom>
            <a:avLst/>
            <a:gdLst/>
            <a:ahLst/>
            <a:cxnLst/>
            <a:rect l="l" t="t" r="r" b="b"/>
            <a:pathLst>
              <a:path w="9144000" h="274320">
                <a:moveTo>
                  <a:pt x="9144000" y="0"/>
                </a:moveTo>
                <a:lnTo>
                  <a:pt x="0" y="0"/>
                </a:lnTo>
                <a:lnTo>
                  <a:pt x="0" y="274320"/>
                </a:lnTo>
                <a:lnTo>
                  <a:pt x="9144000" y="274320"/>
                </a:lnTo>
                <a:lnTo>
                  <a:pt x="9144000" y="0"/>
                </a:lnTo>
                <a:close/>
              </a:path>
            </a:pathLst>
          </a:custGeom>
          <a:solidFill>
            <a:srgbClr val="92A1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55975" y="1904"/>
            <a:ext cx="2813685" cy="1305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292934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8470" y="2087067"/>
            <a:ext cx="8227059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292934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lQ6jJG0qYRU?si=5p9e3v3SSdwbjjHR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4147185"/>
            <a:chOff x="0" y="0"/>
            <a:chExt cx="9144000" cy="414718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3309620"/>
            </a:xfrm>
            <a:custGeom>
              <a:avLst/>
              <a:gdLst/>
              <a:ahLst/>
              <a:cxnLst/>
              <a:rect l="l" t="t" r="r" b="b"/>
              <a:pathLst>
                <a:path w="9144000" h="3309620">
                  <a:moveTo>
                    <a:pt x="9144000" y="0"/>
                  </a:moveTo>
                  <a:lnTo>
                    <a:pt x="0" y="0"/>
                  </a:lnTo>
                  <a:lnTo>
                    <a:pt x="0" y="3309493"/>
                  </a:lnTo>
                  <a:lnTo>
                    <a:pt x="9144000" y="3309493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4B5A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6324" y="399288"/>
              <a:ext cx="8531352" cy="374751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47344" y="413956"/>
              <a:ext cx="8249284" cy="3463925"/>
            </a:xfrm>
            <a:custGeom>
              <a:avLst/>
              <a:gdLst/>
              <a:ahLst/>
              <a:cxnLst/>
              <a:rect l="l" t="t" r="r" b="b"/>
              <a:pathLst>
                <a:path w="8249284" h="3463925">
                  <a:moveTo>
                    <a:pt x="8249284" y="0"/>
                  </a:moveTo>
                  <a:lnTo>
                    <a:pt x="0" y="0"/>
                  </a:lnTo>
                  <a:lnTo>
                    <a:pt x="0" y="3463925"/>
                  </a:lnTo>
                  <a:lnTo>
                    <a:pt x="8249284" y="3463925"/>
                  </a:lnTo>
                  <a:lnTo>
                    <a:pt x="82492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97583" y="741426"/>
            <a:ext cx="602107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i="1" spc="-105" dirty="0">
                <a:solidFill>
                  <a:srgbClr val="554740"/>
                </a:solidFill>
                <a:latin typeface="Times New Roman"/>
                <a:cs typeface="Times New Roman"/>
              </a:rPr>
              <a:t>L</a:t>
            </a:r>
            <a:r>
              <a:rPr sz="2400" i="1" spc="-100" dirty="0">
                <a:solidFill>
                  <a:srgbClr val="554740"/>
                </a:solidFill>
                <a:latin typeface="Times New Roman"/>
                <a:cs typeface="Times New Roman"/>
              </a:rPr>
              <a:t>A</a:t>
            </a:r>
            <a:r>
              <a:rPr sz="2400" i="1" spc="-105" dirty="0">
                <a:solidFill>
                  <a:srgbClr val="554740"/>
                </a:solidFill>
                <a:latin typeface="Times New Roman"/>
                <a:cs typeface="Times New Roman"/>
              </a:rPr>
              <a:t>N</a:t>
            </a:r>
            <a:r>
              <a:rPr sz="2400" i="1" spc="-110" dirty="0">
                <a:solidFill>
                  <a:srgbClr val="554740"/>
                </a:solidFill>
                <a:latin typeface="Times New Roman"/>
                <a:cs typeface="Times New Roman"/>
              </a:rPr>
              <a:t>GU</a:t>
            </a:r>
            <a:r>
              <a:rPr sz="2400" i="1" spc="-100" dirty="0">
                <a:solidFill>
                  <a:srgbClr val="554740"/>
                </a:solidFill>
                <a:latin typeface="Times New Roman"/>
                <a:cs typeface="Times New Roman"/>
              </a:rPr>
              <a:t>A</a:t>
            </a:r>
            <a:r>
              <a:rPr sz="2400" i="1" spc="-110" dirty="0">
                <a:solidFill>
                  <a:srgbClr val="554740"/>
                </a:solidFill>
                <a:latin typeface="Times New Roman"/>
                <a:cs typeface="Times New Roman"/>
              </a:rPr>
              <a:t>G</a:t>
            </a:r>
            <a:r>
              <a:rPr sz="2400" i="1" dirty="0">
                <a:solidFill>
                  <a:srgbClr val="554740"/>
                </a:solidFill>
                <a:latin typeface="Times New Roman"/>
                <a:cs typeface="Times New Roman"/>
              </a:rPr>
              <a:t>E</a:t>
            </a:r>
            <a:r>
              <a:rPr sz="2400" i="1" spc="-195" dirty="0">
                <a:solidFill>
                  <a:srgbClr val="554740"/>
                </a:solidFill>
                <a:latin typeface="Times New Roman"/>
                <a:cs typeface="Times New Roman"/>
              </a:rPr>
              <a:t> </a:t>
            </a:r>
            <a:r>
              <a:rPr sz="2400" i="1" spc="-95" dirty="0">
                <a:solidFill>
                  <a:srgbClr val="554740"/>
                </a:solidFill>
                <a:latin typeface="Times New Roman"/>
                <a:cs typeface="Times New Roman"/>
              </a:rPr>
              <a:t>M</a:t>
            </a:r>
            <a:r>
              <a:rPr sz="2400" i="1" spc="-110" dirty="0">
                <a:solidFill>
                  <a:srgbClr val="554740"/>
                </a:solidFill>
                <a:latin typeface="Times New Roman"/>
                <a:cs typeface="Times New Roman"/>
              </a:rPr>
              <a:t>O</a:t>
            </a:r>
            <a:r>
              <a:rPr sz="2400" i="1" spc="-100" dirty="0">
                <a:solidFill>
                  <a:srgbClr val="554740"/>
                </a:solidFill>
                <a:latin typeface="Times New Roman"/>
                <a:cs typeface="Times New Roman"/>
              </a:rPr>
              <a:t>VE</a:t>
            </a:r>
            <a:r>
              <a:rPr sz="2400" i="1" spc="-95" dirty="0">
                <a:solidFill>
                  <a:srgbClr val="554740"/>
                </a:solidFill>
                <a:latin typeface="Times New Roman"/>
                <a:cs typeface="Times New Roman"/>
              </a:rPr>
              <a:t>M</a:t>
            </a:r>
            <a:r>
              <a:rPr sz="2400" i="1" spc="-100" dirty="0">
                <a:solidFill>
                  <a:srgbClr val="554740"/>
                </a:solidFill>
                <a:latin typeface="Times New Roman"/>
                <a:cs typeface="Times New Roman"/>
              </a:rPr>
              <a:t>E</a:t>
            </a:r>
            <a:r>
              <a:rPr sz="2400" i="1" spc="-105" dirty="0">
                <a:solidFill>
                  <a:srgbClr val="554740"/>
                </a:solidFill>
                <a:latin typeface="Times New Roman"/>
                <a:cs typeface="Times New Roman"/>
              </a:rPr>
              <a:t>N</a:t>
            </a:r>
            <a:r>
              <a:rPr sz="2400" i="1" spc="-5" dirty="0">
                <a:solidFill>
                  <a:srgbClr val="554740"/>
                </a:solidFill>
                <a:latin typeface="Times New Roman"/>
                <a:cs typeface="Times New Roman"/>
              </a:rPr>
              <a:t>T</a:t>
            </a:r>
            <a:r>
              <a:rPr sz="2400" i="1" spc="-270" dirty="0">
                <a:solidFill>
                  <a:srgbClr val="554740"/>
                </a:solidFill>
                <a:latin typeface="Times New Roman"/>
                <a:cs typeface="Times New Roman"/>
              </a:rPr>
              <a:t> </a:t>
            </a:r>
            <a:r>
              <a:rPr sz="2400" i="1" spc="-105" dirty="0">
                <a:solidFill>
                  <a:srgbClr val="554740"/>
                </a:solidFill>
                <a:latin typeface="Times New Roman"/>
                <a:cs typeface="Times New Roman"/>
              </a:rPr>
              <a:t>(</a:t>
            </a:r>
            <a:r>
              <a:rPr sz="2400" i="1" spc="-100" dirty="0">
                <a:solidFill>
                  <a:srgbClr val="554740"/>
                </a:solidFill>
                <a:latin typeface="Times New Roman"/>
                <a:cs typeface="Times New Roman"/>
              </a:rPr>
              <a:t>2</a:t>
            </a:r>
            <a:r>
              <a:rPr sz="2400" i="1" spc="-90" dirty="0">
                <a:solidFill>
                  <a:srgbClr val="554740"/>
                </a:solidFill>
                <a:latin typeface="Times New Roman"/>
                <a:cs typeface="Times New Roman"/>
              </a:rPr>
              <a:t>1</a:t>
            </a:r>
            <a:r>
              <a:rPr sz="2400" i="1" spc="-112" baseline="24305" dirty="0">
                <a:solidFill>
                  <a:srgbClr val="554740"/>
                </a:solidFill>
                <a:latin typeface="Times New Roman"/>
                <a:cs typeface="Times New Roman"/>
              </a:rPr>
              <a:t>S</a:t>
            </a:r>
            <a:r>
              <a:rPr sz="2400" i="1" spc="-7" baseline="24305" dirty="0">
                <a:solidFill>
                  <a:srgbClr val="554740"/>
                </a:solidFill>
                <a:latin typeface="Times New Roman"/>
                <a:cs typeface="Times New Roman"/>
              </a:rPr>
              <a:t>T </a:t>
            </a:r>
            <a:r>
              <a:rPr sz="2400" i="1" spc="-100" dirty="0">
                <a:solidFill>
                  <a:srgbClr val="554740"/>
                </a:solidFill>
                <a:latin typeface="Times New Roman"/>
                <a:cs typeface="Times New Roman"/>
              </a:rPr>
              <a:t>FEBR</a:t>
            </a:r>
            <a:r>
              <a:rPr sz="2400" i="1" spc="-110" dirty="0">
                <a:solidFill>
                  <a:srgbClr val="554740"/>
                </a:solidFill>
                <a:latin typeface="Times New Roman"/>
                <a:cs typeface="Times New Roman"/>
              </a:rPr>
              <a:t>U</a:t>
            </a:r>
            <a:r>
              <a:rPr sz="2400" i="1" spc="-100" dirty="0">
                <a:solidFill>
                  <a:srgbClr val="554740"/>
                </a:solidFill>
                <a:latin typeface="Times New Roman"/>
                <a:cs typeface="Times New Roman"/>
              </a:rPr>
              <a:t>A</a:t>
            </a:r>
            <a:r>
              <a:rPr sz="2400" i="1" spc="-150" dirty="0">
                <a:solidFill>
                  <a:srgbClr val="554740"/>
                </a:solidFill>
                <a:latin typeface="Times New Roman"/>
                <a:cs typeface="Times New Roman"/>
              </a:rPr>
              <a:t>R</a:t>
            </a:r>
            <a:r>
              <a:rPr sz="2400" i="1" spc="-5" dirty="0">
                <a:solidFill>
                  <a:srgbClr val="554740"/>
                </a:solidFill>
                <a:latin typeface="Times New Roman"/>
                <a:cs typeface="Times New Roman"/>
              </a:rPr>
              <a:t>Y</a:t>
            </a:r>
            <a:r>
              <a:rPr sz="2400" i="1" spc="-220" dirty="0">
                <a:solidFill>
                  <a:srgbClr val="554740"/>
                </a:solidFill>
                <a:latin typeface="Times New Roman"/>
                <a:cs typeface="Times New Roman"/>
              </a:rPr>
              <a:t> </a:t>
            </a:r>
            <a:r>
              <a:rPr sz="2400" i="1" spc="-100" dirty="0">
                <a:solidFill>
                  <a:srgbClr val="554740"/>
                </a:solidFill>
                <a:latin typeface="Times New Roman"/>
                <a:cs typeface="Times New Roman"/>
              </a:rPr>
              <a:t>1952</a:t>
            </a:r>
            <a:r>
              <a:rPr sz="2400" i="1" dirty="0">
                <a:solidFill>
                  <a:srgbClr val="554740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823085" marR="1816735" indent="-2540" algn="ctr">
              <a:lnSpc>
                <a:spcPct val="100000"/>
              </a:lnSpc>
            </a:pPr>
            <a:r>
              <a:rPr sz="2400" i="1" spc="-105" dirty="0">
                <a:solidFill>
                  <a:srgbClr val="FF0000"/>
                </a:solidFill>
                <a:latin typeface="Times New Roman"/>
                <a:cs typeface="Times New Roman"/>
              </a:rPr>
              <a:t>PRE</a:t>
            </a:r>
            <a:r>
              <a:rPr sz="2400" i="1" spc="-41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400" i="1" spc="-105" dirty="0">
                <a:solidFill>
                  <a:srgbClr val="FF0000"/>
                </a:solidFill>
                <a:latin typeface="Times New Roman"/>
                <a:cs typeface="Times New Roman"/>
              </a:rPr>
              <a:t>ARE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2400" i="1" spc="-2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105" dirty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Y  </a:t>
            </a:r>
            <a:r>
              <a:rPr sz="2400" i="1" spc="-95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2400" i="1" spc="-10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400" i="1" spc="-105" dirty="0">
                <a:solidFill>
                  <a:srgbClr val="FF0000"/>
                </a:solidFill>
                <a:latin typeface="Times New Roman"/>
                <a:cs typeface="Times New Roman"/>
              </a:rPr>
              <a:t>LL</a:t>
            </a:r>
            <a:r>
              <a:rPr sz="2400" i="1" spc="-9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400" i="1" spc="-105" dirty="0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400" i="1" spc="-2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110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2400" i="1" spc="-18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400" i="1" spc="-10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400" i="1" spc="-28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A  </a:t>
            </a:r>
            <a:r>
              <a:rPr sz="2400" i="1" spc="-105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2400" i="1" spc="-100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400" i="1" spc="-105" dirty="0">
                <a:solidFill>
                  <a:srgbClr val="FF0000"/>
                </a:solidFill>
                <a:latin typeface="Times New Roman"/>
                <a:cs typeface="Times New Roman"/>
              </a:rPr>
              <a:t>CT</a:t>
            </a:r>
            <a:r>
              <a:rPr sz="2400" i="1" spc="-110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2400" i="1" spc="-100" dirty="0">
                <a:solidFill>
                  <a:srgbClr val="FF0000"/>
                </a:solidFill>
                <a:latin typeface="Times New Roman"/>
                <a:cs typeface="Times New Roman"/>
              </a:rPr>
              <a:t>RE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400" i="1" spc="-25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18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400" i="1" spc="-25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100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400" i="1" spc="-110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400" i="1" spc="-85" dirty="0">
                <a:solidFill>
                  <a:srgbClr val="FF0000"/>
                </a:solidFill>
                <a:latin typeface="Times New Roman"/>
                <a:cs typeface="Times New Roman"/>
              </a:rPr>
              <a:t>UNITED</a:t>
            </a:r>
            <a:r>
              <a:rPr sz="2400" i="1" spc="-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105" dirty="0">
                <a:solidFill>
                  <a:srgbClr val="FF0000"/>
                </a:solidFill>
                <a:latin typeface="Times New Roman"/>
                <a:cs typeface="Times New Roman"/>
              </a:rPr>
              <a:t>INTERNATIONAL</a:t>
            </a:r>
            <a:r>
              <a:rPr sz="2400" i="1" spc="-2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95" dirty="0">
                <a:solidFill>
                  <a:srgbClr val="FF0000"/>
                </a:solidFill>
                <a:latin typeface="Times New Roman"/>
                <a:cs typeface="Times New Roman"/>
              </a:rPr>
              <a:t>UNIVERSITY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7344" y="4766030"/>
            <a:ext cx="8250555" cy="0"/>
          </a:xfrm>
          <a:custGeom>
            <a:avLst/>
            <a:gdLst/>
            <a:ahLst/>
            <a:cxnLst/>
            <a:rect l="l" t="t" r="r" b="b"/>
            <a:pathLst>
              <a:path w="8250555">
                <a:moveTo>
                  <a:pt x="8250123" y="0"/>
                </a:moveTo>
                <a:lnTo>
                  <a:pt x="0" y="0"/>
                </a:lnTo>
              </a:path>
            </a:pathLst>
          </a:custGeom>
          <a:ln w="101600">
            <a:solidFill>
              <a:srgbClr val="4B5A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9600" y="3309492"/>
            <a:ext cx="7696200" cy="0"/>
          </a:xfrm>
          <a:custGeom>
            <a:avLst/>
            <a:gdLst/>
            <a:ahLst/>
            <a:cxnLst/>
            <a:rect l="l" t="t" r="r" b="b"/>
            <a:pathLst>
              <a:path w="7696200">
                <a:moveTo>
                  <a:pt x="0" y="0"/>
                </a:moveTo>
                <a:lnTo>
                  <a:pt x="7696200" y="0"/>
                </a:lnTo>
              </a:path>
            </a:pathLst>
          </a:custGeom>
          <a:ln w="9525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71800" y="0"/>
            <a:ext cx="6172200" cy="274320"/>
          </a:xfrm>
          <a:custGeom>
            <a:avLst/>
            <a:gdLst/>
            <a:ahLst/>
            <a:cxnLst/>
            <a:rect l="l" t="t" r="r" b="b"/>
            <a:pathLst>
              <a:path w="6172200" h="274320">
                <a:moveTo>
                  <a:pt x="0" y="274320"/>
                </a:moveTo>
                <a:lnTo>
                  <a:pt x="6172200" y="274320"/>
                </a:lnTo>
                <a:lnTo>
                  <a:pt x="6172200" y="0"/>
                </a:lnTo>
                <a:lnTo>
                  <a:pt x="0" y="0"/>
                </a:lnTo>
                <a:lnTo>
                  <a:pt x="0" y="274320"/>
                </a:lnTo>
                <a:close/>
              </a:path>
            </a:pathLst>
          </a:custGeom>
          <a:solidFill>
            <a:srgbClr val="92A1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8543925" cy="5143500"/>
            <a:chOff x="0" y="0"/>
            <a:chExt cx="8543925" cy="5143500"/>
          </a:xfrm>
        </p:grpSpPr>
        <p:sp>
          <p:nvSpPr>
            <p:cNvPr id="4" name="object 4"/>
            <p:cNvSpPr/>
            <p:nvPr/>
          </p:nvSpPr>
          <p:spPr>
            <a:xfrm>
              <a:off x="2971800" y="2549461"/>
              <a:ext cx="5572125" cy="0"/>
            </a:xfrm>
            <a:custGeom>
              <a:avLst/>
              <a:gdLst/>
              <a:ahLst/>
              <a:cxnLst/>
              <a:rect l="l" t="t" r="r" b="b"/>
              <a:pathLst>
                <a:path w="5572125">
                  <a:moveTo>
                    <a:pt x="0" y="0"/>
                  </a:moveTo>
                  <a:lnTo>
                    <a:pt x="5572125" y="0"/>
                  </a:lnTo>
                </a:path>
              </a:pathLst>
            </a:custGeom>
            <a:ln w="20193">
              <a:solidFill>
                <a:srgbClr val="D2523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2971800" cy="5143500"/>
            </a:xfrm>
            <a:custGeom>
              <a:avLst/>
              <a:gdLst/>
              <a:ahLst/>
              <a:cxnLst/>
              <a:rect l="l" t="t" r="r" b="b"/>
              <a:pathLst>
                <a:path w="2971800" h="5143500">
                  <a:moveTo>
                    <a:pt x="2971800" y="0"/>
                  </a:moveTo>
                  <a:lnTo>
                    <a:pt x="0" y="0"/>
                  </a:lnTo>
                  <a:lnTo>
                    <a:pt x="0" y="5143500"/>
                  </a:lnTo>
                  <a:lnTo>
                    <a:pt x="2971800" y="5143500"/>
                  </a:lnTo>
                  <a:lnTo>
                    <a:pt x="2971800" y="0"/>
                  </a:lnTo>
                  <a:close/>
                </a:path>
              </a:pathLst>
            </a:custGeom>
            <a:solidFill>
              <a:srgbClr val="F6DD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9740" y="841402"/>
            <a:ext cx="2358390" cy="28797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30000"/>
              </a:lnSpc>
              <a:spcBef>
                <a:spcPts val="105"/>
              </a:spcBef>
            </a:pPr>
            <a:r>
              <a:rPr sz="3600" spc="-5" dirty="0">
                <a:solidFill>
                  <a:srgbClr val="252829"/>
                </a:solidFill>
                <a:latin typeface="Ebrima"/>
                <a:cs typeface="Ebrima"/>
              </a:rPr>
              <a:t>Final </a:t>
            </a:r>
            <a:r>
              <a:rPr sz="3600" dirty="0">
                <a:solidFill>
                  <a:srgbClr val="252829"/>
                </a:solidFill>
                <a:latin typeface="Ebrima"/>
                <a:cs typeface="Ebrima"/>
              </a:rPr>
              <a:t>stage </a:t>
            </a:r>
            <a:r>
              <a:rPr sz="3600" spc="-980" dirty="0">
                <a:solidFill>
                  <a:srgbClr val="252829"/>
                </a:solidFill>
                <a:latin typeface="Ebrima"/>
                <a:cs typeface="Ebrima"/>
              </a:rPr>
              <a:t> </a:t>
            </a:r>
            <a:r>
              <a:rPr sz="3600" spc="-5" dirty="0">
                <a:solidFill>
                  <a:srgbClr val="252829"/>
                </a:solidFill>
                <a:latin typeface="Ebrima"/>
                <a:cs typeface="Ebrima"/>
              </a:rPr>
              <a:t>Of </a:t>
            </a:r>
            <a:r>
              <a:rPr sz="3600" dirty="0">
                <a:solidFill>
                  <a:srgbClr val="252829"/>
                </a:solidFill>
                <a:latin typeface="Ebrima"/>
                <a:cs typeface="Ebrima"/>
              </a:rPr>
              <a:t> </a:t>
            </a:r>
            <a:r>
              <a:rPr sz="3600" spc="-10" dirty="0">
                <a:solidFill>
                  <a:srgbClr val="252829"/>
                </a:solidFill>
                <a:latin typeface="Ebrima"/>
                <a:cs typeface="Ebrima"/>
              </a:rPr>
              <a:t>Language </a:t>
            </a:r>
            <a:r>
              <a:rPr sz="3600" spc="-5" dirty="0">
                <a:solidFill>
                  <a:srgbClr val="252829"/>
                </a:solidFill>
                <a:latin typeface="Ebrima"/>
                <a:cs typeface="Ebrima"/>
              </a:rPr>
              <a:t> Movem</a:t>
            </a:r>
            <a:r>
              <a:rPr sz="3600" spc="-15" dirty="0">
                <a:solidFill>
                  <a:srgbClr val="252829"/>
                </a:solidFill>
                <a:latin typeface="Ebrima"/>
                <a:cs typeface="Ebrima"/>
              </a:rPr>
              <a:t>e</a:t>
            </a:r>
            <a:r>
              <a:rPr sz="3600" dirty="0">
                <a:solidFill>
                  <a:srgbClr val="252829"/>
                </a:solidFill>
                <a:latin typeface="Ebrima"/>
                <a:cs typeface="Ebrima"/>
              </a:rPr>
              <a:t>nt</a:t>
            </a:r>
            <a:endParaRPr sz="3600">
              <a:latin typeface="Ebrima"/>
              <a:cs typeface="Ebri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32175" y="867537"/>
            <a:ext cx="5254625" cy="1551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006600"/>
                </a:solidFill>
                <a:latin typeface="Times New Roman"/>
                <a:cs typeface="Times New Roman"/>
              </a:rPr>
              <a:t>Formation </a:t>
            </a:r>
            <a:r>
              <a:rPr sz="2000" b="1" dirty="0">
                <a:solidFill>
                  <a:srgbClr val="006600"/>
                </a:solidFill>
                <a:latin typeface="Times New Roman"/>
                <a:cs typeface="Times New Roman"/>
              </a:rPr>
              <a:t>of Purbo </a:t>
            </a:r>
            <a:r>
              <a:rPr sz="2000" b="1" spc="-5" dirty="0">
                <a:solidFill>
                  <a:srgbClr val="006600"/>
                </a:solidFill>
                <a:latin typeface="Times New Roman"/>
                <a:cs typeface="Times New Roman"/>
              </a:rPr>
              <a:t>Bangla </a:t>
            </a:r>
            <a:r>
              <a:rPr sz="2000" b="1" dirty="0">
                <a:solidFill>
                  <a:srgbClr val="006600"/>
                </a:solidFill>
                <a:latin typeface="Times New Roman"/>
                <a:cs typeface="Times New Roman"/>
              </a:rPr>
              <a:t>Bhasha </a:t>
            </a:r>
            <a:r>
              <a:rPr sz="2000" b="1" spc="-5" dirty="0">
                <a:solidFill>
                  <a:srgbClr val="006600"/>
                </a:solidFill>
                <a:latin typeface="Times New Roman"/>
                <a:cs typeface="Times New Roman"/>
              </a:rPr>
              <a:t>Committee: </a:t>
            </a:r>
            <a:r>
              <a:rPr sz="2000" b="1" spc="-484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On 9 </a:t>
            </a: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March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1949, the </a:t>
            </a: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Government of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East Bengal </a:t>
            </a:r>
            <a:r>
              <a:rPr sz="2000" spc="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formed the Purbo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Bangla </a:t>
            </a: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Bhasha </a:t>
            </a:r>
            <a:r>
              <a:rPr sz="2000" spc="-10" dirty="0">
                <a:solidFill>
                  <a:srgbClr val="292934"/>
                </a:solidFill>
                <a:latin typeface="Times New Roman"/>
                <a:cs typeface="Times New Roman"/>
              </a:rPr>
              <a:t>Committee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for </a:t>
            </a:r>
            <a:r>
              <a:rPr sz="2000" spc="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reforming the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Bengali </a:t>
            </a: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language. Maulana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Akram </a:t>
            </a:r>
            <a:r>
              <a:rPr sz="2000" spc="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Khan</a:t>
            </a:r>
            <a:r>
              <a:rPr sz="2000" spc="-2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was</a:t>
            </a:r>
            <a:r>
              <a:rPr sz="2000" spc="-1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the</a:t>
            </a:r>
            <a:r>
              <a:rPr sz="2000" spc="-1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President</a:t>
            </a:r>
            <a:r>
              <a:rPr sz="2000" spc="-4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of</a:t>
            </a: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 this</a:t>
            </a:r>
            <a:r>
              <a:rPr sz="2000" spc="-2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92934"/>
                </a:solidFill>
                <a:latin typeface="Times New Roman"/>
                <a:cs typeface="Times New Roman"/>
              </a:rPr>
              <a:t>Committee.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32175" y="2696972"/>
            <a:ext cx="5254625" cy="2160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006600"/>
                </a:solidFill>
                <a:latin typeface="Times New Roman"/>
                <a:cs typeface="Times New Roman"/>
              </a:rPr>
              <a:t>Announcement</a:t>
            </a:r>
            <a:r>
              <a:rPr sz="2000" b="1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6600"/>
                </a:solidFill>
                <a:latin typeface="Times New Roman"/>
                <a:cs typeface="Times New Roman"/>
              </a:rPr>
              <a:t>of</a:t>
            </a:r>
            <a:r>
              <a:rPr sz="2000" b="1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6600"/>
                </a:solidFill>
                <a:latin typeface="Times New Roman"/>
                <a:cs typeface="Times New Roman"/>
              </a:rPr>
              <a:t>Liaquat</a:t>
            </a:r>
            <a:r>
              <a:rPr sz="2000" b="1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6600"/>
                </a:solidFill>
                <a:latin typeface="Times New Roman"/>
                <a:cs typeface="Times New Roman"/>
              </a:rPr>
              <a:t>Ali</a:t>
            </a:r>
            <a:r>
              <a:rPr sz="2000" b="1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6600"/>
                </a:solidFill>
                <a:latin typeface="Times New Roman"/>
                <a:cs typeface="Times New Roman"/>
              </a:rPr>
              <a:t>Khan:</a:t>
            </a:r>
            <a:r>
              <a:rPr sz="2000" b="1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92934"/>
                </a:solidFill>
                <a:latin typeface="Times New Roman"/>
                <a:cs typeface="Times New Roman"/>
              </a:rPr>
              <a:t>In </a:t>
            </a:r>
            <a:r>
              <a:rPr sz="2000" spc="-484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September 1950,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The </a:t>
            </a:r>
            <a:r>
              <a:rPr sz="2000" spc="-10" dirty="0">
                <a:solidFill>
                  <a:srgbClr val="292934"/>
                </a:solidFill>
                <a:latin typeface="Times New Roman"/>
                <a:cs typeface="Times New Roman"/>
              </a:rPr>
              <a:t>Prime </a:t>
            </a: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Minister Liaquat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Ali </a:t>
            </a:r>
            <a:r>
              <a:rPr sz="2000" spc="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Khan</a:t>
            </a:r>
            <a:r>
              <a:rPr sz="2000" spc="48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declared</a:t>
            </a:r>
            <a:r>
              <a:rPr sz="2000" spc="47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in</a:t>
            </a:r>
            <a:r>
              <a:rPr sz="2000" spc="47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the</a:t>
            </a:r>
            <a:r>
              <a:rPr sz="2000" spc="47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Constituent</a:t>
            </a:r>
            <a:r>
              <a:rPr sz="2000" spc="47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Assembly</a:t>
            </a:r>
            <a:r>
              <a:rPr sz="2000" spc="47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that </a:t>
            </a:r>
            <a:r>
              <a:rPr sz="2000" spc="-484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only </a:t>
            </a: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Urdu would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be the </a:t>
            </a: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state language of Pakistan. </a:t>
            </a:r>
            <a:r>
              <a:rPr sz="2000" spc="-484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But </a:t>
            </a:r>
            <a:r>
              <a:rPr sz="2000" spc="-10" dirty="0">
                <a:solidFill>
                  <a:srgbClr val="292934"/>
                </a:solidFill>
                <a:latin typeface="Times New Roman"/>
                <a:cs typeface="Times New Roman"/>
              </a:rPr>
              <a:t>in </a:t>
            </a: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the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face </a:t>
            </a: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of strong protest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from </a:t>
            </a: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the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people </a:t>
            </a:r>
            <a:r>
              <a:rPr sz="2000" spc="-10" dirty="0">
                <a:solidFill>
                  <a:srgbClr val="292934"/>
                </a:solidFill>
                <a:latin typeface="Times New Roman"/>
                <a:cs typeface="Times New Roman"/>
              </a:rPr>
              <a:t>of </a:t>
            </a: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East Bengal, </a:t>
            </a: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the Constituent Assembly postponed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 the</a:t>
            </a:r>
            <a:r>
              <a:rPr sz="2000" spc="-1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discussion.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0" y="0"/>
            <a:ext cx="6096000" cy="274320"/>
          </a:xfrm>
          <a:custGeom>
            <a:avLst/>
            <a:gdLst/>
            <a:ahLst/>
            <a:cxnLst/>
            <a:rect l="l" t="t" r="r" b="b"/>
            <a:pathLst>
              <a:path w="6096000" h="274320">
                <a:moveTo>
                  <a:pt x="0" y="274320"/>
                </a:moveTo>
                <a:lnTo>
                  <a:pt x="6096000" y="274320"/>
                </a:lnTo>
                <a:lnTo>
                  <a:pt x="6096000" y="0"/>
                </a:lnTo>
                <a:lnTo>
                  <a:pt x="0" y="0"/>
                </a:lnTo>
                <a:lnTo>
                  <a:pt x="0" y="274320"/>
                </a:lnTo>
                <a:close/>
              </a:path>
            </a:pathLst>
          </a:custGeom>
          <a:solidFill>
            <a:srgbClr val="92A1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8543925" cy="5143500"/>
            <a:chOff x="0" y="0"/>
            <a:chExt cx="8543925" cy="5143500"/>
          </a:xfrm>
        </p:grpSpPr>
        <p:sp>
          <p:nvSpPr>
            <p:cNvPr id="4" name="object 4"/>
            <p:cNvSpPr/>
            <p:nvPr/>
          </p:nvSpPr>
          <p:spPr>
            <a:xfrm>
              <a:off x="3048000" y="2549461"/>
              <a:ext cx="5495925" cy="0"/>
            </a:xfrm>
            <a:custGeom>
              <a:avLst/>
              <a:gdLst/>
              <a:ahLst/>
              <a:cxnLst/>
              <a:rect l="l" t="t" r="r" b="b"/>
              <a:pathLst>
                <a:path w="5495925">
                  <a:moveTo>
                    <a:pt x="0" y="0"/>
                  </a:moveTo>
                  <a:lnTo>
                    <a:pt x="5495925" y="0"/>
                  </a:lnTo>
                </a:path>
              </a:pathLst>
            </a:custGeom>
            <a:ln w="20193">
              <a:solidFill>
                <a:srgbClr val="D2523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3048000" cy="5143500"/>
            </a:xfrm>
            <a:custGeom>
              <a:avLst/>
              <a:gdLst/>
              <a:ahLst/>
              <a:cxnLst/>
              <a:rect l="l" t="t" r="r" b="b"/>
              <a:pathLst>
                <a:path w="3048000" h="5143500">
                  <a:moveTo>
                    <a:pt x="3048000" y="0"/>
                  </a:moveTo>
                  <a:lnTo>
                    <a:pt x="0" y="0"/>
                  </a:lnTo>
                  <a:lnTo>
                    <a:pt x="0" y="5143500"/>
                  </a:lnTo>
                  <a:lnTo>
                    <a:pt x="3048000" y="5143500"/>
                  </a:lnTo>
                  <a:lnTo>
                    <a:pt x="3048000" y="0"/>
                  </a:lnTo>
                  <a:close/>
                </a:path>
              </a:pathLst>
            </a:custGeom>
            <a:solidFill>
              <a:srgbClr val="F6DD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59740" y="549021"/>
            <a:ext cx="10801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252829"/>
                </a:solidFill>
                <a:latin typeface="Ebrima"/>
                <a:cs typeface="Ebrima"/>
              </a:rPr>
              <a:t>1952</a:t>
            </a:r>
            <a:endParaRPr sz="3600">
              <a:latin typeface="Ebrima"/>
              <a:cs typeface="Ebri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419475" y="4953"/>
            <a:ext cx="527748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 marR="17780" algn="just">
              <a:lnSpc>
                <a:spcPct val="100000"/>
              </a:lnSpc>
              <a:spcBef>
                <a:spcPts val="95"/>
              </a:spcBef>
              <a:tabLst>
                <a:tab pos="1861820" algn="l"/>
                <a:tab pos="4140200" algn="l"/>
              </a:tabLst>
            </a:pPr>
            <a:r>
              <a:rPr b="0" dirty="0">
                <a:solidFill>
                  <a:srgbClr val="252829"/>
                </a:solidFill>
                <a:latin typeface="Ebrima"/>
                <a:cs typeface="Ebrima"/>
              </a:rPr>
              <a:t>-</a:t>
            </a:r>
            <a:r>
              <a:rPr b="0" spc="-5" dirty="0">
                <a:solidFill>
                  <a:srgbClr val="252829"/>
                </a:solidFill>
                <a:latin typeface="Ebrima"/>
                <a:cs typeface="Ebrima"/>
              </a:rPr>
              <a:t>27</a:t>
            </a:r>
            <a:r>
              <a:rPr sz="2775" b="0" spc="15" baseline="25525" dirty="0">
                <a:solidFill>
                  <a:srgbClr val="252829"/>
                </a:solidFill>
                <a:latin typeface="Ebrima"/>
                <a:cs typeface="Ebrima"/>
              </a:rPr>
              <a:t>th</a:t>
            </a:r>
            <a:r>
              <a:rPr sz="2775" b="0" baseline="25525" dirty="0">
                <a:solidFill>
                  <a:srgbClr val="252829"/>
                </a:solidFill>
                <a:latin typeface="Ebrima"/>
                <a:cs typeface="Ebrima"/>
              </a:rPr>
              <a:t>	</a:t>
            </a:r>
            <a:r>
              <a:rPr sz="2800" b="0" spc="-5" dirty="0">
                <a:solidFill>
                  <a:srgbClr val="252829"/>
                </a:solidFill>
                <a:latin typeface="Ebrima"/>
                <a:cs typeface="Ebrima"/>
              </a:rPr>
              <a:t>J</a:t>
            </a:r>
            <a:r>
              <a:rPr sz="2800" b="0" spc="-15" dirty="0">
                <a:solidFill>
                  <a:srgbClr val="252829"/>
                </a:solidFill>
                <a:latin typeface="Ebrima"/>
                <a:cs typeface="Ebrima"/>
              </a:rPr>
              <a:t>a</a:t>
            </a:r>
            <a:r>
              <a:rPr sz="2800" b="0" spc="-5" dirty="0">
                <a:solidFill>
                  <a:srgbClr val="252829"/>
                </a:solidFill>
                <a:latin typeface="Ebrima"/>
                <a:cs typeface="Ebrima"/>
              </a:rPr>
              <a:t>nuary</a:t>
            </a:r>
            <a:r>
              <a:rPr sz="2800" b="0" dirty="0">
                <a:solidFill>
                  <a:srgbClr val="252829"/>
                </a:solidFill>
                <a:latin typeface="Ebrima"/>
                <a:cs typeface="Ebrima"/>
              </a:rPr>
              <a:t>	</a:t>
            </a:r>
            <a:r>
              <a:rPr sz="2800" b="0" spc="-10" dirty="0">
                <a:solidFill>
                  <a:srgbClr val="252829"/>
                </a:solidFill>
                <a:latin typeface="Ebrima"/>
                <a:cs typeface="Ebrima"/>
              </a:rPr>
              <a:t>Khwaja  </a:t>
            </a:r>
            <a:r>
              <a:rPr sz="2800" b="0" spc="-5" dirty="0">
                <a:solidFill>
                  <a:srgbClr val="252829"/>
                </a:solidFill>
                <a:latin typeface="Ebrima"/>
                <a:cs typeface="Ebrima"/>
              </a:rPr>
              <a:t>Nazimuddin repeated the </a:t>
            </a:r>
            <a:r>
              <a:rPr sz="2800" b="0" spc="-10" dirty="0">
                <a:solidFill>
                  <a:srgbClr val="252829"/>
                </a:solidFill>
                <a:latin typeface="Ebrima"/>
                <a:cs typeface="Ebrima"/>
              </a:rPr>
              <a:t>similar </a:t>
            </a:r>
            <a:r>
              <a:rPr sz="2800" b="0" spc="-5" dirty="0">
                <a:solidFill>
                  <a:srgbClr val="252829"/>
                </a:solidFill>
                <a:latin typeface="Ebrima"/>
                <a:cs typeface="Ebrima"/>
              </a:rPr>
              <a:t> demand.</a:t>
            </a:r>
            <a:endParaRPr sz="2800">
              <a:latin typeface="Ebrima"/>
              <a:cs typeface="Ebri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32175" y="1712213"/>
            <a:ext cx="5253990" cy="3439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350" algn="just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252829"/>
                </a:solidFill>
                <a:latin typeface="Ebrima"/>
                <a:cs typeface="Ebrima"/>
              </a:rPr>
              <a:t>-31</a:t>
            </a:r>
            <a:r>
              <a:rPr sz="2800" dirty="0">
                <a:solidFill>
                  <a:srgbClr val="252829"/>
                </a:solidFill>
                <a:latin typeface="Ebrima"/>
                <a:cs typeface="Ebrima"/>
              </a:rPr>
              <a:t> </a:t>
            </a:r>
            <a:r>
              <a:rPr sz="2800" spc="-5" dirty="0">
                <a:solidFill>
                  <a:srgbClr val="252829"/>
                </a:solidFill>
                <a:latin typeface="Ebrima"/>
                <a:cs typeface="Ebrima"/>
              </a:rPr>
              <a:t>January,</a:t>
            </a:r>
            <a:r>
              <a:rPr sz="2800" dirty="0">
                <a:solidFill>
                  <a:srgbClr val="252829"/>
                </a:solidFill>
                <a:latin typeface="Ebrima"/>
                <a:cs typeface="Ebrima"/>
              </a:rPr>
              <a:t> </a:t>
            </a:r>
            <a:r>
              <a:rPr sz="2800" spc="-5" dirty="0">
                <a:solidFill>
                  <a:srgbClr val="252829"/>
                </a:solidFill>
                <a:latin typeface="Ebrima"/>
                <a:cs typeface="Ebrima"/>
              </a:rPr>
              <a:t>All</a:t>
            </a:r>
            <a:r>
              <a:rPr sz="2800" dirty="0">
                <a:solidFill>
                  <a:srgbClr val="252829"/>
                </a:solidFill>
                <a:latin typeface="Ebrima"/>
                <a:cs typeface="Ebrima"/>
              </a:rPr>
              <a:t> </a:t>
            </a:r>
            <a:r>
              <a:rPr sz="2800" spc="-10" dirty="0">
                <a:solidFill>
                  <a:srgbClr val="252829"/>
                </a:solidFill>
                <a:latin typeface="Ebrima"/>
                <a:cs typeface="Ebrima"/>
              </a:rPr>
              <a:t>Party</a:t>
            </a:r>
            <a:r>
              <a:rPr sz="2800" spc="-5" dirty="0">
                <a:solidFill>
                  <a:srgbClr val="252829"/>
                </a:solidFill>
                <a:latin typeface="Ebrima"/>
                <a:cs typeface="Ebrima"/>
              </a:rPr>
              <a:t> central </a:t>
            </a:r>
            <a:r>
              <a:rPr sz="2800" spc="-755" dirty="0">
                <a:solidFill>
                  <a:srgbClr val="252829"/>
                </a:solidFill>
                <a:latin typeface="Ebrima"/>
                <a:cs typeface="Ebrima"/>
              </a:rPr>
              <a:t> </a:t>
            </a:r>
            <a:r>
              <a:rPr sz="2800" spc="-5" dirty="0">
                <a:solidFill>
                  <a:srgbClr val="252829"/>
                </a:solidFill>
                <a:latin typeface="Ebrima"/>
                <a:cs typeface="Ebrima"/>
              </a:rPr>
              <a:t>Language</a:t>
            </a:r>
            <a:r>
              <a:rPr sz="2800" dirty="0">
                <a:solidFill>
                  <a:srgbClr val="252829"/>
                </a:solidFill>
                <a:latin typeface="Ebrima"/>
                <a:cs typeface="Ebrima"/>
              </a:rPr>
              <a:t> </a:t>
            </a:r>
            <a:r>
              <a:rPr sz="2800" spc="-10" dirty="0">
                <a:solidFill>
                  <a:srgbClr val="252829"/>
                </a:solidFill>
                <a:latin typeface="Ebrima"/>
                <a:cs typeface="Ebrima"/>
              </a:rPr>
              <a:t>Action</a:t>
            </a:r>
            <a:r>
              <a:rPr sz="2800" spc="-5" dirty="0">
                <a:solidFill>
                  <a:srgbClr val="252829"/>
                </a:solidFill>
                <a:latin typeface="Ebrima"/>
                <a:cs typeface="Ebrima"/>
              </a:rPr>
              <a:t> committee </a:t>
            </a:r>
            <a:r>
              <a:rPr sz="2800" spc="-755" dirty="0">
                <a:solidFill>
                  <a:srgbClr val="252829"/>
                </a:solidFill>
                <a:latin typeface="Ebrima"/>
                <a:cs typeface="Ebrima"/>
              </a:rPr>
              <a:t> </a:t>
            </a:r>
            <a:r>
              <a:rPr sz="2800" spc="-5" dirty="0">
                <a:solidFill>
                  <a:srgbClr val="252829"/>
                </a:solidFill>
                <a:latin typeface="Ebrima"/>
                <a:cs typeface="Ebrima"/>
              </a:rPr>
              <a:t>formed.</a:t>
            </a:r>
            <a:endParaRPr sz="2800">
              <a:latin typeface="Ebrima"/>
              <a:cs typeface="Ebrima"/>
            </a:endParaRPr>
          </a:p>
          <a:p>
            <a:pPr marL="12700" marR="5715" algn="just">
              <a:lnSpc>
                <a:spcPct val="100000"/>
              </a:lnSpc>
              <a:spcBef>
                <a:spcPts val="5"/>
              </a:spcBef>
            </a:pPr>
            <a:r>
              <a:rPr sz="2800" dirty="0">
                <a:solidFill>
                  <a:srgbClr val="252829"/>
                </a:solidFill>
                <a:latin typeface="Ebrima"/>
                <a:cs typeface="Ebrima"/>
              </a:rPr>
              <a:t>-4</a:t>
            </a:r>
            <a:r>
              <a:rPr sz="2800" spc="5" dirty="0">
                <a:solidFill>
                  <a:srgbClr val="252829"/>
                </a:solidFill>
                <a:latin typeface="Ebrima"/>
                <a:cs typeface="Ebrima"/>
              </a:rPr>
              <a:t> </a:t>
            </a:r>
            <a:r>
              <a:rPr sz="2800" spc="-10" dirty="0">
                <a:solidFill>
                  <a:srgbClr val="252829"/>
                </a:solidFill>
                <a:latin typeface="Ebrima"/>
                <a:cs typeface="Ebrima"/>
              </a:rPr>
              <a:t>February</a:t>
            </a:r>
            <a:r>
              <a:rPr sz="2800" spc="-5" dirty="0">
                <a:solidFill>
                  <a:srgbClr val="252829"/>
                </a:solidFill>
                <a:latin typeface="Ebrima"/>
                <a:cs typeface="Ebrima"/>
              </a:rPr>
              <a:t> Procession</a:t>
            </a:r>
            <a:r>
              <a:rPr sz="2800" dirty="0">
                <a:solidFill>
                  <a:srgbClr val="252829"/>
                </a:solidFill>
                <a:latin typeface="Ebrima"/>
                <a:cs typeface="Ebrima"/>
              </a:rPr>
              <a:t> </a:t>
            </a:r>
            <a:r>
              <a:rPr sz="2800" spc="-5" dirty="0">
                <a:solidFill>
                  <a:srgbClr val="252829"/>
                </a:solidFill>
                <a:latin typeface="Ebrima"/>
                <a:cs typeface="Ebrima"/>
              </a:rPr>
              <a:t>by</a:t>
            </a:r>
            <a:r>
              <a:rPr sz="2800" dirty="0">
                <a:solidFill>
                  <a:srgbClr val="252829"/>
                </a:solidFill>
                <a:latin typeface="Ebrima"/>
                <a:cs typeface="Ebrima"/>
              </a:rPr>
              <a:t> </a:t>
            </a:r>
            <a:r>
              <a:rPr sz="2800" spc="-10" dirty="0">
                <a:solidFill>
                  <a:srgbClr val="252829"/>
                </a:solidFill>
                <a:latin typeface="Ebrima"/>
                <a:cs typeface="Ebrima"/>
              </a:rPr>
              <a:t>the </a:t>
            </a:r>
            <a:r>
              <a:rPr sz="2800" spc="-5" dirty="0">
                <a:solidFill>
                  <a:srgbClr val="252829"/>
                </a:solidFill>
                <a:latin typeface="Ebrima"/>
                <a:cs typeface="Ebrima"/>
              </a:rPr>
              <a:t> </a:t>
            </a:r>
            <a:r>
              <a:rPr sz="2800" spc="-10" dirty="0">
                <a:solidFill>
                  <a:srgbClr val="252829"/>
                </a:solidFill>
                <a:latin typeface="Ebrima"/>
                <a:cs typeface="Ebrima"/>
              </a:rPr>
              <a:t>students</a:t>
            </a:r>
            <a:r>
              <a:rPr sz="2800" spc="20" dirty="0">
                <a:solidFill>
                  <a:srgbClr val="252829"/>
                </a:solidFill>
                <a:latin typeface="Ebrima"/>
                <a:cs typeface="Ebrima"/>
              </a:rPr>
              <a:t> </a:t>
            </a:r>
            <a:r>
              <a:rPr sz="2800" dirty="0">
                <a:solidFill>
                  <a:srgbClr val="252829"/>
                </a:solidFill>
                <a:latin typeface="Ebrima"/>
                <a:cs typeface="Ebrima"/>
              </a:rPr>
              <a:t>of</a:t>
            </a:r>
            <a:r>
              <a:rPr sz="2800" spc="-10" dirty="0">
                <a:solidFill>
                  <a:srgbClr val="252829"/>
                </a:solidFill>
                <a:latin typeface="Ebrima"/>
                <a:cs typeface="Ebrima"/>
              </a:rPr>
              <a:t> </a:t>
            </a:r>
            <a:r>
              <a:rPr sz="2800" spc="-5" dirty="0">
                <a:solidFill>
                  <a:srgbClr val="252829"/>
                </a:solidFill>
                <a:latin typeface="Ebrima"/>
                <a:cs typeface="Ebrima"/>
              </a:rPr>
              <a:t>Jagannath</a:t>
            </a:r>
            <a:r>
              <a:rPr sz="2800" dirty="0">
                <a:solidFill>
                  <a:srgbClr val="252829"/>
                </a:solidFill>
                <a:latin typeface="Ebrima"/>
                <a:cs typeface="Ebrima"/>
              </a:rPr>
              <a:t> </a:t>
            </a:r>
            <a:r>
              <a:rPr sz="2800" spc="-10" dirty="0">
                <a:solidFill>
                  <a:srgbClr val="252829"/>
                </a:solidFill>
                <a:latin typeface="Ebrima"/>
                <a:cs typeface="Ebrima"/>
              </a:rPr>
              <a:t>College</a:t>
            </a:r>
            <a:endParaRPr sz="2800">
              <a:latin typeface="Ebrima"/>
              <a:cs typeface="Ebri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>
              <a:latin typeface="Ebrima"/>
              <a:cs typeface="Ebrima"/>
            </a:endParaRPr>
          </a:p>
          <a:p>
            <a:pPr marL="12700" marR="5080" algn="just">
              <a:lnSpc>
                <a:spcPct val="100000"/>
              </a:lnSpc>
            </a:pPr>
            <a:r>
              <a:rPr sz="2800" spc="-5" dirty="0">
                <a:solidFill>
                  <a:srgbClr val="252829"/>
                </a:solidFill>
                <a:latin typeface="Ebrima"/>
                <a:cs typeface="Ebrima"/>
              </a:rPr>
              <a:t>-Action committee called for </a:t>
            </a:r>
            <a:r>
              <a:rPr sz="2800" dirty="0">
                <a:solidFill>
                  <a:srgbClr val="252829"/>
                </a:solidFill>
                <a:latin typeface="Ebrima"/>
                <a:cs typeface="Ebrima"/>
              </a:rPr>
              <a:t>an </a:t>
            </a:r>
            <a:r>
              <a:rPr sz="2800" spc="5" dirty="0">
                <a:solidFill>
                  <a:srgbClr val="252829"/>
                </a:solidFill>
                <a:latin typeface="Ebrima"/>
                <a:cs typeface="Ebrima"/>
              </a:rPr>
              <a:t> </a:t>
            </a:r>
            <a:r>
              <a:rPr sz="2800" spc="-5" dirty="0">
                <a:solidFill>
                  <a:srgbClr val="252829"/>
                </a:solidFill>
                <a:latin typeface="Ebrima"/>
                <a:cs typeface="Ebrima"/>
              </a:rPr>
              <a:t>all</a:t>
            </a:r>
            <a:r>
              <a:rPr sz="2800" spc="-15" dirty="0">
                <a:solidFill>
                  <a:srgbClr val="252829"/>
                </a:solidFill>
                <a:latin typeface="Ebrima"/>
                <a:cs typeface="Ebrima"/>
              </a:rPr>
              <a:t> </a:t>
            </a:r>
            <a:r>
              <a:rPr sz="2800" spc="-5" dirty="0">
                <a:solidFill>
                  <a:srgbClr val="252829"/>
                </a:solidFill>
                <a:latin typeface="Ebrima"/>
                <a:cs typeface="Ebrima"/>
              </a:rPr>
              <a:t>out</a:t>
            </a:r>
            <a:r>
              <a:rPr sz="2800" spc="-10" dirty="0">
                <a:solidFill>
                  <a:srgbClr val="252829"/>
                </a:solidFill>
                <a:latin typeface="Ebrima"/>
                <a:cs typeface="Ebrima"/>
              </a:rPr>
              <a:t> </a:t>
            </a:r>
            <a:r>
              <a:rPr sz="2800" spc="-5" dirty="0">
                <a:solidFill>
                  <a:srgbClr val="252829"/>
                </a:solidFill>
                <a:latin typeface="Ebrima"/>
                <a:cs typeface="Ebrima"/>
              </a:rPr>
              <a:t>protest</a:t>
            </a:r>
            <a:r>
              <a:rPr sz="2800" spc="5" dirty="0">
                <a:solidFill>
                  <a:srgbClr val="252829"/>
                </a:solidFill>
                <a:latin typeface="Ebrima"/>
                <a:cs typeface="Ebrima"/>
              </a:rPr>
              <a:t> </a:t>
            </a:r>
            <a:r>
              <a:rPr sz="2800" dirty="0">
                <a:solidFill>
                  <a:srgbClr val="252829"/>
                </a:solidFill>
                <a:latin typeface="Ebrima"/>
                <a:cs typeface="Ebrima"/>
              </a:rPr>
              <a:t>on</a:t>
            </a:r>
            <a:r>
              <a:rPr sz="2800" spc="-15" dirty="0">
                <a:solidFill>
                  <a:srgbClr val="252829"/>
                </a:solidFill>
                <a:latin typeface="Ebrima"/>
                <a:cs typeface="Ebrima"/>
              </a:rPr>
              <a:t> </a:t>
            </a:r>
            <a:r>
              <a:rPr sz="2800" spc="-5" dirty="0">
                <a:solidFill>
                  <a:srgbClr val="252829"/>
                </a:solidFill>
                <a:latin typeface="Ebrima"/>
                <a:cs typeface="Ebrima"/>
              </a:rPr>
              <a:t>21</a:t>
            </a:r>
            <a:r>
              <a:rPr sz="2800" spc="5" dirty="0">
                <a:solidFill>
                  <a:srgbClr val="252829"/>
                </a:solidFill>
                <a:latin typeface="Ebrima"/>
                <a:cs typeface="Ebrima"/>
              </a:rPr>
              <a:t> </a:t>
            </a:r>
            <a:r>
              <a:rPr sz="2800" spc="-5" dirty="0">
                <a:solidFill>
                  <a:srgbClr val="252829"/>
                </a:solidFill>
                <a:latin typeface="Ebrima"/>
                <a:cs typeface="Ebrima"/>
              </a:rPr>
              <a:t>February.</a:t>
            </a:r>
            <a:endParaRPr sz="2800">
              <a:latin typeface="Ebrima"/>
              <a:cs typeface="Ebri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0" y="0"/>
            <a:ext cx="4572000" cy="274320"/>
          </a:xfrm>
          <a:custGeom>
            <a:avLst/>
            <a:gdLst/>
            <a:ahLst/>
            <a:cxnLst/>
            <a:rect l="l" t="t" r="r" b="b"/>
            <a:pathLst>
              <a:path w="4572000" h="274320">
                <a:moveTo>
                  <a:pt x="0" y="274320"/>
                </a:moveTo>
                <a:lnTo>
                  <a:pt x="4572000" y="274320"/>
                </a:lnTo>
                <a:lnTo>
                  <a:pt x="4572000" y="0"/>
                </a:lnTo>
                <a:lnTo>
                  <a:pt x="0" y="0"/>
                </a:lnTo>
                <a:lnTo>
                  <a:pt x="0" y="274320"/>
                </a:lnTo>
                <a:close/>
              </a:path>
            </a:pathLst>
          </a:custGeom>
          <a:solidFill>
            <a:srgbClr val="92A1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8554085" cy="5143500"/>
            <a:chOff x="0" y="0"/>
            <a:chExt cx="8554085" cy="5143500"/>
          </a:xfrm>
        </p:grpSpPr>
        <p:sp>
          <p:nvSpPr>
            <p:cNvPr id="4" name="object 4"/>
            <p:cNvSpPr/>
            <p:nvPr/>
          </p:nvSpPr>
          <p:spPr>
            <a:xfrm>
              <a:off x="4572000" y="2549461"/>
              <a:ext cx="3971925" cy="0"/>
            </a:xfrm>
            <a:custGeom>
              <a:avLst/>
              <a:gdLst/>
              <a:ahLst/>
              <a:cxnLst/>
              <a:rect l="l" t="t" r="r" b="b"/>
              <a:pathLst>
                <a:path w="3971925">
                  <a:moveTo>
                    <a:pt x="0" y="0"/>
                  </a:moveTo>
                  <a:lnTo>
                    <a:pt x="3971925" y="0"/>
                  </a:lnTo>
                </a:path>
              </a:pathLst>
            </a:custGeom>
            <a:ln w="20193">
              <a:solidFill>
                <a:srgbClr val="D2523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4572000" cy="5143500"/>
            </a:xfrm>
            <a:custGeom>
              <a:avLst/>
              <a:gdLst/>
              <a:ahLst/>
              <a:cxnLst/>
              <a:rect l="l" t="t" r="r" b="b"/>
              <a:pathLst>
                <a:path w="4572000" h="5143500">
                  <a:moveTo>
                    <a:pt x="4572000" y="0"/>
                  </a:moveTo>
                  <a:lnTo>
                    <a:pt x="0" y="0"/>
                  </a:lnTo>
                  <a:lnTo>
                    <a:pt x="0" y="5143500"/>
                  </a:lnTo>
                  <a:lnTo>
                    <a:pt x="4572000" y="51435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F6DD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9740" y="294513"/>
            <a:ext cx="726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252829"/>
                </a:solidFill>
                <a:latin typeface="Ebrima"/>
                <a:cs typeface="Ebrima"/>
              </a:rPr>
              <a:t>1952</a:t>
            </a:r>
            <a:endParaRPr sz="2400">
              <a:latin typeface="Ebrima"/>
              <a:cs typeface="Ebri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9740" y="1186434"/>
            <a:ext cx="3653154" cy="331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252829"/>
                </a:solidFill>
                <a:latin typeface="Ebrima"/>
                <a:cs typeface="Ebrima"/>
              </a:rPr>
              <a:t>-Imposition</a:t>
            </a:r>
            <a:r>
              <a:rPr sz="2400" spc="15" dirty="0">
                <a:solidFill>
                  <a:srgbClr val="252829"/>
                </a:solidFill>
                <a:latin typeface="Ebrima"/>
                <a:cs typeface="Ebrima"/>
              </a:rPr>
              <a:t> </a:t>
            </a:r>
            <a:r>
              <a:rPr sz="2400" spc="-5" dirty="0">
                <a:solidFill>
                  <a:srgbClr val="252829"/>
                </a:solidFill>
                <a:latin typeface="Ebrima"/>
                <a:cs typeface="Ebrima"/>
              </a:rPr>
              <a:t>of</a:t>
            </a:r>
            <a:r>
              <a:rPr sz="2400" spc="-15" dirty="0">
                <a:solidFill>
                  <a:srgbClr val="252829"/>
                </a:solidFill>
                <a:latin typeface="Ebrima"/>
                <a:cs typeface="Ebrima"/>
              </a:rPr>
              <a:t> </a:t>
            </a:r>
            <a:r>
              <a:rPr sz="2400" spc="-5" dirty="0">
                <a:solidFill>
                  <a:srgbClr val="252829"/>
                </a:solidFill>
                <a:latin typeface="Ebrima"/>
                <a:cs typeface="Ebrima"/>
              </a:rPr>
              <a:t>section</a:t>
            </a:r>
            <a:r>
              <a:rPr sz="2400" spc="5" dirty="0">
                <a:solidFill>
                  <a:srgbClr val="252829"/>
                </a:solidFill>
                <a:latin typeface="Ebrima"/>
                <a:cs typeface="Ebrima"/>
              </a:rPr>
              <a:t> </a:t>
            </a:r>
            <a:r>
              <a:rPr sz="2400" dirty="0">
                <a:solidFill>
                  <a:srgbClr val="252829"/>
                </a:solidFill>
                <a:latin typeface="Ebrima"/>
                <a:cs typeface="Ebrima"/>
              </a:rPr>
              <a:t>144</a:t>
            </a:r>
            <a:endParaRPr sz="2400">
              <a:latin typeface="Ebrima"/>
              <a:cs typeface="Ebri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>
              <a:latin typeface="Ebrima"/>
              <a:cs typeface="Ebrima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spc="-5" dirty="0">
                <a:solidFill>
                  <a:srgbClr val="252829"/>
                </a:solidFill>
                <a:latin typeface="Ebrima"/>
                <a:cs typeface="Ebrima"/>
              </a:rPr>
              <a:t>-Students </a:t>
            </a:r>
            <a:r>
              <a:rPr sz="2400" dirty="0">
                <a:solidFill>
                  <a:srgbClr val="252829"/>
                </a:solidFill>
                <a:latin typeface="Ebrima"/>
                <a:cs typeface="Ebrima"/>
              </a:rPr>
              <a:t>violated </a:t>
            </a:r>
            <a:r>
              <a:rPr sz="2400" spc="-10" dirty="0">
                <a:solidFill>
                  <a:srgbClr val="252829"/>
                </a:solidFill>
                <a:latin typeface="Ebrima"/>
                <a:cs typeface="Ebrima"/>
              </a:rPr>
              <a:t>section </a:t>
            </a:r>
            <a:r>
              <a:rPr sz="2400" spc="-5" dirty="0">
                <a:solidFill>
                  <a:srgbClr val="252829"/>
                </a:solidFill>
                <a:latin typeface="Ebrima"/>
                <a:cs typeface="Ebrima"/>
              </a:rPr>
              <a:t> </a:t>
            </a:r>
            <a:r>
              <a:rPr sz="2400" dirty="0">
                <a:solidFill>
                  <a:srgbClr val="252829"/>
                </a:solidFill>
                <a:latin typeface="Ebrima"/>
                <a:cs typeface="Ebrima"/>
              </a:rPr>
              <a:t>144,</a:t>
            </a:r>
            <a:r>
              <a:rPr sz="2400" spc="5" dirty="0">
                <a:solidFill>
                  <a:srgbClr val="252829"/>
                </a:solidFill>
                <a:latin typeface="Ebrima"/>
                <a:cs typeface="Ebrima"/>
              </a:rPr>
              <a:t> </a:t>
            </a:r>
            <a:r>
              <a:rPr sz="2400" dirty="0">
                <a:solidFill>
                  <a:srgbClr val="252829"/>
                </a:solidFill>
                <a:latin typeface="Ebrima"/>
                <a:cs typeface="Ebrima"/>
              </a:rPr>
              <a:t>police</a:t>
            </a:r>
            <a:r>
              <a:rPr sz="2400" spc="660" dirty="0">
                <a:solidFill>
                  <a:srgbClr val="252829"/>
                </a:solidFill>
                <a:latin typeface="Ebrima"/>
                <a:cs typeface="Ebrima"/>
              </a:rPr>
              <a:t> </a:t>
            </a:r>
            <a:r>
              <a:rPr sz="2400" spc="-5" dirty="0">
                <a:solidFill>
                  <a:srgbClr val="252829"/>
                </a:solidFill>
                <a:latin typeface="Ebrima"/>
                <a:cs typeface="Ebrima"/>
              </a:rPr>
              <a:t>arrested </a:t>
            </a:r>
            <a:r>
              <a:rPr sz="2400" dirty="0">
                <a:solidFill>
                  <a:srgbClr val="252829"/>
                </a:solidFill>
                <a:latin typeface="Ebrima"/>
                <a:cs typeface="Ebrima"/>
              </a:rPr>
              <a:t> </a:t>
            </a:r>
            <a:r>
              <a:rPr sz="2400" spc="-5" dirty="0">
                <a:solidFill>
                  <a:srgbClr val="252829"/>
                </a:solidFill>
                <a:latin typeface="Ebrima"/>
                <a:cs typeface="Ebrima"/>
              </a:rPr>
              <a:t>several</a:t>
            </a:r>
            <a:r>
              <a:rPr sz="2400" dirty="0">
                <a:solidFill>
                  <a:srgbClr val="252829"/>
                </a:solidFill>
                <a:latin typeface="Ebrima"/>
                <a:cs typeface="Ebrima"/>
              </a:rPr>
              <a:t> </a:t>
            </a:r>
            <a:r>
              <a:rPr sz="2400" spc="-5" dirty="0">
                <a:solidFill>
                  <a:srgbClr val="252829"/>
                </a:solidFill>
                <a:latin typeface="Ebrima"/>
                <a:cs typeface="Ebrima"/>
              </a:rPr>
              <a:t>students</a:t>
            </a:r>
            <a:r>
              <a:rPr sz="2400" dirty="0">
                <a:solidFill>
                  <a:srgbClr val="252829"/>
                </a:solidFill>
                <a:latin typeface="Ebrima"/>
                <a:cs typeface="Ebrima"/>
              </a:rPr>
              <a:t> and </a:t>
            </a:r>
            <a:r>
              <a:rPr sz="2400" spc="-645" dirty="0">
                <a:solidFill>
                  <a:srgbClr val="252829"/>
                </a:solidFill>
                <a:latin typeface="Ebrima"/>
                <a:cs typeface="Ebrima"/>
              </a:rPr>
              <a:t> </a:t>
            </a:r>
            <a:r>
              <a:rPr sz="2400" dirty="0">
                <a:solidFill>
                  <a:srgbClr val="252829"/>
                </a:solidFill>
                <a:latin typeface="Ebrima"/>
                <a:cs typeface="Ebrima"/>
              </a:rPr>
              <a:t>opened </a:t>
            </a:r>
            <a:r>
              <a:rPr sz="2400" spc="-5" dirty="0">
                <a:solidFill>
                  <a:srgbClr val="252829"/>
                </a:solidFill>
                <a:latin typeface="Ebrima"/>
                <a:cs typeface="Ebrima"/>
              </a:rPr>
              <a:t>up </a:t>
            </a:r>
            <a:r>
              <a:rPr sz="2400" dirty="0">
                <a:solidFill>
                  <a:srgbClr val="252829"/>
                </a:solidFill>
                <a:latin typeface="Ebrima"/>
                <a:cs typeface="Ebrima"/>
              </a:rPr>
              <a:t>fire and </a:t>
            </a:r>
            <a:r>
              <a:rPr sz="2400" spc="-5" dirty="0">
                <a:solidFill>
                  <a:srgbClr val="252829"/>
                </a:solidFill>
                <a:latin typeface="Ebrima"/>
                <a:cs typeface="Ebrima"/>
              </a:rPr>
              <a:t>killed </a:t>
            </a:r>
            <a:r>
              <a:rPr sz="2400" dirty="0">
                <a:solidFill>
                  <a:srgbClr val="252829"/>
                </a:solidFill>
                <a:latin typeface="Ebrima"/>
                <a:cs typeface="Ebrima"/>
              </a:rPr>
              <a:t>a </a:t>
            </a:r>
            <a:r>
              <a:rPr sz="2400" spc="-645" dirty="0">
                <a:solidFill>
                  <a:srgbClr val="252829"/>
                </a:solidFill>
                <a:latin typeface="Ebrima"/>
                <a:cs typeface="Ebrima"/>
              </a:rPr>
              <a:t> </a:t>
            </a:r>
            <a:r>
              <a:rPr sz="2400" spc="-5" dirty="0">
                <a:solidFill>
                  <a:srgbClr val="252829"/>
                </a:solidFill>
                <a:latin typeface="Ebrima"/>
                <a:cs typeface="Ebrima"/>
              </a:rPr>
              <a:t>number</a:t>
            </a:r>
            <a:r>
              <a:rPr sz="2400" dirty="0">
                <a:solidFill>
                  <a:srgbClr val="252829"/>
                </a:solidFill>
                <a:latin typeface="Ebrima"/>
                <a:cs typeface="Ebrima"/>
              </a:rPr>
              <a:t> </a:t>
            </a:r>
            <a:r>
              <a:rPr sz="2400" spc="-5" dirty="0">
                <a:solidFill>
                  <a:srgbClr val="252829"/>
                </a:solidFill>
                <a:latin typeface="Ebrima"/>
                <a:cs typeface="Ebrima"/>
              </a:rPr>
              <a:t>of</a:t>
            </a:r>
            <a:r>
              <a:rPr sz="2400" dirty="0">
                <a:solidFill>
                  <a:srgbClr val="252829"/>
                </a:solidFill>
                <a:latin typeface="Ebrima"/>
                <a:cs typeface="Ebrima"/>
              </a:rPr>
              <a:t> students </a:t>
            </a:r>
            <a:r>
              <a:rPr sz="2400" spc="5" dirty="0">
                <a:solidFill>
                  <a:srgbClr val="252829"/>
                </a:solidFill>
                <a:latin typeface="Ebrima"/>
                <a:cs typeface="Ebrima"/>
              </a:rPr>
              <a:t> </a:t>
            </a:r>
            <a:r>
              <a:rPr sz="2400" dirty="0">
                <a:solidFill>
                  <a:srgbClr val="252829"/>
                </a:solidFill>
                <a:latin typeface="Ebrima"/>
                <a:cs typeface="Ebrima"/>
              </a:rPr>
              <a:t>including</a:t>
            </a:r>
            <a:r>
              <a:rPr sz="2400" spc="5" dirty="0">
                <a:solidFill>
                  <a:srgbClr val="252829"/>
                </a:solidFill>
                <a:latin typeface="Ebrima"/>
                <a:cs typeface="Ebrima"/>
              </a:rPr>
              <a:t> </a:t>
            </a:r>
            <a:r>
              <a:rPr sz="2400" spc="-5" dirty="0">
                <a:solidFill>
                  <a:srgbClr val="252829"/>
                </a:solidFill>
                <a:latin typeface="Ebrima"/>
                <a:cs typeface="Ebrima"/>
              </a:rPr>
              <a:t>Salam,</a:t>
            </a:r>
            <a:r>
              <a:rPr sz="2400" dirty="0">
                <a:solidFill>
                  <a:srgbClr val="252829"/>
                </a:solidFill>
                <a:latin typeface="Ebrima"/>
                <a:cs typeface="Ebrima"/>
              </a:rPr>
              <a:t> </a:t>
            </a:r>
            <a:r>
              <a:rPr sz="2400" spc="-5" dirty="0">
                <a:solidFill>
                  <a:srgbClr val="252829"/>
                </a:solidFill>
                <a:latin typeface="Ebrima"/>
                <a:cs typeface="Ebrima"/>
              </a:rPr>
              <a:t>Rafiq, </a:t>
            </a:r>
            <a:r>
              <a:rPr sz="2400" dirty="0">
                <a:solidFill>
                  <a:srgbClr val="252829"/>
                </a:solidFill>
                <a:latin typeface="Ebrima"/>
                <a:cs typeface="Ebrima"/>
              </a:rPr>
              <a:t> </a:t>
            </a:r>
            <a:r>
              <a:rPr sz="2400" spc="-5" dirty="0">
                <a:solidFill>
                  <a:srgbClr val="252829"/>
                </a:solidFill>
                <a:latin typeface="Ebrima"/>
                <a:cs typeface="Ebrima"/>
              </a:rPr>
              <a:t>Barkat</a:t>
            </a:r>
            <a:r>
              <a:rPr sz="2400" spc="-15" dirty="0">
                <a:solidFill>
                  <a:srgbClr val="252829"/>
                </a:solidFill>
                <a:latin typeface="Ebrima"/>
                <a:cs typeface="Ebrima"/>
              </a:rPr>
              <a:t> </a:t>
            </a:r>
            <a:r>
              <a:rPr sz="2400" dirty="0">
                <a:solidFill>
                  <a:srgbClr val="252829"/>
                </a:solidFill>
                <a:latin typeface="Ebrima"/>
                <a:cs typeface="Ebrima"/>
              </a:rPr>
              <a:t>and</a:t>
            </a:r>
            <a:r>
              <a:rPr sz="2400" spc="5" dirty="0">
                <a:solidFill>
                  <a:srgbClr val="252829"/>
                </a:solidFill>
                <a:latin typeface="Ebrima"/>
                <a:cs typeface="Ebrima"/>
              </a:rPr>
              <a:t> </a:t>
            </a:r>
            <a:r>
              <a:rPr sz="2400" spc="-5" dirty="0">
                <a:solidFill>
                  <a:srgbClr val="252829"/>
                </a:solidFill>
                <a:latin typeface="Ebrima"/>
                <a:cs typeface="Ebrima"/>
              </a:rPr>
              <a:t>Zabbar.</a:t>
            </a:r>
            <a:endParaRPr sz="2400">
              <a:latin typeface="Ebrima"/>
              <a:cs typeface="Ebri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23228" y="233553"/>
            <a:ext cx="12414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27430" algn="l"/>
              </a:tabLst>
            </a:pPr>
            <a:r>
              <a:rPr sz="2800" spc="-5" dirty="0">
                <a:solidFill>
                  <a:srgbClr val="252829"/>
                </a:solidFill>
                <a:latin typeface="Ebrima"/>
                <a:cs typeface="Ebrima"/>
              </a:rPr>
              <a:t>-	u</a:t>
            </a:r>
            <a:endParaRPr sz="2800">
              <a:latin typeface="Ebrima"/>
              <a:cs typeface="Ebrima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0" y="0"/>
            <a:ext cx="2524125" cy="188595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03391" y="1962150"/>
            <a:ext cx="3340607" cy="2895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41020"/>
            <a:chOff x="0" y="0"/>
            <a:chExt cx="9144000" cy="5410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500" y="53606"/>
              <a:ext cx="9017000" cy="48220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3500" y="53606"/>
              <a:ext cx="9017000" cy="482600"/>
            </a:xfrm>
            <a:custGeom>
              <a:avLst/>
              <a:gdLst/>
              <a:ahLst/>
              <a:cxnLst/>
              <a:rect l="l" t="t" r="r" b="b"/>
              <a:pathLst>
                <a:path w="9017000" h="482600">
                  <a:moveTo>
                    <a:pt x="0" y="482206"/>
                  </a:moveTo>
                  <a:lnTo>
                    <a:pt x="9017000" y="482206"/>
                  </a:lnTo>
                  <a:lnTo>
                    <a:pt x="9017000" y="0"/>
                  </a:lnTo>
                  <a:lnTo>
                    <a:pt x="0" y="0"/>
                  </a:lnTo>
                  <a:lnTo>
                    <a:pt x="0" y="482206"/>
                  </a:lnTo>
                  <a:close/>
                </a:path>
              </a:pathLst>
            </a:custGeom>
            <a:ln w="9525">
              <a:solidFill>
                <a:srgbClr val="92A1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32943" y="738631"/>
            <a:ext cx="4953000" cy="34429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200"/>
              </a:lnSpc>
              <a:spcBef>
                <a:spcPts val="90"/>
              </a:spcBef>
            </a:pPr>
            <a:r>
              <a:rPr sz="1600" b="1" spc="10" dirty="0">
                <a:solidFill>
                  <a:srgbClr val="006600"/>
                </a:solidFill>
                <a:latin typeface="Arial"/>
                <a:cs typeface="Arial"/>
              </a:rPr>
              <a:t>On </a:t>
            </a:r>
            <a:r>
              <a:rPr sz="1600" b="1" spc="20" dirty="0">
                <a:solidFill>
                  <a:srgbClr val="006600"/>
                </a:solidFill>
                <a:latin typeface="Arial"/>
                <a:cs typeface="Arial"/>
              </a:rPr>
              <a:t>22 </a:t>
            </a:r>
            <a:r>
              <a:rPr sz="1600" b="1" spc="-75" dirty="0">
                <a:solidFill>
                  <a:srgbClr val="006600"/>
                </a:solidFill>
                <a:latin typeface="Arial"/>
                <a:cs typeface="Arial"/>
              </a:rPr>
              <a:t>February:</a:t>
            </a:r>
            <a:r>
              <a:rPr sz="1600" b="1" spc="-7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92934"/>
                </a:solidFill>
                <a:latin typeface="Arial MT"/>
                <a:cs typeface="Arial MT"/>
              </a:rPr>
              <a:t>“</a:t>
            </a:r>
            <a:r>
              <a:rPr sz="1600" dirty="0">
                <a:solidFill>
                  <a:srgbClr val="292934"/>
                </a:solidFill>
                <a:latin typeface="Times New Roman"/>
                <a:cs typeface="Times New Roman"/>
              </a:rPr>
              <a:t>Gayebana</a:t>
            </a:r>
            <a:r>
              <a:rPr sz="1600" spc="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92934"/>
                </a:solidFill>
                <a:latin typeface="Times New Roman"/>
                <a:cs typeface="Times New Roman"/>
              </a:rPr>
              <a:t>Janaza”</a:t>
            </a:r>
            <a:r>
              <a:rPr sz="1600" spc="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34"/>
                </a:solidFill>
                <a:latin typeface="Times New Roman"/>
                <a:cs typeface="Times New Roman"/>
              </a:rPr>
              <a:t>held</a:t>
            </a:r>
            <a:r>
              <a:rPr sz="1600" dirty="0">
                <a:solidFill>
                  <a:srgbClr val="292934"/>
                </a:solidFill>
                <a:latin typeface="Times New Roman"/>
                <a:cs typeface="Times New Roman"/>
              </a:rPr>
              <a:t> for</a:t>
            </a:r>
            <a:r>
              <a:rPr sz="1600" spc="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34"/>
                </a:solidFill>
                <a:latin typeface="Times New Roman"/>
                <a:cs typeface="Times New Roman"/>
              </a:rPr>
              <a:t>Ekushey </a:t>
            </a:r>
            <a:r>
              <a:rPr sz="1600" dirty="0">
                <a:solidFill>
                  <a:srgbClr val="292934"/>
                </a:solidFill>
                <a:latin typeface="Times New Roman"/>
                <a:cs typeface="Times New Roman"/>
              </a:rPr>
              <a:t> martyrs. </a:t>
            </a:r>
            <a:r>
              <a:rPr sz="1600" spc="-5" dirty="0">
                <a:solidFill>
                  <a:srgbClr val="292934"/>
                </a:solidFill>
                <a:latin typeface="Times New Roman"/>
                <a:cs typeface="Times New Roman"/>
              </a:rPr>
              <a:t>Then a </a:t>
            </a:r>
            <a:r>
              <a:rPr sz="1600" dirty="0">
                <a:solidFill>
                  <a:srgbClr val="292934"/>
                </a:solidFill>
                <a:latin typeface="Times New Roman"/>
                <a:cs typeface="Times New Roman"/>
              </a:rPr>
              <a:t>big </a:t>
            </a:r>
            <a:r>
              <a:rPr sz="1600" spc="-20" dirty="0">
                <a:solidFill>
                  <a:srgbClr val="292934"/>
                </a:solidFill>
                <a:latin typeface="Times New Roman"/>
                <a:cs typeface="Times New Roman"/>
              </a:rPr>
              <a:t>rally,</a:t>
            </a:r>
            <a:r>
              <a:rPr sz="1600" spc="36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34"/>
                </a:solidFill>
                <a:latin typeface="Times New Roman"/>
                <a:cs typeface="Times New Roman"/>
              </a:rPr>
              <a:t>came </a:t>
            </a:r>
            <a:r>
              <a:rPr sz="1600" dirty="0">
                <a:solidFill>
                  <a:srgbClr val="292934"/>
                </a:solidFill>
                <a:latin typeface="Times New Roman"/>
                <a:cs typeface="Times New Roman"/>
              </a:rPr>
              <a:t>out on </a:t>
            </a:r>
            <a:r>
              <a:rPr sz="1600" spc="-5" dirty="0">
                <a:solidFill>
                  <a:srgbClr val="292934"/>
                </a:solidFill>
                <a:latin typeface="Times New Roman"/>
                <a:cs typeface="Times New Roman"/>
              </a:rPr>
              <a:t>the </a:t>
            </a:r>
            <a:r>
              <a:rPr sz="1600" dirty="0">
                <a:solidFill>
                  <a:srgbClr val="292934"/>
                </a:solidFill>
                <a:latin typeface="Times New Roman"/>
                <a:cs typeface="Times New Roman"/>
              </a:rPr>
              <a:t>street </a:t>
            </a:r>
            <a:r>
              <a:rPr sz="1600" spc="-5" dirty="0">
                <a:solidFill>
                  <a:srgbClr val="292934"/>
                </a:solidFill>
                <a:latin typeface="Times New Roman"/>
                <a:cs typeface="Times New Roman"/>
              </a:rPr>
              <a:t>as</a:t>
            </a:r>
            <a:r>
              <a:rPr sz="1600" spc="39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34"/>
                </a:solidFill>
                <a:latin typeface="Times New Roman"/>
                <a:cs typeface="Times New Roman"/>
              </a:rPr>
              <a:t>a mark </a:t>
            </a:r>
            <a:r>
              <a:rPr sz="1600" dirty="0">
                <a:solidFill>
                  <a:srgbClr val="292934"/>
                </a:solidFill>
                <a:latin typeface="Times New Roman"/>
                <a:cs typeface="Times New Roman"/>
              </a:rPr>
              <a:t> of protest. Police </a:t>
            </a:r>
            <a:r>
              <a:rPr sz="1600" spc="-5" dirty="0">
                <a:solidFill>
                  <a:srgbClr val="292934"/>
                </a:solidFill>
                <a:latin typeface="Times New Roman"/>
                <a:cs typeface="Times New Roman"/>
              </a:rPr>
              <a:t>opened fire </a:t>
            </a:r>
            <a:r>
              <a:rPr sz="1600" dirty="0">
                <a:solidFill>
                  <a:srgbClr val="292934"/>
                </a:solidFill>
                <a:latin typeface="Times New Roman"/>
                <a:cs typeface="Times New Roman"/>
              </a:rPr>
              <a:t>on this rally </a:t>
            </a:r>
            <a:r>
              <a:rPr sz="1600" spc="-5" dirty="0">
                <a:solidFill>
                  <a:srgbClr val="292934"/>
                </a:solidFill>
                <a:latin typeface="Times New Roman"/>
                <a:cs typeface="Times New Roman"/>
              </a:rPr>
              <a:t>too. As a </a:t>
            </a:r>
            <a:r>
              <a:rPr sz="1600" dirty="0">
                <a:solidFill>
                  <a:srgbClr val="292934"/>
                </a:solidFill>
                <a:latin typeface="Times New Roman"/>
                <a:cs typeface="Times New Roman"/>
              </a:rPr>
              <a:t>result, </a:t>
            </a:r>
            <a:r>
              <a:rPr sz="1600" spc="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34"/>
                </a:solidFill>
                <a:latin typeface="Times New Roman"/>
                <a:cs typeface="Times New Roman"/>
              </a:rPr>
              <a:t>Safiur Rahman was </a:t>
            </a:r>
            <a:r>
              <a:rPr sz="1600" dirty="0">
                <a:solidFill>
                  <a:srgbClr val="292934"/>
                </a:solidFill>
                <a:latin typeface="Times New Roman"/>
                <a:cs typeface="Times New Roman"/>
              </a:rPr>
              <a:t>killed. </a:t>
            </a:r>
            <a:r>
              <a:rPr sz="1600" spc="-10" dirty="0">
                <a:solidFill>
                  <a:srgbClr val="292934"/>
                </a:solidFill>
                <a:latin typeface="Times New Roman"/>
                <a:cs typeface="Times New Roman"/>
              </a:rPr>
              <a:t>On </a:t>
            </a:r>
            <a:r>
              <a:rPr sz="1600" spc="-5" dirty="0">
                <a:solidFill>
                  <a:srgbClr val="292934"/>
                </a:solidFill>
                <a:latin typeface="Times New Roman"/>
                <a:cs typeface="Times New Roman"/>
              </a:rPr>
              <a:t>the same </a:t>
            </a:r>
            <a:r>
              <a:rPr sz="1600" spc="-30" dirty="0">
                <a:solidFill>
                  <a:srgbClr val="292934"/>
                </a:solidFill>
                <a:latin typeface="Times New Roman"/>
                <a:cs typeface="Times New Roman"/>
              </a:rPr>
              <a:t>day, </a:t>
            </a:r>
            <a:r>
              <a:rPr sz="1600" spc="-5" dirty="0">
                <a:solidFill>
                  <a:srgbClr val="292934"/>
                </a:solidFill>
                <a:latin typeface="Times New Roman"/>
                <a:cs typeface="Times New Roman"/>
              </a:rPr>
              <a:t>in a meeting </a:t>
            </a:r>
            <a:r>
              <a:rPr sz="1600" dirty="0">
                <a:solidFill>
                  <a:srgbClr val="292934"/>
                </a:solidFill>
                <a:latin typeface="Times New Roman"/>
                <a:cs typeface="Times New Roman"/>
              </a:rPr>
              <a:t>of </a:t>
            </a:r>
            <a:r>
              <a:rPr sz="1600" spc="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34"/>
                </a:solidFill>
                <a:latin typeface="Times New Roman"/>
                <a:cs typeface="Times New Roman"/>
              </a:rPr>
              <a:t>the </a:t>
            </a:r>
            <a:r>
              <a:rPr sz="1600" dirty="0">
                <a:solidFill>
                  <a:srgbClr val="292934"/>
                </a:solidFill>
                <a:latin typeface="Times New Roman"/>
                <a:cs typeface="Times New Roman"/>
              </a:rPr>
              <a:t>students held </a:t>
            </a:r>
            <a:r>
              <a:rPr sz="1600" spc="-5" dirty="0">
                <a:solidFill>
                  <a:srgbClr val="292934"/>
                </a:solidFill>
                <a:latin typeface="Times New Roman"/>
                <a:cs typeface="Times New Roman"/>
              </a:rPr>
              <a:t>at the</a:t>
            </a:r>
            <a:r>
              <a:rPr sz="1600" spc="39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34"/>
                </a:solidFill>
                <a:latin typeface="Times New Roman"/>
                <a:cs typeface="Times New Roman"/>
              </a:rPr>
              <a:t>Dhaka </a:t>
            </a:r>
            <a:r>
              <a:rPr sz="1600" dirty="0">
                <a:solidFill>
                  <a:srgbClr val="292934"/>
                </a:solidFill>
                <a:latin typeface="Times New Roman"/>
                <a:cs typeface="Times New Roman"/>
              </a:rPr>
              <a:t>Medical College hostel, </a:t>
            </a:r>
            <a:r>
              <a:rPr sz="1600" spc="-10" dirty="0">
                <a:solidFill>
                  <a:srgbClr val="292934"/>
                </a:solidFill>
                <a:latin typeface="Times New Roman"/>
                <a:cs typeface="Times New Roman"/>
              </a:rPr>
              <a:t>it </a:t>
            </a:r>
            <a:r>
              <a:rPr sz="1600" spc="-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92934"/>
                </a:solidFill>
                <a:latin typeface="Times New Roman"/>
                <a:cs typeface="Times New Roman"/>
              </a:rPr>
              <a:t>was</a:t>
            </a:r>
            <a:r>
              <a:rPr sz="1600" spc="-5" dirty="0">
                <a:solidFill>
                  <a:srgbClr val="292934"/>
                </a:solidFill>
                <a:latin typeface="Times New Roman"/>
                <a:cs typeface="Times New Roman"/>
              </a:rPr>
              <a:t> decided</a:t>
            </a:r>
            <a:r>
              <a:rPr sz="160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34"/>
                </a:solidFill>
                <a:latin typeface="Times New Roman"/>
                <a:cs typeface="Times New Roman"/>
              </a:rPr>
              <a:t>to </a:t>
            </a:r>
            <a:r>
              <a:rPr sz="1600" dirty="0">
                <a:solidFill>
                  <a:srgbClr val="292934"/>
                </a:solidFill>
                <a:latin typeface="Times New Roman"/>
                <a:cs typeface="Times New Roman"/>
              </a:rPr>
              <a:t>build </a:t>
            </a:r>
            <a:r>
              <a:rPr sz="1600" spc="-5" dirty="0">
                <a:solidFill>
                  <a:srgbClr val="292934"/>
                </a:solidFill>
                <a:latin typeface="Times New Roman"/>
                <a:cs typeface="Times New Roman"/>
              </a:rPr>
              <a:t>a</a:t>
            </a:r>
            <a:r>
              <a:rPr sz="160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34"/>
                </a:solidFill>
                <a:latin typeface="Times New Roman"/>
                <a:cs typeface="Times New Roman"/>
              </a:rPr>
              <a:t>Shaheed</a:t>
            </a:r>
            <a:r>
              <a:rPr sz="160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292934"/>
                </a:solidFill>
                <a:latin typeface="Times New Roman"/>
                <a:cs typeface="Times New Roman"/>
              </a:rPr>
              <a:t>Minar.</a:t>
            </a:r>
            <a:r>
              <a:rPr sz="1600" spc="-10" dirty="0">
                <a:solidFill>
                  <a:srgbClr val="292934"/>
                </a:solidFill>
                <a:latin typeface="Times New Roman"/>
                <a:cs typeface="Times New Roman"/>
              </a:rPr>
              <a:t> Accordingly,</a:t>
            </a:r>
            <a:r>
              <a:rPr sz="1600" spc="-5" dirty="0">
                <a:solidFill>
                  <a:srgbClr val="292934"/>
                </a:solidFill>
                <a:latin typeface="Times New Roman"/>
                <a:cs typeface="Times New Roman"/>
              </a:rPr>
              <a:t> the </a:t>
            </a:r>
            <a:r>
              <a:rPr sz="160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34"/>
                </a:solidFill>
                <a:latin typeface="Times New Roman"/>
                <a:cs typeface="Times New Roman"/>
              </a:rPr>
              <a:t>Students </a:t>
            </a:r>
            <a:r>
              <a:rPr sz="1600" dirty="0">
                <a:solidFill>
                  <a:srgbClr val="292934"/>
                </a:solidFill>
                <a:latin typeface="Times New Roman"/>
                <a:cs typeface="Times New Roman"/>
              </a:rPr>
              <a:t>erected </a:t>
            </a:r>
            <a:r>
              <a:rPr sz="1600" spc="-5" dirty="0">
                <a:solidFill>
                  <a:srgbClr val="292934"/>
                </a:solidFill>
                <a:latin typeface="Times New Roman"/>
                <a:cs typeface="Times New Roman"/>
              </a:rPr>
              <a:t>a </a:t>
            </a:r>
            <a:r>
              <a:rPr sz="1600" dirty="0">
                <a:solidFill>
                  <a:srgbClr val="292934"/>
                </a:solidFill>
                <a:latin typeface="Times New Roman"/>
                <a:cs typeface="Times New Roman"/>
              </a:rPr>
              <a:t>12-feet </a:t>
            </a:r>
            <a:r>
              <a:rPr sz="1600" spc="-5" dirty="0">
                <a:solidFill>
                  <a:srgbClr val="292934"/>
                </a:solidFill>
                <a:latin typeface="Times New Roman"/>
                <a:cs typeface="Times New Roman"/>
              </a:rPr>
              <a:t>high Shaheed </a:t>
            </a:r>
            <a:r>
              <a:rPr sz="1600" dirty="0">
                <a:solidFill>
                  <a:srgbClr val="292934"/>
                </a:solidFill>
                <a:latin typeface="Times New Roman"/>
                <a:cs typeface="Times New Roman"/>
              </a:rPr>
              <a:t>Minar </a:t>
            </a:r>
            <a:r>
              <a:rPr sz="1600" spc="-5" dirty="0">
                <a:solidFill>
                  <a:srgbClr val="292934"/>
                </a:solidFill>
                <a:latin typeface="Times New Roman"/>
                <a:cs typeface="Times New Roman"/>
              </a:rPr>
              <a:t>in </a:t>
            </a:r>
            <a:r>
              <a:rPr sz="1600" dirty="0">
                <a:solidFill>
                  <a:srgbClr val="292934"/>
                </a:solidFill>
                <a:latin typeface="Times New Roman"/>
                <a:cs typeface="Times New Roman"/>
              </a:rPr>
              <a:t>front of </a:t>
            </a:r>
            <a:r>
              <a:rPr sz="1600" spc="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34"/>
                </a:solidFill>
                <a:latin typeface="Times New Roman"/>
                <a:cs typeface="Times New Roman"/>
              </a:rPr>
              <a:t>DMC.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1600" b="1" spc="-10" dirty="0">
                <a:solidFill>
                  <a:srgbClr val="006600"/>
                </a:solidFill>
                <a:latin typeface="Times New Roman"/>
                <a:cs typeface="Times New Roman"/>
              </a:rPr>
              <a:t>On </a:t>
            </a:r>
            <a:r>
              <a:rPr sz="1600" b="1" dirty="0">
                <a:solidFill>
                  <a:srgbClr val="006600"/>
                </a:solidFill>
                <a:latin typeface="Times New Roman"/>
                <a:cs typeface="Times New Roman"/>
              </a:rPr>
              <a:t>23 February: </a:t>
            </a:r>
            <a:r>
              <a:rPr sz="1600" spc="-5" dirty="0">
                <a:solidFill>
                  <a:srgbClr val="292934"/>
                </a:solidFill>
                <a:latin typeface="Times New Roman"/>
                <a:cs typeface="Times New Roman"/>
              </a:rPr>
              <a:t>The </a:t>
            </a:r>
            <a:r>
              <a:rPr sz="1600" dirty="0">
                <a:solidFill>
                  <a:srgbClr val="292934"/>
                </a:solidFill>
                <a:latin typeface="Times New Roman"/>
                <a:cs typeface="Times New Roman"/>
              </a:rPr>
              <a:t>father of </a:t>
            </a:r>
            <a:r>
              <a:rPr sz="1600" spc="-5" dirty="0">
                <a:solidFill>
                  <a:srgbClr val="292934"/>
                </a:solidFill>
                <a:latin typeface="Times New Roman"/>
                <a:cs typeface="Times New Roman"/>
              </a:rPr>
              <a:t>Shaheed </a:t>
            </a:r>
            <a:r>
              <a:rPr sz="1600" dirty="0">
                <a:solidFill>
                  <a:srgbClr val="292934"/>
                </a:solidFill>
                <a:latin typeface="Times New Roman"/>
                <a:cs typeface="Times New Roman"/>
              </a:rPr>
              <a:t>Safiur </a:t>
            </a:r>
            <a:r>
              <a:rPr sz="1600" spc="-5" dirty="0">
                <a:solidFill>
                  <a:srgbClr val="292934"/>
                </a:solidFill>
                <a:latin typeface="Times New Roman"/>
                <a:cs typeface="Times New Roman"/>
              </a:rPr>
              <a:t>Rahman </a:t>
            </a:r>
            <a:r>
              <a:rPr sz="160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34"/>
                </a:solidFill>
                <a:latin typeface="Times New Roman"/>
                <a:cs typeface="Times New Roman"/>
              </a:rPr>
              <a:t>formally inaugurated the Shaheed </a:t>
            </a:r>
            <a:r>
              <a:rPr sz="1600" spc="-15" dirty="0">
                <a:solidFill>
                  <a:srgbClr val="292934"/>
                </a:solidFill>
                <a:latin typeface="Times New Roman"/>
                <a:cs typeface="Times New Roman"/>
              </a:rPr>
              <a:t>Minar. </a:t>
            </a:r>
            <a:r>
              <a:rPr sz="1600" spc="-5" dirty="0">
                <a:solidFill>
                  <a:srgbClr val="292934"/>
                </a:solidFill>
                <a:latin typeface="Times New Roman"/>
                <a:cs typeface="Times New Roman"/>
              </a:rPr>
              <a:t>But in the evening </a:t>
            </a:r>
            <a:r>
              <a:rPr sz="1600" dirty="0">
                <a:solidFill>
                  <a:srgbClr val="292934"/>
                </a:solidFill>
                <a:latin typeface="Times New Roman"/>
                <a:cs typeface="Times New Roman"/>
              </a:rPr>
              <a:t> of 24 </a:t>
            </a:r>
            <a:r>
              <a:rPr sz="1600" spc="-15" dirty="0">
                <a:solidFill>
                  <a:srgbClr val="292934"/>
                </a:solidFill>
                <a:latin typeface="Times New Roman"/>
                <a:cs typeface="Times New Roman"/>
              </a:rPr>
              <a:t>February, </a:t>
            </a:r>
            <a:r>
              <a:rPr sz="1600" spc="-5" dirty="0">
                <a:solidFill>
                  <a:srgbClr val="292934"/>
                </a:solidFill>
                <a:latin typeface="Times New Roman"/>
                <a:cs typeface="Times New Roman"/>
              </a:rPr>
              <a:t>police demolished </a:t>
            </a:r>
            <a:r>
              <a:rPr sz="1600" dirty="0">
                <a:solidFill>
                  <a:srgbClr val="292934"/>
                </a:solidFill>
                <a:latin typeface="Times New Roman"/>
                <a:cs typeface="Times New Roman"/>
              </a:rPr>
              <a:t>this </a:t>
            </a:r>
            <a:r>
              <a:rPr sz="1600" spc="-5" dirty="0">
                <a:solidFill>
                  <a:srgbClr val="292934"/>
                </a:solidFill>
                <a:latin typeface="Times New Roman"/>
                <a:cs typeface="Times New Roman"/>
              </a:rPr>
              <a:t>Shaheed </a:t>
            </a:r>
            <a:r>
              <a:rPr sz="1600" spc="-15" dirty="0">
                <a:solidFill>
                  <a:srgbClr val="292934"/>
                </a:solidFill>
                <a:latin typeface="Times New Roman"/>
                <a:cs typeface="Times New Roman"/>
              </a:rPr>
              <a:t>Minar. </a:t>
            </a:r>
            <a:r>
              <a:rPr sz="1600" dirty="0">
                <a:solidFill>
                  <a:srgbClr val="292934"/>
                </a:solidFill>
                <a:latin typeface="Times New Roman"/>
                <a:cs typeface="Times New Roman"/>
              </a:rPr>
              <a:t>In </a:t>
            </a:r>
            <a:r>
              <a:rPr sz="1600" spc="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34"/>
                </a:solidFill>
                <a:latin typeface="Times New Roman"/>
                <a:cs typeface="Times New Roman"/>
              </a:rPr>
              <a:t>memory </a:t>
            </a:r>
            <a:r>
              <a:rPr sz="1600" dirty="0">
                <a:solidFill>
                  <a:srgbClr val="292934"/>
                </a:solidFill>
                <a:latin typeface="Times New Roman"/>
                <a:cs typeface="Times New Roman"/>
              </a:rPr>
              <a:t>of </a:t>
            </a:r>
            <a:r>
              <a:rPr sz="1600" spc="-5" dirty="0">
                <a:solidFill>
                  <a:srgbClr val="292934"/>
                </a:solidFill>
                <a:latin typeface="Times New Roman"/>
                <a:cs typeface="Times New Roman"/>
              </a:rPr>
              <a:t>that, another Shaheed Minar was </a:t>
            </a:r>
            <a:r>
              <a:rPr sz="1600" dirty="0">
                <a:solidFill>
                  <a:srgbClr val="292934"/>
                </a:solidFill>
                <a:latin typeface="Times New Roman"/>
                <a:cs typeface="Times New Roman"/>
              </a:rPr>
              <a:t>built later </a:t>
            </a:r>
            <a:r>
              <a:rPr sz="1600" spc="-5" dirty="0">
                <a:solidFill>
                  <a:srgbClr val="292934"/>
                </a:solidFill>
                <a:latin typeface="Times New Roman"/>
                <a:cs typeface="Times New Roman"/>
              </a:rPr>
              <a:t>the </a:t>
            </a:r>
            <a:r>
              <a:rPr sz="160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92934"/>
                </a:solidFill>
                <a:latin typeface="Times New Roman"/>
                <a:cs typeface="Times New Roman"/>
              </a:rPr>
              <a:t>same</a:t>
            </a:r>
            <a:r>
              <a:rPr sz="1600" spc="4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34"/>
                </a:solidFill>
                <a:latin typeface="Times New Roman"/>
                <a:cs typeface="Times New Roman"/>
              </a:rPr>
              <a:t>site</a:t>
            </a:r>
            <a:r>
              <a:rPr sz="1600" spc="2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34"/>
                </a:solidFill>
                <a:latin typeface="Times New Roman"/>
                <a:cs typeface="Times New Roman"/>
              </a:rPr>
              <a:t>and</a:t>
            </a:r>
            <a:r>
              <a:rPr sz="1600" spc="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34"/>
                </a:solidFill>
                <a:latin typeface="Times New Roman"/>
                <a:cs typeface="Times New Roman"/>
              </a:rPr>
              <a:t>that</a:t>
            </a:r>
            <a:r>
              <a:rPr sz="1600" spc="2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34"/>
                </a:solidFill>
                <a:latin typeface="Times New Roman"/>
                <a:cs typeface="Times New Roman"/>
              </a:rPr>
              <a:t>is</a:t>
            </a:r>
            <a:r>
              <a:rPr sz="160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34"/>
                </a:solidFill>
                <a:latin typeface="Times New Roman"/>
                <a:cs typeface="Times New Roman"/>
              </a:rPr>
              <a:t>the</a:t>
            </a:r>
            <a:r>
              <a:rPr sz="1600" spc="1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34"/>
                </a:solidFill>
                <a:latin typeface="Times New Roman"/>
                <a:cs typeface="Times New Roman"/>
              </a:rPr>
              <a:t>present</a:t>
            </a:r>
            <a:r>
              <a:rPr sz="1600" spc="3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34"/>
                </a:solidFill>
                <a:latin typeface="Times New Roman"/>
                <a:cs typeface="Times New Roman"/>
              </a:rPr>
              <a:t>Central</a:t>
            </a:r>
            <a:r>
              <a:rPr sz="1600" spc="2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92934"/>
                </a:solidFill>
                <a:latin typeface="Times New Roman"/>
                <a:cs typeface="Times New Roman"/>
              </a:rPr>
              <a:t>Shaheed</a:t>
            </a:r>
            <a:r>
              <a:rPr sz="1600" spc="1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292934"/>
                </a:solidFill>
                <a:latin typeface="Times New Roman"/>
                <a:cs typeface="Times New Roman"/>
              </a:rPr>
              <a:t>Minar.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88000" y="1553844"/>
            <a:ext cx="3492500" cy="208953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00810" y="0"/>
            <a:ext cx="6344920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500" spc="-10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3500" spc="1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3500" spc="-180" dirty="0">
                <a:solidFill>
                  <a:srgbClr val="FF0000"/>
                </a:solidFill>
                <a:latin typeface="Arial"/>
                <a:cs typeface="Arial"/>
              </a:rPr>
              <a:t>j</a:t>
            </a:r>
            <a:r>
              <a:rPr sz="3500" spc="-110" dirty="0">
                <a:solidFill>
                  <a:srgbClr val="FF0000"/>
                </a:solidFill>
                <a:latin typeface="Arial"/>
                <a:cs typeface="Arial"/>
              </a:rPr>
              <a:t>or</a:t>
            </a:r>
            <a:r>
              <a:rPr sz="3500" spc="-1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500" spc="-35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3500" spc="-215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3500" spc="-180" dirty="0">
                <a:solidFill>
                  <a:srgbClr val="FF0000"/>
                </a:solidFill>
                <a:latin typeface="Arial"/>
                <a:cs typeface="Arial"/>
              </a:rPr>
              <a:t>ents</a:t>
            </a:r>
            <a:r>
              <a:rPr sz="3500" spc="-1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500" spc="-8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3500" spc="-90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3500" spc="-7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3500" spc="-114" dirty="0">
                <a:solidFill>
                  <a:srgbClr val="FF0000"/>
                </a:solidFill>
                <a:latin typeface="Arial"/>
                <a:cs typeface="Arial"/>
              </a:rPr>
              <a:t>er</a:t>
            </a:r>
            <a:r>
              <a:rPr sz="3500" spc="-1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500" spc="60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3500" spc="9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3450" spc="-337" baseline="25362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3450" spc="-209" baseline="25362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3450" spc="292" baseline="25362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500" spc="-260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3500" spc="-8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3500" spc="-120" dirty="0">
                <a:solidFill>
                  <a:srgbClr val="FF0000"/>
                </a:solidFill>
                <a:latin typeface="Arial"/>
                <a:cs typeface="Arial"/>
              </a:rPr>
              <a:t>bruary</a:t>
            </a:r>
            <a:endParaRPr sz="3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3886200" y="0"/>
              <a:ext cx="5257800" cy="274320"/>
            </a:xfrm>
            <a:custGeom>
              <a:avLst/>
              <a:gdLst/>
              <a:ahLst/>
              <a:cxnLst/>
              <a:rect l="l" t="t" r="r" b="b"/>
              <a:pathLst>
                <a:path w="5257800" h="274320">
                  <a:moveTo>
                    <a:pt x="0" y="274320"/>
                  </a:moveTo>
                  <a:lnTo>
                    <a:pt x="5257800" y="274320"/>
                  </a:lnTo>
                  <a:lnTo>
                    <a:pt x="5257800" y="0"/>
                  </a:lnTo>
                  <a:lnTo>
                    <a:pt x="0" y="0"/>
                  </a:lnTo>
                  <a:lnTo>
                    <a:pt x="0" y="274320"/>
                  </a:lnTo>
                  <a:close/>
                </a:path>
              </a:pathLst>
            </a:custGeom>
            <a:solidFill>
              <a:srgbClr val="92A1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3886200" cy="5143500"/>
            </a:xfrm>
            <a:custGeom>
              <a:avLst/>
              <a:gdLst/>
              <a:ahLst/>
              <a:cxnLst/>
              <a:rect l="l" t="t" r="r" b="b"/>
              <a:pathLst>
                <a:path w="3886200" h="5143500">
                  <a:moveTo>
                    <a:pt x="3886200" y="0"/>
                  </a:moveTo>
                  <a:lnTo>
                    <a:pt x="0" y="0"/>
                  </a:lnTo>
                  <a:lnTo>
                    <a:pt x="0" y="5143500"/>
                  </a:lnTo>
                  <a:lnTo>
                    <a:pt x="3886200" y="5143500"/>
                  </a:lnTo>
                  <a:lnTo>
                    <a:pt x="3886200" y="0"/>
                  </a:lnTo>
                  <a:close/>
                </a:path>
              </a:pathLst>
            </a:custGeom>
            <a:solidFill>
              <a:srgbClr val="F6DD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459740" y="1006297"/>
            <a:ext cx="10801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252829"/>
                </a:solidFill>
                <a:latin typeface="Ebrima"/>
                <a:cs typeface="Ebrima"/>
              </a:rPr>
              <a:t>1954</a:t>
            </a:r>
            <a:endParaRPr sz="3600">
              <a:latin typeface="Ebrima"/>
              <a:cs typeface="Ebri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48100" y="843229"/>
            <a:ext cx="4886960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6375" marR="55880" algn="just">
              <a:lnSpc>
                <a:spcPct val="100000"/>
              </a:lnSpc>
              <a:spcBef>
                <a:spcPts val="95"/>
              </a:spcBef>
            </a:pPr>
            <a:r>
              <a:rPr b="0" spc="-5" dirty="0">
                <a:solidFill>
                  <a:srgbClr val="252829"/>
                </a:solidFill>
                <a:latin typeface="Ebrima"/>
                <a:cs typeface="Ebrima"/>
              </a:rPr>
              <a:t>-After </a:t>
            </a:r>
            <a:r>
              <a:rPr b="0" spc="-10" dirty="0">
                <a:solidFill>
                  <a:srgbClr val="252829"/>
                </a:solidFill>
                <a:latin typeface="Ebrima"/>
                <a:cs typeface="Ebrima"/>
              </a:rPr>
              <a:t>continued </a:t>
            </a:r>
            <a:r>
              <a:rPr b="0" dirty="0">
                <a:solidFill>
                  <a:srgbClr val="252829"/>
                </a:solidFill>
                <a:latin typeface="Ebrima"/>
                <a:cs typeface="Ebrima"/>
              </a:rPr>
              <a:t>unrest </a:t>
            </a:r>
            <a:r>
              <a:rPr b="0" spc="-5" dirty="0">
                <a:solidFill>
                  <a:srgbClr val="252829"/>
                </a:solidFill>
                <a:latin typeface="Ebrima"/>
                <a:cs typeface="Ebrima"/>
              </a:rPr>
              <a:t>and </a:t>
            </a:r>
            <a:r>
              <a:rPr b="0" dirty="0">
                <a:solidFill>
                  <a:srgbClr val="252829"/>
                </a:solidFill>
                <a:latin typeface="Ebrima"/>
                <a:cs typeface="Ebrima"/>
              </a:rPr>
              <a:t> </a:t>
            </a:r>
            <a:r>
              <a:rPr b="0" spc="-5" dirty="0">
                <a:solidFill>
                  <a:srgbClr val="252829"/>
                </a:solidFill>
                <a:latin typeface="Ebrima"/>
                <a:cs typeface="Ebrima"/>
              </a:rPr>
              <a:t>widespread</a:t>
            </a:r>
            <a:r>
              <a:rPr b="0" dirty="0">
                <a:solidFill>
                  <a:srgbClr val="252829"/>
                </a:solidFill>
                <a:latin typeface="Ebrima"/>
                <a:cs typeface="Ebrima"/>
              </a:rPr>
              <a:t> </a:t>
            </a:r>
            <a:r>
              <a:rPr b="0" spc="-5" dirty="0">
                <a:solidFill>
                  <a:srgbClr val="252829"/>
                </a:solidFill>
                <a:latin typeface="Ebrima"/>
                <a:cs typeface="Ebrima"/>
              </a:rPr>
              <a:t>protest,</a:t>
            </a:r>
            <a:r>
              <a:rPr b="0" dirty="0">
                <a:solidFill>
                  <a:srgbClr val="252829"/>
                </a:solidFill>
                <a:latin typeface="Ebrima"/>
                <a:cs typeface="Ebrima"/>
              </a:rPr>
              <a:t> on</a:t>
            </a:r>
            <a:r>
              <a:rPr b="0" spc="5" dirty="0">
                <a:solidFill>
                  <a:srgbClr val="252829"/>
                </a:solidFill>
                <a:latin typeface="Ebrima"/>
                <a:cs typeface="Ebrima"/>
              </a:rPr>
              <a:t> </a:t>
            </a:r>
            <a:r>
              <a:rPr b="0" dirty="0">
                <a:solidFill>
                  <a:srgbClr val="252829"/>
                </a:solidFill>
                <a:latin typeface="Ebrima"/>
                <a:cs typeface="Ebrima"/>
              </a:rPr>
              <a:t>7</a:t>
            </a:r>
            <a:r>
              <a:rPr sz="2775" b="0" baseline="25525" dirty="0">
                <a:solidFill>
                  <a:srgbClr val="252829"/>
                </a:solidFill>
                <a:latin typeface="Ebrima"/>
                <a:cs typeface="Ebrima"/>
              </a:rPr>
              <a:t>th </a:t>
            </a:r>
            <a:r>
              <a:rPr sz="2775" b="0" spc="7" baseline="25525" dirty="0">
                <a:solidFill>
                  <a:srgbClr val="252829"/>
                </a:solidFill>
                <a:latin typeface="Ebrima"/>
                <a:cs typeface="Ebrima"/>
              </a:rPr>
              <a:t> </a:t>
            </a:r>
            <a:r>
              <a:rPr sz="2800" b="0" spc="-5" dirty="0">
                <a:solidFill>
                  <a:srgbClr val="252829"/>
                </a:solidFill>
                <a:latin typeface="Ebrima"/>
                <a:cs typeface="Ebrima"/>
              </a:rPr>
              <a:t>may</a:t>
            </a:r>
            <a:r>
              <a:rPr sz="2800" b="0" spc="520" dirty="0">
                <a:solidFill>
                  <a:srgbClr val="252829"/>
                </a:solidFill>
                <a:latin typeface="Ebrima"/>
                <a:cs typeface="Ebrima"/>
              </a:rPr>
              <a:t> </a:t>
            </a:r>
            <a:r>
              <a:rPr sz="2800" b="0" spc="-5" dirty="0">
                <a:solidFill>
                  <a:srgbClr val="252829"/>
                </a:solidFill>
                <a:latin typeface="Ebrima"/>
                <a:cs typeface="Ebrima"/>
              </a:rPr>
              <a:t>the</a:t>
            </a:r>
            <a:r>
              <a:rPr sz="2800" b="0" spc="545" dirty="0">
                <a:solidFill>
                  <a:srgbClr val="252829"/>
                </a:solidFill>
                <a:latin typeface="Ebrima"/>
                <a:cs typeface="Ebrima"/>
              </a:rPr>
              <a:t> </a:t>
            </a:r>
            <a:r>
              <a:rPr sz="2800" b="0" spc="-5" dirty="0">
                <a:solidFill>
                  <a:srgbClr val="252829"/>
                </a:solidFill>
                <a:latin typeface="Ebrima"/>
                <a:cs typeface="Ebrima"/>
              </a:rPr>
              <a:t>constituent</a:t>
            </a:r>
            <a:endParaRPr sz="2800">
              <a:latin typeface="Ebrima"/>
              <a:cs typeface="Ebrima"/>
            </a:endParaRPr>
          </a:p>
          <a:p>
            <a:pPr marL="206375" marR="56515" indent="-168275" algn="just">
              <a:lnSpc>
                <a:spcPct val="100000"/>
              </a:lnSpc>
              <a:spcBef>
                <a:spcPts val="5"/>
              </a:spcBef>
            </a:pPr>
            <a:r>
              <a:rPr b="0" u="heavy" spc="-5" dirty="0">
                <a:solidFill>
                  <a:srgbClr val="252829"/>
                </a:solidFill>
                <a:uFill>
                  <a:solidFill>
                    <a:srgbClr val="D2523B"/>
                  </a:solidFill>
                </a:uFill>
                <a:latin typeface="Ebrima"/>
                <a:cs typeface="Ebrima"/>
              </a:rPr>
              <a:t> </a:t>
            </a:r>
            <a:r>
              <a:rPr b="0" u="heavy" spc="-210" dirty="0">
                <a:solidFill>
                  <a:srgbClr val="252829"/>
                </a:solidFill>
                <a:uFill>
                  <a:solidFill>
                    <a:srgbClr val="D2523B"/>
                  </a:solidFill>
                </a:uFill>
                <a:latin typeface="Ebrima"/>
                <a:cs typeface="Ebrima"/>
              </a:rPr>
              <a:t> </a:t>
            </a:r>
            <a:r>
              <a:rPr b="0" u="heavy" spc="-5" dirty="0">
                <a:solidFill>
                  <a:srgbClr val="252829"/>
                </a:solidFill>
                <a:uFill>
                  <a:solidFill>
                    <a:srgbClr val="D2523B"/>
                  </a:solidFill>
                </a:uFill>
                <a:latin typeface="Ebrima"/>
                <a:cs typeface="Ebrima"/>
              </a:rPr>
              <a:t>assembly grant official </a:t>
            </a:r>
            <a:r>
              <a:rPr b="0" u="heavy" spc="-10" dirty="0">
                <a:solidFill>
                  <a:srgbClr val="252829"/>
                </a:solidFill>
                <a:uFill>
                  <a:solidFill>
                    <a:srgbClr val="D2523B"/>
                  </a:solidFill>
                </a:uFill>
                <a:latin typeface="Ebrima"/>
                <a:cs typeface="Ebrima"/>
              </a:rPr>
              <a:t>statu</a:t>
            </a:r>
            <a:r>
              <a:rPr b="0" spc="-10" dirty="0">
                <a:solidFill>
                  <a:srgbClr val="252829"/>
                </a:solidFill>
                <a:latin typeface="Ebrima"/>
                <a:cs typeface="Ebrima"/>
              </a:rPr>
              <a:t>s </a:t>
            </a:r>
            <a:r>
              <a:rPr b="0" spc="-5" dirty="0">
                <a:solidFill>
                  <a:srgbClr val="252829"/>
                </a:solidFill>
                <a:latin typeface="Ebrima"/>
                <a:cs typeface="Ebrima"/>
              </a:rPr>
              <a:t> </a:t>
            </a:r>
            <a:r>
              <a:rPr b="0" dirty="0">
                <a:solidFill>
                  <a:srgbClr val="252829"/>
                </a:solidFill>
                <a:latin typeface="Ebrima"/>
                <a:cs typeface="Ebrima"/>
              </a:rPr>
              <a:t>of</a:t>
            </a:r>
            <a:r>
              <a:rPr b="0" spc="-20" dirty="0">
                <a:solidFill>
                  <a:srgbClr val="252829"/>
                </a:solidFill>
                <a:latin typeface="Ebrima"/>
                <a:cs typeface="Ebrima"/>
              </a:rPr>
              <a:t> </a:t>
            </a:r>
            <a:r>
              <a:rPr b="0" spc="-5" dirty="0">
                <a:solidFill>
                  <a:srgbClr val="252829"/>
                </a:solidFill>
                <a:latin typeface="Ebrima"/>
                <a:cs typeface="Ebrima"/>
              </a:rPr>
              <a:t>Bangla.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041775" y="3404361"/>
            <a:ext cx="46431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77240" algn="l"/>
                <a:tab pos="2595880" algn="l"/>
                <a:tab pos="3510279" algn="l"/>
              </a:tabLst>
            </a:pPr>
            <a:r>
              <a:rPr sz="2800" dirty="0">
                <a:solidFill>
                  <a:srgbClr val="252829"/>
                </a:solidFill>
                <a:latin typeface="Ebrima"/>
                <a:cs typeface="Ebrima"/>
              </a:rPr>
              <a:t>-</a:t>
            </a:r>
            <a:r>
              <a:rPr sz="2800" spc="-10" dirty="0">
                <a:solidFill>
                  <a:srgbClr val="252829"/>
                </a:solidFill>
                <a:latin typeface="Ebrima"/>
                <a:cs typeface="Ebrima"/>
              </a:rPr>
              <a:t>I</a:t>
            </a:r>
            <a:r>
              <a:rPr sz="2800" spc="-5" dirty="0">
                <a:solidFill>
                  <a:srgbClr val="252829"/>
                </a:solidFill>
                <a:latin typeface="Ebrima"/>
                <a:cs typeface="Ebrima"/>
              </a:rPr>
              <a:t>t</a:t>
            </a:r>
            <a:r>
              <a:rPr sz="2800" dirty="0">
                <a:solidFill>
                  <a:srgbClr val="252829"/>
                </a:solidFill>
                <a:latin typeface="Ebrima"/>
                <a:cs typeface="Ebrima"/>
              </a:rPr>
              <a:t>	</a:t>
            </a:r>
            <a:r>
              <a:rPr sz="2800" spc="-5" dirty="0">
                <a:solidFill>
                  <a:srgbClr val="252829"/>
                </a:solidFill>
                <a:latin typeface="Ebrima"/>
                <a:cs typeface="Ebrima"/>
              </a:rPr>
              <a:t>bec</a:t>
            </a:r>
            <a:r>
              <a:rPr sz="2800" dirty="0">
                <a:solidFill>
                  <a:srgbClr val="252829"/>
                </a:solidFill>
                <a:latin typeface="Ebrima"/>
                <a:cs typeface="Ebrima"/>
              </a:rPr>
              <a:t>o</a:t>
            </a:r>
            <a:r>
              <a:rPr sz="2800" spc="-10" dirty="0">
                <a:solidFill>
                  <a:srgbClr val="252829"/>
                </a:solidFill>
                <a:latin typeface="Ebrima"/>
                <a:cs typeface="Ebrima"/>
              </a:rPr>
              <a:t>me</a:t>
            </a:r>
            <a:r>
              <a:rPr sz="2800" spc="-5" dirty="0">
                <a:solidFill>
                  <a:srgbClr val="252829"/>
                </a:solidFill>
                <a:latin typeface="Ebrima"/>
                <a:cs typeface="Ebrima"/>
              </a:rPr>
              <a:t>s</a:t>
            </a:r>
            <a:r>
              <a:rPr sz="2800" dirty="0">
                <a:solidFill>
                  <a:srgbClr val="252829"/>
                </a:solidFill>
                <a:latin typeface="Ebrima"/>
                <a:cs typeface="Ebrima"/>
              </a:rPr>
              <a:t>	</a:t>
            </a:r>
            <a:r>
              <a:rPr sz="2800" spc="-5" dirty="0">
                <a:solidFill>
                  <a:srgbClr val="252829"/>
                </a:solidFill>
                <a:latin typeface="Ebrima"/>
                <a:cs typeface="Ebrima"/>
              </a:rPr>
              <a:t>the</a:t>
            </a:r>
            <a:r>
              <a:rPr sz="2800" dirty="0">
                <a:solidFill>
                  <a:srgbClr val="252829"/>
                </a:solidFill>
                <a:latin typeface="Ebrima"/>
                <a:cs typeface="Ebrima"/>
              </a:rPr>
              <a:t>	</a:t>
            </a:r>
            <a:r>
              <a:rPr sz="2800" spc="-10" dirty="0">
                <a:solidFill>
                  <a:srgbClr val="252829"/>
                </a:solidFill>
                <a:latin typeface="Ebrima"/>
                <a:cs typeface="Ebrima"/>
              </a:rPr>
              <a:t>se</a:t>
            </a:r>
            <a:r>
              <a:rPr sz="2800" spc="-5" dirty="0">
                <a:solidFill>
                  <a:srgbClr val="252829"/>
                </a:solidFill>
                <a:latin typeface="Ebrima"/>
                <a:cs typeface="Ebrima"/>
              </a:rPr>
              <a:t>cond</a:t>
            </a:r>
            <a:endParaRPr sz="2800">
              <a:latin typeface="Ebrima"/>
              <a:cs typeface="Ebri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34273" y="3724452"/>
            <a:ext cx="6743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4200" baseline="-16865" dirty="0">
                <a:solidFill>
                  <a:srgbClr val="252829"/>
                </a:solidFill>
                <a:latin typeface="Ebrima"/>
                <a:cs typeface="Ebrima"/>
              </a:rPr>
              <a:t>29</a:t>
            </a:r>
            <a:r>
              <a:rPr sz="1850" dirty="0">
                <a:solidFill>
                  <a:srgbClr val="252829"/>
                </a:solidFill>
                <a:latin typeface="Ebrima"/>
                <a:cs typeface="Ebrima"/>
              </a:rPr>
              <a:t>th</a:t>
            </a:r>
            <a:endParaRPr sz="1850">
              <a:latin typeface="Ebrima"/>
              <a:cs typeface="Ebri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41775" y="3831132"/>
            <a:ext cx="367093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1419225" algn="l"/>
                <a:tab pos="3246755" algn="l"/>
              </a:tabLst>
            </a:pPr>
            <a:r>
              <a:rPr sz="2800" spc="-5" dirty="0">
                <a:solidFill>
                  <a:srgbClr val="252829"/>
                </a:solidFill>
                <a:latin typeface="Ebrima"/>
                <a:cs typeface="Ebrima"/>
              </a:rPr>
              <a:t>official	</a:t>
            </a:r>
            <a:r>
              <a:rPr sz="2800" spc="-25" dirty="0">
                <a:solidFill>
                  <a:srgbClr val="252829"/>
                </a:solidFill>
                <a:latin typeface="Ebrima"/>
                <a:cs typeface="Ebrima"/>
              </a:rPr>
              <a:t>l</a:t>
            </a:r>
            <a:r>
              <a:rPr sz="2800" spc="-5" dirty="0">
                <a:solidFill>
                  <a:srgbClr val="252829"/>
                </a:solidFill>
                <a:latin typeface="Ebrima"/>
                <a:cs typeface="Ebrima"/>
              </a:rPr>
              <a:t>angu</a:t>
            </a:r>
            <a:r>
              <a:rPr sz="2800" dirty="0">
                <a:solidFill>
                  <a:srgbClr val="252829"/>
                </a:solidFill>
                <a:latin typeface="Ebrima"/>
                <a:cs typeface="Ebrima"/>
              </a:rPr>
              <a:t>a</a:t>
            </a:r>
            <a:r>
              <a:rPr sz="2800" spc="-5" dirty="0">
                <a:solidFill>
                  <a:srgbClr val="252829"/>
                </a:solidFill>
                <a:latin typeface="Ebrima"/>
                <a:cs typeface="Ebrima"/>
              </a:rPr>
              <a:t>ge</a:t>
            </a:r>
            <a:r>
              <a:rPr sz="2800" dirty="0">
                <a:solidFill>
                  <a:srgbClr val="252829"/>
                </a:solidFill>
                <a:latin typeface="Ebrima"/>
                <a:cs typeface="Ebrima"/>
              </a:rPr>
              <a:t>	on  </a:t>
            </a:r>
            <a:r>
              <a:rPr sz="2800" spc="-5" dirty="0">
                <a:solidFill>
                  <a:srgbClr val="252829"/>
                </a:solidFill>
                <a:latin typeface="Ebrima"/>
                <a:cs typeface="Ebrima"/>
              </a:rPr>
              <a:t>February</a:t>
            </a:r>
            <a:r>
              <a:rPr sz="2800" spc="-10" dirty="0">
                <a:solidFill>
                  <a:srgbClr val="252829"/>
                </a:solidFill>
                <a:latin typeface="Ebrima"/>
                <a:cs typeface="Ebrima"/>
              </a:rPr>
              <a:t> </a:t>
            </a:r>
            <a:r>
              <a:rPr sz="2800" spc="-5" dirty="0">
                <a:solidFill>
                  <a:srgbClr val="252829"/>
                </a:solidFill>
                <a:latin typeface="Ebrima"/>
                <a:cs typeface="Ebrima"/>
              </a:rPr>
              <a:t>1956.</a:t>
            </a:r>
            <a:endParaRPr sz="2800">
              <a:latin typeface="Ebrima"/>
              <a:cs typeface="Ebri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703021"/>
            <a:ext cx="794194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b="0" spc="-105" dirty="0">
                <a:solidFill>
                  <a:srgbClr val="D2523B"/>
                </a:solidFill>
                <a:latin typeface="Arial MT"/>
                <a:cs typeface="Arial MT"/>
              </a:rPr>
              <a:t>F</a:t>
            </a:r>
            <a:r>
              <a:rPr sz="3600" b="0" spc="-95" dirty="0">
                <a:solidFill>
                  <a:srgbClr val="D2523B"/>
                </a:solidFill>
                <a:latin typeface="Arial MT"/>
                <a:cs typeface="Arial MT"/>
              </a:rPr>
              <a:t>o</a:t>
            </a:r>
            <a:r>
              <a:rPr sz="3600" b="0" dirty="0">
                <a:solidFill>
                  <a:srgbClr val="D2523B"/>
                </a:solidFill>
                <a:latin typeface="Arial MT"/>
                <a:cs typeface="Arial MT"/>
              </a:rPr>
              <a:t>r</a:t>
            </a:r>
            <a:r>
              <a:rPr sz="3600" b="0" spc="-210" dirty="0">
                <a:solidFill>
                  <a:srgbClr val="D2523B"/>
                </a:solidFill>
                <a:latin typeface="Arial MT"/>
                <a:cs typeface="Arial MT"/>
              </a:rPr>
              <a:t> </a:t>
            </a:r>
            <a:r>
              <a:rPr sz="3600" b="0" spc="-100" dirty="0">
                <a:solidFill>
                  <a:srgbClr val="D2523B"/>
                </a:solidFill>
                <a:latin typeface="Arial MT"/>
                <a:cs typeface="Arial MT"/>
              </a:rPr>
              <a:t>m</a:t>
            </a:r>
            <a:r>
              <a:rPr sz="3600" b="0" spc="-95" dirty="0">
                <a:solidFill>
                  <a:srgbClr val="D2523B"/>
                </a:solidFill>
                <a:latin typeface="Arial MT"/>
                <a:cs typeface="Arial MT"/>
              </a:rPr>
              <a:t>o</a:t>
            </a:r>
            <a:r>
              <a:rPr sz="3600" b="0" spc="-100" dirty="0">
                <a:solidFill>
                  <a:srgbClr val="D2523B"/>
                </a:solidFill>
                <a:latin typeface="Arial MT"/>
                <a:cs typeface="Arial MT"/>
              </a:rPr>
              <a:t>r</a:t>
            </a:r>
            <a:r>
              <a:rPr sz="3600" b="0" dirty="0">
                <a:solidFill>
                  <a:srgbClr val="D2523B"/>
                </a:solidFill>
                <a:latin typeface="Arial MT"/>
                <a:cs typeface="Arial MT"/>
              </a:rPr>
              <a:t>e</a:t>
            </a:r>
            <a:r>
              <a:rPr sz="3600" b="0" spc="-220" dirty="0">
                <a:solidFill>
                  <a:srgbClr val="D2523B"/>
                </a:solidFill>
                <a:latin typeface="Arial MT"/>
                <a:cs typeface="Arial MT"/>
              </a:rPr>
              <a:t> </a:t>
            </a:r>
            <a:r>
              <a:rPr sz="3600" b="0" spc="-100" dirty="0">
                <a:solidFill>
                  <a:srgbClr val="D2523B"/>
                </a:solidFill>
                <a:latin typeface="Arial MT"/>
                <a:cs typeface="Arial MT"/>
              </a:rPr>
              <a:t>k</a:t>
            </a:r>
            <a:r>
              <a:rPr sz="3600" b="0" spc="-95" dirty="0">
                <a:solidFill>
                  <a:srgbClr val="D2523B"/>
                </a:solidFill>
                <a:latin typeface="Arial MT"/>
                <a:cs typeface="Arial MT"/>
              </a:rPr>
              <a:t>now</a:t>
            </a:r>
            <a:r>
              <a:rPr sz="3600" b="0" spc="-100" dirty="0">
                <a:solidFill>
                  <a:srgbClr val="D2523B"/>
                </a:solidFill>
                <a:latin typeface="Arial MT"/>
                <a:cs typeface="Arial MT"/>
              </a:rPr>
              <a:t>i</a:t>
            </a:r>
            <a:r>
              <a:rPr sz="3600" b="0" spc="-110" dirty="0">
                <a:solidFill>
                  <a:srgbClr val="D2523B"/>
                </a:solidFill>
                <a:latin typeface="Arial MT"/>
                <a:cs typeface="Arial MT"/>
              </a:rPr>
              <a:t>n</a:t>
            </a:r>
            <a:r>
              <a:rPr sz="3600" b="0" spc="-95" dirty="0">
                <a:solidFill>
                  <a:srgbClr val="D2523B"/>
                </a:solidFill>
                <a:latin typeface="Arial MT"/>
                <a:cs typeface="Arial MT"/>
              </a:rPr>
              <a:t>g</a:t>
            </a:r>
            <a:r>
              <a:rPr sz="3600" b="0" dirty="0">
                <a:solidFill>
                  <a:srgbClr val="D2523B"/>
                </a:solidFill>
                <a:latin typeface="Arial MT"/>
                <a:cs typeface="Arial MT"/>
              </a:rPr>
              <a:t>,</a:t>
            </a:r>
            <a:r>
              <a:rPr sz="3600" b="0" spc="-240" dirty="0">
                <a:solidFill>
                  <a:srgbClr val="D2523B"/>
                </a:solidFill>
                <a:latin typeface="Arial MT"/>
                <a:cs typeface="Arial MT"/>
              </a:rPr>
              <a:t> </a:t>
            </a:r>
            <a:r>
              <a:rPr sz="3600" b="0" spc="-100" dirty="0">
                <a:solidFill>
                  <a:srgbClr val="D2523B"/>
                </a:solidFill>
                <a:latin typeface="Arial MT"/>
                <a:cs typeface="Arial MT"/>
              </a:rPr>
              <a:t>y</a:t>
            </a:r>
            <a:r>
              <a:rPr sz="3600" b="0" spc="-95" dirty="0">
                <a:solidFill>
                  <a:srgbClr val="D2523B"/>
                </a:solidFill>
                <a:latin typeface="Arial MT"/>
                <a:cs typeface="Arial MT"/>
              </a:rPr>
              <a:t>o</a:t>
            </a:r>
            <a:r>
              <a:rPr sz="3600" b="0" dirty="0">
                <a:solidFill>
                  <a:srgbClr val="D2523B"/>
                </a:solidFill>
                <a:latin typeface="Arial MT"/>
                <a:cs typeface="Arial MT"/>
              </a:rPr>
              <a:t>u</a:t>
            </a:r>
            <a:r>
              <a:rPr sz="3600" b="0" spc="-220" dirty="0">
                <a:solidFill>
                  <a:srgbClr val="D2523B"/>
                </a:solidFill>
                <a:latin typeface="Arial MT"/>
                <a:cs typeface="Arial MT"/>
              </a:rPr>
              <a:t> </a:t>
            </a:r>
            <a:r>
              <a:rPr sz="3600" b="0" spc="-100" dirty="0">
                <a:solidFill>
                  <a:srgbClr val="D2523B"/>
                </a:solidFill>
                <a:latin typeface="Arial MT"/>
                <a:cs typeface="Arial MT"/>
              </a:rPr>
              <a:t>m</a:t>
            </a:r>
            <a:r>
              <a:rPr sz="3600" b="0" spc="-95" dirty="0">
                <a:solidFill>
                  <a:srgbClr val="D2523B"/>
                </a:solidFill>
                <a:latin typeface="Arial MT"/>
                <a:cs typeface="Arial MT"/>
              </a:rPr>
              <a:t>a</a:t>
            </a:r>
            <a:r>
              <a:rPr sz="3600" b="0" dirty="0">
                <a:solidFill>
                  <a:srgbClr val="D2523B"/>
                </a:solidFill>
                <a:latin typeface="Arial MT"/>
                <a:cs typeface="Arial MT"/>
              </a:rPr>
              <a:t>y</a:t>
            </a:r>
            <a:r>
              <a:rPr sz="3600" b="0" spc="-210" dirty="0">
                <a:solidFill>
                  <a:srgbClr val="D2523B"/>
                </a:solidFill>
                <a:latin typeface="Arial MT"/>
                <a:cs typeface="Arial MT"/>
              </a:rPr>
              <a:t> </a:t>
            </a:r>
            <a:r>
              <a:rPr sz="3600" b="0" spc="-105" dirty="0">
                <a:solidFill>
                  <a:srgbClr val="D2523B"/>
                </a:solidFill>
                <a:latin typeface="Arial MT"/>
                <a:cs typeface="Arial MT"/>
              </a:rPr>
              <a:t>f</a:t>
            </a:r>
            <a:r>
              <a:rPr sz="3600" b="0" spc="-95" dirty="0">
                <a:solidFill>
                  <a:srgbClr val="D2523B"/>
                </a:solidFill>
                <a:latin typeface="Arial MT"/>
                <a:cs typeface="Arial MT"/>
              </a:rPr>
              <a:t>o</a:t>
            </a:r>
            <a:r>
              <a:rPr sz="3600" b="0" spc="-100" dirty="0">
                <a:solidFill>
                  <a:srgbClr val="D2523B"/>
                </a:solidFill>
                <a:latin typeface="Arial MT"/>
                <a:cs typeface="Arial MT"/>
              </a:rPr>
              <a:t>ll</a:t>
            </a:r>
            <a:r>
              <a:rPr sz="3600" b="0" spc="-95" dirty="0">
                <a:solidFill>
                  <a:srgbClr val="D2523B"/>
                </a:solidFill>
                <a:latin typeface="Arial MT"/>
                <a:cs typeface="Arial MT"/>
              </a:rPr>
              <a:t>o</a:t>
            </a:r>
            <a:r>
              <a:rPr sz="3600" b="0" dirty="0">
                <a:solidFill>
                  <a:srgbClr val="D2523B"/>
                </a:solidFill>
                <a:latin typeface="Arial MT"/>
                <a:cs typeface="Arial MT"/>
              </a:rPr>
              <a:t>w</a:t>
            </a:r>
            <a:r>
              <a:rPr sz="3600" b="0" spc="-245" dirty="0">
                <a:solidFill>
                  <a:srgbClr val="D2523B"/>
                </a:solidFill>
                <a:latin typeface="Arial MT"/>
                <a:cs typeface="Arial MT"/>
              </a:rPr>
              <a:t> </a:t>
            </a:r>
            <a:r>
              <a:rPr sz="3600" b="0" spc="-105" dirty="0">
                <a:solidFill>
                  <a:srgbClr val="D2523B"/>
                </a:solidFill>
                <a:latin typeface="Arial MT"/>
                <a:cs typeface="Arial MT"/>
              </a:rPr>
              <a:t>t</a:t>
            </a:r>
            <a:r>
              <a:rPr sz="3600" b="0" spc="-95" dirty="0">
                <a:solidFill>
                  <a:srgbClr val="D2523B"/>
                </a:solidFill>
                <a:latin typeface="Arial MT"/>
                <a:cs typeface="Arial MT"/>
              </a:rPr>
              <a:t>h</a:t>
            </a:r>
            <a:r>
              <a:rPr sz="3600" b="0" dirty="0">
                <a:solidFill>
                  <a:srgbClr val="D2523B"/>
                </a:solidFill>
                <a:latin typeface="Arial MT"/>
                <a:cs typeface="Arial MT"/>
              </a:rPr>
              <a:t>e  </a:t>
            </a:r>
            <a:r>
              <a:rPr sz="3600" b="0" spc="-95" dirty="0">
                <a:solidFill>
                  <a:srgbClr val="D2523B"/>
                </a:solidFill>
                <a:latin typeface="Arial MT"/>
                <a:cs typeface="Arial MT"/>
              </a:rPr>
              <a:t>re</a:t>
            </a:r>
            <a:r>
              <a:rPr sz="3600" b="0" spc="-100" dirty="0">
                <a:solidFill>
                  <a:srgbClr val="D2523B"/>
                </a:solidFill>
                <a:latin typeface="Arial MT"/>
                <a:cs typeface="Arial MT"/>
              </a:rPr>
              <a:t>c</a:t>
            </a:r>
            <a:r>
              <a:rPr sz="3600" b="0" spc="-95" dirty="0">
                <a:solidFill>
                  <a:srgbClr val="D2523B"/>
                </a:solidFill>
                <a:latin typeface="Arial MT"/>
                <a:cs typeface="Arial MT"/>
              </a:rPr>
              <a:t>omme</a:t>
            </a:r>
            <a:r>
              <a:rPr sz="3600" b="0" spc="-105" dirty="0">
                <a:solidFill>
                  <a:srgbClr val="D2523B"/>
                </a:solidFill>
                <a:latin typeface="Arial MT"/>
                <a:cs typeface="Arial MT"/>
              </a:rPr>
              <a:t>nd</a:t>
            </a:r>
            <a:r>
              <a:rPr sz="3600" b="0" spc="-95" dirty="0">
                <a:solidFill>
                  <a:srgbClr val="D2523B"/>
                </a:solidFill>
                <a:latin typeface="Arial MT"/>
                <a:cs typeface="Arial MT"/>
              </a:rPr>
              <a:t>e</a:t>
            </a:r>
            <a:r>
              <a:rPr sz="3600" b="0" dirty="0">
                <a:solidFill>
                  <a:srgbClr val="D2523B"/>
                </a:solidFill>
                <a:latin typeface="Arial MT"/>
                <a:cs typeface="Arial MT"/>
              </a:rPr>
              <a:t>d</a:t>
            </a:r>
            <a:r>
              <a:rPr sz="3600" b="0" spc="-245" dirty="0">
                <a:solidFill>
                  <a:srgbClr val="D2523B"/>
                </a:solidFill>
                <a:latin typeface="Arial MT"/>
                <a:cs typeface="Arial MT"/>
              </a:rPr>
              <a:t> </a:t>
            </a:r>
            <a:r>
              <a:rPr sz="3600" b="0" spc="-100" dirty="0">
                <a:solidFill>
                  <a:srgbClr val="D2523B"/>
                </a:solidFill>
                <a:latin typeface="Arial MT"/>
                <a:cs typeface="Arial MT"/>
              </a:rPr>
              <a:t>v</a:t>
            </a:r>
            <a:r>
              <a:rPr sz="3600" b="0" spc="-95" dirty="0">
                <a:solidFill>
                  <a:srgbClr val="D2523B"/>
                </a:solidFill>
                <a:latin typeface="Arial MT"/>
                <a:cs typeface="Arial MT"/>
              </a:rPr>
              <a:t>ide</a:t>
            </a:r>
            <a:r>
              <a:rPr sz="3600" b="0" dirty="0">
                <a:solidFill>
                  <a:srgbClr val="D2523B"/>
                </a:solidFill>
                <a:latin typeface="Arial MT"/>
                <a:cs typeface="Arial MT"/>
              </a:rPr>
              <a:t>o</a:t>
            </a:r>
            <a:r>
              <a:rPr sz="3600" b="0" spc="-235" dirty="0">
                <a:solidFill>
                  <a:srgbClr val="D2523B"/>
                </a:solidFill>
                <a:latin typeface="Arial MT"/>
                <a:cs typeface="Arial MT"/>
              </a:rPr>
              <a:t> </a:t>
            </a:r>
            <a:r>
              <a:rPr sz="3600" b="0" spc="-95" dirty="0">
                <a:solidFill>
                  <a:srgbClr val="D2523B"/>
                </a:solidFill>
                <a:latin typeface="Arial MT"/>
                <a:cs typeface="Arial MT"/>
              </a:rPr>
              <a:t>lin</a:t>
            </a:r>
            <a:r>
              <a:rPr sz="3600" b="0" spc="-100" dirty="0">
                <a:solidFill>
                  <a:srgbClr val="D2523B"/>
                </a:solidFill>
                <a:latin typeface="Arial MT"/>
                <a:cs typeface="Arial MT"/>
              </a:rPr>
              <a:t>k………</a:t>
            </a:r>
            <a:r>
              <a:rPr sz="3600" b="0" spc="-110" dirty="0">
                <a:solidFill>
                  <a:srgbClr val="D2523B"/>
                </a:solidFill>
                <a:latin typeface="Arial MT"/>
                <a:cs typeface="Arial MT"/>
              </a:rPr>
              <a:t>…</a:t>
            </a:r>
            <a:r>
              <a:rPr sz="3600" b="0" spc="-100" dirty="0">
                <a:solidFill>
                  <a:srgbClr val="D2523B"/>
                </a:solidFill>
                <a:latin typeface="Arial MT"/>
                <a:cs typeface="Arial MT"/>
              </a:rPr>
              <a:t>……</a:t>
            </a:r>
            <a:r>
              <a:rPr sz="3600" b="0" spc="-110" dirty="0">
                <a:solidFill>
                  <a:srgbClr val="D2523B"/>
                </a:solidFill>
                <a:latin typeface="Arial MT"/>
                <a:cs typeface="Arial MT"/>
              </a:rPr>
              <a:t>…</a:t>
            </a:r>
            <a:r>
              <a:rPr sz="3600" b="0" dirty="0">
                <a:solidFill>
                  <a:srgbClr val="D2523B"/>
                </a:solidFill>
                <a:latin typeface="Arial MT"/>
                <a:cs typeface="Arial MT"/>
              </a:rPr>
              <a:t>.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219960"/>
            <a:ext cx="7703820" cy="90360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2"/>
              </a:rPr>
              <a:t>https://youtu.be/lQ6jJG0qYRU?si=5p9e3v3SSdwbjjHR</a:t>
            </a:r>
            <a:endParaRPr sz="2400">
              <a:latin typeface="Arial MT"/>
              <a:cs typeface="Arial MT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 MT"/>
                <a:cs typeface="Arial MT"/>
              </a:rPr>
              <a:t>https://youtu.be/HOJ8ahH8cco?si=-GJK2un9I2NNSk1F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3276600" y="0"/>
              <a:ext cx="5867400" cy="274320"/>
            </a:xfrm>
            <a:custGeom>
              <a:avLst/>
              <a:gdLst/>
              <a:ahLst/>
              <a:cxnLst/>
              <a:rect l="l" t="t" r="r" b="b"/>
              <a:pathLst>
                <a:path w="5867400" h="274320">
                  <a:moveTo>
                    <a:pt x="0" y="274320"/>
                  </a:moveTo>
                  <a:lnTo>
                    <a:pt x="5867400" y="274320"/>
                  </a:lnTo>
                  <a:lnTo>
                    <a:pt x="5867400" y="0"/>
                  </a:lnTo>
                  <a:lnTo>
                    <a:pt x="0" y="0"/>
                  </a:lnTo>
                  <a:lnTo>
                    <a:pt x="0" y="274320"/>
                  </a:lnTo>
                  <a:close/>
                </a:path>
              </a:pathLst>
            </a:custGeom>
            <a:solidFill>
              <a:srgbClr val="92A1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3276600" cy="5143500"/>
            </a:xfrm>
            <a:custGeom>
              <a:avLst/>
              <a:gdLst/>
              <a:ahLst/>
              <a:cxnLst/>
              <a:rect l="l" t="t" r="r" b="b"/>
              <a:pathLst>
                <a:path w="3276600" h="5143500">
                  <a:moveTo>
                    <a:pt x="3276600" y="0"/>
                  </a:moveTo>
                  <a:lnTo>
                    <a:pt x="0" y="0"/>
                  </a:lnTo>
                  <a:lnTo>
                    <a:pt x="0" y="5143500"/>
                  </a:lnTo>
                  <a:lnTo>
                    <a:pt x="3276600" y="5143500"/>
                  </a:lnTo>
                  <a:lnTo>
                    <a:pt x="3276600" y="0"/>
                  </a:lnTo>
                  <a:close/>
                </a:path>
              </a:pathLst>
            </a:custGeom>
            <a:solidFill>
              <a:srgbClr val="F6DD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459740" y="1006297"/>
            <a:ext cx="26142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252829"/>
                </a:solidFill>
                <a:latin typeface="Ebrima"/>
                <a:cs typeface="Ebrima"/>
              </a:rPr>
              <a:t>Significance</a:t>
            </a:r>
            <a:endParaRPr sz="3600">
              <a:latin typeface="Ebrima"/>
              <a:cs typeface="Ebri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355975" y="198831"/>
            <a:ext cx="548195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b="0" spc="-5" dirty="0">
                <a:latin typeface="Times New Roman"/>
                <a:cs typeface="Times New Roman"/>
              </a:rPr>
              <a:t>The</a:t>
            </a:r>
            <a:r>
              <a:rPr b="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Language</a:t>
            </a:r>
            <a:r>
              <a:rPr b="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Movement</a:t>
            </a:r>
            <a:r>
              <a:rPr b="0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of  </a:t>
            </a:r>
            <a:r>
              <a:rPr b="0" spc="-5" dirty="0">
                <a:latin typeface="Times New Roman"/>
                <a:cs typeface="Times New Roman"/>
              </a:rPr>
              <a:t>1952 </a:t>
            </a:r>
            <a:r>
              <a:rPr b="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was </a:t>
            </a:r>
            <a:r>
              <a:rPr b="0" dirty="0">
                <a:latin typeface="Times New Roman"/>
                <a:cs typeface="Times New Roman"/>
              </a:rPr>
              <a:t>the </a:t>
            </a:r>
            <a:r>
              <a:rPr b="0" spc="-5" dirty="0">
                <a:latin typeface="Times New Roman"/>
                <a:cs typeface="Times New Roman"/>
              </a:rPr>
              <a:t>first </a:t>
            </a:r>
            <a:r>
              <a:rPr b="0" spc="-10" dirty="0">
                <a:latin typeface="Times New Roman"/>
                <a:cs typeface="Times New Roman"/>
              </a:rPr>
              <a:t>organized </a:t>
            </a:r>
            <a:r>
              <a:rPr b="0" spc="-5" dirty="0">
                <a:latin typeface="Times New Roman"/>
                <a:cs typeface="Times New Roman"/>
              </a:rPr>
              <a:t>expression </a:t>
            </a:r>
            <a:r>
              <a:rPr b="0" spc="-15" dirty="0">
                <a:latin typeface="Times New Roman"/>
                <a:cs typeface="Times New Roman"/>
              </a:rPr>
              <a:t>of 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the consciousness of the exploited and </a:t>
            </a:r>
            <a:r>
              <a:rPr b="0" spc="-68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deprived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masses</a:t>
            </a:r>
            <a:r>
              <a:rPr b="0" spc="1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of </a:t>
            </a:r>
            <a:r>
              <a:rPr b="0" spc="-5" dirty="0">
                <a:latin typeface="Times New Roman"/>
                <a:cs typeface="Times New Roman"/>
              </a:rPr>
              <a:t>Bangladesh.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263900" y="2333066"/>
            <a:ext cx="5574665" cy="2586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4775" marR="5080" indent="-92075" algn="just">
              <a:lnSpc>
                <a:spcPct val="100000"/>
              </a:lnSpc>
              <a:spcBef>
                <a:spcPts val="95"/>
              </a:spcBef>
            </a:pPr>
            <a:r>
              <a:rPr sz="2800" strike="sngStrike" spc="-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800" strike="sngStrike" spc="-3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800" strike="sngStrike" spc="-5" dirty="0">
                <a:solidFill>
                  <a:srgbClr val="292934"/>
                </a:solidFill>
                <a:latin typeface="Times New Roman"/>
                <a:cs typeface="Times New Roman"/>
              </a:rPr>
              <a:t>This</a:t>
            </a:r>
            <a:r>
              <a:rPr sz="2800" strike="sngStrike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800" strike="sngStrike" spc="-5" dirty="0">
                <a:solidFill>
                  <a:srgbClr val="292934"/>
                </a:solidFill>
                <a:latin typeface="Times New Roman"/>
                <a:cs typeface="Times New Roman"/>
              </a:rPr>
              <a:t>consciousness</a:t>
            </a:r>
            <a:r>
              <a:rPr sz="2800" strike="sngStrike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800" strike="sngStrike" spc="-5" dirty="0">
                <a:solidFill>
                  <a:srgbClr val="292934"/>
                </a:solidFill>
                <a:latin typeface="Times New Roman"/>
                <a:cs typeface="Times New Roman"/>
              </a:rPr>
              <a:t>born</a:t>
            </a:r>
            <a:r>
              <a:rPr sz="2800" strike="sngStrike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800" strike="sngStrike" spc="-5" dirty="0">
                <a:solidFill>
                  <a:srgbClr val="292934"/>
                </a:solidFill>
                <a:latin typeface="Times New Roman"/>
                <a:cs typeface="Times New Roman"/>
              </a:rPr>
              <a:t>out</a:t>
            </a:r>
            <a:r>
              <a:rPr sz="2800" strike="sngStrike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800" strike="sngStrike" spc="-5" dirty="0">
                <a:solidFill>
                  <a:srgbClr val="292934"/>
                </a:solidFill>
                <a:latin typeface="Times New Roman"/>
                <a:cs typeface="Times New Roman"/>
              </a:rPr>
              <a:t>of</a:t>
            </a:r>
            <a:r>
              <a:rPr sz="2800" strike="sngStrike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800" strike="sngStrike" spc="-5" dirty="0">
                <a:solidFill>
                  <a:srgbClr val="292934"/>
                </a:solidFill>
                <a:latin typeface="Times New Roman"/>
                <a:cs typeface="Times New Roman"/>
              </a:rPr>
              <a:t>th</a:t>
            </a:r>
            <a:r>
              <a:rPr sz="2800" strike="noStrike" spc="-5" dirty="0">
                <a:solidFill>
                  <a:srgbClr val="292934"/>
                </a:solidFill>
                <a:latin typeface="Times New Roman"/>
                <a:cs typeface="Times New Roman"/>
              </a:rPr>
              <a:t>e </a:t>
            </a:r>
            <a:r>
              <a:rPr sz="2800" strike="noStrike" spc="-68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800" strike="noStrike" spc="-5" dirty="0">
                <a:solidFill>
                  <a:srgbClr val="292934"/>
                </a:solidFill>
                <a:latin typeface="Times New Roman"/>
                <a:cs typeface="Times New Roman"/>
              </a:rPr>
              <a:t>Language Movement inspired all </a:t>
            </a:r>
            <a:r>
              <a:rPr sz="2800" strike="noStrike" dirty="0">
                <a:solidFill>
                  <a:srgbClr val="292934"/>
                </a:solidFill>
                <a:latin typeface="Times New Roman"/>
                <a:cs typeface="Times New Roman"/>
              </a:rPr>
              <a:t>the </a:t>
            </a:r>
            <a:r>
              <a:rPr sz="2800" strike="noStrike" spc="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800" strike="noStrike" spc="-5" dirty="0">
                <a:solidFill>
                  <a:srgbClr val="292934"/>
                </a:solidFill>
                <a:latin typeface="Times New Roman"/>
                <a:cs typeface="Times New Roman"/>
              </a:rPr>
              <a:t>subsequent Movements and helped </a:t>
            </a:r>
            <a:r>
              <a:rPr sz="2800" strike="noStrike" spc="-15" dirty="0">
                <a:solidFill>
                  <a:srgbClr val="292934"/>
                </a:solidFill>
                <a:latin typeface="Times New Roman"/>
                <a:cs typeface="Times New Roman"/>
              </a:rPr>
              <a:t>to </a:t>
            </a:r>
            <a:r>
              <a:rPr sz="2800" strike="noStrike" spc="-1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800" strike="noStrike" spc="-5" dirty="0">
                <a:solidFill>
                  <a:srgbClr val="292934"/>
                </a:solidFill>
                <a:latin typeface="Times New Roman"/>
                <a:cs typeface="Times New Roman"/>
              </a:rPr>
              <a:t>achieve the political, </a:t>
            </a:r>
            <a:r>
              <a:rPr sz="2800" strike="noStrike" dirty="0">
                <a:solidFill>
                  <a:srgbClr val="292934"/>
                </a:solidFill>
                <a:latin typeface="Times New Roman"/>
                <a:cs typeface="Times New Roman"/>
              </a:rPr>
              <a:t>the </a:t>
            </a:r>
            <a:r>
              <a:rPr sz="2800" strike="noStrike" spc="-5" dirty="0">
                <a:solidFill>
                  <a:srgbClr val="292934"/>
                </a:solidFill>
                <a:latin typeface="Times New Roman"/>
                <a:cs typeface="Times New Roman"/>
              </a:rPr>
              <a:t>cultural and </a:t>
            </a:r>
            <a:r>
              <a:rPr sz="2800" strike="noStrike" dirty="0">
                <a:solidFill>
                  <a:srgbClr val="292934"/>
                </a:solidFill>
                <a:latin typeface="Times New Roman"/>
                <a:cs typeface="Times New Roman"/>
              </a:rPr>
              <a:t> the</a:t>
            </a:r>
            <a:r>
              <a:rPr sz="2800" strike="noStrike" spc="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800" strike="noStrike" spc="-10" dirty="0">
                <a:solidFill>
                  <a:srgbClr val="292934"/>
                </a:solidFill>
                <a:latin typeface="Times New Roman"/>
                <a:cs typeface="Times New Roman"/>
              </a:rPr>
              <a:t>economic</a:t>
            </a:r>
            <a:r>
              <a:rPr sz="2800" strike="noStrike" spc="-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800" strike="noStrike" dirty="0">
                <a:solidFill>
                  <a:srgbClr val="292934"/>
                </a:solidFill>
                <a:latin typeface="Times New Roman"/>
                <a:cs typeface="Times New Roman"/>
              </a:rPr>
              <a:t>freedom</a:t>
            </a:r>
            <a:r>
              <a:rPr sz="2800" strike="noStrike" spc="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800" strike="noStrike" spc="-5" dirty="0">
                <a:solidFill>
                  <a:srgbClr val="292934"/>
                </a:solidFill>
                <a:latin typeface="Times New Roman"/>
                <a:cs typeface="Times New Roman"/>
              </a:rPr>
              <a:t>leading</a:t>
            </a:r>
            <a:r>
              <a:rPr sz="2800" strike="noStrike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800" strike="noStrike" spc="-15" dirty="0">
                <a:solidFill>
                  <a:srgbClr val="292934"/>
                </a:solidFill>
                <a:latin typeface="Times New Roman"/>
                <a:cs typeface="Times New Roman"/>
              </a:rPr>
              <a:t>to </a:t>
            </a:r>
            <a:r>
              <a:rPr sz="2800" strike="noStrike" spc="-68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800" strike="noStrike" spc="-5" dirty="0">
                <a:solidFill>
                  <a:srgbClr val="292934"/>
                </a:solidFill>
                <a:latin typeface="Times New Roman"/>
                <a:cs typeface="Times New Roman"/>
              </a:rPr>
              <a:t>independence.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3276600" y="0"/>
              <a:ext cx="5867400" cy="274320"/>
            </a:xfrm>
            <a:custGeom>
              <a:avLst/>
              <a:gdLst/>
              <a:ahLst/>
              <a:cxnLst/>
              <a:rect l="l" t="t" r="r" b="b"/>
              <a:pathLst>
                <a:path w="5867400" h="274320">
                  <a:moveTo>
                    <a:pt x="0" y="274320"/>
                  </a:moveTo>
                  <a:lnTo>
                    <a:pt x="5867400" y="274320"/>
                  </a:lnTo>
                  <a:lnTo>
                    <a:pt x="5867400" y="0"/>
                  </a:lnTo>
                  <a:lnTo>
                    <a:pt x="0" y="0"/>
                  </a:lnTo>
                  <a:lnTo>
                    <a:pt x="0" y="274320"/>
                  </a:lnTo>
                  <a:close/>
                </a:path>
              </a:pathLst>
            </a:custGeom>
            <a:solidFill>
              <a:srgbClr val="92A1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3276600" cy="5143500"/>
            </a:xfrm>
            <a:custGeom>
              <a:avLst/>
              <a:gdLst/>
              <a:ahLst/>
              <a:cxnLst/>
              <a:rect l="l" t="t" r="r" b="b"/>
              <a:pathLst>
                <a:path w="3276600" h="5143500">
                  <a:moveTo>
                    <a:pt x="3276600" y="0"/>
                  </a:moveTo>
                  <a:lnTo>
                    <a:pt x="0" y="0"/>
                  </a:lnTo>
                  <a:lnTo>
                    <a:pt x="0" y="5143500"/>
                  </a:lnTo>
                  <a:lnTo>
                    <a:pt x="3276600" y="5143500"/>
                  </a:lnTo>
                  <a:lnTo>
                    <a:pt x="3276600" y="0"/>
                  </a:lnTo>
                  <a:close/>
                </a:path>
              </a:pathLst>
            </a:custGeom>
            <a:solidFill>
              <a:srgbClr val="F6DD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459740" y="1006297"/>
            <a:ext cx="26142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252829"/>
                </a:solidFill>
                <a:latin typeface="Ebrima"/>
                <a:cs typeface="Ebrima"/>
              </a:rPr>
              <a:t>Significance</a:t>
            </a:r>
            <a:endParaRPr sz="3600">
              <a:latin typeface="Ebrima"/>
              <a:cs typeface="Ebri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00400" y="198831"/>
            <a:ext cx="5701030" cy="47205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8275" marR="71755" algn="just">
              <a:lnSpc>
                <a:spcPct val="100000"/>
              </a:lnSpc>
              <a:spcBef>
                <a:spcPts val="95"/>
              </a:spcBef>
              <a:buSzPct val="96428"/>
              <a:buFont typeface="Wingdings"/>
              <a:buChar char=""/>
              <a:tabLst>
                <a:tab pos="485775" algn="l"/>
              </a:tabLst>
            </a:pPr>
            <a:r>
              <a:rPr sz="2800" spc="-5" dirty="0">
                <a:solidFill>
                  <a:srgbClr val="292934"/>
                </a:solidFill>
                <a:latin typeface="Times New Roman"/>
                <a:cs typeface="Times New Roman"/>
              </a:rPr>
              <a:t>This</a:t>
            </a:r>
            <a:r>
              <a:rPr sz="280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92934"/>
                </a:solidFill>
                <a:latin typeface="Times New Roman"/>
                <a:cs typeface="Times New Roman"/>
              </a:rPr>
              <a:t>movement</a:t>
            </a:r>
            <a:r>
              <a:rPr sz="280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92934"/>
                </a:solidFill>
                <a:latin typeface="Times New Roman"/>
                <a:cs typeface="Times New Roman"/>
              </a:rPr>
              <a:t>laid</a:t>
            </a:r>
            <a:r>
              <a:rPr sz="280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92934"/>
                </a:solidFill>
                <a:latin typeface="Times New Roman"/>
                <a:cs typeface="Times New Roman"/>
              </a:rPr>
              <a:t>a</a:t>
            </a:r>
            <a:r>
              <a:rPr sz="280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92934"/>
                </a:solidFill>
                <a:latin typeface="Times New Roman"/>
                <a:cs typeface="Times New Roman"/>
              </a:rPr>
              <a:t>major </a:t>
            </a:r>
            <a:r>
              <a:rPr sz="2800" spc="-68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92934"/>
                </a:solidFill>
                <a:latin typeface="Times New Roman"/>
                <a:cs typeface="Times New Roman"/>
              </a:rPr>
              <a:t>foundation</a:t>
            </a:r>
            <a:r>
              <a:rPr sz="2800" spc="-1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92934"/>
                </a:solidFill>
                <a:latin typeface="Times New Roman"/>
                <a:cs typeface="Times New Roman"/>
              </a:rPr>
              <a:t>of our </a:t>
            </a:r>
            <a:r>
              <a:rPr sz="2800" spc="-5" dirty="0">
                <a:solidFill>
                  <a:srgbClr val="292934"/>
                </a:solidFill>
                <a:latin typeface="Times New Roman"/>
                <a:cs typeface="Times New Roman"/>
              </a:rPr>
              <a:t>liberation</a:t>
            </a:r>
            <a:r>
              <a:rPr sz="2800" spc="-1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800" spc="-45" dirty="0">
                <a:solidFill>
                  <a:srgbClr val="292934"/>
                </a:solidFill>
                <a:latin typeface="Times New Roman"/>
                <a:cs typeface="Times New Roman"/>
              </a:rPr>
              <a:t>war.</a:t>
            </a:r>
            <a:endParaRPr sz="2800">
              <a:latin typeface="Times New Roman"/>
              <a:cs typeface="Times New Roman"/>
            </a:endParaRPr>
          </a:p>
          <a:p>
            <a:pPr marL="168275" marR="68580" algn="just">
              <a:lnSpc>
                <a:spcPct val="100000"/>
              </a:lnSpc>
              <a:spcBef>
                <a:spcPts val="5"/>
              </a:spcBef>
              <a:buSzPct val="96428"/>
              <a:buFont typeface="Wingdings"/>
              <a:buChar char=""/>
              <a:tabLst>
                <a:tab pos="485775" algn="l"/>
              </a:tabLst>
            </a:pPr>
            <a:r>
              <a:rPr sz="2800" spc="-5" dirty="0">
                <a:solidFill>
                  <a:srgbClr val="292934"/>
                </a:solidFill>
                <a:latin typeface="Times New Roman"/>
                <a:cs typeface="Times New Roman"/>
              </a:rPr>
              <a:t>On </a:t>
            </a:r>
            <a:r>
              <a:rPr sz="2800" dirty="0">
                <a:solidFill>
                  <a:srgbClr val="292934"/>
                </a:solidFill>
                <a:latin typeface="Times New Roman"/>
                <a:cs typeface="Times New Roman"/>
              </a:rPr>
              <a:t>February </a:t>
            </a:r>
            <a:r>
              <a:rPr sz="2800" spc="-5" dirty="0">
                <a:solidFill>
                  <a:srgbClr val="292934"/>
                </a:solidFill>
                <a:latin typeface="Times New Roman"/>
                <a:cs typeface="Times New Roman"/>
              </a:rPr>
              <a:t>29, </a:t>
            </a:r>
            <a:r>
              <a:rPr sz="2800" dirty="0">
                <a:solidFill>
                  <a:srgbClr val="292934"/>
                </a:solidFill>
                <a:latin typeface="Times New Roman"/>
                <a:cs typeface="Times New Roman"/>
              </a:rPr>
              <a:t>1956: </a:t>
            </a:r>
            <a:r>
              <a:rPr sz="2800" spc="-5" dirty="0">
                <a:solidFill>
                  <a:srgbClr val="292934"/>
                </a:solidFill>
                <a:latin typeface="Times New Roman"/>
                <a:cs typeface="Times New Roman"/>
              </a:rPr>
              <a:t>Recognition </a:t>
            </a:r>
            <a:r>
              <a:rPr sz="2800" spc="-68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292934"/>
                </a:solidFill>
                <a:latin typeface="Times New Roman"/>
                <a:cs typeface="Times New Roman"/>
              </a:rPr>
              <a:t>made </a:t>
            </a:r>
            <a:r>
              <a:rPr sz="2800" dirty="0">
                <a:solidFill>
                  <a:srgbClr val="292934"/>
                </a:solidFill>
                <a:latin typeface="Times New Roman"/>
                <a:cs typeface="Times New Roman"/>
              </a:rPr>
              <a:t>on the </a:t>
            </a:r>
            <a:r>
              <a:rPr sz="2800" spc="-5" dirty="0">
                <a:solidFill>
                  <a:srgbClr val="292934"/>
                </a:solidFill>
                <a:latin typeface="Times New Roman"/>
                <a:cs typeface="Times New Roman"/>
              </a:rPr>
              <a:t>Pakistan constitution that </a:t>
            </a:r>
            <a:r>
              <a:rPr sz="2800" spc="-68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92934"/>
                </a:solidFill>
                <a:latin typeface="Times New Roman"/>
                <a:cs typeface="Times New Roman"/>
              </a:rPr>
              <a:t>“The</a:t>
            </a:r>
            <a:r>
              <a:rPr sz="2800" spc="30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92934"/>
                </a:solidFill>
                <a:latin typeface="Times New Roman"/>
                <a:cs typeface="Times New Roman"/>
              </a:rPr>
              <a:t>state</a:t>
            </a:r>
            <a:r>
              <a:rPr sz="2800" spc="29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92934"/>
                </a:solidFill>
                <a:latin typeface="Times New Roman"/>
                <a:cs typeface="Times New Roman"/>
              </a:rPr>
              <a:t>language</a:t>
            </a:r>
            <a:r>
              <a:rPr sz="2800" spc="31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92934"/>
                </a:solidFill>
                <a:latin typeface="Times New Roman"/>
                <a:cs typeface="Times New Roman"/>
              </a:rPr>
              <a:t>of</a:t>
            </a:r>
            <a:r>
              <a:rPr sz="2800" spc="31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92934"/>
                </a:solidFill>
                <a:latin typeface="Times New Roman"/>
                <a:cs typeface="Times New Roman"/>
              </a:rPr>
              <a:t>Pakistan</a:t>
            </a:r>
            <a:r>
              <a:rPr sz="2800" spc="32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92934"/>
                </a:solidFill>
                <a:latin typeface="Times New Roman"/>
                <a:cs typeface="Times New Roman"/>
              </a:rPr>
              <a:t>shall</a:t>
            </a:r>
            <a:endParaRPr sz="2800">
              <a:latin typeface="Times New Roman"/>
              <a:cs typeface="Times New Roman"/>
            </a:endParaRPr>
          </a:p>
          <a:p>
            <a:pPr marL="76200" algn="just">
              <a:lnSpc>
                <a:spcPct val="100000"/>
              </a:lnSpc>
              <a:tabLst>
                <a:tab pos="5342890" algn="l"/>
              </a:tabLst>
            </a:pPr>
            <a:r>
              <a:rPr sz="2800" strike="sngStrike" spc="2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800" strike="sngStrike" spc="-5" dirty="0">
                <a:solidFill>
                  <a:srgbClr val="292934"/>
                </a:solidFill>
                <a:latin typeface="Times New Roman"/>
                <a:cs typeface="Times New Roman"/>
              </a:rPr>
              <a:t>be</a:t>
            </a:r>
            <a:r>
              <a:rPr sz="2800" strike="sngStrike" spc="-2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800" strike="sngStrike" spc="-5" dirty="0">
                <a:solidFill>
                  <a:srgbClr val="292934"/>
                </a:solidFill>
                <a:latin typeface="Times New Roman"/>
                <a:cs typeface="Times New Roman"/>
              </a:rPr>
              <a:t>Urdu</a:t>
            </a:r>
            <a:r>
              <a:rPr sz="2800" strike="sngStrike" spc="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800" strike="sngStrike" spc="-5" dirty="0">
                <a:solidFill>
                  <a:srgbClr val="292934"/>
                </a:solidFill>
                <a:latin typeface="Times New Roman"/>
                <a:cs typeface="Times New Roman"/>
              </a:rPr>
              <a:t>and</a:t>
            </a:r>
            <a:r>
              <a:rPr sz="2800" strike="sngStrike" spc="-2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800" strike="sngStrike" spc="-5" dirty="0">
                <a:solidFill>
                  <a:srgbClr val="292934"/>
                </a:solidFill>
                <a:latin typeface="Times New Roman"/>
                <a:cs typeface="Times New Roman"/>
              </a:rPr>
              <a:t>Bengali.”	</a:t>
            </a:r>
            <a:endParaRPr sz="2800">
              <a:latin typeface="Times New Roman"/>
              <a:cs typeface="Times New Roman"/>
            </a:endParaRPr>
          </a:p>
          <a:p>
            <a:pPr marL="168275" marR="67945" algn="just">
              <a:lnSpc>
                <a:spcPct val="100000"/>
              </a:lnSpc>
              <a:buSzPct val="96428"/>
              <a:buFont typeface="Wingdings"/>
              <a:buChar char=""/>
              <a:tabLst>
                <a:tab pos="485775" algn="l"/>
              </a:tabLst>
            </a:pPr>
            <a:r>
              <a:rPr sz="2800" spc="-5" dirty="0">
                <a:solidFill>
                  <a:srgbClr val="292934"/>
                </a:solidFill>
                <a:latin typeface="Times New Roman"/>
                <a:cs typeface="Times New Roman"/>
              </a:rPr>
              <a:t>UNESCO recognized </a:t>
            </a:r>
            <a:r>
              <a:rPr sz="2800" spc="5" dirty="0">
                <a:solidFill>
                  <a:srgbClr val="292934"/>
                </a:solidFill>
                <a:latin typeface="Times New Roman"/>
                <a:cs typeface="Times New Roman"/>
              </a:rPr>
              <a:t>21</a:t>
            </a:r>
            <a:r>
              <a:rPr sz="2775" spc="7" baseline="25525" dirty="0">
                <a:solidFill>
                  <a:srgbClr val="292934"/>
                </a:solidFill>
                <a:latin typeface="Times New Roman"/>
                <a:cs typeface="Times New Roman"/>
              </a:rPr>
              <a:t>st</a:t>
            </a:r>
            <a:r>
              <a:rPr sz="2775" spc="15" baseline="2552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92934"/>
                </a:solidFill>
                <a:latin typeface="Times New Roman"/>
                <a:cs typeface="Times New Roman"/>
              </a:rPr>
              <a:t>February </a:t>
            </a:r>
            <a:r>
              <a:rPr sz="2800" spc="-68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292934"/>
                </a:solidFill>
                <a:latin typeface="Times New Roman"/>
                <a:cs typeface="Times New Roman"/>
              </a:rPr>
              <a:t>as</a:t>
            </a:r>
            <a:r>
              <a:rPr sz="2800" spc="-5" dirty="0">
                <a:solidFill>
                  <a:srgbClr val="292934"/>
                </a:solidFill>
                <a:latin typeface="Times New Roman"/>
                <a:cs typeface="Times New Roman"/>
              </a:rPr>
              <a:t> International</a:t>
            </a:r>
            <a:r>
              <a:rPr sz="280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92934"/>
                </a:solidFill>
                <a:latin typeface="Times New Roman"/>
                <a:cs typeface="Times New Roman"/>
              </a:rPr>
              <a:t>Mother</a:t>
            </a:r>
            <a:r>
              <a:rPr sz="2800" spc="69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92934"/>
                </a:solidFill>
                <a:latin typeface="Times New Roman"/>
                <a:cs typeface="Times New Roman"/>
              </a:rPr>
              <a:t>Language </a:t>
            </a:r>
            <a:r>
              <a:rPr sz="280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92934"/>
                </a:solidFill>
                <a:latin typeface="Times New Roman"/>
                <a:cs typeface="Times New Roman"/>
              </a:rPr>
              <a:t>Day</a:t>
            </a:r>
            <a:r>
              <a:rPr sz="280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92934"/>
                </a:solidFill>
                <a:latin typeface="Times New Roman"/>
                <a:cs typeface="Times New Roman"/>
              </a:rPr>
              <a:t>in</a:t>
            </a:r>
            <a:r>
              <a:rPr sz="2800" spc="-1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92934"/>
                </a:solidFill>
                <a:latin typeface="Times New Roman"/>
                <a:cs typeface="Times New Roman"/>
              </a:rPr>
              <a:t>1999.</a:t>
            </a:r>
            <a:endParaRPr sz="2800">
              <a:latin typeface="Times New Roman"/>
              <a:cs typeface="Times New Roman"/>
            </a:endParaRPr>
          </a:p>
          <a:p>
            <a:pPr marL="454659" marR="957580" indent="-287020" algn="just">
              <a:lnSpc>
                <a:spcPct val="100000"/>
              </a:lnSpc>
              <a:spcBef>
                <a:spcPts val="5"/>
              </a:spcBef>
              <a:buSzPct val="96428"/>
              <a:buFont typeface="Wingdings"/>
              <a:buChar char=""/>
              <a:tabLst>
                <a:tab pos="485775" algn="l"/>
              </a:tabLst>
            </a:pPr>
            <a:r>
              <a:rPr sz="2800" spc="-5" dirty="0">
                <a:solidFill>
                  <a:srgbClr val="292934"/>
                </a:solidFill>
                <a:latin typeface="Times New Roman"/>
                <a:cs typeface="Times New Roman"/>
              </a:rPr>
              <a:t>International Status of Bangla </a:t>
            </a:r>
            <a:r>
              <a:rPr sz="2800" spc="-68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92934"/>
                </a:solidFill>
                <a:latin typeface="Times New Roman"/>
                <a:cs typeface="Times New Roman"/>
              </a:rPr>
              <a:t>Language</a:t>
            </a:r>
            <a:r>
              <a:rPr sz="2800" spc="-1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92934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292934"/>
                </a:solidFill>
                <a:latin typeface="Times New Roman"/>
                <a:cs typeface="Times New Roman"/>
              </a:rPr>
              <a:t>Sierra</a:t>
            </a:r>
            <a:r>
              <a:rPr sz="2800" i="1" spc="-1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92934"/>
                </a:solidFill>
                <a:latin typeface="Times New Roman"/>
                <a:cs typeface="Times New Roman"/>
              </a:rPr>
              <a:t>Leone)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76600" y="0"/>
            <a:ext cx="5867400" cy="274320"/>
          </a:xfrm>
          <a:custGeom>
            <a:avLst/>
            <a:gdLst/>
            <a:ahLst/>
            <a:cxnLst/>
            <a:rect l="l" t="t" r="r" b="b"/>
            <a:pathLst>
              <a:path w="5867400" h="274320">
                <a:moveTo>
                  <a:pt x="0" y="274320"/>
                </a:moveTo>
                <a:lnTo>
                  <a:pt x="5867400" y="274320"/>
                </a:lnTo>
                <a:lnTo>
                  <a:pt x="5867400" y="0"/>
                </a:lnTo>
                <a:lnTo>
                  <a:pt x="0" y="0"/>
                </a:lnTo>
                <a:lnTo>
                  <a:pt x="0" y="274320"/>
                </a:lnTo>
                <a:close/>
              </a:path>
            </a:pathLst>
          </a:custGeom>
          <a:solidFill>
            <a:srgbClr val="92A1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8543925" cy="5143500"/>
            <a:chOff x="0" y="0"/>
            <a:chExt cx="8543925" cy="5143500"/>
          </a:xfrm>
        </p:grpSpPr>
        <p:sp>
          <p:nvSpPr>
            <p:cNvPr id="4" name="object 4"/>
            <p:cNvSpPr/>
            <p:nvPr/>
          </p:nvSpPr>
          <p:spPr>
            <a:xfrm>
              <a:off x="3276600" y="2549461"/>
              <a:ext cx="5267325" cy="0"/>
            </a:xfrm>
            <a:custGeom>
              <a:avLst/>
              <a:gdLst/>
              <a:ahLst/>
              <a:cxnLst/>
              <a:rect l="l" t="t" r="r" b="b"/>
              <a:pathLst>
                <a:path w="5267325">
                  <a:moveTo>
                    <a:pt x="0" y="0"/>
                  </a:moveTo>
                  <a:lnTo>
                    <a:pt x="5267325" y="0"/>
                  </a:lnTo>
                </a:path>
              </a:pathLst>
            </a:custGeom>
            <a:ln w="20193">
              <a:solidFill>
                <a:srgbClr val="D2523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3276600" cy="5143500"/>
            </a:xfrm>
            <a:custGeom>
              <a:avLst/>
              <a:gdLst/>
              <a:ahLst/>
              <a:cxnLst/>
              <a:rect l="l" t="t" r="r" b="b"/>
              <a:pathLst>
                <a:path w="3276600" h="5143500">
                  <a:moveTo>
                    <a:pt x="3276600" y="0"/>
                  </a:moveTo>
                  <a:lnTo>
                    <a:pt x="0" y="0"/>
                  </a:lnTo>
                  <a:lnTo>
                    <a:pt x="0" y="5143500"/>
                  </a:lnTo>
                  <a:lnTo>
                    <a:pt x="3276600" y="5143500"/>
                  </a:lnTo>
                  <a:lnTo>
                    <a:pt x="3276600" y="0"/>
                  </a:lnTo>
                  <a:close/>
                </a:path>
              </a:pathLst>
            </a:custGeom>
            <a:solidFill>
              <a:srgbClr val="F6DD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59740" y="1006297"/>
            <a:ext cx="26142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252829"/>
                </a:solidFill>
                <a:latin typeface="Ebrima"/>
                <a:cs typeface="Ebrima"/>
              </a:rPr>
              <a:t>Significance</a:t>
            </a:r>
            <a:endParaRPr sz="3600">
              <a:latin typeface="Ebrima"/>
              <a:cs typeface="Ebri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10325" y="1904"/>
            <a:ext cx="8343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292934"/>
                </a:solidFill>
                <a:latin typeface="Times New Roman"/>
                <a:cs typeface="Times New Roman"/>
              </a:rPr>
              <a:t>acted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19238" y="1904"/>
            <a:ext cx="12172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28345" algn="l"/>
              </a:tabLst>
            </a:pPr>
            <a:r>
              <a:rPr sz="2800" b="1" dirty="0">
                <a:solidFill>
                  <a:srgbClr val="292934"/>
                </a:solidFill>
                <a:latin typeface="Times New Roman"/>
                <a:cs typeface="Times New Roman"/>
              </a:rPr>
              <a:t>a</a:t>
            </a:r>
            <a:r>
              <a:rPr sz="2800" b="1" spc="-5" dirty="0">
                <a:solidFill>
                  <a:srgbClr val="292934"/>
                </a:solidFill>
                <a:latin typeface="Times New Roman"/>
                <a:cs typeface="Times New Roman"/>
              </a:rPr>
              <a:t>s</a:t>
            </a:r>
            <a:r>
              <a:rPr sz="2800" b="1" dirty="0">
                <a:solidFill>
                  <a:srgbClr val="292934"/>
                </a:solidFill>
                <a:latin typeface="Times New Roman"/>
                <a:cs typeface="Times New Roman"/>
              </a:rPr>
              <a:t>	</a:t>
            </a:r>
            <a:r>
              <a:rPr sz="2800" b="1" spc="-5" dirty="0">
                <a:solidFill>
                  <a:srgbClr val="292934"/>
                </a:solidFill>
                <a:latin typeface="Times New Roman"/>
                <a:cs typeface="Times New Roman"/>
              </a:rPr>
              <a:t>the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33768" y="428624"/>
            <a:ext cx="22980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84555" algn="l"/>
              </a:tabLst>
            </a:pPr>
            <a:r>
              <a:rPr sz="2800" b="1" spc="-5" dirty="0">
                <a:solidFill>
                  <a:srgbClr val="292934"/>
                </a:solidFill>
                <a:latin typeface="Times New Roman"/>
                <a:cs typeface="Times New Roman"/>
              </a:rPr>
              <a:t>the	</a:t>
            </a:r>
            <a:r>
              <a:rPr sz="2800" b="1" spc="5" dirty="0">
                <a:solidFill>
                  <a:srgbClr val="292934"/>
                </a:solidFill>
                <a:latin typeface="Times New Roman"/>
                <a:cs typeface="Times New Roman"/>
              </a:rPr>
              <a:t>f</a:t>
            </a:r>
            <a:r>
              <a:rPr sz="2800" b="1" spc="-5" dirty="0">
                <a:solidFill>
                  <a:srgbClr val="292934"/>
                </a:solidFill>
                <a:latin typeface="Times New Roman"/>
                <a:cs typeface="Times New Roman"/>
              </a:rPr>
              <a:t>o</a:t>
            </a:r>
            <a:r>
              <a:rPr sz="2800" b="1" dirty="0">
                <a:solidFill>
                  <a:srgbClr val="292934"/>
                </a:solidFill>
                <a:latin typeface="Times New Roman"/>
                <a:cs typeface="Times New Roman"/>
              </a:rPr>
              <a:t>l</a:t>
            </a:r>
            <a:r>
              <a:rPr sz="2800" b="1" spc="-15" dirty="0">
                <a:solidFill>
                  <a:srgbClr val="292934"/>
                </a:solidFill>
                <a:latin typeface="Times New Roman"/>
                <a:cs typeface="Times New Roman"/>
              </a:rPr>
              <a:t>l</a:t>
            </a:r>
            <a:r>
              <a:rPr sz="2800" b="1" spc="5" dirty="0">
                <a:solidFill>
                  <a:srgbClr val="292934"/>
                </a:solidFill>
                <a:latin typeface="Times New Roman"/>
                <a:cs typeface="Times New Roman"/>
              </a:rPr>
              <a:t>o</a:t>
            </a:r>
            <a:r>
              <a:rPr sz="2800" b="1" spc="-35" dirty="0">
                <a:solidFill>
                  <a:srgbClr val="292934"/>
                </a:solidFill>
                <a:latin typeface="Times New Roman"/>
                <a:cs typeface="Times New Roman"/>
              </a:rPr>
              <a:t>w</a:t>
            </a:r>
            <a:r>
              <a:rPr sz="2800" b="1" spc="-5" dirty="0">
                <a:solidFill>
                  <a:srgbClr val="292934"/>
                </a:solidFill>
                <a:latin typeface="Times New Roman"/>
                <a:cs typeface="Times New Roman"/>
              </a:rPr>
              <a:t>ing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1083945" algn="l"/>
                <a:tab pos="2345690" algn="l"/>
              </a:tabLst>
            </a:pPr>
            <a:r>
              <a:rPr spc="-5" dirty="0"/>
              <a:t>This	movement </a:t>
            </a:r>
            <a:r>
              <a:rPr dirty="0"/>
              <a:t> </a:t>
            </a:r>
            <a:r>
              <a:rPr spc="-5" dirty="0"/>
              <a:t>in</a:t>
            </a:r>
            <a:r>
              <a:rPr dirty="0"/>
              <a:t>s</a:t>
            </a:r>
            <a:r>
              <a:rPr spc="-5" dirty="0"/>
              <a:t>pir</a:t>
            </a:r>
            <a:r>
              <a:rPr dirty="0"/>
              <a:t>a</a:t>
            </a:r>
            <a:r>
              <a:rPr spc="-5" dirty="0"/>
              <a:t>ti</a:t>
            </a:r>
            <a:r>
              <a:rPr spc="-20" dirty="0"/>
              <a:t>o</a:t>
            </a:r>
            <a:r>
              <a:rPr spc="-5" dirty="0"/>
              <a:t>n</a:t>
            </a:r>
            <a:r>
              <a:rPr dirty="0"/>
              <a:t>a</a:t>
            </a:r>
            <a:r>
              <a:rPr spc="-5" dirty="0"/>
              <a:t>l</a:t>
            </a:r>
            <a:r>
              <a:rPr dirty="0"/>
              <a:t>	</a:t>
            </a:r>
            <a:r>
              <a:rPr spc="-5" dirty="0"/>
              <a:t>f</a:t>
            </a:r>
            <a:r>
              <a:rPr dirty="0"/>
              <a:t>o</a:t>
            </a:r>
            <a:r>
              <a:rPr spc="-5" dirty="0"/>
              <a:t>r  movements: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355975" y="1282446"/>
            <a:ext cx="5481320" cy="3866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7020" algn="just">
              <a:lnSpc>
                <a:spcPct val="100000"/>
              </a:lnSpc>
              <a:spcBef>
                <a:spcPts val="95"/>
              </a:spcBef>
              <a:buClr>
                <a:srgbClr val="92A199"/>
              </a:buClr>
              <a:buSzPct val="83928"/>
              <a:buFont typeface="Wingdings"/>
              <a:buChar char=""/>
              <a:tabLst>
                <a:tab pos="299720" algn="l"/>
              </a:tabLst>
            </a:pPr>
            <a:r>
              <a:rPr sz="2800" spc="-5" dirty="0">
                <a:solidFill>
                  <a:srgbClr val="292934"/>
                </a:solidFill>
                <a:latin typeface="Times New Roman"/>
                <a:cs typeface="Times New Roman"/>
              </a:rPr>
              <a:t>Landslide victory in </a:t>
            </a:r>
            <a:r>
              <a:rPr sz="2800" dirty="0">
                <a:solidFill>
                  <a:srgbClr val="292934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292934"/>
                </a:solidFill>
                <a:latin typeface="Times New Roman"/>
                <a:cs typeface="Times New Roman"/>
              </a:rPr>
              <a:t>provincial </a:t>
            </a:r>
            <a:r>
              <a:rPr sz="280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92934"/>
                </a:solidFill>
                <a:latin typeface="Times New Roman"/>
                <a:cs typeface="Times New Roman"/>
              </a:rPr>
              <a:t>election in </a:t>
            </a:r>
            <a:r>
              <a:rPr sz="2800" dirty="0">
                <a:solidFill>
                  <a:srgbClr val="292934"/>
                </a:solidFill>
                <a:latin typeface="Times New Roman"/>
                <a:cs typeface="Times New Roman"/>
              </a:rPr>
              <a:t>1954 </a:t>
            </a:r>
            <a:r>
              <a:rPr sz="2800" spc="-5" dirty="0">
                <a:solidFill>
                  <a:srgbClr val="292934"/>
                </a:solidFill>
                <a:latin typeface="Times New Roman"/>
                <a:cs typeface="Times New Roman"/>
              </a:rPr>
              <a:t>(In the East </a:t>
            </a:r>
            <a:r>
              <a:rPr sz="2800" spc="-10" dirty="0">
                <a:solidFill>
                  <a:srgbClr val="292934"/>
                </a:solidFill>
                <a:latin typeface="Times New Roman"/>
                <a:cs typeface="Times New Roman"/>
              </a:rPr>
              <a:t>Bengal </a:t>
            </a:r>
            <a:r>
              <a:rPr sz="2800" spc="-68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92934"/>
                </a:solidFill>
                <a:latin typeface="Times New Roman"/>
                <a:cs typeface="Times New Roman"/>
              </a:rPr>
              <a:t>Legislative</a:t>
            </a:r>
            <a:r>
              <a:rPr sz="280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92934"/>
                </a:solidFill>
                <a:latin typeface="Times New Roman"/>
                <a:cs typeface="Times New Roman"/>
              </a:rPr>
              <a:t>Assembly</a:t>
            </a:r>
            <a:r>
              <a:rPr sz="2800" dirty="0">
                <a:solidFill>
                  <a:srgbClr val="292934"/>
                </a:solidFill>
                <a:latin typeface="Times New Roman"/>
                <a:cs typeface="Times New Roman"/>
              </a:rPr>
              <a:t> the</a:t>
            </a:r>
            <a:r>
              <a:rPr sz="2800" spc="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92934"/>
                </a:solidFill>
                <a:latin typeface="Times New Roman"/>
                <a:cs typeface="Times New Roman"/>
              </a:rPr>
              <a:t>United </a:t>
            </a:r>
            <a:r>
              <a:rPr sz="2800" dirty="0">
                <a:solidFill>
                  <a:srgbClr val="292934"/>
                </a:solidFill>
                <a:latin typeface="Times New Roman"/>
                <a:cs typeface="Times New Roman"/>
              </a:rPr>
              <a:t> Front</a:t>
            </a:r>
            <a:r>
              <a:rPr sz="2800" spc="-1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92934"/>
                </a:solidFill>
                <a:latin typeface="Times New Roman"/>
                <a:cs typeface="Times New Roman"/>
              </a:rPr>
              <a:t>got</a:t>
            </a:r>
            <a:r>
              <a:rPr sz="2800" spc="-2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92934"/>
                </a:solidFill>
                <a:latin typeface="Times New Roman"/>
                <a:cs typeface="Times New Roman"/>
              </a:rPr>
              <a:t>236</a:t>
            </a:r>
            <a:r>
              <a:rPr sz="2800" spc="-1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92934"/>
                </a:solidFill>
                <a:latin typeface="Times New Roman"/>
                <a:cs typeface="Times New Roman"/>
              </a:rPr>
              <a:t>out</a:t>
            </a:r>
            <a:r>
              <a:rPr sz="2800" spc="-2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92934"/>
                </a:solidFill>
                <a:latin typeface="Times New Roman"/>
                <a:cs typeface="Times New Roman"/>
              </a:rPr>
              <a:t>of</a:t>
            </a:r>
            <a:r>
              <a:rPr sz="2800" spc="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92934"/>
                </a:solidFill>
                <a:latin typeface="Times New Roman"/>
                <a:cs typeface="Times New Roman"/>
              </a:rPr>
              <a:t>309</a:t>
            </a:r>
            <a:r>
              <a:rPr sz="2800" spc="-1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92934"/>
                </a:solidFill>
                <a:latin typeface="Times New Roman"/>
                <a:cs typeface="Times New Roman"/>
              </a:rPr>
              <a:t>seats)</a:t>
            </a:r>
            <a:endParaRPr sz="2800">
              <a:latin typeface="Times New Roman"/>
              <a:cs typeface="Times New Roman"/>
            </a:endParaRPr>
          </a:p>
          <a:p>
            <a:pPr marL="299085" indent="-287020" algn="just">
              <a:lnSpc>
                <a:spcPct val="100000"/>
              </a:lnSpc>
              <a:spcBef>
                <a:spcPts val="5"/>
              </a:spcBef>
              <a:buClr>
                <a:srgbClr val="92A199"/>
              </a:buClr>
              <a:buSzPct val="83928"/>
              <a:buFont typeface="Wingdings"/>
              <a:buChar char=""/>
              <a:tabLst>
                <a:tab pos="299720" algn="l"/>
              </a:tabLst>
            </a:pPr>
            <a:r>
              <a:rPr sz="2800" dirty="0">
                <a:solidFill>
                  <a:srgbClr val="292934"/>
                </a:solidFill>
                <a:latin typeface="Times New Roman"/>
                <a:cs typeface="Times New Roman"/>
              </a:rPr>
              <a:t>Constitutional</a:t>
            </a:r>
            <a:r>
              <a:rPr sz="2800" spc="-6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92934"/>
                </a:solidFill>
                <a:latin typeface="Times New Roman"/>
                <a:cs typeface="Times New Roman"/>
              </a:rPr>
              <a:t>Movement</a:t>
            </a:r>
            <a:r>
              <a:rPr sz="2800" spc="-1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92934"/>
                </a:solidFill>
                <a:latin typeface="Times New Roman"/>
                <a:cs typeface="Times New Roman"/>
              </a:rPr>
              <a:t>in</a:t>
            </a:r>
            <a:r>
              <a:rPr sz="2800" spc="-2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92934"/>
                </a:solidFill>
                <a:latin typeface="Times New Roman"/>
                <a:cs typeface="Times New Roman"/>
              </a:rPr>
              <a:t>1956</a:t>
            </a:r>
            <a:endParaRPr sz="2800">
              <a:latin typeface="Times New Roman"/>
              <a:cs typeface="Times New Roman"/>
            </a:endParaRPr>
          </a:p>
          <a:p>
            <a:pPr marL="299085" indent="-287020" algn="just">
              <a:lnSpc>
                <a:spcPct val="100000"/>
              </a:lnSpc>
              <a:buClr>
                <a:srgbClr val="92A199"/>
              </a:buClr>
              <a:buSzPct val="83928"/>
              <a:buFont typeface="Wingdings"/>
              <a:buChar char=""/>
              <a:tabLst>
                <a:tab pos="299720" algn="l"/>
              </a:tabLst>
            </a:pPr>
            <a:r>
              <a:rPr sz="2800" spc="-5" dirty="0">
                <a:solidFill>
                  <a:srgbClr val="292934"/>
                </a:solidFill>
                <a:latin typeface="Times New Roman"/>
                <a:cs typeface="Times New Roman"/>
              </a:rPr>
              <a:t>Education</a:t>
            </a:r>
            <a:r>
              <a:rPr sz="2800" spc="-2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92934"/>
                </a:solidFill>
                <a:latin typeface="Times New Roman"/>
                <a:cs typeface="Times New Roman"/>
              </a:rPr>
              <a:t>Movement</a:t>
            </a:r>
            <a:r>
              <a:rPr sz="2800" spc="-1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92934"/>
                </a:solidFill>
                <a:latin typeface="Times New Roman"/>
                <a:cs typeface="Times New Roman"/>
              </a:rPr>
              <a:t>in</a:t>
            </a:r>
            <a:r>
              <a:rPr sz="2800" spc="-2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92934"/>
                </a:solidFill>
                <a:latin typeface="Times New Roman"/>
                <a:cs typeface="Times New Roman"/>
              </a:rPr>
              <a:t>1962</a:t>
            </a:r>
            <a:endParaRPr sz="2800">
              <a:latin typeface="Times New Roman"/>
              <a:cs typeface="Times New Roman"/>
            </a:endParaRPr>
          </a:p>
          <a:p>
            <a:pPr marL="299085" indent="-287020" algn="just">
              <a:lnSpc>
                <a:spcPct val="100000"/>
              </a:lnSpc>
              <a:buClr>
                <a:srgbClr val="92A199"/>
              </a:buClr>
              <a:buSzPct val="83928"/>
              <a:buFont typeface="Wingdings"/>
              <a:buChar char=""/>
              <a:tabLst>
                <a:tab pos="299720" algn="l"/>
              </a:tabLst>
            </a:pPr>
            <a:r>
              <a:rPr sz="2800" dirty="0">
                <a:solidFill>
                  <a:srgbClr val="292934"/>
                </a:solidFill>
                <a:latin typeface="Times New Roman"/>
                <a:cs typeface="Times New Roman"/>
              </a:rPr>
              <a:t>Six-points</a:t>
            </a:r>
            <a:r>
              <a:rPr sz="2800" spc="-5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92934"/>
                </a:solidFill>
                <a:latin typeface="Times New Roman"/>
                <a:cs typeface="Times New Roman"/>
              </a:rPr>
              <a:t>Movement</a:t>
            </a:r>
            <a:r>
              <a:rPr sz="2800" spc="-2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92934"/>
                </a:solidFill>
                <a:latin typeface="Times New Roman"/>
                <a:cs typeface="Times New Roman"/>
              </a:rPr>
              <a:t>in</a:t>
            </a:r>
            <a:r>
              <a:rPr sz="2800" spc="-2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92934"/>
                </a:solidFill>
                <a:latin typeface="Times New Roman"/>
                <a:cs typeface="Times New Roman"/>
              </a:rPr>
              <a:t>1966</a:t>
            </a:r>
            <a:endParaRPr sz="2800">
              <a:latin typeface="Times New Roman"/>
              <a:cs typeface="Times New Roman"/>
            </a:endParaRPr>
          </a:p>
          <a:p>
            <a:pPr marL="299085" indent="-287020" algn="just">
              <a:lnSpc>
                <a:spcPct val="100000"/>
              </a:lnSpc>
              <a:buClr>
                <a:srgbClr val="92A199"/>
              </a:buClr>
              <a:buSzPct val="83928"/>
              <a:buFont typeface="Wingdings"/>
              <a:buChar char=""/>
              <a:tabLst>
                <a:tab pos="299720" algn="l"/>
              </a:tabLst>
            </a:pPr>
            <a:r>
              <a:rPr sz="2800" spc="-5" dirty="0">
                <a:solidFill>
                  <a:srgbClr val="292934"/>
                </a:solidFill>
                <a:latin typeface="Times New Roman"/>
                <a:cs typeface="Times New Roman"/>
              </a:rPr>
              <a:t>Mass-uprising</a:t>
            </a:r>
            <a:r>
              <a:rPr sz="2800" spc="-3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92934"/>
                </a:solidFill>
                <a:latin typeface="Times New Roman"/>
                <a:cs typeface="Times New Roman"/>
              </a:rPr>
              <a:t>in</a:t>
            </a:r>
            <a:r>
              <a:rPr sz="2800" spc="-1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92934"/>
                </a:solidFill>
                <a:latin typeface="Times New Roman"/>
                <a:cs typeface="Times New Roman"/>
              </a:rPr>
              <a:t>1969</a:t>
            </a:r>
            <a:endParaRPr sz="2800">
              <a:latin typeface="Times New Roman"/>
              <a:cs typeface="Times New Roman"/>
            </a:endParaRPr>
          </a:p>
          <a:p>
            <a:pPr marL="299085" indent="-287020" algn="just">
              <a:lnSpc>
                <a:spcPct val="100000"/>
              </a:lnSpc>
              <a:buClr>
                <a:srgbClr val="92A199"/>
              </a:buClr>
              <a:buSzPct val="83928"/>
              <a:buFont typeface="Wingdings"/>
              <a:buChar char=""/>
              <a:tabLst>
                <a:tab pos="299720" algn="l"/>
              </a:tabLst>
            </a:pPr>
            <a:r>
              <a:rPr sz="2800" spc="-5" dirty="0">
                <a:solidFill>
                  <a:srgbClr val="292934"/>
                </a:solidFill>
                <a:latin typeface="Times New Roman"/>
                <a:cs typeface="Times New Roman"/>
              </a:rPr>
              <a:t>Great victory</a:t>
            </a:r>
            <a:r>
              <a:rPr sz="2800" spc="-1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92934"/>
                </a:solidFill>
                <a:latin typeface="Times New Roman"/>
                <a:cs typeface="Times New Roman"/>
              </a:rPr>
              <a:t>in</a:t>
            </a:r>
            <a:r>
              <a:rPr sz="2800" spc="-2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92934"/>
                </a:solidFill>
                <a:latin typeface="Times New Roman"/>
                <a:cs typeface="Times New Roman"/>
              </a:rPr>
              <a:t>1971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274320"/>
          </a:xfrm>
          <a:custGeom>
            <a:avLst/>
            <a:gdLst/>
            <a:ahLst/>
            <a:cxnLst/>
            <a:rect l="l" t="t" r="r" b="b"/>
            <a:pathLst>
              <a:path w="9144000" h="274320">
                <a:moveTo>
                  <a:pt x="9144000" y="0"/>
                </a:moveTo>
                <a:lnTo>
                  <a:pt x="0" y="0"/>
                </a:lnTo>
                <a:lnTo>
                  <a:pt x="0" y="274320"/>
                </a:lnTo>
                <a:lnTo>
                  <a:pt x="9144000" y="274320"/>
                </a:lnTo>
                <a:lnTo>
                  <a:pt x="9144000" y="0"/>
                </a:lnTo>
                <a:close/>
              </a:path>
            </a:pathLst>
          </a:custGeom>
          <a:solidFill>
            <a:srgbClr val="92A1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85800" y="2548889"/>
            <a:ext cx="7848600" cy="1270"/>
          </a:xfrm>
          <a:custGeom>
            <a:avLst/>
            <a:gdLst/>
            <a:ahLst/>
            <a:cxnLst/>
            <a:rect l="l" t="t" r="r" b="b"/>
            <a:pathLst>
              <a:path w="7848600" h="1269">
                <a:moveTo>
                  <a:pt x="0" y="0"/>
                </a:moveTo>
                <a:lnTo>
                  <a:pt x="7848600" y="1143"/>
                </a:lnTo>
              </a:path>
            </a:pathLst>
          </a:custGeom>
          <a:ln w="19050">
            <a:solidFill>
              <a:srgbClr val="D252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01617" y="1692401"/>
            <a:ext cx="23050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252829"/>
                </a:solidFill>
                <a:latin typeface="Ebrima"/>
                <a:cs typeface="Ebrima"/>
              </a:rPr>
              <a:t>Thank</a:t>
            </a:r>
            <a:r>
              <a:rPr sz="3600" spc="-90" dirty="0">
                <a:solidFill>
                  <a:srgbClr val="252829"/>
                </a:solidFill>
                <a:latin typeface="Ebrima"/>
                <a:cs typeface="Ebrima"/>
              </a:rPr>
              <a:t> </a:t>
            </a:r>
            <a:r>
              <a:rPr sz="3600" spc="-10" dirty="0">
                <a:solidFill>
                  <a:srgbClr val="252829"/>
                </a:solidFill>
                <a:latin typeface="Ebrima"/>
                <a:cs typeface="Ebrima"/>
              </a:rPr>
              <a:t>You</a:t>
            </a:r>
            <a:endParaRPr sz="3600">
              <a:latin typeface="Ebrima"/>
              <a:cs typeface="Ebri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48200" cy="5143500"/>
          </a:xfrm>
          <a:custGeom>
            <a:avLst/>
            <a:gdLst/>
            <a:ahLst/>
            <a:cxnLst/>
            <a:rect l="l" t="t" r="r" b="b"/>
            <a:pathLst>
              <a:path w="4648200" h="5143500">
                <a:moveTo>
                  <a:pt x="4648200" y="0"/>
                </a:moveTo>
                <a:lnTo>
                  <a:pt x="0" y="0"/>
                </a:lnTo>
                <a:lnTo>
                  <a:pt x="0" y="5143500"/>
                </a:lnTo>
                <a:lnTo>
                  <a:pt x="4648200" y="5143500"/>
                </a:lnTo>
                <a:lnTo>
                  <a:pt x="4648200" y="0"/>
                </a:lnTo>
                <a:close/>
              </a:path>
            </a:pathLst>
          </a:custGeom>
          <a:solidFill>
            <a:srgbClr val="F6DD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8739" y="1105662"/>
            <a:ext cx="4491355" cy="26924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7495" marR="5080" indent="-265430" algn="just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Bangla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Language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movement</a:t>
            </a:r>
            <a:r>
              <a:rPr sz="1400" dirty="0">
                <a:latin typeface="Times New Roman"/>
                <a:cs typeface="Times New Roman"/>
              </a:rPr>
              <a:t> is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unique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event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history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the political Movement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Bangladesh. Bengali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was</a:t>
            </a:r>
            <a:r>
              <a:rPr sz="1400" spc="14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the</a:t>
            </a:r>
            <a:r>
              <a:rPr sz="1400" spc="1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mother</a:t>
            </a:r>
            <a:r>
              <a:rPr sz="1400" spc="1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tongue</a:t>
            </a:r>
            <a:r>
              <a:rPr sz="1400" spc="1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1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about</a:t>
            </a:r>
            <a:r>
              <a:rPr sz="1400" spc="1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56</a:t>
            </a:r>
            <a:r>
              <a:rPr sz="1400" spc="1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percent</a:t>
            </a:r>
            <a:r>
              <a:rPr sz="1400" spc="1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1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1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people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Pakistan.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On</a:t>
            </a:r>
            <a:r>
              <a:rPr sz="1400" spc="-5" dirty="0">
                <a:latin typeface="Times New Roman"/>
                <a:cs typeface="Times New Roman"/>
              </a:rPr>
              <a:t> the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other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hand,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Urdu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was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the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mother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tongue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only </a:t>
            </a:r>
            <a:r>
              <a:rPr sz="1400" dirty="0">
                <a:latin typeface="Times New Roman"/>
                <a:cs typeface="Times New Roman"/>
              </a:rPr>
              <a:t>6 percent </a:t>
            </a:r>
            <a:r>
              <a:rPr sz="1400" spc="-5" dirty="0">
                <a:latin typeface="Times New Roman"/>
                <a:cs typeface="Times New Roman"/>
              </a:rPr>
              <a:t>people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5" dirty="0">
                <a:latin typeface="Times New Roman"/>
                <a:cs typeface="Times New Roman"/>
              </a:rPr>
              <a:t>the </a:t>
            </a:r>
            <a:r>
              <a:rPr sz="1400" spc="-5" dirty="0">
                <a:latin typeface="Times New Roman"/>
                <a:cs typeface="Times New Roman"/>
              </a:rPr>
              <a:t>whole of Pakistan.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Although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56</a:t>
            </a:r>
            <a:r>
              <a:rPr sz="1400" dirty="0">
                <a:latin typeface="Times New Roman"/>
                <a:cs typeface="Times New Roman"/>
              </a:rPr>
              <a:t> percent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of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the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people</a:t>
            </a:r>
            <a:r>
              <a:rPr sz="1400" dirty="0">
                <a:latin typeface="Times New Roman"/>
                <a:cs typeface="Times New Roman"/>
              </a:rPr>
              <a:t> of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Pakistan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were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Bengalis,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the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Times New Roman"/>
                <a:cs typeface="Times New Roman"/>
              </a:rPr>
              <a:t>West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Pakistani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didn’t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want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Bengali</a:t>
            </a:r>
            <a:r>
              <a:rPr sz="1400" spc="3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to </a:t>
            </a:r>
            <a:r>
              <a:rPr sz="1400" spc="-5" dirty="0">
                <a:latin typeface="Times New Roman"/>
                <a:cs typeface="Times New Roman"/>
              </a:rPr>
              <a:t> become</a:t>
            </a:r>
            <a:r>
              <a:rPr sz="1400" spc="5" dirty="0">
                <a:latin typeface="Times New Roman"/>
                <a:cs typeface="Times New Roman"/>
              </a:rPr>
              <a:t> the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state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language.</a:t>
            </a:r>
            <a:endParaRPr sz="1400">
              <a:latin typeface="Times New Roman"/>
              <a:cs typeface="Times New Roman"/>
            </a:endParaRPr>
          </a:p>
          <a:p>
            <a:pPr algn="ctr">
              <a:lnSpc>
                <a:spcPts val="3710"/>
              </a:lnSpc>
            </a:pPr>
            <a:r>
              <a:rPr sz="3200" b="1" spc="-40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3200" b="1" spc="-1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3200" b="1" spc="-17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3200" b="1" spc="-11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3200" b="1" spc="-210" dirty="0">
                <a:solidFill>
                  <a:srgbClr val="FF0000"/>
                </a:solidFill>
                <a:latin typeface="Arial"/>
                <a:cs typeface="Arial"/>
              </a:rPr>
              <a:t>ous</a:t>
            </a:r>
            <a:r>
              <a:rPr sz="3200" b="1" spc="-1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b="1" spc="-605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3200" b="1" spc="-3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3200" b="1" spc="-180" dirty="0">
                <a:solidFill>
                  <a:srgbClr val="FF0000"/>
                </a:solidFill>
                <a:latin typeface="Arial"/>
                <a:cs typeface="Arial"/>
              </a:rPr>
              <a:t>age</a:t>
            </a:r>
            <a:r>
              <a:rPr sz="3200" b="1" spc="-17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3200" b="1" spc="-1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b="1" spc="-95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endParaRPr sz="3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3200" b="1" spc="-24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3200" b="1" spc="-204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3200" b="1" spc="-20" dirty="0">
                <a:solidFill>
                  <a:srgbClr val="FF0000"/>
                </a:solidFill>
                <a:latin typeface="Arial"/>
                <a:cs typeface="Arial"/>
              </a:rPr>
              <a:t>ng</a:t>
            </a:r>
            <a:r>
              <a:rPr sz="3200" b="1" spc="-60" dirty="0">
                <a:solidFill>
                  <a:srgbClr val="FF0000"/>
                </a:solidFill>
                <a:latin typeface="Arial"/>
                <a:cs typeface="Arial"/>
              </a:rPr>
              <a:t>uage</a:t>
            </a:r>
            <a:r>
              <a:rPr sz="3200" b="1" spc="-11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b="1" spc="75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3200" b="1" spc="-14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200" b="1" spc="-120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3200" b="1" spc="-65" dirty="0">
                <a:solidFill>
                  <a:srgbClr val="FF0000"/>
                </a:solidFill>
                <a:latin typeface="Arial"/>
                <a:cs typeface="Arial"/>
              </a:rPr>
              <a:t>ement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07328" y="3082057"/>
            <a:ext cx="149225" cy="3175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r>
              <a:rPr sz="2000" b="1" dirty="0">
                <a:solidFill>
                  <a:srgbClr val="252829"/>
                </a:solidFill>
                <a:latin typeface="Ebrima"/>
                <a:cs typeface="Ebrima"/>
              </a:rPr>
              <a:t>T</a:t>
            </a:r>
            <a:endParaRPr sz="2000">
              <a:latin typeface="Ebrima"/>
              <a:cs typeface="Ebri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53000" y="725088"/>
              <a:ext cx="3678071" cy="441840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9811"/>
              <a:ext cx="9144000" cy="62636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7927" y="0"/>
              <a:ext cx="7359396" cy="93268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500" y="53606"/>
              <a:ext cx="9017000" cy="48220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3500" y="53606"/>
              <a:ext cx="9017000" cy="482600"/>
            </a:xfrm>
            <a:custGeom>
              <a:avLst/>
              <a:gdLst/>
              <a:ahLst/>
              <a:cxnLst/>
              <a:rect l="l" t="t" r="r" b="b"/>
              <a:pathLst>
                <a:path w="9017000" h="482600">
                  <a:moveTo>
                    <a:pt x="0" y="482206"/>
                  </a:moveTo>
                  <a:lnTo>
                    <a:pt x="9017000" y="482206"/>
                  </a:lnTo>
                  <a:lnTo>
                    <a:pt x="9017000" y="0"/>
                  </a:lnTo>
                  <a:lnTo>
                    <a:pt x="0" y="0"/>
                  </a:lnTo>
                  <a:lnTo>
                    <a:pt x="0" y="482206"/>
                  </a:lnTo>
                  <a:close/>
                </a:path>
              </a:pathLst>
            </a:custGeom>
            <a:ln w="9525">
              <a:solidFill>
                <a:srgbClr val="FF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269238" y="0"/>
            <a:ext cx="6598284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spc="-165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z="3500" spc="-140" dirty="0">
                <a:solidFill>
                  <a:srgbClr val="000000"/>
                </a:solidFill>
                <a:latin typeface="Arial"/>
                <a:cs typeface="Arial"/>
              </a:rPr>
              <a:t>h</a:t>
            </a:r>
            <a:r>
              <a:rPr sz="3500" spc="-90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3500" spc="-1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500" spc="-409" dirty="0">
                <a:solidFill>
                  <a:srgbClr val="000000"/>
                </a:solidFill>
                <a:latin typeface="Arial"/>
                <a:cs typeface="Arial"/>
              </a:rPr>
              <a:t>B</a:t>
            </a:r>
            <a:r>
              <a:rPr sz="3500" spc="-8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z="3500" spc="-20" dirty="0">
                <a:solidFill>
                  <a:srgbClr val="000000"/>
                </a:solidFill>
                <a:latin typeface="Arial"/>
                <a:cs typeface="Arial"/>
              </a:rPr>
              <a:t>ng</a:t>
            </a:r>
            <a:r>
              <a:rPr sz="3500" spc="-100" dirty="0">
                <a:solidFill>
                  <a:srgbClr val="000000"/>
                </a:solidFill>
                <a:latin typeface="Arial"/>
                <a:cs typeface="Arial"/>
              </a:rPr>
              <a:t>l</a:t>
            </a:r>
            <a:r>
              <a:rPr sz="3500" spc="-185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z="3500" spc="-1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500" spc="-405" dirty="0">
                <a:solidFill>
                  <a:srgbClr val="000000"/>
                </a:solidFill>
                <a:latin typeface="Arial"/>
                <a:cs typeface="Arial"/>
              </a:rPr>
              <a:t>L</a:t>
            </a:r>
            <a:r>
              <a:rPr sz="3500" spc="-8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z="3500" spc="-20" dirty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sz="3500" spc="-65" dirty="0">
                <a:solidFill>
                  <a:srgbClr val="000000"/>
                </a:solidFill>
                <a:latin typeface="Arial"/>
                <a:cs typeface="Arial"/>
              </a:rPr>
              <a:t>guag</a:t>
            </a:r>
            <a:r>
              <a:rPr sz="3500" spc="-55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3500" spc="-1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500" dirty="0">
                <a:solidFill>
                  <a:srgbClr val="000000"/>
                </a:solidFill>
                <a:latin typeface="Arial"/>
                <a:cs typeface="Arial"/>
              </a:rPr>
              <a:t>M</a:t>
            </a:r>
            <a:r>
              <a:rPr sz="3500" spc="15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sz="3500" spc="-100" dirty="0">
                <a:solidFill>
                  <a:srgbClr val="000000"/>
                </a:solidFill>
                <a:latin typeface="Arial"/>
                <a:cs typeface="Arial"/>
              </a:rPr>
              <a:t>vement</a:t>
            </a:r>
            <a:endParaRPr sz="35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731349" y="3845899"/>
            <a:ext cx="750570" cy="857885"/>
            <a:chOff x="1731349" y="3845899"/>
            <a:chExt cx="750570" cy="857885"/>
          </a:xfrm>
        </p:grpSpPr>
        <p:sp>
          <p:nvSpPr>
            <p:cNvPr id="13" name="object 13"/>
            <p:cNvSpPr/>
            <p:nvPr/>
          </p:nvSpPr>
          <p:spPr>
            <a:xfrm>
              <a:off x="1752600" y="3867150"/>
              <a:ext cx="708025" cy="815340"/>
            </a:xfrm>
            <a:custGeom>
              <a:avLst/>
              <a:gdLst/>
              <a:ahLst/>
              <a:cxnLst/>
              <a:rect l="l" t="t" r="r" b="b"/>
              <a:pathLst>
                <a:path w="708025" h="815339">
                  <a:moveTo>
                    <a:pt x="530732" y="0"/>
                  </a:moveTo>
                  <a:lnTo>
                    <a:pt x="176911" y="0"/>
                  </a:lnTo>
                  <a:lnTo>
                    <a:pt x="176911" y="461137"/>
                  </a:lnTo>
                  <a:lnTo>
                    <a:pt x="0" y="461137"/>
                  </a:lnTo>
                  <a:lnTo>
                    <a:pt x="353822" y="814920"/>
                  </a:lnTo>
                  <a:lnTo>
                    <a:pt x="707517" y="461137"/>
                  </a:lnTo>
                  <a:lnTo>
                    <a:pt x="530732" y="461137"/>
                  </a:lnTo>
                  <a:lnTo>
                    <a:pt x="530732" y="0"/>
                  </a:lnTo>
                  <a:close/>
                </a:path>
              </a:pathLst>
            </a:custGeom>
            <a:solidFill>
              <a:srgbClr val="EF7E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52600" y="3867150"/>
              <a:ext cx="708025" cy="815340"/>
            </a:xfrm>
            <a:custGeom>
              <a:avLst/>
              <a:gdLst/>
              <a:ahLst/>
              <a:cxnLst/>
              <a:rect l="l" t="t" r="r" b="b"/>
              <a:pathLst>
                <a:path w="708025" h="815339">
                  <a:moveTo>
                    <a:pt x="0" y="461137"/>
                  </a:moveTo>
                  <a:lnTo>
                    <a:pt x="176911" y="461137"/>
                  </a:lnTo>
                  <a:lnTo>
                    <a:pt x="176911" y="0"/>
                  </a:lnTo>
                  <a:lnTo>
                    <a:pt x="530732" y="0"/>
                  </a:lnTo>
                  <a:lnTo>
                    <a:pt x="530732" y="461137"/>
                  </a:lnTo>
                  <a:lnTo>
                    <a:pt x="707517" y="461137"/>
                  </a:lnTo>
                  <a:lnTo>
                    <a:pt x="353822" y="814920"/>
                  </a:lnTo>
                  <a:lnTo>
                    <a:pt x="0" y="461137"/>
                  </a:lnTo>
                  <a:close/>
                </a:path>
              </a:pathLst>
            </a:custGeom>
            <a:ln w="425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667000" cy="5143500"/>
          </a:xfrm>
          <a:custGeom>
            <a:avLst/>
            <a:gdLst/>
            <a:ahLst/>
            <a:cxnLst/>
            <a:rect l="l" t="t" r="r" b="b"/>
            <a:pathLst>
              <a:path w="2667000" h="5143500">
                <a:moveTo>
                  <a:pt x="2667000" y="0"/>
                </a:moveTo>
                <a:lnTo>
                  <a:pt x="0" y="0"/>
                </a:lnTo>
                <a:lnTo>
                  <a:pt x="0" y="5143500"/>
                </a:lnTo>
                <a:lnTo>
                  <a:pt x="2667000" y="5143500"/>
                </a:lnTo>
                <a:lnTo>
                  <a:pt x="2667000" y="0"/>
                </a:lnTo>
                <a:close/>
              </a:path>
            </a:pathLst>
          </a:custGeom>
          <a:solidFill>
            <a:srgbClr val="F6DD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9740" y="165615"/>
            <a:ext cx="1887855" cy="1927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0000"/>
              </a:lnSpc>
              <a:spcBef>
                <a:spcPts val="95"/>
              </a:spcBef>
            </a:pPr>
            <a:r>
              <a:rPr sz="3200" dirty="0">
                <a:solidFill>
                  <a:srgbClr val="252829"/>
                </a:solidFill>
                <a:latin typeface="Ebrima"/>
                <a:cs typeface="Ebrima"/>
              </a:rPr>
              <a:t>The </a:t>
            </a:r>
            <a:r>
              <a:rPr sz="3200" spc="-5" dirty="0">
                <a:solidFill>
                  <a:srgbClr val="252829"/>
                </a:solidFill>
                <a:latin typeface="Ebrima"/>
                <a:cs typeface="Ebrima"/>
              </a:rPr>
              <a:t>first </a:t>
            </a:r>
            <a:r>
              <a:rPr sz="3200" dirty="0">
                <a:solidFill>
                  <a:srgbClr val="252829"/>
                </a:solidFill>
                <a:latin typeface="Ebrima"/>
                <a:cs typeface="Ebrima"/>
              </a:rPr>
              <a:t> stage </a:t>
            </a:r>
            <a:r>
              <a:rPr sz="3200" spc="-5" dirty="0">
                <a:solidFill>
                  <a:srgbClr val="252829"/>
                </a:solidFill>
                <a:latin typeface="Ebrima"/>
                <a:cs typeface="Ebrima"/>
              </a:rPr>
              <a:t>of </a:t>
            </a:r>
            <a:r>
              <a:rPr sz="3200" dirty="0">
                <a:solidFill>
                  <a:srgbClr val="252829"/>
                </a:solidFill>
                <a:latin typeface="Ebrima"/>
                <a:cs typeface="Ebrima"/>
              </a:rPr>
              <a:t> </a:t>
            </a:r>
            <a:r>
              <a:rPr sz="3200" spc="-5" dirty="0">
                <a:solidFill>
                  <a:srgbClr val="252829"/>
                </a:solidFill>
                <a:latin typeface="Ebrima"/>
                <a:cs typeface="Ebrima"/>
              </a:rPr>
              <a:t>Langu</a:t>
            </a:r>
            <a:r>
              <a:rPr sz="3200" spc="5" dirty="0">
                <a:solidFill>
                  <a:srgbClr val="252829"/>
                </a:solidFill>
                <a:latin typeface="Ebrima"/>
                <a:cs typeface="Ebrima"/>
              </a:rPr>
              <a:t>a</a:t>
            </a:r>
            <a:r>
              <a:rPr sz="3200" spc="-5" dirty="0">
                <a:solidFill>
                  <a:srgbClr val="252829"/>
                </a:solidFill>
                <a:latin typeface="Ebrima"/>
                <a:cs typeface="Ebrima"/>
              </a:rPr>
              <a:t>ge</a:t>
            </a:r>
            <a:endParaRPr sz="3200">
              <a:latin typeface="Ebrima"/>
              <a:cs typeface="Ebri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27375" y="151257"/>
            <a:ext cx="37268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29995" algn="l"/>
                <a:tab pos="1603375" algn="l"/>
                <a:tab pos="2870200" algn="l"/>
              </a:tabLst>
            </a:pPr>
            <a:r>
              <a:rPr sz="2000" b="1" spc="-150" dirty="0">
                <a:solidFill>
                  <a:srgbClr val="006600"/>
                </a:solidFill>
                <a:latin typeface="Arial"/>
                <a:cs typeface="Arial"/>
              </a:rPr>
              <a:t>Formation	</a:t>
            </a:r>
            <a:r>
              <a:rPr sz="2000" b="1" spc="-100" dirty="0">
                <a:solidFill>
                  <a:srgbClr val="006600"/>
                </a:solidFill>
                <a:latin typeface="Arial"/>
                <a:cs typeface="Arial"/>
              </a:rPr>
              <a:t>of	</a:t>
            </a:r>
            <a:r>
              <a:rPr sz="2000" b="1" spc="-160" dirty="0">
                <a:solidFill>
                  <a:srgbClr val="006600"/>
                </a:solidFill>
                <a:latin typeface="Arial"/>
                <a:cs typeface="Arial"/>
              </a:rPr>
              <a:t>Tamaddun	</a:t>
            </a:r>
            <a:r>
              <a:rPr sz="2000" b="1" spc="-105" dirty="0">
                <a:solidFill>
                  <a:srgbClr val="006600"/>
                </a:solidFill>
                <a:latin typeface="Arial"/>
                <a:cs typeface="Arial"/>
              </a:rPr>
              <a:t>Majlish: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27375" y="456057"/>
            <a:ext cx="372999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125" dirty="0">
                <a:solidFill>
                  <a:srgbClr val="292934"/>
                </a:solidFill>
                <a:latin typeface="Microsoft Sans Serif"/>
                <a:cs typeface="Microsoft Sans Serif"/>
              </a:rPr>
              <a:t>On</a:t>
            </a:r>
            <a:r>
              <a:rPr sz="2000" spc="-120" dirty="0">
                <a:solidFill>
                  <a:srgbClr val="292934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292934"/>
                </a:solidFill>
                <a:latin typeface="Microsoft Sans Serif"/>
                <a:cs typeface="Microsoft Sans Serif"/>
              </a:rPr>
              <a:t>15 </a:t>
            </a:r>
            <a:r>
              <a:rPr sz="2000" spc="-120" dirty="0">
                <a:solidFill>
                  <a:srgbClr val="292934"/>
                </a:solidFill>
                <a:latin typeface="Microsoft Sans Serif"/>
                <a:cs typeface="Microsoft Sans Serif"/>
              </a:rPr>
              <a:t>September</a:t>
            </a:r>
            <a:r>
              <a:rPr sz="2000" spc="-114" dirty="0">
                <a:solidFill>
                  <a:srgbClr val="292934"/>
                </a:solidFill>
                <a:latin typeface="Microsoft Sans Serif"/>
                <a:cs typeface="Microsoft Sans Serif"/>
              </a:rPr>
              <a:t> </a:t>
            </a:r>
            <a:r>
              <a:rPr sz="2000" spc="-15" dirty="0">
                <a:solidFill>
                  <a:srgbClr val="292934"/>
                </a:solidFill>
                <a:latin typeface="Microsoft Sans Serif"/>
                <a:cs typeface="Microsoft Sans Serif"/>
              </a:rPr>
              <a:t>1947</a:t>
            </a:r>
            <a:r>
              <a:rPr sz="2000" spc="-10" dirty="0">
                <a:solidFill>
                  <a:srgbClr val="292934"/>
                </a:solidFill>
                <a:latin typeface="Microsoft Sans Serif"/>
                <a:cs typeface="Microsoft Sans Serif"/>
              </a:rPr>
              <a:t> </a:t>
            </a:r>
            <a:r>
              <a:rPr sz="2000" spc="-175" dirty="0">
                <a:solidFill>
                  <a:srgbClr val="292934"/>
                </a:solidFill>
                <a:latin typeface="Microsoft Sans Serif"/>
                <a:cs typeface="Microsoft Sans Serif"/>
              </a:rPr>
              <a:t>Tamaddun </a:t>
            </a:r>
            <a:r>
              <a:rPr sz="2000" spc="-525" dirty="0">
                <a:solidFill>
                  <a:srgbClr val="292934"/>
                </a:solidFill>
                <a:latin typeface="Microsoft Sans Serif"/>
                <a:cs typeface="Microsoft Sans Serif"/>
              </a:rPr>
              <a:t> </a:t>
            </a:r>
            <a:r>
              <a:rPr sz="2000" spc="-114" dirty="0">
                <a:solidFill>
                  <a:srgbClr val="292934"/>
                </a:solidFill>
                <a:latin typeface="Microsoft Sans Serif"/>
                <a:cs typeface="Microsoft Sans Serif"/>
              </a:rPr>
              <a:t>Majlish</a:t>
            </a:r>
            <a:r>
              <a:rPr sz="2000" spc="150" dirty="0">
                <a:solidFill>
                  <a:srgbClr val="292934"/>
                </a:solidFill>
                <a:latin typeface="Microsoft Sans Serif"/>
                <a:cs typeface="Microsoft Sans Serif"/>
              </a:rPr>
              <a:t> </a:t>
            </a:r>
            <a:r>
              <a:rPr sz="2000" spc="-114" dirty="0">
                <a:solidFill>
                  <a:srgbClr val="292934"/>
                </a:solidFill>
                <a:latin typeface="Microsoft Sans Serif"/>
                <a:cs typeface="Microsoft Sans Serif"/>
              </a:rPr>
              <a:t>published</a:t>
            </a:r>
            <a:r>
              <a:rPr sz="2000" spc="150" dirty="0">
                <a:solidFill>
                  <a:srgbClr val="292934"/>
                </a:solidFill>
                <a:latin typeface="Microsoft Sans Serif"/>
                <a:cs typeface="Microsoft Sans Serif"/>
              </a:rPr>
              <a:t> </a:t>
            </a:r>
            <a:r>
              <a:rPr sz="2000" spc="-130" dirty="0">
                <a:solidFill>
                  <a:srgbClr val="292934"/>
                </a:solidFill>
                <a:latin typeface="Microsoft Sans Serif"/>
                <a:cs typeface="Microsoft Sans Serif"/>
              </a:rPr>
              <a:t>the</a:t>
            </a:r>
            <a:r>
              <a:rPr sz="2000" spc="155" dirty="0">
                <a:solidFill>
                  <a:srgbClr val="292934"/>
                </a:solidFill>
                <a:latin typeface="Microsoft Sans Serif"/>
                <a:cs typeface="Microsoft Sans Serif"/>
              </a:rPr>
              <a:t> </a:t>
            </a:r>
            <a:r>
              <a:rPr sz="2000" spc="-75" dirty="0">
                <a:solidFill>
                  <a:srgbClr val="292934"/>
                </a:solidFill>
                <a:latin typeface="Microsoft Sans Serif"/>
                <a:cs typeface="Microsoft Sans Serif"/>
              </a:rPr>
              <a:t>booklet</a:t>
            </a:r>
            <a:r>
              <a:rPr sz="2000" spc="140" dirty="0">
                <a:solidFill>
                  <a:srgbClr val="292934"/>
                </a:solidFill>
                <a:latin typeface="Microsoft Sans Serif"/>
                <a:cs typeface="Microsoft Sans Serif"/>
              </a:rPr>
              <a:t> </a:t>
            </a:r>
            <a:r>
              <a:rPr sz="2000" spc="-170" dirty="0">
                <a:solidFill>
                  <a:srgbClr val="292934"/>
                </a:solidFill>
                <a:latin typeface="Microsoft Sans Serif"/>
                <a:cs typeface="Microsoft Sans Serif"/>
              </a:rPr>
              <a:t>on</a:t>
            </a:r>
            <a:r>
              <a:rPr sz="2000" spc="145" dirty="0">
                <a:solidFill>
                  <a:srgbClr val="292934"/>
                </a:solidFill>
                <a:latin typeface="Microsoft Sans Serif"/>
                <a:cs typeface="Microsoft Sans Serif"/>
              </a:rPr>
              <a:t> </a:t>
            </a:r>
            <a:r>
              <a:rPr sz="2000" spc="-130" dirty="0">
                <a:solidFill>
                  <a:srgbClr val="292934"/>
                </a:solidFill>
                <a:latin typeface="Microsoft Sans Serif"/>
                <a:cs typeface="Microsoft Sans Serif"/>
              </a:rPr>
              <a:t>the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27375" y="1066038"/>
            <a:ext cx="115824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130" dirty="0">
                <a:solidFill>
                  <a:srgbClr val="292934"/>
                </a:solidFill>
                <a:latin typeface="Microsoft Sans Serif"/>
                <a:cs typeface="Microsoft Sans Serif"/>
              </a:rPr>
              <a:t>Language </a:t>
            </a:r>
            <a:r>
              <a:rPr sz="2000" spc="-125" dirty="0">
                <a:solidFill>
                  <a:srgbClr val="292934"/>
                </a:solidFill>
                <a:latin typeface="Microsoft Sans Serif"/>
                <a:cs typeface="Microsoft Sans Serif"/>
              </a:rPr>
              <a:t> </a:t>
            </a:r>
            <a:r>
              <a:rPr sz="2000" spc="100" dirty="0">
                <a:solidFill>
                  <a:srgbClr val="292934"/>
                </a:solidFill>
                <a:latin typeface="Microsoft Sans Serif"/>
                <a:cs typeface="Microsoft Sans Serif"/>
              </a:rPr>
              <a:t>“</a:t>
            </a:r>
            <a:r>
              <a:rPr sz="2000" spc="-450" dirty="0">
                <a:solidFill>
                  <a:srgbClr val="292934"/>
                </a:solidFill>
                <a:latin typeface="Microsoft Sans Serif"/>
                <a:cs typeface="Microsoft Sans Serif"/>
              </a:rPr>
              <a:t>P</a:t>
            </a:r>
            <a:r>
              <a:rPr sz="2000" spc="-60" dirty="0">
                <a:solidFill>
                  <a:srgbClr val="292934"/>
                </a:solidFill>
                <a:latin typeface="Microsoft Sans Serif"/>
                <a:cs typeface="Microsoft Sans Serif"/>
              </a:rPr>
              <a:t>ak</a:t>
            </a:r>
            <a:r>
              <a:rPr sz="2000" spc="-40" dirty="0">
                <a:solidFill>
                  <a:srgbClr val="292934"/>
                </a:solidFill>
                <a:latin typeface="Microsoft Sans Serif"/>
                <a:cs typeface="Microsoft Sans Serif"/>
              </a:rPr>
              <a:t>i</a:t>
            </a:r>
            <a:r>
              <a:rPr sz="2000" spc="-140" dirty="0">
                <a:solidFill>
                  <a:srgbClr val="292934"/>
                </a:solidFill>
                <a:latin typeface="Microsoft Sans Serif"/>
                <a:cs typeface="Microsoft Sans Serif"/>
              </a:rPr>
              <a:t>sta</a:t>
            </a:r>
            <a:r>
              <a:rPr sz="2000" spc="-190" dirty="0">
                <a:solidFill>
                  <a:srgbClr val="292934"/>
                </a:solidFill>
                <a:latin typeface="Microsoft Sans Serif"/>
                <a:cs typeface="Microsoft Sans Serif"/>
              </a:rPr>
              <a:t>n</a:t>
            </a:r>
            <a:r>
              <a:rPr sz="2000" spc="-55" dirty="0">
                <a:solidFill>
                  <a:srgbClr val="292934"/>
                </a:solidFill>
                <a:latin typeface="Microsoft Sans Serif"/>
                <a:cs typeface="Microsoft Sans Serif"/>
              </a:rPr>
              <a:t>er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11166" y="1066038"/>
            <a:ext cx="138176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76200">
              <a:lnSpc>
                <a:spcPct val="100000"/>
              </a:lnSpc>
              <a:spcBef>
                <a:spcPts val="105"/>
              </a:spcBef>
            </a:pPr>
            <a:r>
              <a:rPr sz="2000" spc="-155" dirty="0">
                <a:solidFill>
                  <a:srgbClr val="292934"/>
                </a:solidFill>
                <a:latin typeface="Microsoft Sans Serif"/>
                <a:cs typeface="Microsoft Sans Serif"/>
              </a:rPr>
              <a:t>Movement </a:t>
            </a:r>
            <a:r>
              <a:rPr sz="2000" spc="-150" dirty="0">
                <a:solidFill>
                  <a:srgbClr val="292934"/>
                </a:solidFill>
                <a:latin typeface="Microsoft Sans Serif"/>
                <a:cs typeface="Microsoft Sans Serif"/>
              </a:rPr>
              <a:t> </a:t>
            </a:r>
            <a:r>
              <a:rPr sz="2000" spc="-540" dirty="0">
                <a:solidFill>
                  <a:srgbClr val="292934"/>
                </a:solidFill>
                <a:latin typeface="Microsoft Sans Serif"/>
                <a:cs typeface="Microsoft Sans Serif"/>
              </a:rPr>
              <a:t>R</a:t>
            </a:r>
            <a:r>
              <a:rPr sz="2000" spc="-140" dirty="0">
                <a:solidFill>
                  <a:srgbClr val="292934"/>
                </a:solidFill>
                <a:latin typeface="Microsoft Sans Serif"/>
                <a:cs typeface="Microsoft Sans Serif"/>
              </a:rPr>
              <a:t>as</a:t>
            </a:r>
            <a:r>
              <a:rPr sz="2000" spc="-90" dirty="0">
                <a:solidFill>
                  <a:srgbClr val="292934"/>
                </a:solidFill>
                <a:latin typeface="Microsoft Sans Serif"/>
                <a:cs typeface="Microsoft Sans Serif"/>
              </a:rPr>
              <a:t>t</a:t>
            </a:r>
            <a:r>
              <a:rPr sz="2000" spc="-25" dirty="0">
                <a:solidFill>
                  <a:srgbClr val="292934"/>
                </a:solidFill>
                <a:latin typeface="Microsoft Sans Serif"/>
                <a:cs typeface="Microsoft Sans Serif"/>
              </a:rPr>
              <a:t>r</a:t>
            </a:r>
            <a:r>
              <a:rPr sz="2000" spc="-10" dirty="0">
                <a:solidFill>
                  <a:srgbClr val="292934"/>
                </a:solidFill>
                <a:latin typeface="Microsoft Sans Serif"/>
                <a:cs typeface="Microsoft Sans Serif"/>
              </a:rPr>
              <a:t>a</a:t>
            </a:r>
            <a:r>
              <a:rPr sz="2000" spc="-30" dirty="0">
                <a:solidFill>
                  <a:srgbClr val="292934"/>
                </a:solidFill>
                <a:latin typeface="Microsoft Sans Serif"/>
                <a:cs typeface="Microsoft Sans Serif"/>
              </a:rPr>
              <a:t>b</a:t>
            </a:r>
            <a:r>
              <a:rPr sz="2000" spc="-125" dirty="0">
                <a:solidFill>
                  <a:srgbClr val="292934"/>
                </a:solidFill>
                <a:latin typeface="Microsoft Sans Serif"/>
                <a:cs typeface="Microsoft Sans Serif"/>
              </a:rPr>
              <a:t>h</a:t>
            </a:r>
            <a:r>
              <a:rPr sz="2000" spc="-145" dirty="0">
                <a:solidFill>
                  <a:srgbClr val="292934"/>
                </a:solidFill>
                <a:latin typeface="Microsoft Sans Serif"/>
                <a:cs typeface="Microsoft Sans Serif"/>
              </a:rPr>
              <a:t>a</a:t>
            </a:r>
            <a:r>
              <a:rPr sz="2000" spc="-195" dirty="0">
                <a:solidFill>
                  <a:srgbClr val="292934"/>
                </a:solidFill>
                <a:latin typeface="Microsoft Sans Serif"/>
                <a:cs typeface="Microsoft Sans Serif"/>
              </a:rPr>
              <a:t>sha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78092" y="1066038"/>
            <a:ext cx="77914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069" marR="5080" indent="-40005">
              <a:lnSpc>
                <a:spcPct val="100000"/>
              </a:lnSpc>
              <a:spcBef>
                <a:spcPts val="105"/>
              </a:spcBef>
            </a:pPr>
            <a:r>
              <a:rPr sz="2000" spc="-145" dirty="0">
                <a:solidFill>
                  <a:srgbClr val="292934"/>
                </a:solidFill>
                <a:latin typeface="Microsoft Sans Serif"/>
                <a:cs typeface="Microsoft Sans Serif"/>
              </a:rPr>
              <a:t>en</a:t>
            </a:r>
            <a:r>
              <a:rPr sz="2000" spc="-85" dirty="0">
                <a:solidFill>
                  <a:srgbClr val="292934"/>
                </a:solidFill>
                <a:latin typeface="Microsoft Sans Serif"/>
                <a:cs typeface="Microsoft Sans Serif"/>
              </a:rPr>
              <a:t>t</a:t>
            </a:r>
            <a:r>
              <a:rPr sz="2000" spc="-35" dirty="0">
                <a:solidFill>
                  <a:srgbClr val="292934"/>
                </a:solidFill>
                <a:latin typeface="Microsoft Sans Serif"/>
                <a:cs typeface="Microsoft Sans Serif"/>
              </a:rPr>
              <a:t>itl</a:t>
            </a:r>
            <a:r>
              <a:rPr sz="2000" spc="-85" dirty="0">
                <a:solidFill>
                  <a:srgbClr val="292934"/>
                </a:solidFill>
                <a:latin typeface="Microsoft Sans Serif"/>
                <a:cs typeface="Microsoft Sans Serif"/>
              </a:rPr>
              <a:t>e</a:t>
            </a:r>
            <a:r>
              <a:rPr sz="2000" spc="-5" dirty="0">
                <a:solidFill>
                  <a:srgbClr val="292934"/>
                </a:solidFill>
                <a:latin typeface="Microsoft Sans Serif"/>
                <a:cs typeface="Microsoft Sans Serif"/>
              </a:rPr>
              <a:t>d  </a:t>
            </a:r>
            <a:r>
              <a:rPr sz="2000" spc="-150" dirty="0">
                <a:solidFill>
                  <a:srgbClr val="292934"/>
                </a:solidFill>
                <a:latin typeface="Microsoft Sans Serif"/>
                <a:cs typeface="Microsoft Sans Serif"/>
              </a:rPr>
              <a:t>Ban</a:t>
            </a:r>
            <a:r>
              <a:rPr sz="2000" spc="-155" dirty="0">
                <a:solidFill>
                  <a:srgbClr val="292934"/>
                </a:solidFill>
                <a:latin typeface="Microsoft Sans Serif"/>
                <a:cs typeface="Microsoft Sans Serif"/>
              </a:rPr>
              <a:t>g</a:t>
            </a:r>
            <a:r>
              <a:rPr sz="2000" spc="-30" dirty="0">
                <a:solidFill>
                  <a:srgbClr val="292934"/>
                </a:solidFill>
                <a:latin typeface="Microsoft Sans Serif"/>
                <a:cs typeface="Microsoft Sans Serif"/>
              </a:rPr>
              <a:t>l</a:t>
            </a:r>
            <a:r>
              <a:rPr sz="2000" spc="-10" dirty="0">
                <a:solidFill>
                  <a:srgbClr val="292934"/>
                </a:solidFill>
                <a:latin typeface="Microsoft Sans Serif"/>
                <a:cs typeface="Microsoft Sans Serif"/>
              </a:rPr>
              <a:t>a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27375" y="1675638"/>
            <a:ext cx="37274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69265" algn="l"/>
                <a:tab pos="1251585" algn="l"/>
                <a:tab pos="1861185" algn="l"/>
                <a:tab pos="2469515" algn="l"/>
                <a:tab pos="3438525" algn="l"/>
              </a:tabLst>
            </a:pPr>
            <a:r>
              <a:rPr sz="2000" spc="-70" dirty="0">
                <a:solidFill>
                  <a:srgbClr val="292934"/>
                </a:solidFill>
                <a:latin typeface="Microsoft Sans Serif"/>
                <a:cs typeface="Microsoft Sans Serif"/>
              </a:rPr>
              <a:t>N</a:t>
            </a:r>
            <a:r>
              <a:rPr sz="2000" spc="-50" dirty="0">
                <a:solidFill>
                  <a:srgbClr val="292934"/>
                </a:solidFill>
                <a:latin typeface="Microsoft Sans Serif"/>
                <a:cs typeface="Microsoft Sans Serif"/>
              </a:rPr>
              <a:t>a</a:t>
            </a:r>
            <a:r>
              <a:rPr sz="2000" dirty="0">
                <a:solidFill>
                  <a:srgbClr val="292934"/>
                </a:solidFill>
                <a:latin typeface="Microsoft Sans Serif"/>
                <a:cs typeface="Microsoft Sans Serif"/>
              </a:rPr>
              <a:t>	</a:t>
            </a:r>
            <a:r>
              <a:rPr sz="2000" spc="-120" dirty="0">
                <a:solidFill>
                  <a:srgbClr val="292934"/>
                </a:solidFill>
                <a:latin typeface="Microsoft Sans Serif"/>
                <a:cs typeface="Microsoft Sans Serif"/>
              </a:rPr>
              <a:t>Ur</a:t>
            </a:r>
            <a:r>
              <a:rPr sz="2000" spc="-125" dirty="0">
                <a:solidFill>
                  <a:srgbClr val="292934"/>
                </a:solidFill>
                <a:latin typeface="Microsoft Sans Serif"/>
                <a:cs typeface="Microsoft Sans Serif"/>
              </a:rPr>
              <a:t>d</a:t>
            </a:r>
            <a:r>
              <a:rPr sz="2000" spc="-130" dirty="0">
                <a:solidFill>
                  <a:srgbClr val="292934"/>
                </a:solidFill>
                <a:latin typeface="Microsoft Sans Serif"/>
                <a:cs typeface="Microsoft Sans Serif"/>
              </a:rPr>
              <a:t>u</a:t>
            </a:r>
            <a:r>
              <a:rPr sz="2000" spc="-200" dirty="0">
                <a:solidFill>
                  <a:srgbClr val="292934"/>
                </a:solidFill>
                <a:latin typeface="Microsoft Sans Serif"/>
                <a:cs typeface="Microsoft Sans Serif"/>
              </a:rPr>
              <a:t>.</a:t>
            </a:r>
            <a:r>
              <a:rPr sz="2000" spc="105" dirty="0">
                <a:solidFill>
                  <a:srgbClr val="292934"/>
                </a:solidFill>
                <a:latin typeface="Microsoft Sans Serif"/>
                <a:cs typeface="Microsoft Sans Serif"/>
              </a:rPr>
              <a:t>”</a:t>
            </a:r>
            <a:r>
              <a:rPr sz="2000" dirty="0">
                <a:solidFill>
                  <a:srgbClr val="292934"/>
                </a:solidFill>
                <a:latin typeface="Microsoft Sans Serif"/>
                <a:cs typeface="Microsoft Sans Serif"/>
              </a:rPr>
              <a:t>	</a:t>
            </a:r>
            <a:r>
              <a:rPr sz="2000" spc="-225" dirty="0">
                <a:solidFill>
                  <a:srgbClr val="292934"/>
                </a:solidFill>
                <a:latin typeface="Microsoft Sans Serif"/>
                <a:cs typeface="Microsoft Sans Serif"/>
              </a:rPr>
              <a:t>P</a:t>
            </a:r>
            <a:r>
              <a:rPr sz="2000" spc="-180" dirty="0">
                <a:solidFill>
                  <a:srgbClr val="292934"/>
                </a:solidFill>
                <a:latin typeface="Microsoft Sans Serif"/>
                <a:cs typeface="Microsoft Sans Serif"/>
              </a:rPr>
              <a:t>r</a:t>
            </a:r>
            <a:r>
              <a:rPr sz="2000" dirty="0">
                <a:solidFill>
                  <a:srgbClr val="292934"/>
                </a:solidFill>
                <a:latin typeface="Microsoft Sans Serif"/>
                <a:cs typeface="Microsoft Sans Serif"/>
              </a:rPr>
              <a:t>o</a:t>
            </a:r>
            <a:r>
              <a:rPr sz="2000" spc="-85" dirty="0">
                <a:solidFill>
                  <a:srgbClr val="292934"/>
                </a:solidFill>
                <a:latin typeface="Microsoft Sans Serif"/>
                <a:cs typeface="Microsoft Sans Serif"/>
              </a:rPr>
              <a:t>f</a:t>
            </a:r>
            <a:r>
              <a:rPr sz="2000" spc="-120" dirty="0">
                <a:solidFill>
                  <a:srgbClr val="292934"/>
                </a:solidFill>
                <a:latin typeface="Microsoft Sans Serif"/>
                <a:cs typeface="Microsoft Sans Serif"/>
              </a:rPr>
              <a:t>.</a:t>
            </a:r>
            <a:r>
              <a:rPr sz="2000" dirty="0">
                <a:solidFill>
                  <a:srgbClr val="292934"/>
                </a:solidFill>
                <a:latin typeface="Microsoft Sans Serif"/>
                <a:cs typeface="Microsoft Sans Serif"/>
              </a:rPr>
              <a:t>	</a:t>
            </a:r>
            <a:r>
              <a:rPr sz="2000" spc="-130" dirty="0">
                <a:solidFill>
                  <a:srgbClr val="292934"/>
                </a:solidFill>
                <a:latin typeface="Microsoft Sans Serif"/>
                <a:cs typeface="Microsoft Sans Serif"/>
              </a:rPr>
              <a:t>Abu</a:t>
            </a:r>
            <a:r>
              <a:rPr sz="2000" spc="-20" dirty="0">
                <a:solidFill>
                  <a:srgbClr val="292934"/>
                </a:solidFill>
                <a:latin typeface="Microsoft Sans Serif"/>
                <a:cs typeface="Microsoft Sans Serif"/>
              </a:rPr>
              <a:t>l</a:t>
            </a:r>
            <a:r>
              <a:rPr sz="2000" dirty="0">
                <a:solidFill>
                  <a:srgbClr val="292934"/>
                </a:solidFill>
                <a:latin typeface="Microsoft Sans Serif"/>
                <a:cs typeface="Microsoft Sans Serif"/>
              </a:rPr>
              <a:t>	</a:t>
            </a:r>
            <a:r>
              <a:rPr sz="2000" spc="-280" dirty="0">
                <a:solidFill>
                  <a:srgbClr val="292934"/>
                </a:solidFill>
                <a:latin typeface="Microsoft Sans Serif"/>
                <a:cs typeface="Microsoft Sans Serif"/>
              </a:rPr>
              <a:t>K</a:t>
            </a:r>
            <a:r>
              <a:rPr sz="2000" spc="-180" dirty="0">
                <a:solidFill>
                  <a:srgbClr val="292934"/>
                </a:solidFill>
                <a:latin typeface="Microsoft Sans Serif"/>
                <a:cs typeface="Microsoft Sans Serif"/>
              </a:rPr>
              <a:t>a</a:t>
            </a:r>
            <a:r>
              <a:rPr sz="2000" spc="-175" dirty="0">
                <a:solidFill>
                  <a:srgbClr val="292934"/>
                </a:solidFill>
                <a:latin typeface="Microsoft Sans Serif"/>
                <a:cs typeface="Microsoft Sans Serif"/>
              </a:rPr>
              <a:t>s</a:t>
            </a:r>
            <a:r>
              <a:rPr sz="2000" spc="-250" dirty="0">
                <a:solidFill>
                  <a:srgbClr val="292934"/>
                </a:solidFill>
                <a:latin typeface="Microsoft Sans Serif"/>
                <a:cs typeface="Microsoft Sans Serif"/>
              </a:rPr>
              <a:t>h</a:t>
            </a:r>
            <a:r>
              <a:rPr sz="2000" spc="-220" dirty="0">
                <a:solidFill>
                  <a:srgbClr val="292934"/>
                </a:solidFill>
                <a:latin typeface="Microsoft Sans Serif"/>
                <a:cs typeface="Microsoft Sans Serif"/>
              </a:rPr>
              <a:t>em</a:t>
            </a:r>
            <a:r>
              <a:rPr sz="2000" spc="-120" dirty="0">
                <a:solidFill>
                  <a:srgbClr val="292934"/>
                </a:solidFill>
                <a:latin typeface="Microsoft Sans Serif"/>
                <a:cs typeface="Microsoft Sans Serif"/>
              </a:rPr>
              <a:t>,</a:t>
            </a:r>
            <a:r>
              <a:rPr sz="2000" dirty="0">
                <a:solidFill>
                  <a:srgbClr val="292934"/>
                </a:solidFill>
                <a:latin typeface="Microsoft Sans Serif"/>
                <a:cs typeface="Microsoft Sans Serif"/>
              </a:rPr>
              <a:t>	</a:t>
            </a:r>
            <a:r>
              <a:rPr sz="2000" spc="-235" dirty="0">
                <a:solidFill>
                  <a:srgbClr val="292934"/>
                </a:solidFill>
                <a:latin typeface="Microsoft Sans Serif"/>
                <a:cs typeface="Microsoft Sans Serif"/>
              </a:rPr>
              <a:t>D</a:t>
            </a:r>
            <a:r>
              <a:rPr sz="2000" spc="-155" dirty="0">
                <a:solidFill>
                  <a:srgbClr val="292934"/>
                </a:solidFill>
                <a:latin typeface="Microsoft Sans Serif"/>
                <a:cs typeface="Microsoft Sans Serif"/>
              </a:rPr>
              <a:t>r</a:t>
            </a:r>
            <a:r>
              <a:rPr sz="2000" spc="-120" dirty="0">
                <a:solidFill>
                  <a:srgbClr val="292934"/>
                </a:solidFill>
                <a:latin typeface="Microsoft Sans Serif"/>
                <a:cs typeface="Microsoft Sans Serif"/>
              </a:rPr>
              <a:t>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27375" y="1980387"/>
            <a:ext cx="372872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96595" algn="l"/>
                <a:tab pos="1743710" algn="l"/>
                <a:tab pos="2682875" algn="l"/>
                <a:tab pos="3254375" algn="l"/>
              </a:tabLst>
            </a:pPr>
            <a:r>
              <a:rPr sz="2000" spc="-50" dirty="0">
                <a:solidFill>
                  <a:srgbClr val="292934"/>
                </a:solidFill>
                <a:latin typeface="Microsoft Sans Serif"/>
                <a:cs typeface="Microsoft Sans Serif"/>
              </a:rPr>
              <a:t>Qa</a:t>
            </a:r>
            <a:r>
              <a:rPr sz="2000" spc="-60" dirty="0">
                <a:solidFill>
                  <a:srgbClr val="292934"/>
                </a:solidFill>
                <a:latin typeface="Microsoft Sans Serif"/>
                <a:cs typeface="Microsoft Sans Serif"/>
              </a:rPr>
              <a:t>z</a:t>
            </a:r>
            <a:r>
              <a:rPr sz="2000" spc="-20" dirty="0">
                <a:solidFill>
                  <a:srgbClr val="292934"/>
                </a:solidFill>
                <a:latin typeface="Microsoft Sans Serif"/>
                <a:cs typeface="Microsoft Sans Serif"/>
              </a:rPr>
              <a:t>i</a:t>
            </a:r>
            <a:r>
              <a:rPr sz="2000" dirty="0">
                <a:solidFill>
                  <a:srgbClr val="292934"/>
                </a:solidFill>
                <a:latin typeface="Microsoft Sans Serif"/>
                <a:cs typeface="Microsoft Sans Serif"/>
              </a:rPr>
              <a:t>	</a:t>
            </a:r>
            <a:r>
              <a:rPr sz="2000" spc="-130" dirty="0">
                <a:solidFill>
                  <a:srgbClr val="292934"/>
                </a:solidFill>
                <a:latin typeface="Microsoft Sans Serif"/>
                <a:cs typeface="Microsoft Sans Serif"/>
              </a:rPr>
              <a:t>M</a:t>
            </a:r>
            <a:r>
              <a:rPr sz="2000" spc="-90" dirty="0">
                <a:solidFill>
                  <a:srgbClr val="292934"/>
                </a:solidFill>
                <a:latin typeface="Microsoft Sans Serif"/>
                <a:cs typeface="Microsoft Sans Serif"/>
              </a:rPr>
              <a:t>ota</a:t>
            </a:r>
            <a:r>
              <a:rPr sz="2000" spc="-125" dirty="0">
                <a:solidFill>
                  <a:srgbClr val="292934"/>
                </a:solidFill>
                <a:latin typeface="Microsoft Sans Serif"/>
                <a:cs typeface="Microsoft Sans Serif"/>
              </a:rPr>
              <a:t>h</a:t>
            </a:r>
            <a:r>
              <a:rPr sz="2000" spc="-30" dirty="0">
                <a:solidFill>
                  <a:srgbClr val="292934"/>
                </a:solidFill>
                <a:latin typeface="Microsoft Sans Serif"/>
                <a:cs typeface="Microsoft Sans Serif"/>
              </a:rPr>
              <a:t>a</a:t>
            </a:r>
            <a:r>
              <a:rPr sz="2000" dirty="0">
                <a:solidFill>
                  <a:srgbClr val="292934"/>
                </a:solidFill>
                <a:latin typeface="Microsoft Sans Serif"/>
                <a:cs typeface="Microsoft Sans Serif"/>
              </a:rPr>
              <a:t>r	</a:t>
            </a:r>
            <a:r>
              <a:rPr sz="2000" spc="-195" dirty="0">
                <a:solidFill>
                  <a:srgbClr val="292934"/>
                </a:solidFill>
                <a:latin typeface="Microsoft Sans Serif"/>
                <a:cs typeface="Microsoft Sans Serif"/>
              </a:rPr>
              <a:t>H</a:t>
            </a:r>
            <a:r>
              <a:rPr sz="2000" spc="-160" dirty="0">
                <a:solidFill>
                  <a:srgbClr val="292934"/>
                </a:solidFill>
                <a:latin typeface="Microsoft Sans Serif"/>
                <a:cs typeface="Microsoft Sans Serif"/>
              </a:rPr>
              <a:t>o</a:t>
            </a:r>
            <a:r>
              <a:rPr sz="2000" spc="-345" dirty="0">
                <a:solidFill>
                  <a:srgbClr val="292934"/>
                </a:solidFill>
                <a:latin typeface="Microsoft Sans Serif"/>
                <a:cs typeface="Microsoft Sans Serif"/>
              </a:rPr>
              <a:t>s</a:t>
            </a:r>
            <a:r>
              <a:rPr sz="2000" spc="-160" dirty="0">
                <a:solidFill>
                  <a:srgbClr val="292934"/>
                </a:solidFill>
                <a:latin typeface="Microsoft Sans Serif"/>
                <a:cs typeface="Microsoft Sans Serif"/>
              </a:rPr>
              <a:t>s</a:t>
            </a:r>
            <a:r>
              <a:rPr sz="2000" spc="-195" dirty="0">
                <a:solidFill>
                  <a:srgbClr val="292934"/>
                </a:solidFill>
                <a:latin typeface="Microsoft Sans Serif"/>
                <a:cs typeface="Microsoft Sans Serif"/>
              </a:rPr>
              <a:t>a</a:t>
            </a:r>
            <a:r>
              <a:rPr sz="2000" spc="-80" dirty="0">
                <a:solidFill>
                  <a:srgbClr val="292934"/>
                </a:solidFill>
                <a:latin typeface="Microsoft Sans Serif"/>
                <a:cs typeface="Microsoft Sans Serif"/>
              </a:rPr>
              <a:t>i</a:t>
            </a:r>
            <a:r>
              <a:rPr sz="2000" spc="-180" dirty="0">
                <a:solidFill>
                  <a:srgbClr val="292934"/>
                </a:solidFill>
                <a:latin typeface="Microsoft Sans Serif"/>
                <a:cs typeface="Microsoft Sans Serif"/>
              </a:rPr>
              <a:t>n</a:t>
            </a:r>
            <a:r>
              <a:rPr sz="2000" dirty="0">
                <a:solidFill>
                  <a:srgbClr val="292934"/>
                </a:solidFill>
                <a:latin typeface="Microsoft Sans Serif"/>
                <a:cs typeface="Microsoft Sans Serif"/>
              </a:rPr>
              <a:t>	</a:t>
            </a:r>
            <a:r>
              <a:rPr sz="2000" spc="-30" dirty="0">
                <a:solidFill>
                  <a:srgbClr val="292934"/>
                </a:solidFill>
                <a:latin typeface="Microsoft Sans Serif"/>
                <a:cs typeface="Microsoft Sans Serif"/>
              </a:rPr>
              <a:t>a</a:t>
            </a:r>
            <a:r>
              <a:rPr sz="2000" spc="-120" dirty="0">
                <a:solidFill>
                  <a:srgbClr val="292934"/>
                </a:solidFill>
                <a:latin typeface="Microsoft Sans Serif"/>
                <a:cs typeface="Microsoft Sans Serif"/>
              </a:rPr>
              <a:t>nd</a:t>
            </a:r>
            <a:r>
              <a:rPr sz="2000" dirty="0">
                <a:solidFill>
                  <a:srgbClr val="292934"/>
                </a:solidFill>
                <a:latin typeface="Microsoft Sans Serif"/>
                <a:cs typeface="Microsoft Sans Serif"/>
              </a:rPr>
              <a:t>	</a:t>
            </a:r>
            <a:r>
              <a:rPr sz="2000" spc="-125" dirty="0">
                <a:solidFill>
                  <a:srgbClr val="292934"/>
                </a:solidFill>
                <a:latin typeface="Microsoft Sans Serif"/>
                <a:cs typeface="Microsoft Sans Serif"/>
              </a:rPr>
              <a:t>Abu</a:t>
            </a:r>
            <a:r>
              <a:rPr sz="2000" spc="-20" dirty="0">
                <a:solidFill>
                  <a:srgbClr val="292934"/>
                </a:solidFill>
                <a:latin typeface="Microsoft Sans Serif"/>
                <a:cs typeface="Microsoft Sans Serif"/>
              </a:rPr>
              <a:t>l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4340" y="2133092"/>
            <a:ext cx="814768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2705100" algn="l"/>
                <a:tab pos="8108950" algn="l"/>
              </a:tabLst>
            </a:pPr>
            <a:r>
              <a:rPr sz="4800" b="1" spc="-7" baseline="-11284" dirty="0">
                <a:solidFill>
                  <a:srgbClr val="252829"/>
                </a:solidFill>
                <a:latin typeface="Ebrima"/>
                <a:cs typeface="Ebrima"/>
              </a:rPr>
              <a:t>Movement</a:t>
            </a:r>
            <a:r>
              <a:rPr sz="3200" b="1" u="heavy" spc="-5" dirty="0">
                <a:solidFill>
                  <a:srgbClr val="292934"/>
                </a:solidFill>
                <a:uFill>
                  <a:solidFill>
                    <a:srgbClr val="D2523B"/>
                  </a:solidFill>
                </a:uFill>
                <a:latin typeface="Microsoft Sans Serif"/>
                <a:cs typeface="Microsoft Sans Serif"/>
              </a:rPr>
              <a:t>	</a:t>
            </a:r>
            <a:r>
              <a:rPr sz="2000" u="heavy" spc="-160" dirty="0">
                <a:solidFill>
                  <a:srgbClr val="292934"/>
                </a:solidFill>
                <a:uFill>
                  <a:solidFill>
                    <a:srgbClr val="D2523B"/>
                  </a:solidFill>
                </a:uFill>
                <a:latin typeface="Microsoft Sans Serif"/>
                <a:cs typeface="Microsoft Sans Serif"/>
              </a:rPr>
              <a:t>Mansur</a:t>
            </a:r>
            <a:r>
              <a:rPr sz="2000" u="heavy" spc="-75" dirty="0">
                <a:solidFill>
                  <a:srgbClr val="292934"/>
                </a:solidFill>
                <a:uFill>
                  <a:solidFill>
                    <a:srgbClr val="D2523B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2000" u="heavy" spc="-165" dirty="0">
                <a:solidFill>
                  <a:srgbClr val="292934"/>
                </a:solidFill>
                <a:uFill>
                  <a:solidFill>
                    <a:srgbClr val="D2523B"/>
                  </a:solidFill>
                </a:uFill>
                <a:latin typeface="Microsoft Sans Serif"/>
                <a:cs typeface="Microsoft Sans Serif"/>
              </a:rPr>
              <a:t>Ahmed</a:t>
            </a:r>
            <a:r>
              <a:rPr sz="2000" u="heavy" spc="-85" dirty="0">
                <a:solidFill>
                  <a:srgbClr val="292934"/>
                </a:solidFill>
                <a:uFill>
                  <a:solidFill>
                    <a:srgbClr val="D2523B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2000" u="heavy" spc="-100" dirty="0">
                <a:solidFill>
                  <a:srgbClr val="292934"/>
                </a:solidFill>
                <a:uFill>
                  <a:solidFill>
                    <a:srgbClr val="D2523B"/>
                  </a:solidFill>
                </a:uFill>
                <a:latin typeface="Microsoft Sans Serif"/>
                <a:cs typeface="Microsoft Sans Serif"/>
              </a:rPr>
              <a:t>were</a:t>
            </a:r>
            <a:r>
              <a:rPr sz="2000" u="heavy" spc="295" dirty="0">
                <a:solidFill>
                  <a:srgbClr val="292934"/>
                </a:solidFill>
                <a:uFill>
                  <a:solidFill>
                    <a:srgbClr val="D2523B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2000" u="heavy" spc="-130" dirty="0">
                <a:solidFill>
                  <a:srgbClr val="292934"/>
                </a:solidFill>
                <a:uFill>
                  <a:solidFill>
                    <a:srgbClr val="D2523B"/>
                  </a:solidFill>
                </a:uFill>
                <a:latin typeface="Microsoft Sans Serif"/>
                <a:cs typeface="Microsoft Sans Serif"/>
              </a:rPr>
              <a:t>the</a:t>
            </a:r>
            <a:r>
              <a:rPr sz="2000" u="heavy" spc="285" dirty="0">
                <a:solidFill>
                  <a:srgbClr val="292934"/>
                </a:solidFill>
                <a:uFill>
                  <a:solidFill>
                    <a:srgbClr val="D2523B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2000" u="heavy" spc="-140" dirty="0">
                <a:solidFill>
                  <a:srgbClr val="292934"/>
                </a:solidFill>
                <a:uFill>
                  <a:solidFill>
                    <a:srgbClr val="D2523B"/>
                  </a:solidFill>
                </a:uFill>
                <a:latin typeface="Microsoft Sans Serif"/>
                <a:cs typeface="Microsoft Sans Serif"/>
              </a:rPr>
              <a:t>authors</a:t>
            </a:r>
            <a:r>
              <a:rPr sz="2000" u="heavy" spc="270" dirty="0">
                <a:solidFill>
                  <a:srgbClr val="292934"/>
                </a:solidFill>
                <a:uFill>
                  <a:solidFill>
                    <a:srgbClr val="D2523B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2000" u="heavy" spc="-5" dirty="0">
                <a:solidFill>
                  <a:srgbClr val="292934"/>
                </a:solidFill>
                <a:uFill>
                  <a:solidFill>
                    <a:srgbClr val="D2523B"/>
                  </a:solidFill>
                </a:uFill>
                <a:latin typeface="Microsoft Sans Serif"/>
                <a:cs typeface="Microsoft Sans Serif"/>
              </a:rPr>
              <a:t>of	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27375" y="2590292"/>
            <a:ext cx="3728720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50" dirty="0">
                <a:solidFill>
                  <a:srgbClr val="292934"/>
                </a:solidFill>
                <a:latin typeface="Microsoft Sans Serif"/>
                <a:cs typeface="Microsoft Sans Serif"/>
              </a:rPr>
              <a:t>this </a:t>
            </a:r>
            <a:r>
              <a:rPr sz="2000" spc="-80" dirty="0">
                <a:solidFill>
                  <a:srgbClr val="292934"/>
                </a:solidFill>
                <a:latin typeface="Microsoft Sans Serif"/>
                <a:cs typeface="Microsoft Sans Serif"/>
              </a:rPr>
              <a:t>bo</a:t>
            </a:r>
            <a:r>
              <a:rPr sz="2000" spc="-75" dirty="0">
                <a:solidFill>
                  <a:srgbClr val="292934"/>
                </a:solidFill>
                <a:latin typeface="Microsoft Sans Serif"/>
                <a:cs typeface="Microsoft Sans Serif"/>
              </a:rPr>
              <a:t>okl</a:t>
            </a:r>
            <a:r>
              <a:rPr sz="2000" spc="-105" dirty="0">
                <a:solidFill>
                  <a:srgbClr val="292934"/>
                </a:solidFill>
                <a:latin typeface="Microsoft Sans Serif"/>
                <a:cs typeface="Microsoft Sans Serif"/>
              </a:rPr>
              <a:t>e</a:t>
            </a:r>
            <a:r>
              <a:rPr sz="2000" spc="-20" dirty="0">
                <a:solidFill>
                  <a:srgbClr val="292934"/>
                </a:solidFill>
                <a:latin typeface="Microsoft Sans Serif"/>
                <a:cs typeface="Microsoft Sans Serif"/>
              </a:rPr>
              <a:t>t</a:t>
            </a:r>
            <a:r>
              <a:rPr sz="2000" spc="-120" dirty="0">
                <a:solidFill>
                  <a:srgbClr val="292934"/>
                </a:solidFill>
                <a:latin typeface="Microsoft Sans Serif"/>
                <a:cs typeface="Microsoft Sans Serif"/>
              </a:rPr>
              <a:t>.</a:t>
            </a:r>
            <a:endParaRPr sz="20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spc="-100" dirty="0">
                <a:solidFill>
                  <a:srgbClr val="006600"/>
                </a:solidFill>
                <a:latin typeface="Arial"/>
                <a:cs typeface="Arial"/>
              </a:rPr>
              <a:t>In</a:t>
            </a:r>
            <a:r>
              <a:rPr sz="2000" b="1" spc="10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000" b="1" spc="-170" dirty="0">
                <a:solidFill>
                  <a:srgbClr val="006600"/>
                </a:solidFill>
                <a:latin typeface="Arial"/>
                <a:cs typeface="Arial"/>
              </a:rPr>
              <a:t>October</a:t>
            </a:r>
            <a:r>
              <a:rPr sz="2000" b="1" spc="10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000" b="1" spc="-65" dirty="0">
                <a:solidFill>
                  <a:srgbClr val="006600"/>
                </a:solidFill>
                <a:latin typeface="Arial"/>
                <a:cs typeface="Arial"/>
              </a:rPr>
              <a:t>1947</a:t>
            </a:r>
            <a:r>
              <a:rPr sz="2000" spc="-65" dirty="0">
                <a:solidFill>
                  <a:srgbClr val="292934"/>
                </a:solidFill>
                <a:latin typeface="Microsoft Sans Serif"/>
                <a:cs typeface="Microsoft Sans Serif"/>
              </a:rPr>
              <a:t>,</a:t>
            </a:r>
            <a:r>
              <a:rPr sz="2000" spc="125" dirty="0">
                <a:solidFill>
                  <a:srgbClr val="292934"/>
                </a:solidFill>
                <a:latin typeface="Microsoft Sans Serif"/>
                <a:cs typeface="Microsoft Sans Serif"/>
              </a:rPr>
              <a:t> </a:t>
            </a:r>
            <a:r>
              <a:rPr sz="2000" spc="-175" dirty="0">
                <a:solidFill>
                  <a:srgbClr val="292934"/>
                </a:solidFill>
                <a:latin typeface="Microsoft Sans Serif"/>
                <a:cs typeface="Microsoft Sans Serif"/>
              </a:rPr>
              <a:t>Tamaddun</a:t>
            </a:r>
            <a:r>
              <a:rPr sz="2000" spc="120" dirty="0">
                <a:solidFill>
                  <a:srgbClr val="292934"/>
                </a:solidFill>
                <a:latin typeface="Microsoft Sans Serif"/>
                <a:cs typeface="Microsoft Sans Serif"/>
              </a:rPr>
              <a:t> </a:t>
            </a:r>
            <a:r>
              <a:rPr sz="2000" spc="-114" dirty="0">
                <a:solidFill>
                  <a:srgbClr val="292934"/>
                </a:solidFill>
                <a:latin typeface="Microsoft Sans Serif"/>
                <a:cs typeface="Microsoft Sans Serif"/>
              </a:rPr>
              <a:t>Majlish</a:t>
            </a:r>
            <a:endParaRPr sz="2000" dirty="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68851" y="3504946"/>
            <a:ext cx="12712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45" dirty="0">
                <a:solidFill>
                  <a:srgbClr val="292934"/>
                </a:solidFill>
                <a:latin typeface="Microsoft Sans Serif"/>
                <a:cs typeface="Microsoft Sans Serif"/>
              </a:rPr>
              <a:t>Rastrabhasa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29680" y="3504946"/>
            <a:ext cx="1027430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2710">
              <a:lnSpc>
                <a:spcPct val="100000"/>
              </a:lnSpc>
              <a:spcBef>
                <a:spcPts val="100"/>
              </a:spcBef>
            </a:pPr>
            <a:r>
              <a:rPr sz="2000" spc="-185" dirty="0" err="1" smtClean="0">
                <a:solidFill>
                  <a:srgbClr val="292934"/>
                </a:solidFill>
                <a:latin typeface="Microsoft Sans Serif"/>
                <a:cs typeface="Microsoft Sans Serif"/>
              </a:rPr>
              <a:t>S</a:t>
            </a:r>
            <a:r>
              <a:rPr sz="2000" spc="-175" dirty="0" err="1" smtClean="0">
                <a:solidFill>
                  <a:srgbClr val="292934"/>
                </a:solidFill>
                <a:latin typeface="Microsoft Sans Serif"/>
                <a:cs typeface="Microsoft Sans Serif"/>
              </a:rPr>
              <a:t>a</a:t>
            </a:r>
            <a:r>
              <a:rPr sz="2000" spc="-95" dirty="0" err="1" smtClean="0">
                <a:solidFill>
                  <a:srgbClr val="292934"/>
                </a:solidFill>
                <a:latin typeface="Microsoft Sans Serif"/>
                <a:cs typeface="Microsoft Sans Serif"/>
              </a:rPr>
              <a:t>ng</a:t>
            </a:r>
            <a:r>
              <a:rPr sz="2000" spc="-85" dirty="0" err="1" smtClean="0">
                <a:solidFill>
                  <a:srgbClr val="292934"/>
                </a:solidFill>
                <a:latin typeface="Microsoft Sans Serif"/>
                <a:cs typeface="Microsoft Sans Serif"/>
              </a:rPr>
              <a:t>r</a:t>
            </a:r>
            <a:r>
              <a:rPr sz="2000" spc="-120" dirty="0" err="1" smtClean="0">
                <a:solidFill>
                  <a:srgbClr val="292934"/>
                </a:solidFill>
                <a:latin typeface="Microsoft Sans Serif"/>
                <a:cs typeface="Microsoft Sans Serif"/>
              </a:rPr>
              <a:t>a</a:t>
            </a:r>
            <a:r>
              <a:rPr sz="2000" spc="-120" dirty="0" smtClean="0">
                <a:solidFill>
                  <a:srgbClr val="292934"/>
                </a:solidFill>
                <a:latin typeface="Microsoft Sans Serif"/>
                <a:cs typeface="Microsoft Sans Serif"/>
              </a:rPr>
              <a:t> </a:t>
            </a:r>
            <a:r>
              <a:rPr sz="2000" spc="-195" dirty="0">
                <a:solidFill>
                  <a:srgbClr val="292934"/>
                </a:solidFill>
                <a:latin typeface="Microsoft Sans Serif"/>
                <a:cs typeface="Microsoft Sans Serif"/>
              </a:rPr>
              <a:t>La</a:t>
            </a:r>
            <a:r>
              <a:rPr sz="2000" spc="-215" dirty="0">
                <a:solidFill>
                  <a:srgbClr val="292934"/>
                </a:solidFill>
                <a:latin typeface="Microsoft Sans Serif"/>
                <a:cs typeface="Microsoft Sans Serif"/>
              </a:rPr>
              <a:t>n</a:t>
            </a:r>
            <a:r>
              <a:rPr sz="2000" spc="-85" dirty="0">
                <a:solidFill>
                  <a:srgbClr val="292934"/>
                </a:solidFill>
                <a:latin typeface="Microsoft Sans Serif"/>
                <a:cs typeface="Microsoft Sans Serif"/>
              </a:rPr>
              <a:t>gu</a:t>
            </a:r>
            <a:r>
              <a:rPr sz="2000" spc="-95" dirty="0">
                <a:solidFill>
                  <a:srgbClr val="292934"/>
                </a:solidFill>
                <a:latin typeface="Microsoft Sans Serif"/>
                <a:cs typeface="Microsoft Sans Serif"/>
              </a:rPr>
              <a:t>a</a:t>
            </a:r>
            <a:r>
              <a:rPr sz="2000" spc="-60" dirty="0">
                <a:solidFill>
                  <a:srgbClr val="292934"/>
                </a:solidFill>
                <a:latin typeface="Microsoft Sans Serif"/>
                <a:cs typeface="Microsoft Sans Serif"/>
              </a:rPr>
              <a:t>g</a:t>
            </a:r>
            <a:r>
              <a:rPr sz="2000" spc="-114" dirty="0">
                <a:solidFill>
                  <a:srgbClr val="292934"/>
                </a:solidFill>
                <a:latin typeface="Microsoft Sans Serif"/>
                <a:cs typeface="Microsoft Sans Serif"/>
              </a:rPr>
              <a:t>e</a:t>
            </a:r>
            <a:endParaRPr sz="2000" dirty="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39182" y="3809796"/>
            <a:ext cx="1990217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  <a:tabLst>
                <a:tab pos="669290" algn="l"/>
              </a:tabLst>
            </a:pPr>
            <a:r>
              <a:rPr sz="2000" spc="-45" dirty="0">
                <a:solidFill>
                  <a:srgbClr val="292934"/>
                </a:solidFill>
                <a:latin typeface="Microsoft Sans Serif"/>
                <a:cs typeface="Microsoft Sans Serif"/>
              </a:rPr>
              <a:t>gi</a:t>
            </a:r>
            <a:r>
              <a:rPr sz="2000" spc="-110" dirty="0">
                <a:solidFill>
                  <a:srgbClr val="292934"/>
                </a:solidFill>
                <a:latin typeface="Microsoft Sans Serif"/>
                <a:cs typeface="Microsoft Sans Serif"/>
              </a:rPr>
              <a:t>v</a:t>
            </a:r>
            <a:r>
              <a:rPr sz="2000" spc="-114" dirty="0">
                <a:solidFill>
                  <a:srgbClr val="292934"/>
                </a:solidFill>
                <a:latin typeface="Microsoft Sans Serif"/>
                <a:cs typeface="Microsoft Sans Serif"/>
              </a:rPr>
              <a:t>e</a:t>
            </a:r>
            <a:r>
              <a:rPr sz="2000" dirty="0">
                <a:solidFill>
                  <a:srgbClr val="292934"/>
                </a:solidFill>
                <a:latin typeface="Microsoft Sans Serif"/>
                <a:cs typeface="Microsoft Sans Serif"/>
              </a:rPr>
              <a:t>	</a:t>
            </a:r>
            <a:r>
              <a:rPr sz="2000" spc="-85" dirty="0">
                <a:solidFill>
                  <a:srgbClr val="292934"/>
                </a:solidFill>
                <a:latin typeface="Microsoft Sans Serif"/>
                <a:cs typeface="Microsoft Sans Serif"/>
              </a:rPr>
              <a:t>t</a:t>
            </a:r>
            <a:r>
              <a:rPr sz="2000" spc="-185" dirty="0">
                <a:solidFill>
                  <a:srgbClr val="292934"/>
                </a:solidFill>
                <a:latin typeface="Microsoft Sans Serif"/>
                <a:cs typeface="Microsoft Sans Serif"/>
              </a:rPr>
              <a:t>h</a:t>
            </a:r>
            <a:r>
              <a:rPr sz="2000" spc="-114" dirty="0">
                <a:solidFill>
                  <a:srgbClr val="292934"/>
                </a:solidFill>
                <a:latin typeface="Microsoft Sans Serif"/>
                <a:cs typeface="Microsoft Sans Serif"/>
              </a:rPr>
              <a:t>e</a:t>
            </a:r>
            <a:endParaRPr sz="20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2000" spc="-125" dirty="0" smtClean="0">
                <a:solidFill>
                  <a:srgbClr val="292934"/>
                </a:solidFill>
                <a:latin typeface="Microsoft Sans Serif"/>
                <a:cs typeface="Microsoft Sans Serif"/>
              </a:rPr>
              <a:t>an     organizational </a:t>
            </a:r>
            <a:endParaRPr sz="2000" dirty="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27375" y="3504946"/>
            <a:ext cx="1313815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104900" algn="l"/>
              </a:tabLst>
            </a:pPr>
            <a:r>
              <a:rPr sz="2000" spc="-80" dirty="0">
                <a:solidFill>
                  <a:srgbClr val="292934"/>
                </a:solidFill>
                <a:latin typeface="Microsoft Sans Serif"/>
                <a:cs typeface="Microsoft Sans Serif"/>
              </a:rPr>
              <a:t>formed </a:t>
            </a:r>
            <a:r>
              <a:rPr sz="2000" spc="-75" dirty="0">
                <a:solidFill>
                  <a:srgbClr val="292934"/>
                </a:solidFill>
                <a:latin typeface="Microsoft Sans Serif"/>
                <a:cs typeface="Microsoft Sans Serif"/>
              </a:rPr>
              <a:t> </a:t>
            </a:r>
            <a:r>
              <a:rPr sz="2000" spc="-450" dirty="0">
                <a:solidFill>
                  <a:srgbClr val="292934"/>
                </a:solidFill>
                <a:latin typeface="Microsoft Sans Serif"/>
                <a:cs typeface="Microsoft Sans Serif"/>
              </a:rPr>
              <a:t>P</a:t>
            </a:r>
            <a:r>
              <a:rPr sz="2000" spc="-25" dirty="0">
                <a:solidFill>
                  <a:srgbClr val="292934"/>
                </a:solidFill>
                <a:latin typeface="Microsoft Sans Serif"/>
                <a:cs typeface="Microsoft Sans Serif"/>
              </a:rPr>
              <a:t>a</a:t>
            </a:r>
            <a:r>
              <a:rPr sz="2000" spc="-130" dirty="0">
                <a:solidFill>
                  <a:srgbClr val="292934"/>
                </a:solidFill>
                <a:latin typeface="Microsoft Sans Serif"/>
                <a:cs typeface="Microsoft Sans Serif"/>
              </a:rPr>
              <a:t>ris</a:t>
            </a:r>
            <a:r>
              <a:rPr sz="2000" spc="-220" dirty="0">
                <a:solidFill>
                  <a:srgbClr val="292934"/>
                </a:solidFill>
                <a:latin typeface="Microsoft Sans Serif"/>
                <a:cs typeface="Microsoft Sans Serif"/>
              </a:rPr>
              <a:t>h</a:t>
            </a:r>
            <a:r>
              <a:rPr sz="2000" spc="-10" dirty="0">
                <a:solidFill>
                  <a:srgbClr val="292934"/>
                </a:solidFill>
                <a:latin typeface="Microsoft Sans Serif"/>
                <a:cs typeface="Microsoft Sans Serif"/>
              </a:rPr>
              <a:t>ad</a:t>
            </a:r>
            <a:r>
              <a:rPr sz="2000" dirty="0">
                <a:solidFill>
                  <a:srgbClr val="292934"/>
                </a:solidFill>
                <a:latin typeface="Microsoft Sans Serif"/>
                <a:cs typeface="Microsoft Sans Serif"/>
              </a:rPr>
              <a:t>	</a:t>
            </a:r>
            <a:r>
              <a:rPr sz="2000" spc="-60" dirty="0">
                <a:solidFill>
                  <a:srgbClr val="292934"/>
                </a:solidFill>
                <a:latin typeface="Microsoft Sans Serif"/>
                <a:cs typeface="Microsoft Sans Serif"/>
              </a:rPr>
              <a:t>to  </a:t>
            </a:r>
            <a:r>
              <a:rPr sz="2000" spc="-155" dirty="0">
                <a:solidFill>
                  <a:srgbClr val="292934"/>
                </a:solidFill>
                <a:latin typeface="Microsoft Sans Serif"/>
                <a:cs typeface="Microsoft Sans Serif"/>
              </a:rPr>
              <a:t>Movement </a:t>
            </a:r>
            <a:r>
              <a:rPr sz="2000" spc="-150" dirty="0">
                <a:solidFill>
                  <a:srgbClr val="292934"/>
                </a:solidFill>
                <a:latin typeface="Microsoft Sans Serif"/>
                <a:cs typeface="Microsoft Sans Serif"/>
              </a:rPr>
              <a:t> </a:t>
            </a:r>
            <a:r>
              <a:rPr sz="2000" spc="-130" dirty="0">
                <a:solidFill>
                  <a:srgbClr val="292934"/>
                </a:solidFill>
                <a:latin typeface="Microsoft Sans Serif"/>
                <a:cs typeface="Microsoft Sans Serif"/>
              </a:rPr>
              <a:t>structure.</a:t>
            </a:r>
            <a:endParaRPr sz="2000">
              <a:latin typeface="Microsoft Sans Serif"/>
              <a:cs typeface="Microsoft Sans Serif"/>
            </a:endParaRPr>
          </a:p>
        </p:txBody>
      </p: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0400" y="438150"/>
            <a:ext cx="1981200" cy="39243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851410"/>
            <a:ext cx="2755265" cy="1928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0000"/>
              </a:lnSpc>
              <a:spcBef>
                <a:spcPts val="100"/>
              </a:spcBef>
            </a:pPr>
            <a:r>
              <a:rPr sz="3200" b="1" dirty="0">
                <a:solidFill>
                  <a:srgbClr val="252829"/>
                </a:solidFill>
                <a:latin typeface="Ebrima"/>
                <a:cs typeface="Ebrima"/>
              </a:rPr>
              <a:t>The</a:t>
            </a:r>
            <a:r>
              <a:rPr sz="3200" b="1" spc="-50" dirty="0">
                <a:solidFill>
                  <a:srgbClr val="252829"/>
                </a:solidFill>
                <a:latin typeface="Ebrima"/>
                <a:cs typeface="Ebrima"/>
              </a:rPr>
              <a:t> </a:t>
            </a:r>
            <a:r>
              <a:rPr sz="3200" b="1" spc="-5" dirty="0">
                <a:solidFill>
                  <a:srgbClr val="252829"/>
                </a:solidFill>
                <a:latin typeface="Ebrima"/>
                <a:cs typeface="Ebrima"/>
              </a:rPr>
              <a:t>first </a:t>
            </a:r>
            <a:r>
              <a:rPr sz="3200" b="1" dirty="0">
                <a:solidFill>
                  <a:srgbClr val="252829"/>
                </a:solidFill>
                <a:latin typeface="Ebrima"/>
                <a:cs typeface="Ebrima"/>
              </a:rPr>
              <a:t>stage </a:t>
            </a:r>
            <a:r>
              <a:rPr sz="3200" b="1" spc="-869" dirty="0">
                <a:solidFill>
                  <a:srgbClr val="252829"/>
                </a:solidFill>
                <a:latin typeface="Ebrima"/>
                <a:cs typeface="Ebrima"/>
              </a:rPr>
              <a:t> </a:t>
            </a:r>
            <a:r>
              <a:rPr sz="3200" b="1" spc="-5" dirty="0">
                <a:solidFill>
                  <a:srgbClr val="252829"/>
                </a:solidFill>
                <a:latin typeface="Ebrima"/>
                <a:cs typeface="Ebrima"/>
              </a:rPr>
              <a:t>of Language </a:t>
            </a:r>
            <a:r>
              <a:rPr sz="3200" b="1" dirty="0">
                <a:solidFill>
                  <a:srgbClr val="252829"/>
                </a:solidFill>
                <a:latin typeface="Ebrima"/>
                <a:cs typeface="Ebrima"/>
              </a:rPr>
              <a:t> </a:t>
            </a:r>
            <a:r>
              <a:rPr sz="3200" b="1" spc="-5" dirty="0">
                <a:solidFill>
                  <a:srgbClr val="252829"/>
                </a:solidFill>
                <a:latin typeface="Ebrima"/>
                <a:cs typeface="Ebrima"/>
              </a:rPr>
              <a:t>Movement</a:t>
            </a:r>
            <a:endParaRPr sz="3200">
              <a:latin typeface="Ebrima"/>
              <a:cs typeface="Ebri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41775" y="843229"/>
            <a:ext cx="46418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82850" algn="l"/>
                <a:tab pos="3486150" algn="l"/>
              </a:tabLst>
            </a:pPr>
            <a:r>
              <a:rPr b="0" spc="-10" dirty="0">
                <a:solidFill>
                  <a:srgbClr val="006FC0"/>
                </a:solidFill>
                <a:latin typeface="Ebrima"/>
                <a:cs typeface="Ebrima"/>
              </a:rPr>
              <a:t>Declaration	</a:t>
            </a:r>
            <a:r>
              <a:rPr b="0" spc="-5" dirty="0">
                <a:solidFill>
                  <a:srgbClr val="006FC0"/>
                </a:solidFill>
                <a:latin typeface="Ebrima"/>
                <a:cs typeface="Ebrima"/>
              </a:rPr>
              <a:t>of	</a:t>
            </a:r>
            <a:r>
              <a:rPr b="0" spc="-10" dirty="0">
                <a:solidFill>
                  <a:srgbClr val="006FC0"/>
                </a:solidFill>
                <a:latin typeface="Ebrima"/>
                <a:cs typeface="Ebrima"/>
              </a:rPr>
              <a:t>Karachi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40103" y="1268729"/>
            <a:ext cx="4844415" cy="386778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13995" marR="5080" algn="just">
              <a:lnSpc>
                <a:spcPts val="3350"/>
              </a:lnSpc>
              <a:spcBef>
                <a:spcPts val="215"/>
              </a:spcBef>
            </a:pPr>
            <a:r>
              <a:rPr sz="2800" spc="-5" dirty="0">
                <a:solidFill>
                  <a:srgbClr val="006FC0"/>
                </a:solidFill>
                <a:latin typeface="Ebrima"/>
                <a:cs typeface="Ebrima"/>
              </a:rPr>
              <a:t>education summit-</a:t>
            </a:r>
            <a:r>
              <a:rPr sz="2800" dirty="0">
                <a:solidFill>
                  <a:srgbClr val="006FC0"/>
                </a:solidFill>
                <a:latin typeface="Ebrima"/>
                <a:cs typeface="Ebrima"/>
              </a:rPr>
              <a:t> </a:t>
            </a:r>
            <a:r>
              <a:rPr sz="2800" spc="-5" dirty="0">
                <a:solidFill>
                  <a:srgbClr val="292934"/>
                </a:solidFill>
                <a:latin typeface="Times New Roman"/>
                <a:cs typeface="Times New Roman"/>
              </a:rPr>
              <a:t>Urdu will </a:t>
            </a:r>
            <a:r>
              <a:rPr sz="2800" spc="-68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92934"/>
                </a:solidFill>
                <a:latin typeface="Times New Roman"/>
                <a:cs typeface="Times New Roman"/>
              </a:rPr>
              <a:t>be</a:t>
            </a:r>
            <a:r>
              <a:rPr sz="2800" spc="37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92934"/>
                </a:solidFill>
                <a:latin typeface="Times New Roman"/>
                <a:cs typeface="Times New Roman"/>
              </a:rPr>
              <a:t>the</a:t>
            </a:r>
            <a:r>
              <a:rPr sz="2800" spc="37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92934"/>
                </a:solidFill>
                <a:latin typeface="Times New Roman"/>
                <a:cs typeface="Times New Roman"/>
              </a:rPr>
              <a:t>state</a:t>
            </a:r>
            <a:r>
              <a:rPr sz="2800" spc="38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92934"/>
                </a:solidFill>
                <a:latin typeface="Times New Roman"/>
                <a:cs typeface="Times New Roman"/>
              </a:rPr>
              <a:t>language</a:t>
            </a:r>
            <a:r>
              <a:rPr sz="2800" spc="38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92934"/>
                </a:solidFill>
                <a:latin typeface="Times New Roman"/>
                <a:cs typeface="Times New Roman"/>
              </a:rPr>
              <a:t>of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3250"/>
              </a:lnSpc>
              <a:tabLst>
                <a:tab pos="4703445" algn="l"/>
              </a:tabLst>
            </a:pPr>
            <a:r>
              <a:rPr sz="2800" u="heavy" spc="-5" dirty="0">
                <a:solidFill>
                  <a:srgbClr val="292934"/>
                </a:solidFill>
                <a:uFill>
                  <a:solidFill>
                    <a:srgbClr val="D2523B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u="heavy" spc="185" dirty="0">
                <a:solidFill>
                  <a:srgbClr val="292934"/>
                </a:solidFill>
                <a:uFill>
                  <a:solidFill>
                    <a:srgbClr val="D2523B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u="heavy" dirty="0">
                <a:solidFill>
                  <a:srgbClr val="292934"/>
                </a:solidFill>
                <a:uFill>
                  <a:solidFill>
                    <a:srgbClr val="D2523B"/>
                  </a:solidFill>
                </a:uFill>
                <a:latin typeface="Times New Roman"/>
                <a:cs typeface="Times New Roman"/>
              </a:rPr>
              <a:t>Pakistan.	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00">
              <a:latin typeface="Times New Roman"/>
              <a:cs typeface="Times New Roman"/>
            </a:endParaRPr>
          </a:p>
          <a:p>
            <a:pPr marL="213995" marR="5715" algn="just">
              <a:lnSpc>
                <a:spcPct val="100000"/>
              </a:lnSpc>
            </a:pPr>
            <a:r>
              <a:rPr sz="2800" spc="-5" dirty="0">
                <a:solidFill>
                  <a:srgbClr val="252829"/>
                </a:solidFill>
                <a:latin typeface="Ebrima"/>
                <a:cs typeface="Ebrima"/>
              </a:rPr>
              <a:t>-</a:t>
            </a:r>
            <a:r>
              <a:rPr sz="2800" spc="610" dirty="0">
                <a:solidFill>
                  <a:srgbClr val="252829"/>
                </a:solidFill>
                <a:latin typeface="Ebrima"/>
                <a:cs typeface="Ebrima"/>
              </a:rPr>
              <a:t> </a:t>
            </a:r>
            <a:r>
              <a:rPr sz="2800" dirty="0">
                <a:solidFill>
                  <a:srgbClr val="252829"/>
                </a:solidFill>
                <a:latin typeface="Ebrima"/>
                <a:cs typeface="Ebrima"/>
              </a:rPr>
              <a:t>In</a:t>
            </a:r>
            <a:r>
              <a:rPr sz="2800" spc="615" dirty="0">
                <a:solidFill>
                  <a:srgbClr val="252829"/>
                </a:solidFill>
                <a:latin typeface="Ebrima"/>
                <a:cs typeface="Ebrima"/>
              </a:rPr>
              <a:t> </a:t>
            </a:r>
            <a:r>
              <a:rPr sz="2800" spc="-5" dirty="0">
                <a:solidFill>
                  <a:srgbClr val="252829"/>
                </a:solidFill>
                <a:latin typeface="Ebrima"/>
                <a:cs typeface="Ebrima"/>
              </a:rPr>
              <a:t>response</a:t>
            </a:r>
            <a:r>
              <a:rPr sz="2800" spc="620" dirty="0">
                <a:solidFill>
                  <a:srgbClr val="252829"/>
                </a:solidFill>
                <a:latin typeface="Ebrima"/>
                <a:cs typeface="Ebrima"/>
              </a:rPr>
              <a:t> </a:t>
            </a:r>
            <a:r>
              <a:rPr sz="2800" spc="-5" dirty="0">
                <a:solidFill>
                  <a:srgbClr val="252829"/>
                </a:solidFill>
                <a:latin typeface="Ebrima"/>
                <a:cs typeface="Ebrima"/>
              </a:rPr>
              <a:t>to</a:t>
            </a:r>
            <a:r>
              <a:rPr sz="2800" spc="620" dirty="0">
                <a:solidFill>
                  <a:srgbClr val="252829"/>
                </a:solidFill>
                <a:latin typeface="Ebrima"/>
                <a:cs typeface="Ebrima"/>
              </a:rPr>
              <a:t> </a:t>
            </a:r>
            <a:r>
              <a:rPr sz="2800" spc="-10" dirty="0">
                <a:solidFill>
                  <a:srgbClr val="252829"/>
                </a:solidFill>
                <a:latin typeface="Ebrima"/>
                <a:cs typeface="Ebrima"/>
              </a:rPr>
              <a:t>it</a:t>
            </a:r>
            <a:r>
              <a:rPr sz="2800" spc="620" dirty="0">
                <a:solidFill>
                  <a:srgbClr val="252829"/>
                </a:solidFill>
                <a:latin typeface="Ebrima"/>
                <a:cs typeface="Ebrima"/>
              </a:rPr>
              <a:t> </a:t>
            </a:r>
            <a:r>
              <a:rPr sz="2800" spc="-5" dirty="0">
                <a:solidFill>
                  <a:srgbClr val="252829"/>
                </a:solidFill>
                <a:latin typeface="Ebrima"/>
                <a:cs typeface="Ebrima"/>
              </a:rPr>
              <a:t>students </a:t>
            </a:r>
            <a:r>
              <a:rPr sz="2800" spc="-755" dirty="0">
                <a:solidFill>
                  <a:srgbClr val="252829"/>
                </a:solidFill>
                <a:latin typeface="Ebrima"/>
                <a:cs typeface="Ebrima"/>
              </a:rPr>
              <a:t> </a:t>
            </a:r>
            <a:r>
              <a:rPr sz="2800" dirty="0">
                <a:solidFill>
                  <a:srgbClr val="252829"/>
                </a:solidFill>
                <a:latin typeface="Ebrima"/>
                <a:cs typeface="Ebrima"/>
              </a:rPr>
              <a:t>of</a:t>
            </a:r>
            <a:r>
              <a:rPr sz="2800" spc="5" dirty="0">
                <a:solidFill>
                  <a:srgbClr val="252829"/>
                </a:solidFill>
                <a:latin typeface="Ebrima"/>
                <a:cs typeface="Ebrima"/>
              </a:rPr>
              <a:t> </a:t>
            </a:r>
            <a:r>
              <a:rPr sz="2800" spc="-10" dirty="0">
                <a:solidFill>
                  <a:srgbClr val="252829"/>
                </a:solidFill>
                <a:latin typeface="Ebrima"/>
                <a:cs typeface="Ebrima"/>
              </a:rPr>
              <a:t>Dhaka</a:t>
            </a:r>
            <a:r>
              <a:rPr sz="2800" spc="-5" dirty="0">
                <a:solidFill>
                  <a:srgbClr val="252829"/>
                </a:solidFill>
                <a:latin typeface="Ebrima"/>
                <a:cs typeface="Ebrima"/>
              </a:rPr>
              <a:t> university</a:t>
            </a:r>
            <a:r>
              <a:rPr sz="2800" dirty="0">
                <a:solidFill>
                  <a:srgbClr val="252829"/>
                </a:solidFill>
                <a:latin typeface="Ebrima"/>
                <a:cs typeface="Ebrima"/>
              </a:rPr>
              <a:t> </a:t>
            </a:r>
            <a:r>
              <a:rPr sz="2800" spc="-10" dirty="0">
                <a:solidFill>
                  <a:srgbClr val="252829"/>
                </a:solidFill>
                <a:latin typeface="Ebrima"/>
                <a:cs typeface="Ebrima"/>
              </a:rPr>
              <a:t>in</a:t>
            </a:r>
            <a:r>
              <a:rPr sz="2800" spc="-5" dirty="0">
                <a:solidFill>
                  <a:srgbClr val="252829"/>
                </a:solidFill>
                <a:latin typeface="Ebrima"/>
                <a:cs typeface="Ebrima"/>
              </a:rPr>
              <a:t> a </a:t>
            </a:r>
            <a:r>
              <a:rPr sz="2800" dirty="0">
                <a:solidFill>
                  <a:srgbClr val="252829"/>
                </a:solidFill>
                <a:latin typeface="Ebrima"/>
                <a:cs typeface="Ebrima"/>
              </a:rPr>
              <a:t> </a:t>
            </a:r>
            <a:r>
              <a:rPr sz="2800" spc="-10" dirty="0">
                <a:solidFill>
                  <a:srgbClr val="252829"/>
                </a:solidFill>
                <a:latin typeface="Ebrima"/>
                <a:cs typeface="Ebrima"/>
              </a:rPr>
              <a:t>meeting</a:t>
            </a:r>
            <a:r>
              <a:rPr sz="2800" spc="-5" dirty="0">
                <a:solidFill>
                  <a:srgbClr val="252829"/>
                </a:solidFill>
                <a:latin typeface="Ebrima"/>
                <a:cs typeface="Ebrima"/>
              </a:rPr>
              <a:t> demanded</a:t>
            </a:r>
            <a:r>
              <a:rPr sz="2800" spc="755" dirty="0">
                <a:solidFill>
                  <a:srgbClr val="252829"/>
                </a:solidFill>
                <a:latin typeface="Ebrima"/>
                <a:cs typeface="Ebrima"/>
              </a:rPr>
              <a:t> </a:t>
            </a:r>
            <a:r>
              <a:rPr sz="2800" spc="-5" dirty="0">
                <a:solidFill>
                  <a:srgbClr val="252829"/>
                </a:solidFill>
                <a:latin typeface="Ebrima"/>
                <a:cs typeface="Ebrima"/>
              </a:rPr>
              <a:t>Bangla </a:t>
            </a:r>
            <a:r>
              <a:rPr sz="2800" spc="-755" dirty="0">
                <a:solidFill>
                  <a:srgbClr val="252829"/>
                </a:solidFill>
                <a:latin typeface="Ebrima"/>
                <a:cs typeface="Ebrima"/>
              </a:rPr>
              <a:t> </a:t>
            </a:r>
            <a:r>
              <a:rPr sz="2800" spc="-5" dirty="0">
                <a:solidFill>
                  <a:srgbClr val="252829"/>
                </a:solidFill>
                <a:latin typeface="Ebrima"/>
                <a:cs typeface="Ebrima"/>
              </a:rPr>
              <a:t>be made </a:t>
            </a:r>
            <a:r>
              <a:rPr sz="2800" dirty="0">
                <a:solidFill>
                  <a:srgbClr val="252829"/>
                </a:solidFill>
                <a:latin typeface="Ebrima"/>
                <a:cs typeface="Ebrima"/>
              </a:rPr>
              <a:t>an </a:t>
            </a:r>
            <a:r>
              <a:rPr sz="2800" spc="-5" dirty="0">
                <a:solidFill>
                  <a:srgbClr val="252829"/>
                </a:solidFill>
                <a:latin typeface="Ebrima"/>
                <a:cs typeface="Ebrima"/>
              </a:rPr>
              <a:t>official language </a:t>
            </a:r>
            <a:r>
              <a:rPr sz="2800" spc="-755" dirty="0">
                <a:solidFill>
                  <a:srgbClr val="252829"/>
                </a:solidFill>
                <a:latin typeface="Ebrima"/>
                <a:cs typeface="Ebrima"/>
              </a:rPr>
              <a:t> </a:t>
            </a:r>
            <a:r>
              <a:rPr sz="2800" dirty="0">
                <a:solidFill>
                  <a:srgbClr val="252829"/>
                </a:solidFill>
                <a:latin typeface="Ebrima"/>
                <a:cs typeface="Ebrima"/>
              </a:rPr>
              <a:t>on</a:t>
            </a:r>
            <a:r>
              <a:rPr sz="2800" spc="-15" dirty="0">
                <a:solidFill>
                  <a:srgbClr val="252829"/>
                </a:solidFill>
                <a:latin typeface="Ebrima"/>
                <a:cs typeface="Ebrima"/>
              </a:rPr>
              <a:t> </a:t>
            </a:r>
            <a:r>
              <a:rPr sz="2800" spc="-10" dirty="0">
                <a:solidFill>
                  <a:srgbClr val="252829"/>
                </a:solidFill>
                <a:latin typeface="Ebrima"/>
                <a:cs typeface="Ebrima"/>
              </a:rPr>
              <a:t>December</a:t>
            </a:r>
            <a:r>
              <a:rPr sz="2800" dirty="0">
                <a:solidFill>
                  <a:srgbClr val="252829"/>
                </a:solidFill>
                <a:latin typeface="Ebrima"/>
                <a:cs typeface="Ebrima"/>
              </a:rPr>
              <a:t> </a:t>
            </a:r>
            <a:r>
              <a:rPr sz="2800" spc="-5" dirty="0">
                <a:solidFill>
                  <a:srgbClr val="252829"/>
                </a:solidFill>
                <a:latin typeface="Ebrima"/>
                <a:cs typeface="Ebrima"/>
              </a:rPr>
              <a:t>1947.</a:t>
            </a:r>
            <a:endParaRPr sz="2800">
              <a:latin typeface="Ebrima"/>
              <a:cs typeface="Ebri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800600" cy="5143500"/>
          </a:xfrm>
          <a:custGeom>
            <a:avLst/>
            <a:gdLst/>
            <a:ahLst/>
            <a:cxnLst/>
            <a:rect l="l" t="t" r="r" b="b"/>
            <a:pathLst>
              <a:path w="4800600" h="5143500">
                <a:moveTo>
                  <a:pt x="4800600" y="0"/>
                </a:moveTo>
                <a:lnTo>
                  <a:pt x="0" y="0"/>
                </a:lnTo>
                <a:lnTo>
                  <a:pt x="0" y="5143500"/>
                </a:lnTo>
                <a:lnTo>
                  <a:pt x="4800600" y="5143500"/>
                </a:lnTo>
                <a:lnTo>
                  <a:pt x="4800600" y="0"/>
                </a:lnTo>
                <a:close/>
              </a:path>
            </a:pathLst>
          </a:custGeom>
          <a:solidFill>
            <a:srgbClr val="F6DD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110997"/>
            <a:ext cx="10801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>
                <a:solidFill>
                  <a:srgbClr val="252829"/>
                </a:solidFill>
                <a:latin typeface="Ebrima"/>
                <a:cs typeface="Ebrima"/>
              </a:rPr>
              <a:t>1948</a:t>
            </a:r>
            <a:endParaRPr sz="3600">
              <a:latin typeface="Ebrima"/>
              <a:cs typeface="Ebri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1452194"/>
            <a:ext cx="8329295" cy="2952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6430" algn="l"/>
                <a:tab pos="2147570" algn="l"/>
              </a:tabLst>
            </a:pPr>
            <a:r>
              <a:rPr sz="2400" spc="-5" dirty="0">
                <a:solidFill>
                  <a:srgbClr val="252829"/>
                </a:solidFill>
                <a:latin typeface="Ebrima"/>
                <a:cs typeface="Ebrima"/>
              </a:rPr>
              <a:t>-In	</a:t>
            </a:r>
            <a:r>
              <a:rPr sz="2400" dirty="0">
                <a:solidFill>
                  <a:srgbClr val="252829"/>
                </a:solidFill>
                <a:latin typeface="Ebrima"/>
                <a:cs typeface="Ebrima"/>
              </a:rPr>
              <a:t>February,	</a:t>
            </a:r>
            <a:r>
              <a:rPr sz="2400" spc="-5" dirty="0">
                <a:solidFill>
                  <a:srgbClr val="252829"/>
                </a:solidFill>
                <a:latin typeface="Ebrima"/>
                <a:cs typeface="Ebrima"/>
              </a:rPr>
              <a:t>Dhirendranath</a:t>
            </a:r>
            <a:endParaRPr sz="2400">
              <a:latin typeface="Ebrima"/>
              <a:cs typeface="Ebrima"/>
            </a:endParaRPr>
          </a:p>
          <a:p>
            <a:pPr marL="12700">
              <a:lnSpc>
                <a:spcPct val="100000"/>
              </a:lnSpc>
              <a:tabLst>
                <a:tab pos="1202690" algn="l"/>
                <a:tab pos="2954020" algn="l"/>
                <a:tab pos="3660140" algn="l"/>
              </a:tabLst>
            </a:pPr>
            <a:r>
              <a:rPr sz="2400" spc="-5" dirty="0">
                <a:solidFill>
                  <a:srgbClr val="252829"/>
                </a:solidFill>
                <a:latin typeface="Ebrima"/>
                <a:cs typeface="Ebrima"/>
              </a:rPr>
              <a:t>Datta	</a:t>
            </a:r>
            <a:r>
              <a:rPr sz="2400" dirty="0">
                <a:solidFill>
                  <a:srgbClr val="252829"/>
                </a:solidFill>
                <a:latin typeface="Ebrima"/>
                <a:cs typeface="Ebrima"/>
              </a:rPr>
              <a:t>proposed	in	the</a:t>
            </a:r>
            <a:endParaRPr sz="2400">
              <a:latin typeface="Ebrima"/>
              <a:cs typeface="Ebrima"/>
            </a:endParaRPr>
          </a:p>
          <a:p>
            <a:pPr marL="12700" marR="5080">
              <a:lnSpc>
                <a:spcPct val="100000"/>
              </a:lnSpc>
              <a:tabLst>
                <a:tab pos="1449705" algn="l"/>
                <a:tab pos="1931035" algn="l"/>
                <a:tab pos="2837815" algn="l"/>
                <a:tab pos="4492625" algn="l"/>
                <a:tab pos="8315959" algn="l"/>
              </a:tabLst>
            </a:pPr>
            <a:r>
              <a:rPr sz="2400" dirty="0">
                <a:solidFill>
                  <a:srgbClr val="252829"/>
                </a:solidFill>
                <a:latin typeface="Ebrima"/>
                <a:cs typeface="Ebrima"/>
              </a:rPr>
              <a:t>assembly	</a:t>
            </a:r>
            <a:r>
              <a:rPr sz="2400" spc="-5" dirty="0">
                <a:solidFill>
                  <a:srgbClr val="252829"/>
                </a:solidFill>
                <a:latin typeface="Ebrima"/>
                <a:cs typeface="Ebrima"/>
              </a:rPr>
              <a:t>to	</a:t>
            </a:r>
            <a:r>
              <a:rPr sz="2400" dirty="0">
                <a:solidFill>
                  <a:srgbClr val="252829"/>
                </a:solidFill>
                <a:latin typeface="Ebrima"/>
                <a:cs typeface="Ebrima"/>
              </a:rPr>
              <a:t>allow	</a:t>
            </a:r>
            <a:r>
              <a:rPr sz="2400" spc="-5" dirty="0">
                <a:solidFill>
                  <a:srgbClr val="252829"/>
                </a:solidFill>
                <a:latin typeface="Ebrima"/>
                <a:cs typeface="Ebrima"/>
              </a:rPr>
              <a:t>members 	</a:t>
            </a:r>
            <a:r>
              <a:rPr sz="2400" u="heavy" spc="-5" dirty="0">
                <a:solidFill>
                  <a:srgbClr val="252829"/>
                </a:solidFill>
                <a:uFill>
                  <a:solidFill>
                    <a:srgbClr val="D2523B"/>
                  </a:solidFill>
                </a:uFill>
                <a:latin typeface="Ebrima"/>
                <a:cs typeface="Ebrima"/>
              </a:rPr>
              <a:t> 	</a:t>
            </a:r>
            <a:r>
              <a:rPr sz="2400" spc="-5" dirty="0">
                <a:solidFill>
                  <a:srgbClr val="252829"/>
                </a:solidFill>
                <a:latin typeface="Ebrima"/>
                <a:cs typeface="Ebrima"/>
              </a:rPr>
              <a:t> </a:t>
            </a:r>
            <a:r>
              <a:rPr sz="2400" dirty="0">
                <a:solidFill>
                  <a:srgbClr val="252829"/>
                </a:solidFill>
                <a:latin typeface="Ebrima"/>
                <a:cs typeface="Ebrima"/>
              </a:rPr>
              <a:t>to</a:t>
            </a:r>
            <a:r>
              <a:rPr sz="2400" spc="305" dirty="0">
                <a:solidFill>
                  <a:srgbClr val="252829"/>
                </a:solidFill>
                <a:latin typeface="Ebrima"/>
                <a:cs typeface="Ebrima"/>
              </a:rPr>
              <a:t> </a:t>
            </a:r>
            <a:r>
              <a:rPr sz="2400" spc="-5" dirty="0">
                <a:solidFill>
                  <a:srgbClr val="252829"/>
                </a:solidFill>
                <a:latin typeface="Ebrima"/>
                <a:cs typeface="Ebrima"/>
              </a:rPr>
              <a:t>speak</a:t>
            </a:r>
            <a:r>
              <a:rPr sz="2400" spc="315" dirty="0">
                <a:solidFill>
                  <a:srgbClr val="252829"/>
                </a:solidFill>
                <a:latin typeface="Ebrima"/>
                <a:cs typeface="Ebrima"/>
              </a:rPr>
              <a:t> </a:t>
            </a:r>
            <a:r>
              <a:rPr sz="2400" spc="-5" dirty="0">
                <a:solidFill>
                  <a:srgbClr val="252829"/>
                </a:solidFill>
                <a:latin typeface="Ebrima"/>
                <a:cs typeface="Ebrima"/>
              </a:rPr>
              <a:t>Bangla</a:t>
            </a:r>
            <a:r>
              <a:rPr sz="2400" spc="320" dirty="0">
                <a:solidFill>
                  <a:srgbClr val="252829"/>
                </a:solidFill>
                <a:latin typeface="Ebrima"/>
                <a:cs typeface="Ebrima"/>
              </a:rPr>
              <a:t> </a:t>
            </a:r>
            <a:r>
              <a:rPr sz="2400" dirty="0">
                <a:solidFill>
                  <a:srgbClr val="252829"/>
                </a:solidFill>
                <a:latin typeface="Ebrima"/>
                <a:cs typeface="Ebrima"/>
              </a:rPr>
              <a:t>and</a:t>
            </a:r>
            <a:r>
              <a:rPr sz="2400" spc="325" dirty="0">
                <a:solidFill>
                  <a:srgbClr val="252829"/>
                </a:solidFill>
                <a:latin typeface="Ebrima"/>
                <a:cs typeface="Ebrima"/>
              </a:rPr>
              <a:t> </a:t>
            </a:r>
            <a:r>
              <a:rPr sz="2400" dirty="0">
                <a:solidFill>
                  <a:srgbClr val="252829"/>
                </a:solidFill>
                <a:latin typeface="Ebrima"/>
                <a:cs typeface="Ebrima"/>
              </a:rPr>
              <a:t>allow</a:t>
            </a:r>
            <a:r>
              <a:rPr sz="2400" spc="315" dirty="0">
                <a:solidFill>
                  <a:srgbClr val="252829"/>
                </a:solidFill>
                <a:latin typeface="Ebrima"/>
                <a:cs typeface="Ebrima"/>
              </a:rPr>
              <a:t> </a:t>
            </a:r>
            <a:r>
              <a:rPr sz="2400" dirty="0">
                <a:solidFill>
                  <a:srgbClr val="252829"/>
                </a:solidFill>
                <a:latin typeface="Ebrima"/>
                <a:cs typeface="Ebrima"/>
              </a:rPr>
              <a:t>to</a:t>
            </a:r>
            <a:endParaRPr sz="2400">
              <a:latin typeface="Ebrima"/>
              <a:cs typeface="Ebri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252829"/>
                </a:solidFill>
                <a:latin typeface="Ebrima"/>
                <a:cs typeface="Ebrima"/>
              </a:rPr>
              <a:t>be</a:t>
            </a:r>
            <a:r>
              <a:rPr sz="2400" spc="-20" dirty="0">
                <a:solidFill>
                  <a:srgbClr val="252829"/>
                </a:solidFill>
                <a:latin typeface="Ebrima"/>
                <a:cs typeface="Ebrima"/>
              </a:rPr>
              <a:t> </a:t>
            </a:r>
            <a:r>
              <a:rPr sz="2400" dirty="0">
                <a:solidFill>
                  <a:srgbClr val="252829"/>
                </a:solidFill>
                <a:latin typeface="Ebrima"/>
                <a:cs typeface="Ebrima"/>
              </a:rPr>
              <a:t>used</a:t>
            </a:r>
            <a:r>
              <a:rPr sz="2400" spc="-15" dirty="0">
                <a:solidFill>
                  <a:srgbClr val="252829"/>
                </a:solidFill>
                <a:latin typeface="Ebrima"/>
                <a:cs typeface="Ebrima"/>
              </a:rPr>
              <a:t> </a:t>
            </a:r>
            <a:r>
              <a:rPr sz="2400" dirty="0">
                <a:solidFill>
                  <a:srgbClr val="252829"/>
                </a:solidFill>
                <a:latin typeface="Ebrima"/>
                <a:cs typeface="Ebrima"/>
              </a:rPr>
              <a:t>for </a:t>
            </a:r>
            <a:r>
              <a:rPr sz="2400" spc="-5" dirty="0">
                <a:solidFill>
                  <a:srgbClr val="252829"/>
                </a:solidFill>
                <a:latin typeface="Ebrima"/>
                <a:cs typeface="Ebrima"/>
              </a:rPr>
              <a:t>official</a:t>
            </a:r>
            <a:r>
              <a:rPr sz="2400" spc="35" dirty="0">
                <a:solidFill>
                  <a:srgbClr val="252829"/>
                </a:solidFill>
                <a:latin typeface="Ebrima"/>
                <a:cs typeface="Ebrima"/>
              </a:rPr>
              <a:t> </a:t>
            </a:r>
            <a:r>
              <a:rPr sz="2400" dirty="0">
                <a:solidFill>
                  <a:srgbClr val="252829"/>
                </a:solidFill>
                <a:latin typeface="Ebrima"/>
                <a:cs typeface="Ebrima"/>
              </a:rPr>
              <a:t>purpose.</a:t>
            </a:r>
            <a:endParaRPr sz="2400">
              <a:latin typeface="Ebrima"/>
              <a:cs typeface="Ebri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>
              <a:latin typeface="Ebrima"/>
              <a:cs typeface="Ebrima"/>
            </a:endParaRPr>
          </a:p>
          <a:p>
            <a:pPr marL="12700">
              <a:lnSpc>
                <a:spcPct val="100000"/>
              </a:lnSpc>
              <a:tabLst>
                <a:tab pos="1289685" algn="l"/>
                <a:tab pos="2281555" algn="l"/>
                <a:tab pos="3661410" algn="l"/>
              </a:tabLst>
            </a:pPr>
            <a:r>
              <a:rPr sz="2400" spc="-5" dirty="0">
                <a:solidFill>
                  <a:srgbClr val="252829"/>
                </a:solidFill>
                <a:latin typeface="Ebrima"/>
                <a:cs typeface="Ebrima"/>
              </a:rPr>
              <a:t>-Ruling	</a:t>
            </a:r>
            <a:r>
              <a:rPr sz="2400" dirty="0">
                <a:solidFill>
                  <a:srgbClr val="252829"/>
                </a:solidFill>
                <a:latin typeface="Ebrima"/>
                <a:cs typeface="Ebrima"/>
              </a:rPr>
              <a:t>party	</a:t>
            </a:r>
            <a:r>
              <a:rPr sz="2400" spc="-5" dirty="0">
                <a:solidFill>
                  <a:srgbClr val="252829"/>
                </a:solidFill>
                <a:latin typeface="Ebrima"/>
                <a:cs typeface="Ebrima"/>
              </a:rPr>
              <a:t>rejected	</a:t>
            </a:r>
            <a:r>
              <a:rPr sz="2400" dirty="0">
                <a:solidFill>
                  <a:srgbClr val="252829"/>
                </a:solidFill>
                <a:latin typeface="Ebrima"/>
                <a:cs typeface="Ebrima"/>
              </a:rPr>
              <a:t>the</a:t>
            </a:r>
            <a:endParaRPr sz="2400">
              <a:latin typeface="Ebrima"/>
              <a:cs typeface="Ebrima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252829"/>
                </a:solidFill>
                <a:latin typeface="Ebrima"/>
                <a:cs typeface="Ebrima"/>
              </a:rPr>
              <a:t>proposal.</a:t>
            </a:r>
            <a:endParaRPr sz="2400">
              <a:latin typeface="Ebrima"/>
              <a:cs typeface="Ebri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876800" y="0"/>
            <a:ext cx="3878579" cy="4857750"/>
            <a:chOff x="4876800" y="0"/>
            <a:chExt cx="3878579" cy="485775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76800" y="0"/>
              <a:ext cx="2286000" cy="235267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22070" y="2571750"/>
              <a:ext cx="2532875" cy="2286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274320"/>
            </a:xfrm>
            <a:custGeom>
              <a:avLst/>
              <a:gdLst/>
              <a:ahLst/>
              <a:cxnLst/>
              <a:rect l="l" t="t" r="r" b="b"/>
              <a:pathLst>
                <a:path w="9144000" h="274320">
                  <a:moveTo>
                    <a:pt x="9144000" y="0"/>
                  </a:moveTo>
                  <a:lnTo>
                    <a:pt x="0" y="0"/>
                  </a:lnTo>
                  <a:lnTo>
                    <a:pt x="0" y="274320"/>
                  </a:lnTo>
                  <a:lnTo>
                    <a:pt x="9144000" y="27432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2A1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905000" cy="5143500"/>
            </a:xfrm>
            <a:custGeom>
              <a:avLst/>
              <a:gdLst/>
              <a:ahLst/>
              <a:cxnLst/>
              <a:rect l="l" t="t" r="r" b="b"/>
              <a:pathLst>
                <a:path w="1905000" h="5143500">
                  <a:moveTo>
                    <a:pt x="1905000" y="0"/>
                  </a:moveTo>
                  <a:lnTo>
                    <a:pt x="0" y="0"/>
                  </a:lnTo>
                  <a:lnTo>
                    <a:pt x="0" y="5143500"/>
                  </a:lnTo>
                  <a:lnTo>
                    <a:pt x="1905000" y="5143500"/>
                  </a:lnTo>
                  <a:lnTo>
                    <a:pt x="1905000" y="0"/>
                  </a:lnTo>
                  <a:close/>
                </a:path>
              </a:pathLst>
            </a:custGeom>
            <a:solidFill>
              <a:srgbClr val="F6DD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84708" y="1006297"/>
            <a:ext cx="10801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252829"/>
                </a:solidFill>
                <a:latin typeface="Ebrima"/>
                <a:cs typeface="Ebrima"/>
              </a:rPr>
              <a:t>1948</a:t>
            </a:r>
            <a:endParaRPr sz="3600">
              <a:latin typeface="Ebrima"/>
              <a:cs typeface="Ebri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36394" y="158876"/>
            <a:ext cx="65360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553075" algn="l"/>
              </a:tabLst>
            </a:pPr>
            <a:r>
              <a:rPr sz="2000" spc="-5" dirty="0">
                <a:solidFill>
                  <a:srgbClr val="252829"/>
                </a:solidFill>
                <a:latin typeface="Ebrima"/>
                <a:cs typeface="Ebrima"/>
              </a:rPr>
              <a:t>-Sarbadaliya</a:t>
            </a:r>
            <a:r>
              <a:rPr sz="2000" spc="-15" dirty="0">
                <a:solidFill>
                  <a:srgbClr val="252829"/>
                </a:solidFill>
                <a:latin typeface="Ebrima"/>
                <a:cs typeface="Ebrima"/>
              </a:rPr>
              <a:t> </a:t>
            </a:r>
            <a:r>
              <a:rPr sz="2000" dirty="0">
                <a:solidFill>
                  <a:srgbClr val="252829"/>
                </a:solidFill>
                <a:latin typeface="Ebrima"/>
                <a:cs typeface="Ebrima"/>
              </a:rPr>
              <a:t>Rastrabhasha</a:t>
            </a:r>
            <a:r>
              <a:rPr sz="2000" spc="-15" dirty="0">
                <a:solidFill>
                  <a:srgbClr val="252829"/>
                </a:solidFill>
                <a:latin typeface="Ebrima"/>
                <a:cs typeface="Ebrima"/>
              </a:rPr>
              <a:t> </a:t>
            </a:r>
            <a:r>
              <a:rPr sz="2000" dirty="0">
                <a:solidFill>
                  <a:srgbClr val="252829"/>
                </a:solidFill>
                <a:latin typeface="Ebrima"/>
                <a:cs typeface="Ebrima"/>
              </a:rPr>
              <a:t>Sangram</a:t>
            </a:r>
            <a:r>
              <a:rPr sz="2000" spc="-5" dirty="0">
                <a:solidFill>
                  <a:srgbClr val="252829"/>
                </a:solidFill>
                <a:latin typeface="Ebrima"/>
                <a:cs typeface="Ebrima"/>
              </a:rPr>
              <a:t> Parishad </a:t>
            </a:r>
            <a:r>
              <a:rPr sz="2000" dirty="0">
                <a:solidFill>
                  <a:srgbClr val="252829"/>
                </a:solidFill>
                <a:latin typeface="Ebrima"/>
                <a:cs typeface="Ebrima"/>
              </a:rPr>
              <a:t>on	March</a:t>
            </a:r>
            <a:r>
              <a:rPr sz="2000" spc="-70" dirty="0">
                <a:solidFill>
                  <a:srgbClr val="252829"/>
                </a:solidFill>
                <a:latin typeface="Ebrima"/>
                <a:cs typeface="Ebrima"/>
              </a:rPr>
              <a:t> </a:t>
            </a:r>
            <a:r>
              <a:rPr sz="2000" spc="-5" dirty="0">
                <a:solidFill>
                  <a:srgbClr val="252829"/>
                </a:solidFill>
                <a:latin typeface="Ebrima"/>
                <a:cs typeface="Ebrima"/>
              </a:rPr>
              <a:t>2.</a:t>
            </a:r>
            <a:endParaRPr sz="2000">
              <a:latin typeface="Ebrima"/>
              <a:cs typeface="Ebri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66900" y="768476"/>
            <a:ext cx="7148830" cy="18542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1940" algn="just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252829"/>
                </a:solidFill>
                <a:latin typeface="Ebrima"/>
                <a:cs typeface="Ebrima"/>
              </a:rPr>
              <a:t>-11</a:t>
            </a:r>
            <a:r>
              <a:rPr sz="1950" spc="7" baseline="25641" dirty="0">
                <a:solidFill>
                  <a:srgbClr val="252829"/>
                </a:solidFill>
                <a:latin typeface="Ebrima"/>
                <a:cs typeface="Ebrima"/>
              </a:rPr>
              <a:t>th</a:t>
            </a:r>
            <a:r>
              <a:rPr sz="1950" spc="262" baseline="25641" dirty="0">
                <a:solidFill>
                  <a:srgbClr val="252829"/>
                </a:solidFill>
                <a:latin typeface="Ebrima"/>
                <a:cs typeface="Ebrima"/>
              </a:rPr>
              <a:t> </a:t>
            </a:r>
            <a:r>
              <a:rPr sz="2000" dirty="0">
                <a:solidFill>
                  <a:srgbClr val="252829"/>
                </a:solidFill>
                <a:latin typeface="Ebrima"/>
                <a:cs typeface="Ebrima"/>
              </a:rPr>
              <a:t>March,</a:t>
            </a:r>
            <a:r>
              <a:rPr sz="2000" spc="10" dirty="0">
                <a:solidFill>
                  <a:srgbClr val="252829"/>
                </a:solidFill>
                <a:latin typeface="Ebrima"/>
                <a:cs typeface="Ebrima"/>
              </a:rPr>
              <a:t> </a:t>
            </a:r>
            <a:r>
              <a:rPr sz="2000" spc="-5" dirty="0">
                <a:solidFill>
                  <a:srgbClr val="252829"/>
                </a:solidFill>
                <a:latin typeface="Ebrima"/>
                <a:cs typeface="Ebrima"/>
              </a:rPr>
              <a:t>Sheikh</a:t>
            </a:r>
            <a:r>
              <a:rPr sz="2000" spc="15" dirty="0">
                <a:solidFill>
                  <a:srgbClr val="252829"/>
                </a:solidFill>
                <a:latin typeface="Ebrima"/>
                <a:cs typeface="Ebrima"/>
              </a:rPr>
              <a:t> </a:t>
            </a:r>
            <a:r>
              <a:rPr sz="2000" spc="-5" dirty="0">
                <a:solidFill>
                  <a:srgbClr val="252829"/>
                </a:solidFill>
                <a:latin typeface="Ebrima"/>
                <a:cs typeface="Ebrima"/>
              </a:rPr>
              <a:t>Mujibur</a:t>
            </a:r>
            <a:r>
              <a:rPr sz="2000" spc="25" dirty="0">
                <a:solidFill>
                  <a:srgbClr val="252829"/>
                </a:solidFill>
                <a:latin typeface="Ebrima"/>
                <a:cs typeface="Ebrima"/>
              </a:rPr>
              <a:t> </a:t>
            </a:r>
            <a:r>
              <a:rPr sz="2000" spc="-5" dirty="0">
                <a:solidFill>
                  <a:srgbClr val="252829"/>
                </a:solidFill>
                <a:latin typeface="Ebrima"/>
                <a:cs typeface="Ebrima"/>
              </a:rPr>
              <a:t>Rahman arrested</a:t>
            </a:r>
            <a:endParaRPr sz="2000">
              <a:latin typeface="Ebrima"/>
              <a:cs typeface="Ebri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Ebrima"/>
              <a:cs typeface="Ebrima"/>
            </a:endParaRPr>
          </a:p>
          <a:p>
            <a:pPr marL="281940" marR="30480" algn="just">
              <a:lnSpc>
                <a:spcPct val="100000"/>
              </a:lnSpc>
            </a:pPr>
            <a:r>
              <a:rPr sz="2000" dirty="0">
                <a:solidFill>
                  <a:srgbClr val="292934"/>
                </a:solidFill>
                <a:latin typeface="Ebrima"/>
                <a:cs typeface="Ebrima"/>
              </a:rPr>
              <a:t>-On </a:t>
            </a:r>
            <a:r>
              <a:rPr sz="2000" spc="-5" dirty="0">
                <a:solidFill>
                  <a:srgbClr val="292934"/>
                </a:solidFill>
                <a:latin typeface="Ebrima"/>
                <a:cs typeface="Ebrima"/>
              </a:rPr>
              <a:t>that </a:t>
            </a:r>
            <a:r>
              <a:rPr sz="2000" spc="-10" dirty="0">
                <a:solidFill>
                  <a:srgbClr val="292934"/>
                </a:solidFill>
                <a:latin typeface="Ebrima"/>
                <a:cs typeface="Ebrima"/>
              </a:rPr>
              <a:t>day, </a:t>
            </a:r>
            <a:r>
              <a:rPr sz="2000" spc="-5" dirty="0">
                <a:solidFill>
                  <a:srgbClr val="292934"/>
                </a:solidFill>
                <a:latin typeface="Ebrima"/>
                <a:cs typeface="Ebrima"/>
              </a:rPr>
              <a:t>many students </a:t>
            </a:r>
            <a:r>
              <a:rPr sz="2000" dirty="0">
                <a:solidFill>
                  <a:srgbClr val="292934"/>
                </a:solidFill>
                <a:latin typeface="Ebrima"/>
                <a:cs typeface="Ebrima"/>
              </a:rPr>
              <a:t>were injured and </a:t>
            </a:r>
            <a:r>
              <a:rPr sz="2000" spc="-5" dirty="0">
                <a:solidFill>
                  <a:srgbClr val="292934"/>
                </a:solidFill>
                <a:latin typeface="Ebrima"/>
                <a:cs typeface="Ebrima"/>
              </a:rPr>
              <a:t>many leaders </a:t>
            </a:r>
            <a:r>
              <a:rPr sz="2000" dirty="0">
                <a:solidFill>
                  <a:srgbClr val="292934"/>
                </a:solidFill>
                <a:latin typeface="Ebrima"/>
                <a:cs typeface="Ebrima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Ebrima"/>
                <a:cs typeface="Ebrima"/>
              </a:rPr>
              <a:t>including</a:t>
            </a:r>
            <a:r>
              <a:rPr sz="2000" dirty="0">
                <a:solidFill>
                  <a:srgbClr val="292934"/>
                </a:solidFill>
                <a:latin typeface="Ebrima"/>
                <a:cs typeface="Ebrima"/>
              </a:rPr>
              <a:t> Sheikh</a:t>
            </a:r>
            <a:r>
              <a:rPr sz="2000" spc="5" dirty="0">
                <a:solidFill>
                  <a:srgbClr val="292934"/>
                </a:solidFill>
                <a:latin typeface="Ebrima"/>
                <a:cs typeface="Ebrima"/>
              </a:rPr>
              <a:t> </a:t>
            </a:r>
            <a:r>
              <a:rPr sz="2000" dirty="0">
                <a:solidFill>
                  <a:srgbClr val="292934"/>
                </a:solidFill>
                <a:latin typeface="Ebrima"/>
                <a:cs typeface="Ebrima"/>
              </a:rPr>
              <a:t>Mujibur</a:t>
            </a:r>
            <a:r>
              <a:rPr sz="2000" spc="5" dirty="0">
                <a:solidFill>
                  <a:srgbClr val="292934"/>
                </a:solidFill>
                <a:latin typeface="Ebrima"/>
                <a:cs typeface="Ebrima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Ebrima"/>
                <a:cs typeface="Ebrima"/>
              </a:rPr>
              <a:t>Rahman,</a:t>
            </a:r>
            <a:r>
              <a:rPr sz="2000" dirty="0">
                <a:solidFill>
                  <a:srgbClr val="292934"/>
                </a:solidFill>
                <a:latin typeface="Ebrima"/>
                <a:cs typeface="Ebrima"/>
              </a:rPr>
              <a:t> Shamsul</a:t>
            </a:r>
            <a:r>
              <a:rPr sz="2000" spc="5" dirty="0">
                <a:solidFill>
                  <a:srgbClr val="292934"/>
                </a:solidFill>
                <a:latin typeface="Ebrima"/>
                <a:cs typeface="Ebrima"/>
              </a:rPr>
              <a:t> Huq</a:t>
            </a:r>
            <a:r>
              <a:rPr sz="2000" spc="10" dirty="0">
                <a:solidFill>
                  <a:srgbClr val="292934"/>
                </a:solidFill>
                <a:latin typeface="Ebrima"/>
                <a:cs typeface="Ebrima"/>
              </a:rPr>
              <a:t> </a:t>
            </a:r>
            <a:r>
              <a:rPr sz="2000" dirty="0">
                <a:solidFill>
                  <a:srgbClr val="292934"/>
                </a:solidFill>
                <a:latin typeface="Ebrima"/>
                <a:cs typeface="Ebrima"/>
              </a:rPr>
              <a:t>and</a:t>
            </a:r>
            <a:r>
              <a:rPr sz="2000" spc="5" dirty="0">
                <a:solidFill>
                  <a:srgbClr val="292934"/>
                </a:solidFill>
                <a:latin typeface="Ebrima"/>
                <a:cs typeface="Ebrima"/>
              </a:rPr>
              <a:t> </a:t>
            </a:r>
            <a:r>
              <a:rPr sz="2000" dirty="0">
                <a:solidFill>
                  <a:srgbClr val="292934"/>
                </a:solidFill>
                <a:latin typeface="Ebrima"/>
                <a:cs typeface="Ebrima"/>
              </a:rPr>
              <a:t>Oli </a:t>
            </a:r>
            <a:r>
              <a:rPr sz="2000" spc="5" dirty="0">
                <a:solidFill>
                  <a:srgbClr val="292934"/>
                </a:solidFill>
                <a:latin typeface="Ebrima"/>
                <a:cs typeface="Ebrima"/>
              </a:rPr>
              <a:t> </a:t>
            </a:r>
            <a:r>
              <a:rPr sz="2000" dirty="0">
                <a:solidFill>
                  <a:srgbClr val="292934"/>
                </a:solidFill>
                <a:latin typeface="Ebrima"/>
                <a:cs typeface="Ebrima"/>
              </a:rPr>
              <a:t>Ahad</a:t>
            </a:r>
            <a:r>
              <a:rPr sz="2000" spc="130" dirty="0">
                <a:solidFill>
                  <a:srgbClr val="292934"/>
                </a:solidFill>
                <a:latin typeface="Ebrima"/>
                <a:cs typeface="Ebrima"/>
              </a:rPr>
              <a:t> </a:t>
            </a:r>
            <a:r>
              <a:rPr sz="2000" dirty="0">
                <a:solidFill>
                  <a:srgbClr val="292934"/>
                </a:solidFill>
                <a:latin typeface="Ebrima"/>
                <a:cs typeface="Ebrima"/>
              </a:rPr>
              <a:t>were</a:t>
            </a:r>
            <a:r>
              <a:rPr sz="2000" spc="130" dirty="0">
                <a:solidFill>
                  <a:srgbClr val="292934"/>
                </a:solidFill>
                <a:latin typeface="Ebrima"/>
                <a:cs typeface="Ebrima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Ebrima"/>
                <a:cs typeface="Ebrima"/>
              </a:rPr>
              <a:t>arrested.</a:t>
            </a:r>
            <a:r>
              <a:rPr sz="2000" spc="130" dirty="0">
                <a:solidFill>
                  <a:srgbClr val="292934"/>
                </a:solidFill>
                <a:latin typeface="Ebrima"/>
                <a:cs typeface="Ebrima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Ebrima"/>
                <a:cs typeface="Ebrima"/>
              </a:rPr>
              <a:t>It</a:t>
            </a:r>
            <a:r>
              <a:rPr sz="2000" spc="140" dirty="0">
                <a:solidFill>
                  <a:srgbClr val="292934"/>
                </a:solidFill>
                <a:latin typeface="Ebrima"/>
                <a:cs typeface="Ebrima"/>
              </a:rPr>
              <a:t> </a:t>
            </a:r>
            <a:r>
              <a:rPr sz="2000" dirty="0">
                <a:solidFill>
                  <a:srgbClr val="292934"/>
                </a:solidFill>
                <a:latin typeface="Ebrima"/>
                <a:cs typeface="Ebrima"/>
              </a:rPr>
              <a:t>was</a:t>
            </a:r>
            <a:r>
              <a:rPr sz="2000" spc="125" dirty="0">
                <a:solidFill>
                  <a:srgbClr val="292934"/>
                </a:solidFill>
                <a:latin typeface="Ebrima"/>
                <a:cs typeface="Ebrima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Ebrima"/>
                <a:cs typeface="Ebrima"/>
              </a:rPr>
              <a:t>decided</a:t>
            </a:r>
            <a:r>
              <a:rPr sz="2000" spc="130" dirty="0">
                <a:solidFill>
                  <a:srgbClr val="292934"/>
                </a:solidFill>
                <a:latin typeface="Ebrima"/>
                <a:cs typeface="Ebrima"/>
              </a:rPr>
              <a:t> </a:t>
            </a:r>
            <a:r>
              <a:rPr sz="2000" dirty="0">
                <a:solidFill>
                  <a:srgbClr val="292934"/>
                </a:solidFill>
                <a:latin typeface="Ebrima"/>
                <a:cs typeface="Ebrima"/>
              </a:rPr>
              <a:t>that</a:t>
            </a:r>
            <a:r>
              <a:rPr sz="2000" spc="130" dirty="0">
                <a:solidFill>
                  <a:srgbClr val="292934"/>
                </a:solidFill>
                <a:latin typeface="Ebrima"/>
                <a:cs typeface="Ebrima"/>
              </a:rPr>
              <a:t> </a:t>
            </a:r>
            <a:r>
              <a:rPr sz="2000" dirty="0">
                <a:solidFill>
                  <a:srgbClr val="292934"/>
                </a:solidFill>
                <a:latin typeface="Ebrima"/>
                <a:cs typeface="Ebrima"/>
              </a:rPr>
              <a:t>11</a:t>
            </a:r>
            <a:r>
              <a:rPr sz="2000" spc="120" dirty="0">
                <a:solidFill>
                  <a:srgbClr val="292934"/>
                </a:solidFill>
                <a:latin typeface="Ebrima"/>
                <a:cs typeface="Ebrima"/>
              </a:rPr>
              <a:t> </a:t>
            </a:r>
            <a:r>
              <a:rPr sz="2000" dirty="0">
                <a:solidFill>
                  <a:srgbClr val="292934"/>
                </a:solidFill>
                <a:latin typeface="Ebrima"/>
                <a:cs typeface="Ebrima"/>
              </a:rPr>
              <a:t>March</a:t>
            </a:r>
            <a:r>
              <a:rPr sz="2000" spc="140" dirty="0">
                <a:solidFill>
                  <a:srgbClr val="292934"/>
                </a:solidFill>
                <a:latin typeface="Ebrima"/>
                <a:cs typeface="Ebrima"/>
              </a:rPr>
              <a:t> </a:t>
            </a:r>
            <a:r>
              <a:rPr sz="2000" dirty="0">
                <a:solidFill>
                  <a:srgbClr val="292934"/>
                </a:solidFill>
                <a:latin typeface="Ebrima"/>
                <a:cs typeface="Ebrima"/>
              </a:rPr>
              <a:t>would</a:t>
            </a:r>
            <a:r>
              <a:rPr sz="2000" spc="125" dirty="0">
                <a:solidFill>
                  <a:srgbClr val="292934"/>
                </a:solidFill>
                <a:latin typeface="Ebrima"/>
                <a:cs typeface="Ebrima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Ebrima"/>
                <a:cs typeface="Ebrima"/>
              </a:rPr>
              <a:t>be</a:t>
            </a:r>
            <a:endParaRPr sz="2000">
              <a:latin typeface="Ebrima"/>
              <a:cs typeface="Ebrima"/>
            </a:endParaRPr>
          </a:p>
          <a:p>
            <a:pPr marL="38100" algn="just">
              <a:lnSpc>
                <a:spcPts val="2390"/>
              </a:lnSpc>
              <a:tabLst>
                <a:tab pos="6676390" algn="l"/>
              </a:tabLst>
            </a:pPr>
            <a:r>
              <a:rPr sz="2000" u="heavy" dirty="0">
                <a:solidFill>
                  <a:srgbClr val="292934"/>
                </a:solidFill>
                <a:uFill>
                  <a:solidFill>
                    <a:srgbClr val="D2523B"/>
                  </a:solidFill>
                </a:uFill>
                <a:latin typeface="Ebrima"/>
                <a:cs typeface="Ebrima"/>
              </a:rPr>
              <a:t>   </a:t>
            </a:r>
            <a:r>
              <a:rPr sz="2000" u="heavy" spc="-275" dirty="0">
                <a:solidFill>
                  <a:srgbClr val="292934"/>
                </a:solidFill>
                <a:uFill>
                  <a:solidFill>
                    <a:srgbClr val="D2523B"/>
                  </a:solidFill>
                </a:uFill>
                <a:latin typeface="Ebrima"/>
                <a:cs typeface="Ebrima"/>
              </a:rPr>
              <a:t> </a:t>
            </a:r>
            <a:r>
              <a:rPr sz="2000" u="heavy" spc="-5" dirty="0">
                <a:solidFill>
                  <a:srgbClr val="292934"/>
                </a:solidFill>
                <a:uFill>
                  <a:solidFill>
                    <a:srgbClr val="D2523B"/>
                  </a:solidFill>
                </a:uFill>
                <a:latin typeface="Ebrima"/>
                <a:cs typeface="Ebrima"/>
              </a:rPr>
              <a:t>declared</a:t>
            </a:r>
            <a:r>
              <a:rPr sz="2000" u="heavy" spc="5" dirty="0">
                <a:solidFill>
                  <a:srgbClr val="292934"/>
                </a:solidFill>
                <a:uFill>
                  <a:solidFill>
                    <a:srgbClr val="D2523B"/>
                  </a:solidFill>
                </a:uFill>
                <a:latin typeface="Ebrima"/>
                <a:cs typeface="Ebrima"/>
              </a:rPr>
              <a:t> </a:t>
            </a:r>
            <a:r>
              <a:rPr sz="2000" u="heavy" spc="-5" dirty="0">
                <a:solidFill>
                  <a:srgbClr val="292934"/>
                </a:solidFill>
                <a:uFill>
                  <a:solidFill>
                    <a:srgbClr val="D2523B"/>
                  </a:solidFill>
                </a:uFill>
                <a:latin typeface="Ebrima"/>
                <a:cs typeface="Ebrima"/>
              </a:rPr>
              <a:t>‘</a:t>
            </a:r>
            <a:r>
              <a:rPr sz="2000" b="1" u="heavy" spc="-5" dirty="0">
                <a:solidFill>
                  <a:srgbClr val="292934"/>
                </a:solidFill>
                <a:uFill>
                  <a:solidFill>
                    <a:srgbClr val="D2523B"/>
                  </a:solidFill>
                </a:uFill>
                <a:latin typeface="Ebrima"/>
                <a:cs typeface="Ebrima"/>
              </a:rPr>
              <a:t>Bengali</a:t>
            </a:r>
            <a:r>
              <a:rPr sz="2000" b="1" u="heavy" spc="5" dirty="0">
                <a:solidFill>
                  <a:srgbClr val="292934"/>
                </a:solidFill>
                <a:uFill>
                  <a:solidFill>
                    <a:srgbClr val="D2523B"/>
                  </a:solidFill>
                </a:uFill>
                <a:latin typeface="Ebrima"/>
                <a:cs typeface="Ebrima"/>
              </a:rPr>
              <a:t> </a:t>
            </a:r>
            <a:r>
              <a:rPr sz="2000" b="1" u="heavy" spc="-5" dirty="0">
                <a:solidFill>
                  <a:srgbClr val="292934"/>
                </a:solidFill>
                <a:uFill>
                  <a:solidFill>
                    <a:srgbClr val="D2523B"/>
                  </a:solidFill>
                </a:uFill>
                <a:latin typeface="Ebrima"/>
                <a:cs typeface="Ebrima"/>
              </a:rPr>
              <a:t>Language</a:t>
            </a:r>
            <a:r>
              <a:rPr sz="2000" b="1" u="heavy" dirty="0">
                <a:solidFill>
                  <a:srgbClr val="292934"/>
                </a:solidFill>
                <a:uFill>
                  <a:solidFill>
                    <a:srgbClr val="D2523B"/>
                  </a:solidFill>
                </a:uFill>
                <a:latin typeface="Ebrima"/>
                <a:cs typeface="Ebrima"/>
              </a:rPr>
              <a:t> </a:t>
            </a:r>
            <a:r>
              <a:rPr sz="2000" b="1" u="heavy" spc="-5" dirty="0">
                <a:solidFill>
                  <a:srgbClr val="292934"/>
                </a:solidFill>
                <a:uFill>
                  <a:solidFill>
                    <a:srgbClr val="D2523B"/>
                  </a:solidFill>
                </a:uFill>
                <a:latin typeface="Ebrima"/>
                <a:cs typeface="Ebrima"/>
              </a:rPr>
              <a:t>Demand</a:t>
            </a:r>
            <a:r>
              <a:rPr sz="2000" b="1" u="heavy" spc="5" dirty="0">
                <a:solidFill>
                  <a:srgbClr val="292934"/>
                </a:solidFill>
                <a:uFill>
                  <a:solidFill>
                    <a:srgbClr val="D2523B"/>
                  </a:solidFill>
                </a:uFill>
                <a:latin typeface="Ebrima"/>
                <a:cs typeface="Ebrima"/>
              </a:rPr>
              <a:t> </a:t>
            </a:r>
            <a:r>
              <a:rPr sz="2000" b="1" u="heavy" spc="-5" dirty="0">
                <a:solidFill>
                  <a:srgbClr val="292934"/>
                </a:solidFill>
                <a:uFill>
                  <a:solidFill>
                    <a:srgbClr val="D2523B"/>
                  </a:solidFill>
                </a:uFill>
                <a:latin typeface="Ebrima"/>
                <a:cs typeface="Ebrima"/>
              </a:rPr>
              <a:t>Day</a:t>
            </a:r>
            <a:r>
              <a:rPr sz="2000" u="heavy" spc="-5" dirty="0">
                <a:solidFill>
                  <a:srgbClr val="292934"/>
                </a:solidFill>
                <a:uFill>
                  <a:solidFill>
                    <a:srgbClr val="D2523B"/>
                  </a:solidFill>
                </a:uFill>
                <a:latin typeface="Ebrima"/>
                <a:cs typeface="Ebrima"/>
              </a:rPr>
              <a:t>’.	</a:t>
            </a:r>
            <a:endParaRPr sz="2000">
              <a:latin typeface="Ebrima"/>
              <a:cs typeface="Ebri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85594" y="2901188"/>
            <a:ext cx="6955155" cy="1551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 marR="53975" algn="just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00AF50"/>
                </a:solidFill>
                <a:latin typeface="Times New Roman"/>
                <a:cs typeface="Times New Roman"/>
              </a:rPr>
              <a:t>-</a:t>
            </a:r>
            <a:r>
              <a:rPr sz="2000" b="1" spc="-5" dirty="0">
                <a:solidFill>
                  <a:srgbClr val="00AF50"/>
                </a:solidFill>
                <a:latin typeface="Times New Roman"/>
                <a:cs typeface="Times New Roman"/>
              </a:rPr>
              <a:t>On</a:t>
            </a:r>
            <a:r>
              <a:rPr sz="2000" b="1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b="1" spc="5" dirty="0">
                <a:solidFill>
                  <a:srgbClr val="00AF50"/>
                </a:solidFill>
                <a:latin typeface="Times New Roman"/>
                <a:cs typeface="Times New Roman"/>
              </a:rPr>
              <a:t>15</a:t>
            </a:r>
            <a:r>
              <a:rPr sz="1950" b="1" spc="7" baseline="25641" dirty="0">
                <a:solidFill>
                  <a:srgbClr val="00AF50"/>
                </a:solidFill>
                <a:latin typeface="Times New Roman"/>
                <a:cs typeface="Times New Roman"/>
              </a:rPr>
              <a:t>th</a:t>
            </a:r>
            <a:r>
              <a:rPr sz="1950" b="1" spc="509" baseline="25641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00AF50"/>
                </a:solidFill>
                <a:latin typeface="Times New Roman"/>
                <a:cs typeface="Times New Roman"/>
              </a:rPr>
              <a:t>March,</a:t>
            </a:r>
            <a:r>
              <a:rPr sz="2000" b="1" spc="-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AF50"/>
                </a:solidFill>
                <a:latin typeface="Times New Roman"/>
                <a:cs typeface="Times New Roman"/>
              </a:rPr>
              <a:t>The</a:t>
            </a:r>
            <a:r>
              <a:rPr sz="2000" b="1" spc="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AF50"/>
                </a:solidFill>
                <a:latin typeface="Times New Roman"/>
                <a:cs typeface="Times New Roman"/>
              </a:rPr>
              <a:t>Chief</a:t>
            </a:r>
            <a:r>
              <a:rPr sz="2000" b="1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AF50"/>
                </a:solidFill>
                <a:latin typeface="Times New Roman"/>
                <a:cs typeface="Times New Roman"/>
              </a:rPr>
              <a:t>Minister</a:t>
            </a:r>
            <a:r>
              <a:rPr sz="2000" b="1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AF50"/>
                </a:solidFill>
                <a:latin typeface="Times New Roman"/>
                <a:cs typeface="Times New Roman"/>
              </a:rPr>
              <a:t>Khwaja</a:t>
            </a:r>
            <a:r>
              <a:rPr sz="2000" b="1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AF50"/>
                </a:solidFill>
                <a:latin typeface="Times New Roman"/>
                <a:cs typeface="Times New Roman"/>
              </a:rPr>
              <a:t>Nazimuddin </a:t>
            </a:r>
            <a:r>
              <a:rPr sz="2000" b="1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signed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92934"/>
                </a:solidFill>
                <a:latin typeface="Times New Roman"/>
                <a:cs typeface="Times New Roman"/>
              </a:rPr>
              <a:t>an</a:t>
            </a: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 agreement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with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spc="-45" dirty="0">
                <a:solidFill>
                  <a:srgbClr val="292934"/>
                </a:solidFill>
                <a:latin typeface="Times New Roman"/>
                <a:cs typeface="Times New Roman"/>
              </a:rPr>
              <a:t>SRSP.</a:t>
            </a:r>
            <a:r>
              <a:rPr sz="2000" spc="-4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H</a:t>
            </a:r>
            <a:r>
              <a:rPr sz="2000" b="1" dirty="0">
                <a:solidFill>
                  <a:srgbClr val="292934"/>
                </a:solidFill>
                <a:latin typeface="Times New Roman"/>
                <a:cs typeface="Times New Roman"/>
              </a:rPr>
              <a:t>e</a:t>
            </a:r>
            <a:r>
              <a:rPr sz="2000" b="1" spc="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92934"/>
                </a:solidFill>
                <a:latin typeface="Times New Roman"/>
                <a:cs typeface="Times New Roman"/>
              </a:rPr>
              <a:t>agreed</a:t>
            </a:r>
            <a:r>
              <a:rPr sz="2000" b="1" spc="-5" dirty="0">
                <a:solidFill>
                  <a:srgbClr val="292934"/>
                </a:solidFill>
                <a:latin typeface="Times New Roman"/>
                <a:cs typeface="Times New Roman"/>
              </a:rPr>
              <a:t> to</a:t>
            </a:r>
            <a:r>
              <a:rPr sz="2000" b="1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92934"/>
                </a:solidFill>
                <a:latin typeface="Times New Roman"/>
                <a:cs typeface="Times New Roman"/>
              </a:rPr>
              <a:t>release</a:t>
            </a:r>
            <a:r>
              <a:rPr sz="2000" b="1" spc="48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92934"/>
                </a:solidFill>
                <a:latin typeface="Times New Roman"/>
                <a:cs typeface="Times New Roman"/>
              </a:rPr>
              <a:t>the </a:t>
            </a:r>
            <a:r>
              <a:rPr sz="2000" b="1" spc="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92934"/>
                </a:solidFill>
                <a:latin typeface="Times New Roman"/>
                <a:cs typeface="Times New Roman"/>
              </a:rPr>
              <a:t>arrested students, to investigate police excesses, to move </a:t>
            </a:r>
            <a:r>
              <a:rPr sz="2000" b="1" dirty="0">
                <a:solidFill>
                  <a:srgbClr val="292934"/>
                </a:solidFill>
                <a:latin typeface="Times New Roman"/>
                <a:cs typeface="Times New Roman"/>
              </a:rPr>
              <a:t>a </a:t>
            </a:r>
            <a:r>
              <a:rPr sz="2000" b="1" spc="-5" dirty="0">
                <a:solidFill>
                  <a:srgbClr val="292934"/>
                </a:solidFill>
                <a:latin typeface="Times New Roman"/>
                <a:cs typeface="Times New Roman"/>
              </a:rPr>
              <a:t>Bill </a:t>
            </a:r>
            <a:r>
              <a:rPr sz="2000" b="1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92934"/>
                </a:solidFill>
                <a:latin typeface="Times New Roman"/>
                <a:cs typeface="Times New Roman"/>
              </a:rPr>
              <a:t>in </a:t>
            </a:r>
            <a:r>
              <a:rPr sz="2000" b="1" dirty="0">
                <a:solidFill>
                  <a:srgbClr val="292934"/>
                </a:solidFill>
                <a:latin typeface="Times New Roman"/>
                <a:cs typeface="Times New Roman"/>
              </a:rPr>
              <a:t>the </a:t>
            </a:r>
            <a:r>
              <a:rPr sz="2000" b="1" spc="-5" dirty="0">
                <a:solidFill>
                  <a:srgbClr val="292934"/>
                </a:solidFill>
                <a:latin typeface="Times New Roman"/>
                <a:cs typeface="Times New Roman"/>
              </a:rPr>
              <a:t>Assembly for making Bengali </a:t>
            </a:r>
            <a:r>
              <a:rPr sz="2000" b="1" dirty="0">
                <a:solidFill>
                  <a:srgbClr val="292934"/>
                </a:solidFill>
                <a:latin typeface="Times New Roman"/>
                <a:cs typeface="Times New Roman"/>
              </a:rPr>
              <a:t>a </a:t>
            </a:r>
            <a:r>
              <a:rPr sz="2000" b="1" spc="-5" dirty="0">
                <a:solidFill>
                  <a:srgbClr val="292934"/>
                </a:solidFill>
                <a:latin typeface="Times New Roman"/>
                <a:cs typeface="Times New Roman"/>
              </a:rPr>
              <a:t>state language </a:t>
            </a:r>
            <a:r>
              <a:rPr sz="2000" b="1" dirty="0">
                <a:solidFill>
                  <a:srgbClr val="292934"/>
                </a:solidFill>
                <a:latin typeface="Times New Roman"/>
                <a:cs typeface="Times New Roman"/>
              </a:rPr>
              <a:t>of </a:t>
            </a:r>
            <a:r>
              <a:rPr sz="2000" b="1" spc="-5" dirty="0">
                <a:solidFill>
                  <a:srgbClr val="292934"/>
                </a:solidFill>
                <a:latin typeface="Times New Roman"/>
                <a:cs typeface="Times New Roman"/>
              </a:rPr>
              <a:t>East </a:t>
            </a:r>
            <a:r>
              <a:rPr sz="2000" b="1" dirty="0">
                <a:solidFill>
                  <a:srgbClr val="292934"/>
                </a:solidFill>
                <a:latin typeface="Times New Roman"/>
                <a:cs typeface="Times New Roman"/>
              </a:rPr>
              <a:t> Bengal</a:t>
            </a:r>
            <a:r>
              <a:rPr sz="2000" b="1" spc="-3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92934"/>
                </a:solidFill>
                <a:latin typeface="Times New Roman"/>
                <a:cs typeface="Times New Roman"/>
              </a:rPr>
              <a:t>Province.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8554085" cy="5143500"/>
            <a:chOff x="0" y="0"/>
            <a:chExt cx="8554085" cy="5143500"/>
          </a:xfrm>
        </p:grpSpPr>
        <p:sp>
          <p:nvSpPr>
            <p:cNvPr id="3" name="object 3"/>
            <p:cNvSpPr/>
            <p:nvPr/>
          </p:nvSpPr>
          <p:spPr>
            <a:xfrm>
              <a:off x="2971800" y="2549461"/>
              <a:ext cx="5572125" cy="0"/>
            </a:xfrm>
            <a:custGeom>
              <a:avLst/>
              <a:gdLst/>
              <a:ahLst/>
              <a:cxnLst/>
              <a:rect l="l" t="t" r="r" b="b"/>
              <a:pathLst>
                <a:path w="5572125">
                  <a:moveTo>
                    <a:pt x="0" y="0"/>
                  </a:moveTo>
                  <a:lnTo>
                    <a:pt x="5572125" y="0"/>
                  </a:lnTo>
                </a:path>
              </a:pathLst>
            </a:custGeom>
            <a:ln w="20193">
              <a:solidFill>
                <a:srgbClr val="D2523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2971800" cy="5143500"/>
            </a:xfrm>
            <a:custGeom>
              <a:avLst/>
              <a:gdLst/>
              <a:ahLst/>
              <a:cxnLst/>
              <a:rect l="l" t="t" r="r" b="b"/>
              <a:pathLst>
                <a:path w="2971800" h="5143500">
                  <a:moveTo>
                    <a:pt x="2971800" y="0"/>
                  </a:moveTo>
                  <a:lnTo>
                    <a:pt x="0" y="0"/>
                  </a:lnTo>
                  <a:lnTo>
                    <a:pt x="0" y="5143500"/>
                  </a:lnTo>
                  <a:lnTo>
                    <a:pt x="2971800" y="5143500"/>
                  </a:lnTo>
                  <a:lnTo>
                    <a:pt x="2971800" y="0"/>
                  </a:lnTo>
                  <a:close/>
                </a:path>
              </a:pathLst>
            </a:custGeom>
            <a:solidFill>
              <a:srgbClr val="F6DD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84708" y="396621"/>
            <a:ext cx="10801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>
                <a:solidFill>
                  <a:srgbClr val="252829"/>
                </a:solidFill>
                <a:latin typeface="Ebrima"/>
                <a:cs typeface="Ebrima"/>
              </a:rPr>
              <a:t>1948</a:t>
            </a:r>
            <a:endParaRPr sz="3600">
              <a:latin typeface="Ebrima"/>
              <a:cs typeface="Ebri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32175" y="462152"/>
            <a:ext cx="5254625" cy="33801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006600"/>
                </a:solidFill>
                <a:latin typeface="Times New Roman"/>
                <a:cs typeface="Times New Roman"/>
              </a:rPr>
              <a:t>Announcement</a:t>
            </a:r>
            <a:r>
              <a:rPr sz="2000" b="1" spc="375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6600"/>
                </a:solidFill>
                <a:latin typeface="Times New Roman"/>
                <a:cs typeface="Times New Roman"/>
              </a:rPr>
              <a:t>of</a:t>
            </a:r>
            <a:r>
              <a:rPr sz="2000" b="1" spc="370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6600"/>
                </a:solidFill>
                <a:latin typeface="Times New Roman"/>
                <a:cs typeface="Times New Roman"/>
              </a:rPr>
              <a:t>Muhammad</a:t>
            </a:r>
            <a:r>
              <a:rPr sz="2000" b="1" spc="385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6600"/>
                </a:solidFill>
                <a:latin typeface="Times New Roman"/>
                <a:cs typeface="Times New Roman"/>
              </a:rPr>
              <a:t>Ali</a:t>
            </a:r>
            <a:r>
              <a:rPr sz="2000" b="1" spc="370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6600"/>
                </a:solidFill>
                <a:latin typeface="Times New Roman"/>
                <a:cs typeface="Times New Roman"/>
              </a:rPr>
              <a:t>Jinnah:</a:t>
            </a:r>
            <a:r>
              <a:rPr sz="2000" b="1" spc="380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292934"/>
                </a:solidFill>
                <a:latin typeface="Times New Roman"/>
                <a:cs typeface="Times New Roman"/>
              </a:rPr>
              <a:t>On</a:t>
            </a:r>
            <a:endParaRPr sz="20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000" b="1" i="1" dirty="0">
                <a:solidFill>
                  <a:srgbClr val="292934"/>
                </a:solidFill>
                <a:latin typeface="Times New Roman"/>
                <a:cs typeface="Times New Roman"/>
              </a:rPr>
              <a:t>21</a:t>
            </a:r>
            <a:r>
              <a:rPr sz="2000" b="1" i="1" spc="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b="1" i="1" spc="-5" dirty="0">
                <a:solidFill>
                  <a:srgbClr val="292934"/>
                </a:solidFill>
                <a:latin typeface="Times New Roman"/>
                <a:cs typeface="Times New Roman"/>
              </a:rPr>
              <a:t>March</a:t>
            </a:r>
            <a:r>
              <a:rPr sz="2000" b="1" i="1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b="1" i="1" spc="-5" dirty="0">
                <a:solidFill>
                  <a:srgbClr val="292934"/>
                </a:solidFill>
                <a:latin typeface="Times New Roman"/>
                <a:cs typeface="Times New Roman"/>
              </a:rPr>
              <a:t>1948</a:t>
            </a: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,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Muhammad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Ali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Jinnah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visited </a:t>
            </a:r>
            <a:r>
              <a:rPr sz="2000" spc="-484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Dhaka </a:t>
            </a: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and addressed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a </a:t>
            </a: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public meeting at the then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 Racecourse </a:t>
            </a: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Maidan.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In </a:t>
            </a: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that meeting,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he </a:t>
            </a: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declared,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"Urdu and only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Urdu </a:t>
            </a: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shall be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the </a:t>
            </a: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state language </a:t>
            </a:r>
            <a:r>
              <a:rPr sz="2000" spc="-10" dirty="0">
                <a:solidFill>
                  <a:srgbClr val="292934"/>
                </a:solidFill>
                <a:latin typeface="Times New Roman"/>
                <a:cs typeface="Times New Roman"/>
              </a:rPr>
              <a:t>of </a:t>
            </a: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Pakistan".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He </a:t>
            </a: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repeated these words </a:t>
            </a:r>
            <a:r>
              <a:rPr sz="2000" spc="-10" dirty="0">
                <a:solidFill>
                  <a:srgbClr val="292934"/>
                </a:solidFill>
                <a:latin typeface="Times New Roman"/>
                <a:cs typeface="Times New Roman"/>
              </a:rPr>
              <a:t>at </a:t>
            </a: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the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Dhaka </a:t>
            </a: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University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Convocation Ceremony held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on </a:t>
            </a:r>
            <a:r>
              <a:rPr sz="2000" b="1" i="1" spc="-5" dirty="0">
                <a:solidFill>
                  <a:srgbClr val="292934"/>
                </a:solidFill>
                <a:latin typeface="Times New Roman"/>
                <a:cs typeface="Times New Roman"/>
              </a:rPr>
              <a:t>24 March </a:t>
            </a:r>
            <a:r>
              <a:rPr sz="2000" b="1" i="1" dirty="0">
                <a:solidFill>
                  <a:srgbClr val="292934"/>
                </a:solidFill>
                <a:latin typeface="Times New Roman"/>
                <a:cs typeface="Times New Roman"/>
              </a:rPr>
              <a:t>at </a:t>
            </a:r>
            <a:r>
              <a:rPr sz="2000" b="1" i="1" spc="-10" dirty="0">
                <a:solidFill>
                  <a:srgbClr val="292934"/>
                </a:solidFill>
                <a:latin typeface="Times New Roman"/>
                <a:cs typeface="Times New Roman"/>
              </a:rPr>
              <a:t>the </a:t>
            </a:r>
            <a:r>
              <a:rPr sz="2000" b="1" i="1" spc="-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292934"/>
                </a:solidFill>
                <a:latin typeface="Times New Roman"/>
                <a:cs typeface="Times New Roman"/>
              </a:rPr>
              <a:t>Curzon </a:t>
            </a:r>
            <a:r>
              <a:rPr sz="2000" b="1" i="1" spc="-5" dirty="0">
                <a:solidFill>
                  <a:srgbClr val="292934"/>
                </a:solidFill>
                <a:latin typeface="Times New Roman"/>
                <a:cs typeface="Times New Roman"/>
              </a:rPr>
              <a:t>Hall</a:t>
            </a: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, the students protested vehemently </a:t>
            </a:r>
            <a:r>
              <a:rPr sz="2000" spc="5" dirty="0">
                <a:solidFill>
                  <a:srgbClr val="292934"/>
                </a:solidFill>
                <a:latin typeface="Times New Roman"/>
                <a:cs typeface="Times New Roman"/>
              </a:rPr>
              <a:t>by </a:t>
            </a:r>
            <a:r>
              <a:rPr sz="2000" spc="-484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shouting</a:t>
            </a:r>
            <a:r>
              <a:rPr sz="2000" spc="-3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'No,</a:t>
            </a: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No'.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90500" y="971550"/>
            <a:ext cx="2590800" cy="3962400"/>
            <a:chOff x="190500" y="971550"/>
            <a:chExt cx="2590800" cy="396240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0500" y="971550"/>
              <a:ext cx="2590800" cy="208800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1000" y="3257550"/>
              <a:ext cx="2133600" cy="16764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2DED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25552" y="219456"/>
            <a:ext cx="8689975" cy="4805680"/>
            <a:chOff x="225552" y="219456"/>
            <a:chExt cx="8689975" cy="48056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5552" y="219456"/>
              <a:ext cx="8689848" cy="48051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812" y="246888"/>
              <a:ext cx="8532101" cy="464761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04812" y="246888"/>
              <a:ext cx="8532495" cy="4648200"/>
            </a:xfrm>
            <a:custGeom>
              <a:avLst/>
              <a:gdLst/>
              <a:ahLst/>
              <a:cxnLst/>
              <a:rect l="l" t="t" r="r" b="b"/>
              <a:pathLst>
                <a:path w="8532495" h="4648200">
                  <a:moveTo>
                    <a:pt x="0" y="96774"/>
                  </a:moveTo>
                  <a:lnTo>
                    <a:pt x="7599" y="59096"/>
                  </a:lnTo>
                  <a:lnTo>
                    <a:pt x="28324" y="28336"/>
                  </a:lnTo>
                  <a:lnTo>
                    <a:pt x="59064" y="7602"/>
                  </a:lnTo>
                  <a:lnTo>
                    <a:pt x="96710" y="0"/>
                  </a:lnTo>
                  <a:lnTo>
                    <a:pt x="8435327" y="0"/>
                  </a:lnTo>
                  <a:lnTo>
                    <a:pt x="8473004" y="7602"/>
                  </a:lnTo>
                  <a:lnTo>
                    <a:pt x="8503764" y="28336"/>
                  </a:lnTo>
                  <a:lnTo>
                    <a:pt x="8524499" y="59096"/>
                  </a:lnTo>
                  <a:lnTo>
                    <a:pt x="8532101" y="96774"/>
                  </a:lnTo>
                  <a:lnTo>
                    <a:pt x="8532101" y="4550892"/>
                  </a:lnTo>
                  <a:lnTo>
                    <a:pt x="8524499" y="4588540"/>
                  </a:lnTo>
                  <a:lnTo>
                    <a:pt x="8503764" y="4619285"/>
                  </a:lnTo>
                  <a:lnTo>
                    <a:pt x="8473004" y="4640014"/>
                  </a:lnTo>
                  <a:lnTo>
                    <a:pt x="8435327" y="4647615"/>
                  </a:lnTo>
                  <a:lnTo>
                    <a:pt x="96710" y="4647615"/>
                  </a:lnTo>
                  <a:lnTo>
                    <a:pt x="59064" y="4640014"/>
                  </a:lnTo>
                  <a:lnTo>
                    <a:pt x="28324" y="4619285"/>
                  </a:lnTo>
                  <a:lnTo>
                    <a:pt x="7599" y="4588540"/>
                  </a:lnTo>
                  <a:lnTo>
                    <a:pt x="0" y="4550892"/>
                  </a:lnTo>
                  <a:lnTo>
                    <a:pt x="0" y="96774"/>
                  </a:lnTo>
                  <a:close/>
                </a:path>
              </a:pathLst>
            </a:custGeom>
            <a:ln w="3175">
              <a:solidFill>
                <a:srgbClr val="A3A2A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8604" y="325628"/>
              <a:ext cx="8306803" cy="4114787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741680" y="775461"/>
            <a:ext cx="32384" cy="40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spc="-5" dirty="0">
                <a:latin typeface="Arial MT"/>
                <a:cs typeface="Arial MT"/>
              </a:rPr>
              <a:t>8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1680" y="944626"/>
            <a:ext cx="7643495" cy="33801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 MT"/>
                <a:cs typeface="Arial MT"/>
              </a:rPr>
              <a:t>From </a:t>
            </a:r>
            <a:r>
              <a:rPr sz="2000" spc="-5" dirty="0">
                <a:latin typeface="Arial MT"/>
                <a:cs typeface="Arial MT"/>
              </a:rPr>
              <a:t>this </a:t>
            </a:r>
            <a:r>
              <a:rPr sz="2000" spc="15" dirty="0">
                <a:latin typeface="Arial MT"/>
                <a:cs typeface="Arial MT"/>
              </a:rPr>
              <a:t>time </a:t>
            </a:r>
            <a:r>
              <a:rPr sz="2000" spc="5" dirty="0">
                <a:latin typeface="Arial MT"/>
                <a:cs typeface="Arial MT"/>
              </a:rPr>
              <a:t>(March’1948) </a:t>
            </a:r>
            <a:r>
              <a:rPr sz="2000" spc="75" dirty="0">
                <a:latin typeface="Arial MT"/>
                <a:cs typeface="Arial MT"/>
              </a:rPr>
              <a:t>on </a:t>
            </a:r>
            <a:r>
              <a:rPr sz="2000" spc="20" dirty="0">
                <a:latin typeface="Arial MT"/>
                <a:cs typeface="Arial MT"/>
              </a:rPr>
              <a:t>till </a:t>
            </a:r>
            <a:r>
              <a:rPr sz="2000" spc="25" dirty="0">
                <a:latin typeface="Arial MT"/>
                <a:cs typeface="Arial MT"/>
              </a:rPr>
              <a:t>he </a:t>
            </a:r>
            <a:r>
              <a:rPr sz="2000" spc="20" dirty="0">
                <a:latin typeface="Arial MT"/>
                <a:cs typeface="Arial MT"/>
              </a:rPr>
              <a:t>died </a:t>
            </a:r>
            <a:r>
              <a:rPr sz="2000" spc="5" dirty="0">
                <a:latin typeface="Arial MT"/>
                <a:cs typeface="Arial MT"/>
              </a:rPr>
              <a:t>Jinnah </a:t>
            </a:r>
            <a:r>
              <a:rPr sz="2000" dirty="0">
                <a:latin typeface="Arial MT"/>
                <a:cs typeface="Arial MT"/>
              </a:rPr>
              <a:t>never </a:t>
            </a:r>
            <a:r>
              <a:rPr sz="2000" spc="15" dirty="0">
                <a:latin typeface="Arial MT"/>
                <a:cs typeface="Arial MT"/>
              </a:rPr>
              <a:t>again </a:t>
            </a:r>
            <a:r>
              <a:rPr sz="2000" spc="-45" dirty="0">
                <a:latin typeface="Arial MT"/>
                <a:cs typeface="Arial MT"/>
              </a:rPr>
              <a:t>said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spc="50" dirty="0">
                <a:latin typeface="Arial MT"/>
                <a:cs typeface="Arial MT"/>
              </a:rPr>
              <a:t>that</a:t>
            </a:r>
            <a:r>
              <a:rPr sz="2000" spc="55" dirty="0">
                <a:latin typeface="Arial MT"/>
                <a:cs typeface="Arial MT"/>
              </a:rPr>
              <a:t> </a:t>
            </a:r>
            <a:r>
              <a:rPr sz="2000" spc="30" dirty="0">
                <a:latin typeface="Arial MT"/>
                <a:cs typeface="Arial MT"/>
              </a:rPr>
              <a:t>he</a:t>
            </a:r>
            <a:r>
              <a:rPr sz="2000" spc="35" dirty="0">
                <a:latin typeface="Arial MT"/>
                <a:cs typeface="Arial MT"/>
              </a:rPr>
              <a:t> </a:t>
            </a:r>
            <a:r>
              <a:rPr sz="2000" spc="60" dirty="0">
                <a:latin typeface="Arial MT"/>
                <a:cs typeface="Arial MT"/>
              </a:rPr>
              <a:t>wanted</a:t>
            </a:r>
            <a:r>
              <a:rPr sz="2000" spc="65" dirty="0">
                <a:latin typeface="Arial MT"/>
                <a:cs typeface="Arial MT"/>
              </a:rPr>
              <a:t> </a:t>
            </a:r>
            <a:r>
              <a:rPr sz="2000" spc="45" dirty="0">
                <a:latin typeface="Arial MT"/>
                <a:cs typeface="Arial MT"/>
              </a:rPr>
              <a:t>Urdu</a:t>
            </a:r>
            <a:r>
              <a:rPr sz="2000" spc="50" dirty="0">
                <a:latin typeface="Arial MT"/>
                <a:cs typeface="Arial MT"/>
              </a:rPr>
              <a:t> </a:t>
            </a:r>
            <a:r>
              <a:rPr sz="2000" spc="-125" dirty="0">
                <a:latin typeface="Arial MT"/>
                <a:cs typeface="Arial MT"/>
              </a:rPr>
              <a:t>as</a:t>
            </a:r>
            <a:r>
              <a:rPr sz="2000" spc="-120" dirty="0">
                <a:latin typeface="Arial MT"/>
                <a:cs typeface="Arial MT"/>
              </a:rPr>
              <a:t> </a:t>
            </a:r>
            <a:r>
              <a:rPr sz="2000" spc="45" dirty="0">
                <a:latin typeface="Arial MT"/>
                <a:cs typeface="Arial MT"/>
              </a:rPr>
              <a:t>the</a:t>
            </a:r>
            <a:r>
              <a:rPr sz="2000" spc="50" dirty="0">
                <a:latin typeface="Arial MT"/>
                <a:cs typeface="Arial MT"/>
              </a:rPr>
              <a:t> </a:t>
            </a:r>
            <a:r>
              <a:rPr sz="2000" spc="30" dirty="0">
                <a:latin typeface="Arial MT"/>
                <a:cs typeface="Arial MT"/>
              </a:rPr>
              <a:t>only</a:t>
            </a:r>
            <a:r>
              <a:rPr sz="2000" spc="35" dirty="0">
                <a:latin typeface="Arial MT"/>
                <a:cs typeface="Arial MT"/>
              </a:rPr>
              <a:t> </a:t>
            </a:r>
            <a:r>
              <a:rPr sz="2000" spc="-30" dirty="0">
                <a:latin typeface="Arial MT"/>
                <a:cs typeface="Arial MT"/>
              </a:rPr>
              <a:t>state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20" dirty="0">
                <a:latin typeface="Arial MT"/>
                <a:cs typeface="Arial MT"/>
              </a:rPr>
              <a:t>language</a:t>
            </a:r>
            <a:r>
              <a:rPr sz="2000" spc="25" dirty="0">
                <a:latin typeface="Arial MT"/>
                <a:cs typeface="Arial MT"/>
              </a:rPr>
              <a:t> </a:t>
            </a:r>
            <a:r>
              <a:rPr sz="2000" spc="50" dirty="0">
                <a:latin typeface="Arial MT"/>
                <a:cs typeface="Arial MT"/>
              </a:rPr>
              <a:t>of</a:t>
            </a:r>
            <a:r>
              <a:rPr sz="2000" spc="55" dirty="0">
                <a:latin typeface="Arial MT"/>
                <a:cs typeface="Arial MT"/>
              </a:rPr>
              <a:t> </a:t>
            </a:r>
            <a:r>
              <a:rPr sz="2000" spc="-55" dirty="0">
                <a:latin typeface="Arial MT"/>
                <a:cs typeface="Arial MT"/>
              </a:rPr>
              <a:t>Pakistan 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spc="-30" dirty="0">
                <a:latin typeface="Arial MT"/>
                <a:cs typeface="Arial MT"/>
              </a:rPr>
              <a:t>(Rahman </a:t>
            </a:r>
            <a:r>
              <a:rPr sz="2000" spc="-5" dirty="0">
                <a:latin typeface="Arial MT"/>
                <a:cs typeface="Arial MT"/>
              </a:rPr>
              <a:t>2012. </a:t>
            </a:r>
            <a:r>
              <a:rPr sz="2000" spc="-180" dirty="0">
                <a:latin typeface="Arial MT"/>
                <a:cs typeface="Arial MT"/>
              </a:rPr>
              <a:t>P.</a:t>
            </a:r>
            <a:r>
              <a:rPr sz="2000" spc="-175" dirty="0">
                <a:latin typeface="Arial MT"/>
                <a:cs typeface="Arial MT"/>
              </a:rPr>
              <a:t> </a:t>
            </a:r>
            <a:r>
              <a:rPr sz="2000" spc="-25" dirty="0">
                <a:latin typeface="Arial MT"/>
                <a:cs typeface="Arial MT"/>
              </a:rPr>
              <a:t>99). </a:t>
            </a:r>
            <a:r>
              <a:rPr sz="2000" spc="-60" dirty="0">
                <a:latin typeface="Arial MT"/>
                <a:cs typeface="Arial MT"/>
              </a:rPr>
              <a:t>Those </a:t>
            </a:r>
            <a:r>
              <a:rPr sz="2000" spc="130" dirty="0">
                <a:latin typeface="Arial MT"/>
                <a:cs typeface="Arial MT"/>
              </a:rPr>
              <a:t>who </a:t>
            </a:r>
            <a:r>
              <a:rPr sz="2000" spc="60" dirty="0">
                <a:latin typeface="Arial MT"/>
                <a:cs typeface="Arial MT"/>
              </a:rPr>
              <a:t>wanted </a:t>
            </a:r>
            <a:r>
              <a:rPr sz="2000" spc="45" dirty="0">
                <a:latin typeface="Arial MT"/>
                <a:cs typeface="Arial MT"/>
              </a:rPr>
              <a:t>Urdu </a:t>
            </a:r>
            <a:r>
              <a:rPr sz="2000" spc="-125" dirty="0">
                <a:latin typeface="Arial MT"/>
                <a:cs typeface="Arial MT"/>
              </a:rPr>
              <a:t>as </a:t>
            </a:r>
            <a:r>
              <a:rPr sz="2000" spc="45" dirty="0">
                <a:latin typeface="Arial MT"/>
                <a:cs typeface="Arial MT"/>
              </a:rPr>
              <a:t>the </a:t>
            </a:r>
            <a:r>
              <a:rPr sz="2000" spc="30" dirty="0">
                <a:latin typeface="Arial MT"/>
                <a:cs typeface="Arial MT"/>
              </a:rPr>
              <a:t>only </a:t>
            </a:r>
            <a:r>
              <a:rPr sz="2000" spc="-30" dirty="0">
                <a:latin typeface="Arial MT"/>
                <a:cs typeface="Arial MT"/>
              </a:rPr>
              <a:t>state 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20" dirty="0">
                <a:latin typeface="Arial MT"/>
                <a:cs typeface="Arial MT"/>
              </a:rPr>
              <a:t>language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40" dirty="0">
                <a:latin typeface="Arial MT"/>
                <a:cs typeface="Arial MT"/>
              </a:rPr>
              <a:t>had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just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30" dirty="0">
                <a:latin typeface="Arial MT"/>
                <a:cs typeface="Arial MT"/>
              </a:rPr>
              <a:t>one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35" dirty="0">
                <a:latin typeface="Arial MT"/>
                <a:cs typeface="Arial MT"/>
              </a:rPr>
              <a:t>argument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75" dirty="0">
                <a:latin typeface="Arial MT"/>
                <a:cs typeface="Arial MT"/>
              </a:rPr>
              <a:t>to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back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them: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40" dirty="0">
                <a:latin typeface="Arial MT"/>
                <a:cs typeface="Arial MT"/>
              </a:rPr>
              <a:t>it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40" dirty="0">
                <a:latin typeface="Arial MT"/>
                <a:cs typeface="Arial MT"/>
              </a:rPr>
              <a:t>was,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30" dirty="0">
                <a:latin typeface="Arial MT"/>
                <a:cs typeface="Arial MT"/>
              </a:rPr>
              <a:t>they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spc="-55" dirty="0">
                <a:latin typeface="Arial MT"/>
                <a:cs typeface="Arial MT"/>
              </a:rPr>
              <a:t>said,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25" dirty="0">
                <a:latin typeface="Arial MT"/>
                <a:cs typeface="Arial MT"/>
              </a:rPr>
              <a:t>an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spc="-114" dirty="0">
                <a:latin typeface="Arial MT"/>
                <a:cs typeface="Arial MT"/>
              </a:rPr>
              <a:t>‘</a:t>
            </a:r>
            <a:r>
              <a:rPr sz="2000" b="1" spc="-114" dirty="0">
                <a:solidFill>
                  <a:srgbClr val="006600"/>
                </a:solidFill>
                <a:latin typeface="Arial"/>
                <a:cs typeface="Arial"/>
              </a:rPr>
              <a:t>Islamic</a:t>
            </a:r>
            <a:r>
              <a:rPr sz="2000" b="1" spc="-11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000" b="1" spc="-50" dirty="0">
                <a:solidFill>
                  <a:srgbClr val="006600"/>
                </a:solidFill>
                <a:latin typeface="Arial"/>
                <a:cs typeface="Arial"/>
              </a:rPr>
              <a:t>language</a:t>
            </a:r>
            <a:r>
              <a:rPr sz="2000" spc="-50" dirty="0">
                <a:latin typeface="Arial MT"/>
                <a:cs typeface="Arial MT"/>
              </a:rPr>
              <a:t>’.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But </a:t>
            </a:r>
            <a:r>
              <a:rPr sz="2000" spc="85" dirty="0">
                <a:latin typeface="Arial MT"/>
                <a:cs typeface="Arial MT"/>
              </a:rPr>
              <a:t>we </a:t>
            </a:r>
            <a:r>
              <a:rPr sz="2000" spc="30" dirty="0">
                <a:latin typeface="Arial MT"/>
                <a:cs typeface="Arial MT"/>
              </a:rPr>
              <a:t>could </a:t>
            </a:r>
            <a:r>
              <a:rPr sz="2000" spc="75" dirty="0">
                <a:latin typeface="Arial MT"/>
                <a:cs typeface="Arial MT"/>
              </a:rPr>
              <a:t>not </a:t>
            </a:r>
            <a:r>
              <a:rPr sz="2000" spc="30" dirty="0">
                <a:latin typeface="Arial MT"/>
                <a:cs typeface="Arial MT"/>
              </a:rPr>
              <a:t>figure </a:t>
            </a:r>
            <a:r>
              <a:rPr sz="2000" spc="70" dirty="0">
                <a:latin typeface="Arial MT"/>
                <a:cs typeface="Arial MT"/>
              </a:rPr>
              <a:t>out </a:t>
            </a:r>
            <a:r>
              <a:rPr sz="2000" spc="130" dirty="0">
                <a:latin typeface="Arial MT"/>
                <a:cs typeface="Arial MT"/>
              </a:rPr>
              <a:t>how </a:t>
            </a:r>
            <a:r>
              <a:rPr sz="2000" spc="45" dirty="0">
                <a:latin typeface="Arial MT"/>
                <a:cs typeface="Arial MT"/>
              </a:rPr>
              <a:t>Urdu </a:t>
            </a:r>
            <a:r>
              <a:rPr sz="2000" spc="40" dirty="0">
                <a:latin typeface="Arial MT"/>
                <a:cs typeface="Arial MT"/>
              </a:rPr>
              <a:t>had </a:t>
            </a:r>
            <a:r>
              <a:rPr sz="2000" spc="45" dirty="0">
                <a:latin typeface="Arial MT"/>
                <a:cs typeface="Arial MT"/>
              </a:rPr>
              <a:t> </a:t>
            </a:r>
            <a:r>
              <a:rPr sz="2000" spc="-50" dirty="0">
                <a:latin typeface="Arial MT"/>
                <a:cs typeface="Arial MT"/>
              </a:rPr>
              <a:t>e</a:t>
            </a:r>
            <a:r>
              <a:rPr sz="2000" spc="80" dirty="0">
                <a:latin typeface="Arial MT"/>
                <a:cs typeface="Arial MT"/>
              </a:rPr>
              <a:t>n</a:t>
            </a:r>
            <a:r>
              <a:rPr sz="2000" spc="90" dirty="0">
                <a:latin typeface="Arial MT"/>
                <a:cs typeface="Arial MT"/>
              </a:rPr>
              <a:t>d</a:t>
            </a:r>
            <a:r>
              <a:rPr sz="2000" spc="-50" dirty="0">
                <a:latin typeface="Arial MT"/>
                <a:cs typeface="Arial MT"/>
              </a:rPr>
              <a:t>e</a:t>
            </a:r>
            <a:r>
              <a:rPr sz="2000" spc="75" dirty="0">
                <a:latin typeface="Arial MT"/>
                <a:cs typeface="Arial MT"/>
              </a:rPr>
              <a:t>d</a:t>
            </a:r>
            <a:r>
              <a:rPr sz="2000" spc="-80" dirty="0">
                <a:latin typeface="Arial MT"/>
                <a:cs typeface="Arial MT"/>
              </a:rPr>
              <a:t> </a:t>
            </a:r>
            <a:r>
              <a:rPr sz="2000" spc="65" dirty="0">
                <a:latin typeface="Arial MT"/>
                <a:cs typeface="Arial MT"/>
              </a:rPr>
              <a:t>u</a:t>
            </a:r>
            <a:r>
              <a:rPr sz="2000" spc="70" dirty="0">
                <a:latin typeface="Arial MT"/>
                <a:cs typeface="Arial MT"/>
              </a:rPr>
              <a:t>p</a:t>
            </a:r>
            <a:r>
              <a:rPr sz="2000" spc="-75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b</a:t>
            </a:r>
            <a:r>
              <a:rPr sz="2000" spc="15" dirty="0">
                <a:latin typeface="Arial MT"/>
                <a:cs typeface="Arial MT"/>
              </a:rPr>
              <a:t>e</a:t>
            </a:r>
            <a:r>
              <a:rPr sz="2000" spc="25" dirty="0">
                <a:latin typeface="Arial MT"/>
                <a:cs typeface="Arial MT"/>
              </a:rPr>
              <a:t>comi</a:t>
            </a:r>
            <a:r>
              <a:rPr sz="2000" spc="40" dirty="0">
                <a:latin typeface="Arial MT"/>
                <a:cs typeface="Arial MT"/>
              </a:rPr>
              <a:t>n</a:t>
            </a:r>
            <a:r>
              <a:rPr sz="2000" spc="95" dirty="0">
                <a:latin typeface="Arial MT"/>
                <a:cs typeface="Arial MT"/>
              </a:rPr>
              <a:t>g</a:t>
            </a:r>
            <a:r>
              <a:rPr sz="2000" spc="-90" dirty="0">
                <a:latin typeface="Arial MT"/>
                <a:cs typeface="Arial MT"/>
              </a:rPr>
              <a:t> </a:t>
            </a:r>
            <a:r>
              <a:rPr sz="2000" spc="-130" dirty="0">
                <a:latin typeface="Arial MT"/>
                <a:cs typeface="Arial MT"/>
              </a:rPr>
              <a:t>a</a:t>
            </a:r>
            <a:r>
              <a:rPr sz="2000" spc="-120" dirty="0">
                <a:latin typeface="Arial MT"/>
                <a:cs typeface="Arial MT"/>
              </a:rPr>
              <a:t>s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spc="-45" dirty="0">
                <a:latin typeface="Arial MT"/>
                <a:cs typeface="Arial MT"/>
              </a:rPr>
              <a:t>Islami</a:t>
            </a:r>
            <a:r>
              <a:rPr sz="2000" spc="-55" dirty="0">
                <a:latin typeface="Arial MT"/>
                <a:cs typeface="Arial MT"/>
              </a:rPr>
              <a:t>c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la</a:t>
            </a:r>
            <a:r>
              <a:rPr sz="2000" spc="25" dirty="0">
                <a:latin typeface="Arial MT"/>
                <a:cs typeface="Arial MT"/>
              </a:rPr>
              <a:t>n</a:t>
            </a:r>
            <a:r>
              <a:rPr sz="2000" spc="35" dirty="0">
                <a:latin typeface="Arial MT"/>
                <a:cs typeface="Arial MT"/>
              </a:rPr>
              <a:t>gu</a:t>
            </a:r>
            <a:r>
              <a:rPr sz="2000" spc="45" dirty="0">
                <a:latin typeface="Arial MT"/>
                <a:cs typeface="Arial MT"/>
              </a:rPr>
              <a:t>a</a:t>
            </a:r>
            <a:r>
              <a:rPr sz="2000" spc="5" dirty="0">
                <a:latin typeface="Arial MT"/>
                <a:cs typeface="Arial MT"/>
              </a:rPr>
              <a:t>ge</a:t>
            </a:r>
            <a:r>
              <a:rPr sz="2000" dirty="0">
                <a:latin typeface="Arial MT"/>
                <a:cs typeface="Arial MT"/>
              </a:rPr>
              <a:t>’</a:t>
            </a:r>
            <a:r>
              <a:rPr sz="2000" spc="-100" dirty="0">
                <a:latin typeface="Arial MT"/>
                <a:cs typeface="Arial MT"/>
              </a:rPr>
              <a:t> </a:t>
            </a:r>
            <a:r>
              <a:rPr sz="2000" spc="-135" dirty="0">
                <a:latin typeface="Arial MT"/>
                <a:cs typeface="Arial MT"/>
              </a:rPr>
              <a:t>(R</a:t>
            </a:r>
            <a:r>
              <a:rPr sz="2000" spc="-130" dirty="0">
                <a:latin typeface="Arial MT"/>
                <a:cs typeface="Arial MT"/>
              </a:rPr>
              <a:t>a</a:t>
            </a:r>
            <a:r>
              <a:rPr sz="2000" spc="110" dirty="0">
                <a:latin typeface="Arial MT"/>
                <a:cs typeface="Arial MT"/>
              </a:rPr>
              <a:t>h</a:t>
            </a:r>
            <a:r>
              <a:rPr sz="2000" spc="30" dirty="0">
                <a:latin typeface="Arial MT"/>
                <a:cs typeface="Arial MT"/>
              </a:rPr>
              <a:t>man</a:t>
            </a:r>
            <a:r>
              <a:rPr sz="2000" spc="-90" dirty="0">
                <a:latin typeface="Arial MT"/>
                <a:cs typeface="Arial MT"/>
              </a:rPr>
              <a:t> </a:t>
            </a:r>
            <a:r>
              <a:rPr sz="2000" spc="25" dirty="0">
                <a:latin typeface="Arial MT"/>
                <a:cs typeface="Arial MT"/>
              </a:rPr>
              <a:t>201</a:t>
            </a:r>
            <a:r>
              <a:rPr sz="2000" spc="20" dirty="0">
                <a:latin typeface="Arial MT"/>
                <a:cs typeface="Arial MT"/>
              </a:rPr>
              <a:t>2</a:t>
            </a:r>
            <a:r>
              <a:rPr sz="2000" spc="-105" dirty="0">
                <a:latin typeface="Arial MT"/>
                <a:cs typeface="Arial MT"/>
              </a:rPr>
              <a:t>.</a:t>
            </a:r>
            <a:r>
              <a:rPr sz="2000" spc="-75" dirty="0">
                <a:latin typeface="Arial MT"/>
                <a:cs typeface="Arial MT"/>
              </a:rPr>
              <a:t> </a:t>
            </a:r>
            <a:r>
              <a:rPr sz="2000" spc="-245" dirty="0">
                <a:latin typeface="Arial MT"/>
                <a:cs typeface="Arial MT"/>
              </a:rPr>
              <a:t>P</a:t>
            </a:r>
            <a:r>
              <a:rPr sz="2000" spc="-105" dirty="0">
                <a:latin typeface="Arial MT"/>
                <a:cs typeface="Arial MT"/>
              </a:rPr>
              <a:t>.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spc="25" dirty="0">
                <a:latin typeface="Arial MT"/>
                <a:cs typeface="Arial MT"/>
              </a:rPr>
              <a:t>9</a:t>
            </a:r>
            <a:r>
              <a:rPr sz="2000" spc="20" dirty="0">
                <a:latin typeface="Arial MT"/>
                <a:cs typeface="Arial MT"/>
              </a:rPr>
              <a:t>8</a:t>
            </a:r>
            <a:r>
              <a:rPr sz="2000" spc="-35" dirty="0">
                <a:latin typeface="Arial MT"/>
                <a:cs typeface="Arial MT"/>
              </a:rPr>
              <a:t>)</a:t>
            </a:r>
            <a:r>
              <a:rPr sz="2000" spc="-105" dirty="0">
                <a:latin typeface="Arial MT"/>
                <a:cs typeface="Arial MT"/>
              </a:rPr>
              <a:t>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Arial MT"/>
              <a:cs typeface="Arial MT"/>
            </a:endParaRPr>
          </a:p>
          <a:p>
            <a:pPr marL="12700" marR="5080" algn="just">
              <a:lnSpc>
                <a:spcPct val="100000"/>
              </a:lnSpc>
            </a:pPr>
            <a:r>
              <a:rPr sz="2000" b="1" spc="-110" dirty="0">
                <a:solidFill>
                  <a:srgbClr val="006600"/>
                </a:solidFill>
                <a:latin typeface="Arial"/>
                <a:cs typeface="Arial"/>
              </a:rPr>
              <a:t>Proposed </a:t>
            </a:r>
            <a:r>
              <a:rPr sz="2000" b="1" spc="-65" dirty="0">
                <a:solidFill>
                  <a:srgbClr val="006600"/>
                </a:solidFill>
                <a:latin typeface="Arial"/>
                <a:cs typeface="Arial"/>
              </a:rPr>
              <a:t>of </a:t>
            </a:r>
            <a:r>
              <a:rPr sz="2000" b="1" spc="-30" dirty="0">
                <a:solidFill>
                  <a:srgbClr val="006600"/>
                </a:solidFill>
                <a:latin typeface="Arial"/>
                <a:cs typeface="Arial"/>
              </a:rPr>
              <a:t>the </a:t>
            </a:r>
            <a:r>
              <a:rPr sz="2000" b="1" spc="-65" dirty="0">
                <a:solidFill>
                  <a:srgbClr val="006600"/>
                </a:solidFill>
                <a:latin typeface="Arial"/>
                <a:cs typeface="Arial"/>
              </a:rPr>
              <a:t>introduction of </a:t>
            </a:r>
            <a:r>
              <a:rPr sz="2000" b="1" spc="-80" dirty="0">
                <a:solidFill>
                  <a:srgbClr val="006600"/>
                </a:solidFill>
                <a:latin typeface="Arial"/>
                <a:cs typeface="Arial"/>
              </a:rPr>
              <a:t>Arabic </a:t>
            </a:r>
            <a:r>
              <a:rPr sz="2000" b="1" spc="-125" dirty="0">
                <a:solidFill>
                  <a:srgbClr val="006600"/>
                </a:solidFill>
                <a:latin typeface="Arial"/>
                <a:cs typeface="Arial"/>
              </a:rPr>
              <a:t>script</a:t>
            </a:r>
            <a:r>
              <a:rPr sz="2000" spc="-125" dirty="0">
                <a:solidFill>
                  <a:srgbClr val="006600"/>
                </a:solidFill>
                <a:latin typeface="Arial MT"/>
                <a:cs typeface="Arial MT"/>
              </a:rPr>
              <a:t>: </a:t>
            </a:r>
            <a:r>
              <a:rPr sz="2000" spc="10" dirty="0">
                <a:latin typeface="Arial MT"/>
                <a:cs typeface="Arial MT"/>
              </a:rPr>
              <a:t>In </a:t>
            </a:r>
            <a:r>
              <a:rPr sz="2000" spc="-5" dirty="0">
                <a:latin typeface="Arial MT"/>
                <a:cs typeface="Arial MT"/>
              </a:rPr>
              <a:t>1948, </a:t>
            </a:r>
            <a:r>
              <a:rPr sz="2000" spc="10" dirty="0">
                <a:latin typeface="Arial MT"/>
                <a:cs typeface="Arial MT"/>
              </a:rPr>
              <a:t>It </a:t>
            </a:r>
            <a:r>
              <a:rPr sz="2000" spc="-100" dirty="0">
                <a:latin typeface="Arial MT"/>
                <a:cs typeface="Arial MT"/>
              </a:rPr>
              <a:t>is </a:t>
            </a:r>
            <a:r>
              <a:rPr sz="2000" spc="10" dirty="0">
                <a:latin typeface="Arial MT"/>
                <a:cs typeface="Arial MT"/>
              </a:rPr>
              <a:t>proposed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spc="50" dirty="0">
                <a:latin typeface="Arial MT"/>
                <a:cs typeface="Arial MT"/>
              </a:rPr>
              <a:t>that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45" dirty="0">
                <a:latin typeface="Arial MT"/>
                <a:cs typeface="Arial MT"/>
              </a:rPr>
              <a:t>introduction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50" dirty="0">
                <a:latin typeface="Arial MT"/>
                <a:cs typeface="Arial MT"/>
              </a:rPr>
              <a:t>of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Arabic </a:t>
            </a:r>
            <a:r>
              <a:rPr sz="2000" spc="-15" dirty="0">
                <a:latin typeface="Arial MT"/>
                <a:cs typeface="Arial MT"/>
              </a:rPr>
              <a:t>script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spc="45" dirty="0">
                <a:latin typeface="Arial MT"/>
                <a:cs typeface="Arial MT"/>
              </a:rPr>
              <a:t>or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45" dirty="0">
                <a:latin typeface="Arial MT"/>
                <a:cs typeface="Arial MT"/>
              </a:rPr>
              <a:t>Urdu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letters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40" dirty="0">
                <a:latin typeface="Arial MT"/>
                <a:cs typeface="Arial MT"/>
              </a:rPr>
              <a:t>for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75" dirty="0">
                <a:latin typeface="Arial MT"/>
                <a:cs typeface="Arial MT"/>
              </a:rPr>
              <a:t>writing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25" dirty="0">
                <a:latin typeface="Arial MT"/>
                <a:cs typeface="Arial MT"/>
              </a:rPr>
              <a:t>Bengali.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spc="-15" dirty="0">
                <a:latin typeface="Arial MT"/>
                <a:cs typeface="Arial MT"/>
              </a:rPr>
              <a:t>Dr. </a:t>
            </a:r>
            <a:r>
              <a:rPr sz="2000" spc="-5" dirty="0">
                <a:latin typeface="Arial MT"/>
                <a:cs typeface="Arial MT"/>
              </a:rPr>
              <a:t>Shahidullah </a:t>
            </a:r>
            <a:r>
              <a:rPr sz="2000" spc="-10" dirty="0">
                <a:latin typeface="Arial MT"/>
                <a:cs typeface="Arial MT"/>
              </a:rPr>
              <a:t>was </a:t>
            </a:r>
            <a:r>
              <a:rPr sz="2000" spc="10" dirty="0">
                <a:latin typeface="Arial MT"/>
                <a:cs typeface="Arial MT"/>
              </a:rPr>
              <a:t>proposed </a:t>
            </a:r>
            <a:r>
              <a:rPr sz="2000" spc="75" dirty="0">
                <a:latin typeface="Arial MT"/>
                <a:cs typeface="Arial MT"/>
              </a:rPr>
              <a:t>to </a:t>
            </a:r>
            <a:r>
              <a:rPr sz="2000" spc="5" dirty="0">
                <a:latin typeface="Arial MT"/>
                <a:cs typeface="Arial MT"/>
              </a:rPr>
              <a:t>be </a:t>
            </a:r>
            <a:r>
              <a:rPr sz="2000" spc="35" dirty="0">
                <a:latin typeface="Arial MT"/>
                <a:cs typeface="Arial MT"/>
              </a:rPr>
              <a:t>appointed </a:t>
            </a:r>
            <a:r>
              <a:rPr sz="2000" spc="45" dirty="0">
                <a:latin typeface="Arial MT"/>
                <a:cs typeface="Arial MT"/>
              </a:rPr>
              <a:t>for the </a:t>
            </a:r>
            <a:r>
              <a:rPr sz="2000" spc="5" dirty="0">
                <a:latin typeface="Arial MT"/>
                <a:cs typeface="Arial MT"/>
              </a:rPr>
              <a:t>purpose </a:t>
            </a:r>
            <a:r>
              <a:rPr sz="2000" spc="45" dirty="0">
                <a:latin typeface="Arial MT"/>
                <a:cs typeface="Arial MT"/>
              </a:rPr>
              <a:t>of </a:t>
            </a:r>
            <a:r>
              <a:rPr sz="2000" spc="50" dirty="0">
                <a:latin typeface="Arial MT"/>
                <a:cs typeface="Arial MT"/>
              </a:rPr>
              <a:t> introducing</a:t>
            </a:r>
            <a:r>
              <a:rPr sz="2000" spc="-110" dirty="0">
                <a:latin typeface="Arial MT"/>
                <a:cs typeface="Arial MT"/>
              </a:rPr>
              <a:t> </a:t>
            </a:r>
            <a:r>
              <a:rPr sz="2000" spc="45" dirty="0">
                <a:latin typeface="Arial MT"/>
                <a:cs typeface="Arial MT"/>
              </a:rPr>
              <a:t>the</a:t>
            </a:r>
            <a:r>
              <a:rPr sz="2000" spc="-75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Arabic</a:t>
            </a:r>
            <a:r>
              <a:rPr sz="2000" spc="-80" dirty="0">
                <a:latin typeface="Arial MT"/>
                <a:cs typeface="Arial MT"/>
              </a:rPr>
              <a:t> </a:t>
            </a:r>
            <a:r>
              <a:rPr sz="2000" spc="-30" dirty="0">
                <a:latin typeface="Arial MT"/>
                <a:cs typeface="Arial MT"/>
              </a:rPr>
              <a:t>script.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spc="15" dirty="0">
                <a:latin typeface="Arial MT"/>
                <a:cs typeface="Arial MT"/>
              </a:rPr>
              <a:t>But</a:t>
            </a:r>
            <a:r>
              <a:rPr sz="2000" spc="-80" dirty="0">
                <a:latin typeface="Arial MT"/>
                <a:cs typeface="Arial MT"/>
              </a:rPr>
              <a:t> </a:t>
            </a:r>
            <a:r>
              <a:rPr sz="2000" spc="30" dirty="0">
                <a:latin typeface="Arial MT"/>
                <a:cs typeface="Arial MT"/>
              </a:rPr>
              <a:t>he</a:t>
            </a:r>
            <a:r>
              <a:rPr sz="2000" spc="-7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rejected</a:t>
            </a:r>
            <a:r>
              <a:rPr sz="2000" spc="-80" dirty="0">
                <a:latin typeface="Arial MT"/>
                <a:cs typeface="Arial MT"/>
              </a:rPr>
              <a:t> </a:t>
            </a:r>
            <a:r>
              <a:rPr sz="2000" spc="45" dirty="0">
                <a:latin typeface="Arial MT"/>
                <a:cs typeface="Arial MT"/>
              </a:rPr>
              <a:t>the</a:t>
            </a:r>
            <a:r>
              <a:rPr sz="2000" spc="-8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proposal.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2971800" y="0"/>
              <a:ext cx="6172200" cy="274320"/>
            </a:xfrm>
            <a:custGeom>
              <a:avLst/>
              <a:gdLst/>
              <a:ahLst/>
              <a:cxnLst/>
              <a:rect l="l" t="t" r="r" b="b"/>
              <a:pathLst>
                <a:path w="6172200" h="274320">
                  <a:moveTo>
                    <a:pt x="0" y="274320"/>
                  </a:moveTo>
                  <a:lnTo>
                    <a:pt x="6172200" y="274320"/>
                  </a:lnTo>
                  <a:lnTo>
                    <a:pt x="6172200" y="0"/>
                  </a:lnTo>
                  <a:lnTo>
                    <a:pt x="0" y="0"/>
                  </a:lnTo>
                  <a:lnTo>
                    <a:pt x="0" y="274320"/>
                  </a:lnTo>
                  <a:close/>
                </a:path>
              </a:pathLst>
            </a:custGeom>
            <a:solidFill>
              <a:srgbClr val="92A1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2971800" cy="5143500"/>
            </a:xfrm>
            <a:custGeom>
              <a:avLst/>
              <a:gdLst/>
              <a:ahLst/>
              <a:cxnLst/>
              <a:rect l="l" t="t" r="r" b="b"/>
              <a:pathLst>
                <a:path w="2971800" h="5143500">
                  <a:moveTo>
                    <a:pt x="2971800" y="0"/>
                  </a:moveTo>
                  <a:lnTo>
                    <a:pt x="0" y="0"/>
                  </a:lnTo>
                  <a:lnTo>
                    <a:pt x="0" y="5143500"/>
                  </a:lnTo>
                  <a:lnTo>
                    <a:pt x="2971800" y="5143500"/>
                  </a:lnTo>
                  <a:lnTo>
                    <a:pt x="2971800" y="0"/>
                  </a:lnTo>
                  <a:close/>
                </a:path>
              </a:pathLst>
            </a:custGeom>
            <a:solidFill>
              <a:srgbClr val="F6DD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84708" y="625221"/>
            <a:ext cx="10801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>
                <a:solidFill>
                  <a:srgbClr val="252829"/>
                </a:solidFill>
                <a:latin typeface="Ebrima"/>
                <a:cs typeface="Ebrima"/>
              </a:rPr>
              <a:t>1948</a:t>
            </a:r>
            <a:endParaRPr sz="3600">
              <a:latin typeface="Ebrima"/>
              <a:cs typeface="Ebri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32175" y="867537"/>
            <a:ext cx="525399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455930" algn="l"/>
                <a:tab pos="964565" algn="l"/>
                <a:tab pos="1508760" algn="l"/>
                <a:tab pos="2992120" algn="l"/>
                <a:tab pos="3996690" algn="l"/>
                <a:tab pos="5127625" algn="l"/>
              </a:tabLst>
            </a:pPr>
            <a:r>
              <a:rPr sz="2000" spc="5" dirty="0">
                <a:solidFill>
                  <a:srgbClr val="292934"/>
                </a:solidFill>
                <a:latin typeface="Times New Roman"/>
                <a:cs typeface="Times New Roman"/>
              </a:rPr>
              <a:t>O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n	</a:t>
            </a:r>
            <a:r>
              <a:rPr sz="2000" spc="-20" dirty="0">
                <a:solidFill>
                  <a:srgbClr val="292934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hat	da</a:t>
            </a:r>
            <a:r>
              <a:rPr sz="2000" spc="-135" dirty="0">
                <a:solidFill>
                  <a:srgbClr val="292934"/>
                </a:solidFill>
                <a:latin typeface="Times New Roman"/>
                <a:cs typeface="Times New Roman"/>
              </a:rPr>
              <a:t>y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,	R</a:t>
            </a:r>
            <a:r>
              <a:rPr sz="2000" spc="-10" dirty="0">
                <a:solidFill>
                  <a:srgbClr val="292934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str</a:t>
            </a:r>
            <a:r>
              <a:rPr sz="2000" spc="-15" dirty="0">
                <a:solidFill>
                  <a:srgbClr val="292934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b</a:t>
            </a:r>
            <a:r>
              <a:rPr sz="2000" spc="10" dirty="0">
                <a:solidFill>
                  <a:srgbClr val="292934"/>
                </a:solidFill>
                <a:latin typeface="Times New Roman"/>
                <a:cs typeface="Times New Roman"/>
              </a:rPr>
              <a:t>h</a:t>
            </a:r>
            <a:r>
              <a:rPr sz="2000" spc="-15" dirty="0">
                <a:solidFill>
                  <a:srgbClr val="292934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sha	Par</a:t>
            </a:r>
            <a:r>
              <a:rPr sz="2000" spc="-15" dirty="0">
                <a:solidFill>
                  <a:srgbClr val="292934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sh</a:t>
            </a:r>
            <a:r>
              <a:rPr sz="2000" spc="-15" dirty="0">
                <a:solidFill>
                  <a:srgbClr val="292934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d	sub</a:t>
            </a:r>
            <a:r>
              <a:rPr sz="2000" spc="-25" dirty="0">
                <a:solidFill>
                  <a:srgbClr val="292934"/>
                </a:solidFill>
                <a:latin typeface="Times New Roman"/>
                <a:cs typeface="Times New Roman"/>
              </a:rPr>
              <a:t>m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i</a:t>
            </a:r>
            <a:r>
              <a:rPr sz="2000" spc="-10" dirty="0">
                <a:solidFill>
                  <a:srgbClr val="292934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t</a:t>
            </a:r>
            <a:r>
              <a:rPr sz="2000" spc="-10" dirty="0">
                <a:solidFill>
                  <a:srgbClr val="292934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d	a  </a:t>
            </a: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memorandum</a:t>
            </a:r>
            <a:r>
              <a:rPr sz="2000" spc="-1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to</a:t>
            </a:r>
            <a:r>
              <a:rPr sz="2000" spc="-1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Times New Roman"/>
                <a:cs typeface="Times New Roman"/>
              </a:rPr>
              <a:t>Muhammad</a:t>
            </a:r>
            <a:r>
              <a:rPr sz="2000" spc="-10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Ali</a:t>
            </a:r>
            <a:r>
              <a:rPr sz="2000" spc="-1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34"/>
                </a:solidFill>
                <a:latin typeface="Times New Roman"/>
                <a:cs typeface="Times New Roman"/>
              </a:rPr>
              <a:t>Jinnah.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6405">
              <a:lnSpc>
                <a:spcPct val="100000"/>
              </a:lnSpc>
              <a:spcBef>
                <a:spcPts val="105"/>
              </a:spcBef>
            </a:pPr>
            <a:r>
              <a:rPr dirty="0"/>
              <a:t>Abul</a:t>
            </a:r>
            <a:r>
              <a:rPr spc="5" dirty="0"/>
              <a:t> </a:t>
            </a:r>
            <a:r>
              <a:rPr spc="-5" dirty="0"/>
              <a:t>kasem,</a:t>
            </a:r>
            <a:r>
              <a:rPr spc="25" dirty="0"/>
              <a:t> </a:t>
            </a:r>
            <a:r>
              <a:rPr spc="-5" dirty="0"/>
              <a:t>Kamruddin</a:t>
            </a:r>
            <a:r>
              <a:rPr spc="30" dirty="0"/>
              <a:t> </a:t>
            </a:r>
            <a:r>
              <a:rPr spc="-5" dirty="0"/>
              <a:t>Ahmed,</a:t>
            </a:r>
            <a:r>
              <a:rPr spc="20" dirty="0"/>
              <a:t> </a:t>
            </a:r>
            <a:r>
              <a:rPr spc="-20" dirty="0"/>
              <a:t>Tajuddin</a:t>
            </a:r>
            <a:r>
              <a:rPr spc="20" dirty="0"/>
              <a:t> </a:t>
            </a:r>
            <a:r>
              <a:rPr spc="-5" dirty="0"/>
              <a:t>Ahmed,</a:t>
            </a:r>
          </a:p>
          <a:p>
            <a:pPr marL="2986405" marR="5080" indent="-473075">
              <a:lnSpc>
                <a:spcPct val="100000"/>
              </a:lnSpc>
              <a:tabLst>
                <a:tab pos="2985770" algn="l"/>
                <a:tab pos="3514725" algn="l"/>
                <a:tab pos="4290695" algn="l"/>
                <a:tab pos="4777105" algn="l"/>
                <a:tab pos="5552440" algn="l"/>
                <a:tab pos="6939915" algn="l"/>
                <a:tab pos="7720330" algn="l"/>
              </a:tabLst>
            </a:pPr>
            <a:r>
              <a:rPr strike="sngStrike" dirty="0"/>
              <a:t> 	Li</a:t>
            </a:r>
            <a:r>
              <a:rPr strike="sngStrike" spc="-10" dirty="0"/>
              <a:t>l</a:t>
            </a:r>
            <a:r>
              <a:rPr strike="sngStrike" dirty="0"/>
              <a:t>i	</a:t>
            </a:r>
            <a:r>
              <a:rPr strike="sngStrike" spc="-10" dirty="0"/>
              <a:t>K</a:t>
            </a:r>
            <a:r>
              <a:rPr strike="sngStrike" dirty="0"/>
              <a:t>h</a:t>
            </a:r>
            <a:r>
              <a:rPr strike="sngStrike" spc="-10" dirty="0"/>
              <a:t>a</a:t>
            </a:r>
            <a:r>
              <a:rPr strike="sngStrike" dirty="0"/>
              <a:t>n,	O</a:t>
            </a:r>
            <a:r>
              <a:rPr strike="sngStrike" spc="-15" dirty="0"/>
              <a:t>l</a:t>
            </a:r>
            <a:r>
              <a:rPr strike="sngStrike" dirty="0"/>
              <a:t>i	</a:t>
            </a:r>
            <a:r>
              <a:rPr strike="sngStrike" spc="-10" dirty="0"/>
              <a:t>A</a:t>
            </a:r>
            <a:r>
              <a:rPr strike="sngStrike" dirty="0"/>
              <a:t>ha</a:t>
            </a:r>
            <a:r>
              <a:rPr strike="sngStrike" spc="-5" dirty="0"/>
              <a:t>d</a:t>
            </a:r>
            <a:r>
              <a:rPr strike="sngStrike" dirty="0"/>
              <a:t>,	M</a:t>
            </a:r>
            <a:r>
              <a:rPr strike="sngStrike" spc="-15" dirty="0"/>
              <a:t>o</a:t>
            </a:r>
            <a:r>
              <a:rPr strike="sngStrike" dirty="0"/>
              <a:t>h</a:t>
            </a:r>
            <a:r>
              <a:rPr strike="sngStrike" spc="-10" dirty="0"/>
              <a:t>a</a:t>
            </a:r>
            <a:r>
              <a:rPr strike="sngStrike" spc="-15" dirty="0"/>
              <a:t>m</a:t>
            </a:r>
            <a:r>
              <a:rPr strike="sngStrike" spc="-25" dirty="0"/>
              <a:t>m</a:t>
            </a:r>
            <a:r>
              <a:rPr strike="sngStrike" dirty="0"/>
              <a:t>ad	</a:t>
            </a:r>
            <a:r>
              <a:rPr strike="sngStrike" spc="-145" dirty="0"/>
              <a:t>T</a:t>
            </a:r>
            <a:r>
              <a:rPr strike="sngStrike" dirty="0"/>
              <a:t>oa</a:t>
            </a:r>
            <a:r>
              <a:rPr strike="sngStrike" spc="5" dirty="0"/>
              <a:t>h</a:t>
            </a:r>
            <a:r>
              <a:rPr strike="sngStrike" dirty="0"/>
              <a:t>a	w</a:t>
            </a:r>
            <a:r>
              <a:rPr strike="sngStrike" spc="-10" dirty="0"/>
              <a:t>e</a:t>
            </a:r>
            <a:r>
              <a:rPr strike="sngStrike" dirty="0"/>
              <a:t>r</a:t>
            </a:r>
            <a:r>
              <a:rPr strike="noStrike" dirty="0"/>
              <a:t>e  present.</a:t>
            </a:r>
          </a:p>
          <a:p>
            <a:pPr marL="2499995">
              <a:lnSpc>
                <a:spcPct val="100000"/>
              </a:lnSpc>
            </a:pPr>
            <a:endParaRPr sz="2200"/>
          </a:p>
          <a:p>
            <a:pPr marL="2499995">
              <a:lnSpc>
                <a:spcPct val="100000"/>
              </a:lnSpc>
              <a:spcBef>
                <a:spcPts val="30"/>
              </a:spcBef>
            </a:pPr>
            <a:endParaRPr sz="1950"/>
          </a:p>
          <a:p>
            <a:pPr marL="2986405" marR="6350">
              <a:lnSpc>
                <a:spcPct val="100000"/>
              </a:lnSpc>
            </a:pPr>
            <a:r>
              <a:rPr dirty="0"/>
              <a:t>Ali</a:t>
            </a:r>
            <a:r>
              <a:rPr spc="210" dirty="0"/>
              <a:t> </a:t>
            </a:r>
            <a:r>
              <a:rPr spc="-5" dirty="0"/>
              <a:t>Jinnah</a:t>
            </a:r>
            <a:r>
              <a:rPr spc="225" dirty="0"/>
              <a:t> </a:t>
            </a:r>
            <a:r>
              <a:rPr spc="-5" dirty="0"/>
              <a:t>Rejected</a:t>
            </a:r>
            <a:r>
              <a:rPr spc="225" dirty="0"/>
              <a:t> </a:t>
            </a:r>
            <a:r>
              <a:rPr spc="-5" dirty="0"/>
              <a:t>the</a:t>
            </a:r>
            <a:r>
              <a:rPr spc="235" dirty="0"/>
              <a:t> </a:t>
            </a:r>
            <a:r>
              <a:rPr spc="-10" dirty="0"/>
              <a:t>aggrement</a:t>
            </a:r>
            <a:r>
              <a:rPr spc="229" dirty="0"/>
              <a:t> </a:t>
            </a:r>
            <a:r>
              <a:rPr spc="-5" dirty="0"/>
              <a:t>of</a:t>
            </a:r>
            <a:r>
              <a:rPr spc="225" dirty="0"/>
              <a:t> </a:t>
            </a:r>
            <a:r>
              <a:rPr spc="-5" dirty="0"/>
              <a:t>Najimuddin </a:t>
            </a:r>
            <a:r>
              <a:rPr spc="-484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Rastrabhasha</a:t>
            </a:r>
            <a:r>
              <a:rPr spc="-40" dirty="0"/>
              <a:t> </a:t>
            </a:r>
            <a:r>
              <a:rPr dirty="0"/>
              <a:t>Sangram</a:t>
            </a:r>
            <a:r>
              <a:rPr spc="-30" dirty="0"/>
              <a:t> </a:t>
            </a:r>
            <a:r>
              <a:rPr dirty="0"/>
              <a:t>Parishad.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1002</Words>
  <Application>Microsoft Office PowerPoint</Application>
  <PresentationFormat>On-screen Show (16:9)</PresentationFormat>
  <Paragraphs>112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The Bangla Language Movement</vt:lpstr>
      <vt:lpstr>The first  stage of  Language</vt:lpstr>
      <vt:lpstr>Declaration of Karachi</vt:lpstr>
      <vt:lpstr>1948</vt:lpstr>
      <vt:lpstr>PowerPoint Presentation</vt:lpstr>
      <vt:lpstr>1948</vt:lpstr>
      <vt:lpstr>PowerPoint Presentation</vt:lpstr>
      <vt:lpstr>1948</vt:lpstr>
      <vt:lpstr>Final stage  Of  Language  Movement</vt:lpstr>
      <vt:lpstr>-27th January Khwaja  Nazimuddin repeated the similar  demand.</vt:lpstr>
      <vt:lpstr>1952</vt:lpstr>
      <vt:lpstr>Major Events after 21st February</vt:lpstr>
      <vt:lpstr>-After continued unrest and  widespread protest, on 7th  may the constituent   assembly grant official status  of Bangla.</vt:lpstr>
      <vt:lpstr>For more knowing, you may follow the  recommended video link………………….</vt:lpstr>
      <vt:lpstr>The Language Movement of  1952  was the first organized expression of  the consciousness of the exploited and  deprived masses of Bangladesh.</vt:lpstr>
      <vt:lpstr>PowerPoint Presentation</vt:lpstr>
      <vt:lpstr>This movement  inspirational for  movements: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Guest</dc:creator>
  <cp:lastModifiedBy>Ms. Mallika Datta</cp:lastModifiedBy>
  <cp:revision>1</cp:revision>
  <dcterms:created xsi:type="dcterms:W3CDTF">2024-03-30T03:07:20Z</dcterms:created>
  <dcterms:modified xsi:type="dcterms:W3CDTF">2024-03-30T03:12:45Z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2023-11-19T00:00:00Z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2024-03-30T00:00:00Z</vt:filetime>
  </property>
</Properties>
</file>