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93DA5-9855-4727-82A8-E67EA24AB07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77930-4FA8-4904-9A4A-7A543A5F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7930-4FA8-4904-9A4A-7A543A5F0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590800" cy="6832600"/>
          </a:xfrm>
          <a:custGeom>
            <a:avLst/>
            <a:gdLst/>
            <a:ahLst/>
            <a:cxnLst/>
            <a:rect l="l" t="t" r="r" b="b"/>
            <a:pathLst>
              <a:path w="2590800" h="6832600">
                <a:moveTo>
                  <a:pt x="0" y="6832598"/>
                </a:moveTo>
                <a:lnTo>
                  <a:pt x="2590800" y="6832598"/>
                </a:lnTo>
                <a:lnTo>
                  <a:pt x="2590800" y="0"/>
                </a:lnTo>
                <a:lnTo>
                  <a:pt x="0" y="0"/>
                </a:lnTo>
                <a:lnTo>
                  <a:pt x="0" y="683259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9740" y="1304925"/>
            <a:ext cx="822451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1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1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66896"/>
            <a:ext cx="9144000" cy="299110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38668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600200"/>
            <a:ext cx="9144000" cy="5105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1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05399"/>
            <a:ext cx="9144000" cy="1752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5105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600200"/>
            <a:ext cx="9144000" cy="5105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5685" y="1824050"/>
            <a:ext cx="707262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1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493" y="2148077"/>
            <a:ext cx="7640320" cy="323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7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76.png"/><Relationship Id="rId16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105.png"/><Relationship Id="rId5" Type="http://schemas.openxmlformats.org/officeDocument/2006/relationships/image" Target="../media/image7.png"/><Relationship Id="rId10" Type="http://schemas.openxmlformats.org/officeDocument/2006/relationships/image" Target="../media/image104.png"/><Relationship Id="rId4" Type="http://schemas.openxmlformats.org/officeDocument/2006/relationships/image" Target="../media/image6.png"/><Relationship Id="rId9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jpg"/><Relationship Id="rId5" Type="http://schemas.openxmlformats.org/officeDocument/2006/relationships/image" Target="../media/image7.png"/><Relationship Id="rId15" Type="http://schemas.openxmlformats.org/officeDocument/2006/relationships/image" Target="../media/image61.jpg"/><Relationship Id="rId10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05399"/>
              <a:ext cx="9144000" cy="175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415" y="876300"/>
              <a:ext cx="952500" cy="4541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0967" y="876300"/>
              <a:ext cx="2314956" cy="45415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276344" y="876300"/>
            <a:ext cx="4537075" cy="454659"/>
            <a:chOff x="4276344" y="876300"/>
            <a:chExt cx="4537075" cy="454659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6344" y="876300"/>
              <a:ext cx="2110740" cy="4541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0551" y="876300"/>
              <a:ext cx="2872740" cy="45415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361944" y="1424939"/>
            <a:ext cx="4041775" cy="454659"/>
            <a:chOff x="3361944" y="1424939"/>
            <a:chExt cx="4041775" cy="454659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1944" y="1424939"/>
              <a:ext cx="2834640" cy="4541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5751" y="1424939"/>
              <a:ext cx="1767840" cy="454151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3204" y="1973579"/>
            <a:ext cx="6835140" cy="454151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06044" y="284175"/>
            <a:ext cx="30226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i="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4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1173" y="412191"/>
            <a:ext cx="6304915" cy="203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1440" marR="44450" indent="-951865" algn="ctr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006EC0"/>
                </a:solidFill>
                <a:latin typeface="Times New Roman"/>
                <a:cs typeface="Times New Roman"/>
              </a:rPr>
              <a:t>UNITED</a:t>
            </a:r>
            <a:r>
              <a:rPr sz="3600" b="1" i="1" spc="-4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EC0"/>
                </a:solidFill>
                <a:latin typeface="Times New Roman"/>
                <a:cs typeface="Times New Roman"/>
              </a:rPr>
              <a:t>FRONT</a:t>
            </a:r>
            <a:r>
              <a:rPr sz="3600" b="1" i="1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 smtClean="0">
                <a:solidFill>
                  <a:srgbClr val="006EC0"/>
                </a:solidFill>
                <a:latin typeface="Times New Roman"/>
                <a:cs typeface="Times New Roman"/>
              </a:rPr>
              <a:t>ELECTION</a:t>
            </a:r>
            <a:endParaRPr lang="en-US" sz="3600" b="1" i="1" spc="-5" dirty="0" smtClean="0">
              <a:solidFill>
                <a:srgbClr val="006EC0"/>
              </a:solidFill>
              <a:latin typeface="Times New Roman"/>
              <a:cs typeface="Times New Roman"/>
            </a:endParaRPr>
          </a:p>
          <a:p>
            <a:pPr marL="1361440" marR="44450" indent="-951865">
              <a:lnSpc>
                <a:spcPct val="100000"/>
              </a:lnSpc>
              <a:spcBef>
                <a:spcPts val="100"/>
              </a:spcBef>
            </a:pPr>
            <a:r>
              <a:rPr lang="en-US" sz="2200" spc="-15" dirty="0" smtClean="0">
                <a:solidFill>
                  <a:srgbClr val="404040"/>
                </a:solidFill>
                <a:latin typeface="Trebuchet MS"/>
                <a:cs typeface="Trebuchet MS"/>
              </a:rPr>
              <a:t>               </a:t>
            </a:r>
            <a:r>
              <a:rPr sz="2200" spc="-15" dirty="0" smtClean="0">
                <a:solidFill>
                  <a:srgbClr val="404040"/>
                </a:solidFill>
                <a:latin typeface="Trebuchet MS"/>
                <a:cs typeface="Trebuchet MS"/>
              </a:rPr>
              <a:t>Prepared</a:t>
            </a:r>
            <a:r>
              <a:rPr sz="2200" spc="-13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endParaRPr sz="2200" dirty="0">
              <a:latin typeface="Trebuchet MS"/>
              <a:cs typeface="Trebuchet MS"/>
            </a:endParaRPr>
          </a:p>
          <a:p>
            <a:pPr marL="1335405" marR="3035300" algn="ctr">
              <a:lnSpc>
                <a:spcPts val="2640"/>
              </a:lnSpc>
              <a:spcBef>
                <a:spcPts val="25"/>
              </a:spcBef>
            </a:pPr>
            <a:r>
              <a:rPr lang="en-US" sz="22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   </a:t>
            </a:r>
            <a:r>
              <a:rPr sz="2200" spc="-1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Mallika</a:t>
            </a:r>
            <a:r>
              <a:rPr sz="22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Datta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Lecturer</a:t>
            </a:r>
            <a:r>
              <a:rPr sz="22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2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EDS</a:t>
            </a:r>
            <a:endParaRPr sz="2200" dirty="0">
              <a:latin typeface="Trebuchet MS"/>
              <a:cs typeface="Trebuchet MS"/>
            </a:endParaRPr>
          </a:p>
          <a:p>
            <a:pPr marR="1711960" algn="ctr">
              <a:lnSpc>
                <a:spcPct val="100000"/>
              </a:lnSpc>
              <a:spcBef>
                <a:spcPts val="90"/>
              </a:spcBef>
            </a:pPr>
            <a:r>
              <a:rPr sz="2850" spc="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United</a:t>
            </a:r>
            <a:r>
              <a:rPr sz="22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International</a:t>
            </a:r>
            <a:r>
              <a:rPr sz="22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University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09600"/>
            <a:ext cx="6324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Background of the United Front</a:t>
            </a:r>
            <a:r>
              <a:rPr lang="en-US" sz="3600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dirty="0" smtClean="0"/>
              <a:t>Muslim </a:t>
            </a:r>
            <a:r>
              <a:rPr lang="en-US" dirty="0"/>
              <a:t>League was the oldest and largest party among the political parties in Bengal before the election of 1954. Besides, Muslim League was leading the provincial government of east Bengal. As a result, the newly formed parties in the east Pakistan planned to form coalition as a strategy to defeat Muslim League in the election in 1954. Resultantly, the decision to form United Front Coalition was taken at the council of </a:t>
            </a:r>
            <a:r>
              <a:rPr lang="en-US" dirty="0" err="1"/>
              <a:t>Awami</a:t>
            </a:r>
            <a:r>
              <a:rPr lang="en-US" dirty="0"/>
              <a:t> Muslim League in </a:t>
            </a:r>
            <a:r>
              <a:rPr lang="en-US" dirty="0" err="1"/>
              <a:t>Mymensing</a:t>
            </a:r>
            <a:r>
              <a:rPr lang="en-US" dirty="0"/>
              <a:t> on 14th November, 1953. The coalition consisted of four main opposition parties; </a:t>
            </a:r>
            <a:r>
              <a:rPr lang="en-US" dirty="0" err="1"/>
              <a:t>Awami</a:t>
            </a:r>
            <a:r>
              <a:rPr lang="en-US" dirty="0"/>
              <a:t> Muslim League led by </a:t>
            </a:r>
            <a:r>
              <a:rPr lang="en-US" dirty="0" err="1"/>
              <a:t>Maulana</a:t>
            </a:r>
            <a:r>
              <a:rPr lang="en-US" dirty="0"/>
              <a:t> Abdul Hamid Khan </a:t>
            </a:r>
            <a:r>
              <a:rPr lang="en-US" dirty="0" err="1"/>
              <a:t>Bhashani</a:t>
            </a:r>
            <a:r>
              <a:rPr lang="en-US" dirty="0"/>
              <a:t>, </a:t>
            </a:r>
            <a:r>
              <a:rPr lang="en-US" dirty="0" err="1"/>
              <a:t>Krishak-Praja</a:t>
            </a:r>
            <a:r>
              <a:rPr lang="en-US" dirty="0"/>
              <a:t> Party led by A K </a:t>
            </a:r>
            <a:r>
              <a:rPr lang="en-US" dirty="0" err="1"/>
              <a:t>Fazlul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, </a:t>
            </a:r>
            <a:r>
              <a:rPr lang="en-US" dirty="0" err="1"/>
              <a:t>Nezam</a:t>
            </a:r>
            <a:r>
              <a:rPr lang="en-US" dirty="0"/>
              <a:t>-E-</a:t>
            </a:r>
            <a:r>
              <a:rPr lang="en-US" dirty="0" err="1"/>
              <a:t>Islami</a:t>
            </a:r>
            <a:r>
              <a:rPr lang="en-US" dirty="0"/>
              <a:t> of </a:t>
            </a:r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err="1"/>
              <a:t>Atahar</a:t>
            </a:r>
            <a:r>
              <a:rPr lang="en-US" dirty="0"/>
              <a:t> Ali and the leftist Democratic Party of </a:t>
            </a:r>
            <a:r>
              <a:rPr lang="en-US" dirty="0" err="1"/>
              <a:t>Hazi</a:t>
            </a:r>
            <a:r>
              <a:rPr lang="en-US" dirty="0"/>
              <a:t> </a:t>
            </a:r>
            <a:r>
              <a:rPr lang="en-US" dirty="0" err="1"/>
              <a:t>Danesh</a:t>
            </a:r>
            <a:r>
              <a:rPr lang="en-US" dirty="0"/>
              <a:t>. The electoral symbol for the United Front Coalition was 'Boat'. </a:t>
            </a:r>
          </a:p>
        </p:txBody>
      </p:sp>
    </p:spTree>
    <p:extLst>
      <p:ext uri="{BB962C8B-B14F-4D97-AF65-F5344CB8AC3E}">
        <p14:creationId xmlns:p14="http://schemas.microsoft.com/office/powerpoint/2010/main" val="9314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660" y="2828543"/>
              <a:ext cx="7278624" cy="10972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676" y="4169664"/>
              <a:ext cx="4581144" cy="109728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9867" y="2080767"/>
            <a:ext cx="5776340" cy="7739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3883" y="3421888"/>
            <a:ext cx="3276599" cy="77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" y="1176528"/>
              <a:ext cx="1214628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460" y="1176528"/>
              <a:ext cx="2932176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0044" y="1176528"/>
              <a:ext cx="2058924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3376" y="1176528"/>
              <a:ext cx="1260348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2035" y="1176528"/>
              <a:ext cx="3521964" cy="57912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8336" y="421081"/>
            <a:ext cx="3536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900" b="0" i="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59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2875" y="745998"/>
            <a:ext cx="7446009" cy="441959"/>
            <a:chOff x="1412875" y="745998"/>
            <a:chExt cx="7446009" cy="441959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2875" y="745998"/>
              <a:ext cx="2137791" cy="4417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0855" y="764540"/>
              <a:ext cx="1283208" cy="4231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88534" y="751713"/>
              <a:ext cx="541908" cy="4359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83478" y="745998"/>
              <a:ext cx="2875279" cy="44170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58368" y="1690497"/>
            <a:ext cx="7844790" cy="34201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67359" marR="5080" indent="-467995" algn="just">
              <a:lnSpc>
                <a:spcPct val="102099"/>
              </a:lnSpc>
              <a:spcBef>
                <a:spcPts val="5"/>
              </a:spcBef>
            </a:pPr>
            <a:r>
              <a:rPr sz="3650" spc="4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650" spc="45" dirty="0">
                <a:latin typeface="Verdana"/>
                <a:cs typeface="Verdana"/>
              </a:rPr>
              <a:t>The</a:t>
            </a:r>
            <a:r>
              <a:rPr sz="3650" spc="50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United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spc="-5" dirty="0">
                <a:latin typeface="Verdana"/>
                <a:cs typeface="Verdana"/>
              </a:rPr>
              <a:t>Front</a:t>
            </a:r>
            <a:r>
              <a:rPr sz="3650" dirty="0">
                <a:latin typeface="Verdana"/>
                <a:cs typeface="Verdana"/>
              </a:rPr>
              <a:t> </a:t>
            </a:r>
            <a:r>
              <a:rPr sz="3650" spc="-15" dirty="0">
                <a:latin typeface="Verdana"/>
                <a:cs typeface="Verdana"/>
              </a:rPr>
              <a:t>campaigned </a:t>
            </a:r>
            <a:r>
              <a:rPr sz="3650" spc="-1270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on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an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election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spc="-15" dirty="0">
                <a:latin typeface="Verdana"/>
                <a:cs typeface="Verdana"/>
              </a:rPr>
              <a:t>manifesto </a:t>
            </a:r>
            <a:r>
              <a:rPr sz="3650" spc="-10" dirty="0">
                <a:latin typeface="Verdana"/>
                <a:cs typeface="Verdana"/>
              </a:rPr>
              <a:t> </a:t>
            </a:r>
            <a:r>
              <a:rPr sz="3650" spc="-5" dirty="0">
                <a:latin typeface="Verdana"/>
                <a:cs typeface="Verdana"/>
              </a:rPr>
              <a:t>consisting</a:t>
            </a:r>
            <a:r>
              <a:rPr sz="3650" dirty="0">
                <a:latin typeface="Verdana"/>
                <a:cs typeface="Verdana"/>
              </a:rPr>
              <a:t> of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21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point.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spc="-20" dirty="0">
                <a:latin typeface="Verdana"/>
                <a:cs typeface="Verdana"/>
              </a:rPr>
              <a:t>This </a:t>
            </a:r>
            <a:r>
              <a:rPr sz="3650" spc="-15" dirty="0">
                <a:latin typeface="Verdana"/>
                <a:cs typeface="Verdana"/>
              </a:rPr>
              <a:t> </a:t>
            </a:r>
            <a:r>
              <a:rPr sz="3650" spc="-5" dirty="0">
                <a:latin typeface="Verdana"/>
                <a:cs typeface="Verdana"/>
              </a:rPr>
              <a:t>point contains the </a:t>
            </a:r>
            <a:r>
              <a:rPr sz="3650" spc="-15" dirty="0">
                <a:latin typeface="Verdana"/>
                <a:cs typeface="Verdana"/>
              </a:rPr>
              <a:t>agriculture, </a:t>
            </a:r>
            <a:r>
              <a:rPr sz="3650" spc="-10" dirty="0">
                <a:latin typeface="Verdana"/>
                <a:cs typeface="Verdana"/>
              </a:rPr>
              <a:t> industries</a:t>
            </a:r>
            <a:r>
              <a:rPr sz="3650" spc="-5" dirty="0">
                <a:latin typeface="Verdana"/>
                <a:cs typeface="Verdana"/>
              </a:rPr>
              <a:t> and</a:t>
            </a:r>
            <a:r>
              <a:rPr sz="3650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socio-economic </a:t>
            </a:r>
            <a:r>
              <a:rPr sz="3650" spc="-1270" dirty="0">
                <a:latin typeface="Verdana"/>
                <a:cs typeface="Verdana"/>
              </a:rPr>
              <a:t> </a:t>
            </a:r>
            <a:r>
              <a:rPr sz="3650" spc="-5" dirty="0">
                <a:latin typeface="Verdana"/>
                <a:cs typeface="Verdana"/>
              </a:rPr>
              <a:t>development</a:t>
            </a:r>
            <a:r>
              <a:rPr sz="3650" spc="17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of</a:t>
            </a:r>
            <a:r>
              <a:rPr sz="3650" spc="-30" dirty="0">
                <a:latin typeface="Verdana"/>
                <a:cs typeface="Verdana"/>
              </a:rPr>
              <a:t> </a:t>
            </a:r>
            <a:r>
              <a:rPr sz="3650" spc="-5" dirty="0">
                <a:latin typeface="Verdana"/>
                <a:cs typeface="Verdana"/>
              </a:rPr>
              <a:t>East</a:t>
            </a:r>
            <a:r>
              <a:rPr sz="3650" spc="-20" dirty="0">
                <a:latin typeface="Verdana"/>
                <a:cs typeface="Verdana"/>
              </a:rPr>
              <a:t> Bengal.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86200" cy="6858000"/>
          </a:xfrm>
          <a:custGeom>
            <a:avLst/>
            <a:gdLst/>
            <a:ahLst/>
            <a:cxnLst/>
            <a:rect l="l" t="t" r="r" b="b"/>
            <a:pathLst>
              <a:path w="3886200" h="6858000">
                <a:moveTo>
                  <a:pt x="3886200" y="0"/>
                </a:moveTo>
                <a:lnTo>
                  <a:pt x="0" y="0"/>
                </a:lnTo>
                <a:lnTo>
                  <a:pt x="0" y="6858000"/>
                </a:lnTo>
                <a:lnTo>
                  <a:pt x="3886200" y="6858000"/>
                </a:lnTo>
                <a:lnTo>
                  <a:pt x="38862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86944"/>
            <a:ext cx="20250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21</a:t>
            </a:r>
            <a:r>
              <a:rPr sz="3600" i="0" spc="-6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points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38199"/>
            <a:ext cx="83058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21-Points Charter of United Front: 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Establish Bengali as one of the state language of Pakistan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dissolute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Zamidari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System without compensation and distribute the surplus land among the landless people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nationalize the Jute Industry.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establish co-operative agricultural system to develop agriculture.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 up salt factory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 employment for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mohazer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-artist-technician class.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eradicate flood and famine through digging canal and arranging irrigation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Language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Movements and Afterwards Political Episode 139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make the country self dependent on food and industry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introduce free and mandatory primary education.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Education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through mother language, reduce the gap between government and private schools and providing government assistance favoring every school.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convert the University of Dhaka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Rajshahi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University as autonomous body. 12. To reduce the administrative expenses. Ministers salary no to be more than Taka one thousand.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/>
              <a:t>To reduce the administrative expenses. Ministers salary no to be more than Taka one thousand</a:t>
            </a:r>
            <a:r>
              <a:rPr lang="en-US" sz="2000" dirty="0" smtClean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86200" cy="6858000"/>
          </a:xfrm>
          <a:custGeom>
            <a:avLst/>
            <a:gdLst/>
            <a:ahLst/>
            <a:cxnLst/>
            <a:rect l="l" t="t" r="r" b="b"/>
            <a:pathLst>
              <a:path w="3886200" h="6858000">
                <a:moveTo>
                  <a:pt x="3886200" y="0"/>
                </a:moveTo>
                <a:lnTo>
                  <a:pt x="0" y="0"/>
                </a:lnTo>
                <a:lnTo>
                  <a:pt x="0" y="6858000"/>
                </a:lnTo>
                <a:lnTo>
                  <a:pt x="3886200" y="6858000"/>
                </a:lnTo>
                <a:lnTo>
                  <a:pt x="3886200" y="0"/>
                </a:lnTo>
                <a:close/>
              </a:path>
            </a:pathLst>
          </a:custGeom>
          <a:solidFill>
            <a:srgbClr val="C7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86944"/>
            <a:ext cx="20250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21</a:t>
            </a:r>
            <a:r>
              <a:rPr sz="3600" i="0" spc="-6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points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838200"/>
            <a:ext cx="8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13. To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take necessary steps to control bribery, corruption and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nepotism.</a:t>
            </a: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cancel the dark laws including Public Protection Act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Ordnance.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15.To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separate the Judicial Department from the Administrative Department.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To make the chief minister's residence 'the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Bardhawan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House' as Bengali Language Research Center.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To construct a monument commemorating the martyrs of 52's language movement.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To declare 21 February as government holiday considering it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Shahid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Dibosh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19. To provide full autonomy to East Bengal as per 1940-Lahore Resolution.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 no way the validity of Legislative Assembly is extended.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If any seats in the Legislative Assembly become vacant, it should be filled in within three months by giving by-election.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4388" y="609600"/>
              <a:ext cx="1357884" cy="422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2315" y="609600"/>
              <a:ext cx="1066800" cy="4221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684" y="609600"/>
              <a:ext cx="1985771" cy="4221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1071" y="609600"/>
              <a:ext cx="1984248" cy="4221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6344" y="1120139"/>
              <a:ext cx="1668779" cy="4221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2788" y="1120139"/>
              <a:ext cx="2602991" cy="4221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80842" y="56768"/>
            <a:ext cx="2825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i="0" spc="1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425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94709" y="304038"/>
            <a:ext cx="5063490" cy="5563870"/>
            <a:chOff x="3394709" y="304038"/>
            <a:chExt cx="5063490" cy="556387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4709" y="304165"/>
              <a:ext cx="790066" cy="3145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8159" y="304038"/>
              <a:ext cx="513588" cy="3147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1005" y="307340"/>
              <a:ext cx="1418844" cy="3114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1393" y="304038"/>
              <a:ext cx="1308480" cy="3147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9332" y="813943"/>
              <a:ext cx="1101978" cy="4046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33109" y="813943"/>
              <a:ext cx="2032762" cy="40462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93663" y="1752599"/>
              <a:ext cx="2764536" cy="41148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35330" y="1635632"/>
            <a:ext cx="4774565" cy="3487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95" dirty="0">
                <a:latin typeface="Calibri"/>
                <a:cs typeface="Calibri"/>
              </a:rPr>
              <a:t>C</a:t>
            </a:r>
            <a:r>
              <a:rPr sz="2800" spc="-85" dirty="0">
                <a:latin typeface="Calibri"/>
                <a:cs typeface="Calibri"/>
              </a:rPr>
              <a:t>R</a:t>
            </a:r>
            <a:r>
              <a:rPr sz="2800" spc="-90" dirty="0">
                <a:latin typeface="Calibri"/>
                <a:cs typeface="Calibri"/>
              </a:rPr>
              <a:t>EA</a:t>
            </a:r>
            <a:r>
              <a:rPr sz="2800" spc="-8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RO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STRONG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LEADING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POLICY</a:t>
            </a:r>
            <a:endParaRPr sz="2800">
              <a:latin typeface="Calibri"/>
              <a:cs typeface="Calibri"/>
            </a:endParaRPr>
          </a:p>
          <a:p>
            <a:pPr marL="355600" marR="611505" indent="-342900">
              <a:lnSpc>
                <a:spcPts val="432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TWENTY-ONE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FRONT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48700"/>
              </a:lnSpc>
              <a:spcBef>
                <a:spcPts val="6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75" dirty="0">
                <a:latin typeface="Calibri"/>
                <a:cs typeface="Calibri"/>
              </a:rPr>
              <a:t>STATEMENT/POSITION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90" dirty="0">
                <a:latin typeface="Calibri"/>
                <a:cs typeface="Calibri"/>
              </a:rPr>
              <a:t>STATE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48000" cy="6858000"/>
          </a:xfrm>
          <a:custGeom>
            <a:avLst/>
            <a:gdLst/>
            <a:ahLst/>
            <a:cxnLst/>
            <a:rect l="l" t="t" r="r" b="b"/>
            <a:pathLst>
              <a:path w="3048000" h="6858000">
                <a:moveTo>
                  <a:pt x="30480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0" y="6858000"/>
                </a:lnTo>
                <a:lnTo>
                  <a:pt x="30480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327052"/>
            <a:ext cx="2193290" cy="216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Muslim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league’s 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 Campa</a:t>
            </a:r>
            <a:r>
              <a:rPr sz="3600" i="0" spc="-15" dirty="0">
                <a:solidFill>
                  <a:srgbClr val="252829"/>
                </a:solidFill>
                <a:latin typeface="Ebrima"/>
                <a:cs typeface="Ebrima"/>
              </a:rPr>
              <a:t>i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gn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575" y="1895348"/>
            <a:ext cx="5175885" cy="1735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8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Muslim </a:t>
            </a:r>
            <a:r>
              <a:rPr sz="2800" spc="-10" dirty="0">
                <a:latin typeface="Calibri"/>
                <a:cs typeface="Calibri"/>
              </a:rPr>
              <a:t>Leagues </a:t>
            </a:r>
            <a:r>
              <a:rPr sz="2800" spc="-5" dirty="0">
                <a:latin typeface="Calibri"/>
                <a:cs typeface="Calibri"/>
              </a:rPr>
              <a:t>election issues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religion </a:t>
            </a:r>
            <a:r>
              <a:rPr sz="2800" spc="-5" dirty="0">
                <a:latin typeface="Calibri"/>
                <a:cs typeface="Calibri"/>
              </a:rPr>
              <a:t>based.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5" dirty="0">
                <a:latin typeface="Calibri"/>
                <a:cs typeface="Calibri"/>
              </a:rPr>
              <a:t>said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if </a:t>
            </a:r>
            <a:r>
              <a:rPr sz="2800" spc="-20" dirty="0">
                <a:latin typeface="Calibri"/>
                <a:cs typeface="Calibri"/>
              </a:rPr>
              <a:t>Pakistan were destroy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Muslim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destroy.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90800" cy="6832600"/>
          </a:xfrm>
          <a:custGeom>
            <a:avLst/>
            <a:gdLst/>
            <a:ahLst/>
            <a:cxnLst/>
            <a:rect l="l" t="t" r="r" b="b"/>
            <a:pathLst>
              <a:path w="2590800" h="6832600">
                <a:moveTo>
                  <a:pt x="0" y="6832598"/>
                </a:moveTo>
                <a:lnTo>
                  <a:pt x="2590800" y="6832598"/>
                </a:lnTo>
                <a:lnTo>
                  <a:pt x="2590800" y="0"/>
                </a:lnTo>
                <a:lnTo>
                  <a:pt x="0" y="0"/>
                </a:lnTo>
                <a:lnTo>
                  <a:pt x="0" y="683259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304925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Resu</a:t>
            </a:r>
            <a:r>
              <a:rPr sz="3600" i="0" spc="-15" dirty="0">
                <a:solidFill>
                  <a:srgbClr val="252829"/>
                </a:solidFill>
                <a:latin typeface="Ebrima"/>
                <a:cs typeface="Ebrima"/>
              </a:rPr>
              <a:t>l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t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794" y="2850642"/>
            <a:ext cx="210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7560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elect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1895" y="2850642"/>
            <a:ext cx="3684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3355" algn="l"/>
                <a:tab pos="1958975" algn="l"/>
                <a:tab pos="2379980" algn="l"/>
              </a:tabLst>
            </a:pPr>
            <a:r>
              <a:rPr sz="2800" spc="-15" dirty="0">
                <a:latin typeface="Calibri"/>
                <a:cs typeface="Calibri"/>
              </a:rPr>
              <a:t>resulted	</a:t>
            </a:r>
            <a:r>
              <a:rPr sz="2800" spc="-10" dirty="0">
                <a:latin typeface="Calibri"/>
                <a:cs typeface="Calibri"/>
              </a:rPr>
              <a:t>in	</a:t>
            </a:r>
            <a:r>
              <a:rPr sz="2800" spc="-5" dirty="0">
                <a:latin typeface="Calibri"/>
                <a:cs typeface="Calibri"/>
              </a:rPr>
              <a:t>a	landslide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9794" y="3277311"/>
            <a:ext cx="6013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9190" algn="l"/>
                <a:tab pos="1697989" algn="l"/>
                <a:tab pos="2326005" algn="l"/>
                <a:tab pos="3449320" algn="l"/>
                <a:tab pos="4368800" algn="l"/>
                <a:tab pos="5374640" algn="l"/>
              </a:tabLst>
            </a:pP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605" y="3704335"/>
            <a:ext cx="1938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45614" algn="l"/>
              </a:tabLst>
            </a:pP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luding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9794" y="3704335"/>
            <a:ext cx="3873500" cy="881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867410" algn="l"/>
                <a:tab pos="2178050" algn="l"/>
                <a:tab pos="3035300" algn="l"/>
              </a:tabLst>
            </a:pPr>
            <a:r>
              <a:rPr sz="2800" spc="-5" dirty="0">
                <a:latin typeface="Calibri"/>
                <a:cs typeface="Calibri"/>
              </a:rPr>
              <a:t>228	among	309	</a:t>
            </a:r>
            <a:r>
              <a:rPr sz="2800" spc="-10" dirty="0">
                <a:latin typeface="Calibri"/>
                <a:cs typeface="Calibri"/>
              </a:rPr>
              <a:t>seats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reserved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women)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1959" y="0"/>
            <a:ext cx="3602443" cy="239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04925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52829"/>
                </a:solidFill>
                <a:latin typeface="Ebrima"/>
                <a:cs typeface="Ebrima"/>
              </a:rPr>
              <a:t>Resu</a:t>
            </a:r>
            <a:r>
              <a:rPr sz="3600" b="1" spc="-15" dirty="0">
                <a:solidFill>
                  <a:srgbClr val="252829"/>
                </a:solidFill>
                <a:latin typeface="Ebrima"/>
                <a:cs typeface="Ebrima"/>
              </a:rPr>
              <a:t>l</a:t>
            </a:r>
            <a:r>
              <a:rPr sz="3600" b="1" dirty="0">
                <a:solidFill>
                  <a:srgbClr val="252829"/>
                </a:solidFill>
                <a:latin typeface="Ebrima"/>
                <a:cs typeface="Ebrima"/>
              </a:rPr>
              <a:t>t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9794" y="3277361"/>
            <a:ext cx="6016625" cy="13087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0"/>
              </a:spcBef>
            </a:pPr>
            <a:r>
              <a:rPr sz="2800" spc="-5" dirty="0">
                <a:latin typeface="Calibri"/>
                <a:cs typeface="Calibri"/>
              </a:rPr>
              <a:t>Muslim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League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won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Khalafat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Rabbani won only 2 </a:t>
            </a:r>
            <a:r>
              <a:rPr sz="2800" spc="-10" dirty="0">
                <a:latin typeface="Calibri"/>
                <a:cs typeface="Calibri"/>
              </a:rPr>
              <a:t>seat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non </a:t>
            </a:r>
            <a:r>
              <a:rPr sz="2800" spc="-10" dirty="0">
                <a:latin typeface="Calibri"/>
                <a:cs typeface="Calibri"/>
              </a:rPr>
              <a:t>party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won</a:t>
            </a:r>
            <a:r>
              <a:rPr sz="2800" spc="-5" dirty="0">
                <a:latin typeface="Calibri"/>
                <a:cs typeface="Calibri"/>
              </a:rPr>
              <a:t> 12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seats.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7981" y="128062"/>
            <a:ext cx="4160785" cy="2885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19400" cy="6832600"/>
          </a:xfrm>
          <a:custGeom>
            <a:avLst/>
            <a:gdLst/>
            <a:ahLst/>
            <a:cxnLst/>
            <a:rect l="l" t="t" r="r" b="b"/>
            <a:pathLst>
              <a:path w="2819400" h="6832600">
                <a:moveTo>
                  <a:pt x="0" y="6832598"/>
                </a:moveTo>
                <a:lnTo>
                  <a:pt x="2819400" y="6832598"/>
                </a:lnTo>
                <a:lnTo>
                  <a:pt x="2819400" y="0"/>
                </a:lnTo>
                <a:lnTo>
                  <a:pt x="0" y="0"/>
                </a:lnTo>
                <a:lnTo>
                  <a:pt x="0" y="683259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24205"/>
            <a:ext cx="235585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Reasons</a:t>
            </a:r>
            <a:r>
              <a:rPr sz="3600" i="0" spc="-8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of </a:t>
            </a:r>
            <a:r>
              <a:rPr sz="3600" i="0" spc="-98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Defeat 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of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Muslim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League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1048639"/>
            <a:ext cx="578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  <a:tab pos="2277110" algn="l"/>
                <a:tab pos="2919095" algn="l"/>
                <a:tab pos="4188460" algn="l"/>
                <a:tab pos="5264785" algn="l"/>
              </a:tabLst>
            </a:pPr>
            <a:r>
              <a:rPr sz="2400" dirty="0">
                <a:latin typeface="Ebrima"/>
                <a:cs typeface="Ebrima"/>
              </a:rPr>
              <a:t>1.	</a:t>
            </a:r>
            <a:r>
              <a:rPr sz="2400" spc="-5" dirty="0">
                <a:latin typeface="Ebrima"/>
                <a:cs typeface="Ebrima"/>
              </a:rPr>
              <a:t>Fo</a:t>
            </a:r>
            <a:r>
              <a:rPr sz="2400" dirty="0">
                <a:latin typeface="Ebrima"/>
                <a:cs typeface="Ebrima"/>
              </a:rPr>
              <a:t>r</a:t>
            </a:r>
            <a:r>
              <a:rPr sz="2400" spc="-5" dirty="0">
                <a:latin typeface="Ebrima"/>
                <a:cs typeface="Ebrima"/>
              </a:rPr>
              <a:t>mat</a:t>
            </a:r>
            <a:r>
              <a:rPr sz="2400" spc="5" dirty="0">
                <a:latin typeface="Ebrima"/>
                <a:cs typeface="Ebrima"/>
              </a:rPr>
              <a:t>i</a:t>
            </a:r>
            <a:r>
              <a:rPr sz="2400" dirty="0">
                <a:latin typeface="Ebrima"/>
                <a:cs typeface="Ebrima"/>
              </a:rPr>
              <a:t>on	</a:t>
            </a:r>
            <a:r>
              <a:rPr sz="2400" spc="-5" dirty="0">
                <a:latin typeface="Ebrima"/>
                <a:cs typeface="Ebrima"/>
              </a:rPr>
              <a:t>o</a:t>
            </a:r>
            <a:r>
              <a:rPr sz="2400" dirty="0">
                <a:latin typeface="Ebrima"/>
                <a:cs typeface="Ebrima"/>
              </a:rPr>
              <a:t>f	U</a:t>
            </a:r>
            <a:r>
              <a:rPr sz="2400" spc="5" dirty="0">
                <a:latin typeface="Ebrima"/>
                <a:cs typeface="Ebrima"/>
              </a:rPr>
              <a:t>n</a:t>
            </a:r>
            <a:r>
              <a:rPr sz="2400" dirty="0">
                <a:latin typeface="Ebrima"/>
                <a:cs typeface="Ebrima"/>
              </a:rPr>
              <a:t>it</a:t>
            </a:r>
            <a:r>
              <a:rPr sz="2400" spc="5" dirty="0">
                <a:latin typeface="Ebrima"/>
                <a:cs typeface="Ebrima"/>
              </a:rPr>
              <a:t>e</a:t>
            </a:r>
            <a:r>
              <a:rPr sz="2400" dirty="0">
                <a:latin typeface="Ebrima"/>
                <a:cs typeface="Ebrima"/>
              </a:rPr>
              <a:t>d	</a:t>
            </a:r>
            <a:r>
              <a:rPr sz="2400" spc="-5" dirty="0">
                <a:latin typeface="Ebrima"/>
                <a:cs typeface="Ebrima"/>
              </a:rPr>
              <a:t>Fron</a:t>
            </a:r>
            <a:r>
              <a:rPr sz="2400" dirty="0">
                <a:latin typeface="Ebrima"/>
                <a:cs typeface="Ebrima"/>
              </a:rPr>
              <a:t>t	and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4886" y="1414348"/>
            <a:ext cx="4853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Ebrima"/>
                <a:cs typeface="Ebrima"/>
              </a:rPr>
              <a:t>widespread</a:t>
            </a:r>
            <a:r>
              <a:rPr sz="2400" spc="-2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support in</a:t>
            </a:r>
            <a:r>
              <a:rPr sz="2400" spc="1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East </a:t>
            </a:r>
            <a:r>
              <a:rPr sz="2400" spc="-10" dirty="0">
                <a:latin typeface="Ebrima"/>
                <a:cs typeface="Ebrima"/>
              </a:rPr>
              <a:t>Pakistan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1780413"/>
            <a:ext cx="578485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65125" algn="l"/>
              </a:tabLst>
            </a:pPr>
            <a:r>
              <a:rPr sz="2400" spc="-5" dirty="0">
                <a:latin typeface="Ebrima"/>
                <a:cs typeface="Ebrima"/>
              </a:rPr>
              <a:t>Failure</a:t>
            </a:r>
            <a:r>
              <a:rPr sz="2400" spc="285" dirty="0">
                <a:latin typeface="Ebrima"/>
                <a:cs typeface="Ebrima"/>
              </a:rPr>
              <a:t> </a:t>
            </a:r>
            <a:r>
              <a:rPr sz="2400" spc="5" dirty="0">
                <a:latin typeface="Ebrima"/>
                <a:cs typeface="Ebrima"/>
              </a:rPr>
              <a:t>to</a:t>
            </a:r>
            <a:r>
              <a:rPr sz="2400" spc="27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formulate</a:t>
            </a:r>
            <a:r>
              <a:rPr sz="2400" spc="29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the</a:t>
            </a:r>
            <a:r>
              <a:rPr sz="2400" spc="28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constitution</a:t>
            </a:r>
            <a:r>
              <a:rPr sz="2400" spc="29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of </a:t>
            </a:r>
            <a:r>
              <a:rPr sz="2400" spc="-64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the Muslim League</a:t>
            </a:r>
            <a:endParaRPr sz="2400">
              <a:latin typeface="Ebrima"/>
              <a:cs typeface="Ebrima"/>
            </a:endParaRPr>
          </a:p>
          <a:p>
            <a:pPr marL="327660" indent="-315595">
              <a:lnSpc>
                <a:spcPct val="100000"/>
              </a:lnSpc>
              <a:buAutoNum type="arabicPeriod" startAt="2"/>
              <a:tabLst>
                <a:tab pos="328295" algn="l"/>
              </a:tabLst>
            </a:pPr>
            <a:r>
              <a:rPr sz="2400" dirty="0">
                <a:latin typeface="Ebrima"/>
                <a:cs typeface="Ebrima"/>
              </a:rPr>
              <a:t>Lack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of</a:t>
            </a:r>
            <a:r>
              <a:rPr sz="240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competent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leadership</a:t>
            </a:r>
            <a:endParaRPr sz="2400">
              <a:latin typeface="Ebrima"/>
              <a:cs typeface="Ebrima"/>
            </a:endParaRPr>
          </a:p>
          <a:p>
            <a:pPr marL="327660" indent="-315595">
              <a:lnSpc>
                <a:spcPct val="100000"/>
              </a:lnSpc>
              <a:buAutoNum type="arabicPeriod" startAt="2"/>
              <a:tabLst>
                <a:tab pos="328295" algn="l"/>
              </a:tabLst>
            </a:pPr>
            <a:r>
              <a:rPr sz="2400" dirty="0">
                <a:latin typeface="Ebrima"/>
                <a:cs typeface="Ebrima"/>
              </a:rPr>
              <a:t>Mass</a:t>
            </a:r>
            <a:r>
              <a:rPr sz="2400" spc="-3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isolation</a:t>
            </a:r>
            <a:r>
              <a:rPr sz="2400" spc="5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of</a:t>
            </a:r>
            <a:r>
              <a:rPr sz="2400" dirty="0">
                <a:latin typeface="Ebrima"/>
                <a:cs typeface="Ebrima"/>
              </a:rPr>
              <a:t> the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Muslim</a:t>
            </a:r>
            <a:r>
              <a:rPr sz="2400" dirty="0">
                <a:latin typeface="Ebrima"/>
                <a:cs typeface="Ebrima"/>
              </a:rPr>
              <a:t> League</a:t>
            </a:r>
            <a:endParaRPr sz="2400">
              <a:latin typeface="Ebrima"/>
              <a:cs typeface="Ebrima"/>
            </a:endParaRPr>
          </a:p>
          <a:p>
            <a:pPr marL="327660" indent="-315595">
              <a:lnSpc>
                <a:spcPts val="2845"/>
              </a:lnSpc>
              <a:buAutoNum type="arabicPeriod" startAt="2"/>
              <a:tabLst>
                <a:tab pos="328295" algn="l"/>
              </a:tabLst>
            </a:pPr>
            <a:r>
              <a:rPr sz="2400" spc="-5" dirty="0">
                <a:latin typeface="Ebrima"/>
                <a:cs typeface="Ebrima"/>
              </a:rPr>
              <a:t>Conflict</a:t>
            </a:r>
            <a:r>
              <a:rPr sz="2400" spc="2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of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the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Muslim</a:t>
            </a:r>
            <a:r>
              <a:rPr sz="2400" spc="-2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League</a:t>
            </a:r>
            <a:endParaRPr sz="2400">
              <a:latin typeface="Ebrima"/>
              <a:cs typeface="Ebrima"/>
            </a:endParaRPr>
          </a:p>
          <a:p>
            <a:pPr marL="12700" marR="5080">
              <a:lnSpc>
                <a:spcPts val="2860"/>
              </a:lnSpc>
              <a:spcBef>
                <a:spcPts val="80"/>
              </a:spcBef>
              <a:buFont typeface="Ebrima"/>
              <a:buAutoNum type="arabicPeriod" startAt="2"/>
              <a:tabLst>
                <a:tab pos="351155" algn="l"/>
              </a:tabLst>
            </a:pPr>
            <a:r>
              <a:rPr sz="2400" spc="-15" dirty="0">
                <a:latin typeface="Calibri"/>
                <a:cs typeface="Calibri"/>
              </a:rPr>
              <a:t>Central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policy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towards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Bengal,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tolerance, </a:t>
            </a:r>
            <a:r>
              <a:rPr sz="2400" spc="-5" dirty="0">
                <a:latin typeface="Calibri"/>
                <a:cs typeface="Calibri"/>
              </a:rPr>
              <a:t>injustice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exploitation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policy</a:t>
            </a:r>
            <a:endParaRPr sz="2400">
              <a:latin typeface="Calibri"/>
              <a:cs typeface="Calibri"/>
            </a:endParaRPr>
          </a:p>
          <a:p>
            <a:pPr marL="327660" indent="-315595">
              <a:lnSpc>
                <a:spcPct val="100000"/>
              </a:lnSpc>
              <a:buAutoNum type="arabicPeriod" startAt="2"/>
              <a:tabLst>
                <a:tab pos="328295" algn="l"/>
              </a:tabLst>
            </a:pPr>
            <a:r>
              <a:rPr sz="2400" spc="-5" dirty="0">
                <a:latin typeface="Ebrima"/>
                <a:cs typeface="Ebrima"/>
              </a:rPr>
              <a:t>Corruption</a:t>
            </a:r>
            <a:r>
              <a:rPr sz="2400" spc="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and</a:t>
            </a:r>
            <a:r>
              <a:rPr sz="2400" spc="-2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nepotism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05399"/>
              <a:ext cx="9144000" cy="175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6547" y="1684019"/>
              <a:ext cx="3505200" cy="4648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33594" y="1671065"/>
              <a:ext cx="3531235" cy="4674235"/>
            </a:xfrm>
            <a:custGeom>
              <a:avLst/>
              <a:gdLst/>
              <a:ahLst/>
              <a:cxnLst/>
              <a:rect l="l" t="t" r="r" b="b"/>
              <a:pathLst>
                <a:path w="3531234" h="4674235">
                  <a:moveTo>
                    <a:pt x="0" y="4674108"/>
                  </a:moveTo>
                  <a:lnTo>
                    <a:pt x="3531107" y="4674108"/>
                  </a:lnTo>
                  <a:lnTo>
                    <a:pt x="3531107" y="0"/>
                  </a:lnTo>
                  <a:lnTo>
                    <a:pt x="0" y="0"/>
                  </a:lnTo>
                  <a:lnTo>
                    <a:pt x="0" y="4674108"/>
                  </a:lnTo>
                  <a:close/>
                </a:path>
              </a:pathLst>
            </a:custGeom>
            <a:ln w="25908">
              <a:solidFill>
                <a:srgbClr val="89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09955" y="1671827"/>
            <a:ext cx="4750435" cy="4902835"/>
            <a:chOff x="409955" y="1671827"/>
            <a:chExt cx="4750435" cy="4902835"/>
          </a:xfrm>
        </p:grpSpPr>
        <p:sp>
          <p:nvSpPr>
            <p:cNvPr id="10" name="object 10"/>
            <p:cNvSpPr/>
            <p:nvPr/>
          </p:nvSpPr>
          <p:spPr>
            <a:xfrm>
              <a:off x="422909" y="1684781"/>
              <a:ext cx="4724400" cy="4876800"/>
            </a:xfrm>
            <a:custGeom>
              <a:avLst/>
              <a:gdLst/>
              <a:ahLst/>
              <a:cxnLst/>
              <a:rect l="l" t="t" r="r" b="b"/>
              <a:pathLst>
                <a:path w="4724400" h="4876800">
                  <a:moveTo>
                    <a:pt x="4724400" y="0"/>
                  </a:moveTo>
                  <a:lnTo>
                    <a:pt x="0" y="0"/>
                  </a:lnTo>
                  <a:lnTo>
                    <a:pt x="0" y="4876800"/>
                  </a:lnTo>
                  <a:lnTo>
                    <a:pt x="4724400" y="487680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909" y="1684781"/>
              <a:ext cx="4724400" cy="4876800"/>
            </a:xfrm>
            <a:custGeom>
              <a:avLst/>
              <a:gdLst/>
              <a:ahLst/>
              <a:cxnLst/>
              <a:rect l="l" t="t" r="r" b="b"/>
              <a:pathLst>
                <a:path w="4724400" h="4876800">
                  <a:moveTo>
                    <a:pt x="0" y="4876800"/>
                  </a:moveTo>
                  <a:lnTo>
                    <a:pt x="4724400" y="487680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4876800"/>
                  </a:lnTo>
                  <a:close/>
                </a:path>
              </a:pathLst>
            </a:custGeom>
            <a:ln w="25908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944" y="262039"/>
            <a:ext cx="8255634" cy="1228725"/>
            <a:chOff x="444944" y="262039"/>
            <a:chExt cx="8255634" cy="1228725"/>
          </a:xfrm>
        </p:grpSpPr>
        <p:sp>
          <p:nvSpPr>
            <p:cNvPr id="13" name="object 13"/>
            <p:cNvSpPr/>
            <p:nvPr/>
          </p:nvSpPr>
          <p:spPr>
            <a:xfrm>
              <a:off x="457961" y="275056"/>
              <a:ext cx="8229600" cy="842644"/>
            </a:xfrm>
            <a:custGeom>
              <a:avLst/>
              <a:gdLst/>
              <a:ahLst/>
              <a:cxnLst/>
              <a:rect l="l" t="t" r="r" b="b"/>
              <a:pathLst>
                <a:path w="8229600" h="842644">
                  <a:moveTo>
                    <a:pt x="0" y="842543"/>
                  </a:moveTo>
                  <a:lnTo>
                    <a:pt x="8229600" y="842543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842543"/>
                  </a:lnTo>
                  <a:close/>
                </a:path>
              </a:pathLst>
            </a:custGeom>
            <a:ln w="25905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5267" y="955547"/>
              <a:ext cx="3110484" cy="534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6631" y="955547"/>
              <a:ext cx="1900427" cy="53492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15361" y="234137"/>
            <a:ext cx="36322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b="0" i="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56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04363" y="590804"/>
            <a:ext cx="3698875" cy="470534"/>
            <a:chOff x="2904363" y="590804"/>
            <a:chExt cx="3698875" cy="470534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4363" y="590804"/>
              <a:ext cx="2357628" cy="3770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1663" y="590804"/>
              <a:ext cx="1171320" cy="47002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0887" y="1556791"/>
            <a:ext cx="4404995" cy="49174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20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Alliance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United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front.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0" dirty="0">
                <a:latin typeface="Calibri"/>
                <a:cs typeface="Calibri"/>
              </a:rPr>
              <a:t>Twenty-One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Point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20" dirty="0">
                <a:latin typeface="Calibri"/>
                <a:cs typeface="Calibri"/>
              </a:rPr>
              <a:t>Result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Election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1954.</a:t>
            </a:r>
            <a:endParaRPr sz="2800">
              <a:latin typeface="Calibri"/>
              <a:cs typeface="Calibri"/>
            </a:endParaRPr>
          </a:p>
          <a:p>
            <a:pPr marL="355600" marR="371475" indent="-3429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Importance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Election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1954.</a:t>
            </a:r>
            <a:endParaRPr sz="2800">
              <a:latin typeface="Calibri"/>
              <a:cs typeface="Calibri"/>
            </a:endParaRPr>
          </a:p>
          <a:p>
            <a:pPr marL="355600" marR="74295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Rise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United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Front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in1954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Election.</a:t>
            </a:r>
            <a:endParaRPr sz="2800">
              <a:latin typeface="Calibri"/>
              <a:cs typeface="Calibri"/>
            </a:endParaRPr>
          </a:p>
          <a:p>
            <a:pPr marL="355600" marR="88773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25" dirty="0">
                <a:latin typeface="Calibri"/>
                <a:cs typeface="Calibri"/>
              </a:rPr>
              <a:t>Fall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Muslim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League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Election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1954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48000" cy="6858000"/>
          </a:xfrm>
          <a:custGeom>
            <a:avLst/>
            <a:gdLst/>
            <a:ahLst/>
            <a:cxnLst/>
            <a:rect l="l" t="t" r="r" b="b"/>
            <a:pathLst>
              <a:path w="3048000" h="6858000">
                <a:moveTo>
                  <a:pt x="30480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0" y="6858000"/>
                </a:lnTo>
                <a:lnTo>
                  <a:pt x="30480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35333"/>
            <a:ext cx="241046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i="0" spc="-5" dirty="0">
                <a:solidFill>
                  <a:srgbClr val="252829"/>
                </a:solidFill>
                <a:latin typeface="Ebrima"/>
                <a:cs typeface="Ebrima"/>
              </a:rPr>
              <a:t>Formation </a:t>
            </a:r>
            <a:r>
              <a:rPr sz="32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i="0" spc="-5" dirty="0">
                <a:solidFill>
                  <a:srgbClr val="252829"/>
                </a:solidFill>
                <a:latin typeface="Ebrima"/>
                <a:cs typeface="Ebrima"/>
              </a:rPr>
              <a:t>Of </a:t>
            </a:r>
            <a:r>
              <a:rPr sz="3200" i="0" dirty="0">
                <a:solidFill>
                  <a:srgbClr val="252829"/>
                </a:solidFill>
                <a:latin typeface="Ebrima"/>
                <a:cs typeface="Ebrima"/>
              </a:rPr>
              <a:t> Government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1776221"/>
            <a:ext cx="51733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cabinet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14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however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established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May.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2885643"/>
            <a:ext cx="51771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Ebrima"/>
                <a:cs typeface="Ebrima"/>
              </a:rPr>
              <a:t>On </a:t>
            </a:r>
            <a:r>
              <a:rPr sz="2400" spc="5" dirty="0">
                <a:latin typeface="Ebrima"/>
                <a:cs typeface="Ebrima"/>
              </a:rPr>
              <a:t>15 </a:t>
            </a:r>
            <a:r>
              <a:rPr sz="2400" dirty="0">
                <a:latin typeface="Ebrima"/>
                <a:cs typeface="Ebrima"/>
              </a:rPr>
              <a:t>May 1954, the Awami </a:t>
            </a:r>
            <a:r>
              <a:rPr sz="2400" spc="-5" dirty="0">
                <a:latin typeface="Ebrima"/>
                <a:cs typeface="Ebrima"/>
              </a:rPr>
              <a:t>Muslim </a:t>
            </a:r>
            <a:r>
              <a:rPr sz="240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League joined </a:t>
            </a:r>
            <a:r>
              <a:rPr sz="2400" dirty="0">
                <a:latin typeface="Ebrima"/>
                <a:cs typeface="Ebrima"/>
              </a:rPr>
              <a:t>the cabinet and </a:t>
            </a:r>
            <a:r>
              <a:rPr sz="2400" spc="-10" dirty="0">
                <a:latin typeface="Ebrima"/>
                <a:cs typeface="Ebrima"/>
              </a:rPr>
              <a:t>Sheikh </a:t>
            </a:r>
            <a:r>
              <a:rPr sz="2400" spc="-5" dirty="0">
                <a:latin typeface="Ebrima"/>
                <a:cs typeface="Ebrima"/>
              </a:rPr>
              <a:t> Mujibur</a:t>
            </a:r>
            <a:r>
              <a:rPr sz="240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Rahman</a:t>
            </a:r>
            <a:r>
              <a:rPr sz="2400" dirty="0">
                <a:latin typeface="Ebrima"/>
                <a:cs typeface="Ebrima"/>
              </a:rPr>
              <a:t> was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appointed </a:t>
            </a:r>
            <a:r>
              <a:rPr sz="240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Minister of Agriculture, Cooperatives </a:t>
            </a:r>
            <a:r>
              <a:rPr sz="2400" dirty="0">
                <a:latin typeface="Ebrima"/>
                <a:cs typeface="Ebrima"/>
              </a:rPr>
              <a:t> and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Rural</a:t>
            </a:r>
            <a:r>
              <a:rPr sz="2400" spc="1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Development.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2971800" y="0"/>
                </a:moveTo>
                <a:lnTo>
                  <a:pt x="0" y="0"/>
                </a:lnTo>
                <a:lnTo>
                  <a:pt x="0" y="6858000"/>
                </a:lnTo>
                <a:lnTo>
                  <a:pt x="2971800" y="6858000"/>
                </a:lnTo>
                <a:lnTo>
                  <a:pt x="2971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81126"/>
            <a:ext cx="2332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dirty="0">
                <a:solidFill>
                  <a:srgbClr val="252829"/>
                </a:solidFill>
                <a:latin typeface="Ebrima"/>
                <a:cs typeface="Ebrima"/>
              </a:rPr>
              <a:t>Significance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137666"/>
            <a:ext cx="2631440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Political </a:t>
            </a:r>
            <a:r>
              <a:rPr sz="32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Co</a:t>
            </a:r>
            <a:r>
              <a:rPr sz="3200" spc="-15" dirty="0">
                <a:solidFill>
                  <a:srgbClr val="252829"/>
                </a:solidFill>
                <a:latin typeface="Ebrima"/>
                <a:cs typeface="Ebrima"/>
              </a:rPr>
              <a:t>n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sciou</a:t>
            </a:r>
            <a:r>
              <a:rPr sz="3200" spc="-15" dirty="0">
                <a:solidFill>
                  <a:srgbClr val="252829"/>
                </a:solidFill>
                <a:latin typeface="Ebrima"/>
                <a:cs typeface="Ebrima"/>
              </a:rPr>
              <a:t>s</a:t>
            </a:r>
            <a:r>
              <a:rPr sz="3200" dirty="0">
                <a:solidFill>
                  <a:srgbClr val="252829"/>
                </a:solidFill>
                <a:latin typeface="Ebrima"/>
                <a:cs typeface="Ebrima"/>
              </a:rPr>
              <a:t>ness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8998" y="560679"/>
            <a:ext cx="5504815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b="1" dirty="0">
                <a:solidFill>
                  <a:srgbClr val="252829"/>
                </a:solidFill>
                <a:latin typeface="Ebrima"/>
                <a:cs typeface="Ebrima"/>
              </a:rPr>
              <a:t>Significance OF </a:t>
            </a:r>
            <a:r>
              <a:rPr sz="3200" b="1" spc="-5" dirty="0">
                <a:solidFill>
                  <a:srgbClr val="252829"/>
                </a:solidFill>
                <a:latin typeface="Ebrima"/>
                <a:cs typeface="Ebrima"/>
              </a:rPr>
              <a:t>United Front </a:t>
            </a:r>
            <a:r>
              <a:rPr sz="3200" b="1" spc="-869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1" spc="-5" dirty="0">
                <a:solidFill>
                  <a:srgbClr val="252829"/>
                </a:solidFill>
                <a:latin typeface="Ebrima"/>
                <a:cs typeface="Ebrima"/>
              </a:rPr>
              <a:t>Election-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998" y="2309875"/>
            <a:ext cx="5525135" cy="1735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8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win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united </a:t>
            </a:r>
            <a:r>
              <a:rPr sz="2800" spc="-20" dirty="0">
                <a:latin typeface="Calibri"/>
                <a:cs typeface="Calibri"/>
              </a:rPr>
              <a:t>front </a:t>
            </a:r>
            <a:r>
              <a:rPr sz="2800" spc="-10" dirty="0">
                <a:latin typeface="Calibri"/>
                <a:cs typeface="Calibri"/>
              </a:rPr>
              <a:t>demand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autonomy</a:t>
            </a:r>
            <a:r>
              <a:rPr sz="2800" spc="-10" dirty="0">
                <a:latin typeface="Calibri"/>
                <a:cs typeface="Calibri"/>
              </a:rPr>
              <a:t> in</a:t>
            </a:r>
            <a:r>
              <a:rPr sz="2800" spc="-5" dirty="0">
                <a:latin typeface="Calibri"/>
                <a:cs typeface="Calibri"/>
              </a:rPr>
              <a:t> this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province </a:t>
            </a:r>
            <a:r>
              <a:rPr sz="2800" spc="-10" dirty="0">
                <a:latin typeface="Calibri"/>
                <a:cs typeface="Calibri"/>
              </a:rPr>
              <a:t>and it </a:t>
            </a:r>
            <a:r>
              <a:rPr sz="2800" spc="-5" dirty="0">
                <a:latin typeface="Calibri"/>
                <a:cs typeface="Calibri"/>
              </a:rPr>
              <a:t>also main </a:t>
            </a:r>
            <a:r>
              <a:rPr sz="2800" spc="-10" dirty="0">
                <a:latin typeface="Calibri"/>
                <a:cs typeface="Calibri"/>
              </a:rPr>
              <a:t>agenda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2971800" y="0"/>
                </a:moveTo>
                <a:lnTo>
                  <a:pt x="0" y="0"/>
                </a:lnTo>
                <a:lnTo>
                  <a:pt x="0" y="6858000"/>
                </a:lnTo>
                <a:lnTo>
                  <a:pt x="2971800" y="6858000"/>
                </a:lnTo>
                <a:lnTo>
                  <a:pt x="2971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295476"/>
            <a:ext cx="2334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dirty="0">
                <a:solidFill>
                  <a:srgbClr val="252829"/>
                </a:solidFill>
                <a:latin typeface="Ebrima"/>
                <a:cs typeface="Ebrima"/>
              </a:rPr>
              <a:t>Significance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18082"/>
            <a:ext cx="20859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Focused</a:t>
            </a:r>
            <a:r>
              <a:rPr sz="3200" spc="-6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dirty="0">
                <a:solidFill>
                  <a:srgbClr val="252829"/>
                </a:solidFill>
                <a:latin typeface="Ebrima"/>
                <a:cs typeface="Ebrima"/>
              </a:rPr>
              <a:t>on </a:t>
            </a:r>
            <a:r>
              <a:rPr sz="3200" spc="-86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Bengal’s </a:t>
            </a:r>
            <a:r>
              <a:rPr sz="32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interest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8998" y="2751785"/>
            <a:ext cx="5527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Politics </a:t>
            </a:r>
            <a:r>
              <a:rPr sz="2400" spc="-15" dirty="0">
                <a:latin typeface="Calibri"/>
                <a:cs typeface="Calibri"/>
              </a:rPr>
              <a:t>took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dimension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result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party </a:t>
            </a:r>
            <a:r>
              <a:rPr sz="2400" spc="-10" dirty="0">
                <a:latin typeface="Calibri"/>
                <a:cs typeface="Calibri"/>
              </a:rPr>
              <a:t>coalitions </a:t>
            </a:r>
            <a:r>
              <a:rPr sz="2400" spc="-15" dirty="0">
                <a:latin typeface="Calibri"/>
                <a:cs typeface="Calibri"/>
              </a:rPr>
              <a:t>formed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East </a:t>
            </a:r>
            <a:r>
              <a:rPr sz="2400" spc="-10" dirty="0">
                <a:latin typeface="Calibri"/>
                <a:cs typeface="Calibri"/>
              </a:rPr>
              <a:t>Bengal's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interests.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2971800" y="0"/>
                </a:moveTo>
                <a:lnTo>
                  <a:pt x="0" y="0"/>
                </a:lnTo>
                <a:lnTo>
                  <a:pt x="0" y="6858000"/>
                </a:lnTo>
                <a:lnTo>
                  <a:pt x="2971800" y="6858000"/>
                </a:lnTo>
                <a:lnTo>
                  <a:pt x="2971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150086"/>
            <a:ext cx="275018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i="0" dirty="0">
                <a:solidFill>
                  <a:srgbClr val="252829"/>
                </a:solidFill>
                <a:latin typeface="Ebrima"/>
                <a:cs typeface="Ebrima"/>
              </a:rPr>
              <a:t>Significance </a:t>
            </a:r>
            <a:r>
              <a:rPr sz="3200" i="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spc="-5" dirty="0">
                <a:solidFill>
                  <a:srgbClr val="252829"/>
                </a:solidFill>
                <a:latin typeface="Ebrima"/>
                <a:cs typeface="Ebrima"/>
              </a:rPr>
              <a:t>Participation</a:t>
            </a:r>
            <a:r>
              <a:rPr sz="3200" b="0" i="0" spc="-9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dirty="0">
                <a:solidFill>
                  <a:srgbClr val="252829"/>
                </a:solidFill>
                <a:latin typeface="Ebrima"/>
                <a:cs typeface="Ebrima"/>
              </a:rPr>
              <a:t>of </a:t>
            </a:r>
            <a:r>
              <a:rPr sz="3200" b="0" i="0" spc="-86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spc="-5" dirty="0">
                <a:solidFill>
                  <a:srgbClr val="252829"/>
                </a:solidFill>
                <a:latin typeface="Ebrima"/>
                <a:cs typeface="Ebrima"/>
              </a:rPr>
              <a:t>middle</a:t>
            </a:r>
            <a:r>
              <a:rPr sz="3200" b="0" i="0" spc="-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dirty="0">
                <a:solidFill>
                  <a:srgbClr val="252829"/>
                </a:solidFill>
                <a:latin typeface="Ebrima"/>
                <a:cs typeface="Ebrima"/>
              </a:rPr>
              <a:t>class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8998" y="1666747"/>
            <a:ext cx="5525135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35"/>
              </a:spcBef>
            </a:pPr>
            <a:r>
              <a:rPr sz="2400" spc="-5" dirty="0">
                <a:latin typeface="Ebrima"/>
                <a:cs typeface="Ebrima"/>
              </a:rPr>
              <a:t>It </a:t>
            </a:r>
            <a:r>
              <a:rPr sz="2400" dirty="0">
                <a:latin typeface="Ebrima"/>
                <a:cs typeface="Ebrima"/>
              </a:rPr>
              <a:t>could be </a:t>
            </a:r>
            <a:r>
              <a:rPr sz="2400" spc="-5" dirty="0">
                <a:latin typeface="Ebrima"/>
                <a:cs typeface="Ebrima"/>
              </a:rPr>
              <a:t>marked </a:t>
            </a:r>
            <a:r>
              <a:rPr sz="2400" dirty="0">
                <a:latin typeface="Ebrima"/>
                <a:cs typeface="Ebrima"/>
              </a:rPr>
              <a:t>as the time period 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where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middle</a:t>
            </a:r>
            <a:r>
              <a:rPr sz="240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class</a:t>
            </a:r>
            <a:r>
              <a:rPr sz="2400" dirty="0">
                <a:latin typeface="Ebrima"/>
                <a:cs typeface="Ebrima"/>
              </a:rPr>
              <a:t> participation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10" dirty="0">
                <a:latin typeface="Ebrima"/>
                <a:cs typeface="Ebrima"/>
              </a:rPr>
              <a:t>in </a:t>
            </a:r>
            <a:r>
              <a:rPr sz="2400" spc="-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Bengal</a:t>
            </a:r>
            <a:r>
              <a:rPr sz="2400" spc="-5" dirty="0">
                <a:latin typeface="Ebrima"/>
                <a:cs typeface="Ebrima"/>
              </a:rPr>
              <a:t> </a:t>
            </a:r>
            <a:r>
              <a:rPr sz="2400" spc="-10" dirty="0">
                <a:latin typeface="Ebrima"/>
                <a:cs typeface="Ebrima"/>
              </a:rPr>
              <a:t>Politics</a:t>
            </a:r>
            <a:r>
              <a:rPr sz="2400" spc="5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began.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8998" y="3117850"/>
            <a:ext cx="5525770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influence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well-educated </a:t>
            </a:r>
            <a:r>
              <a:rPr sz="2400" spc="-5" dirty="0">
                <a:latin typeface="Calibri"/>
                <a:cs typeface="Calibri"/>
              </a:rPr>
              <a:t>elite </a:t>
            </a:r>
            <a:r>
              <a:rPr sz="2400" spc="-15" dirty="0">
                <a:latin typeface="Calibri"/>
                <a:cs typeface="Calibri"/>
              </a:rPr>
              <a:t>groups,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attorneys,</a:t>
            </a:r>
            <a:r>
              <a:rPr sz="2400" spc="-10" dirty="0">
                <a:latin typeface="Calibri"/>
                <a:cs typeface="Calibri"/>
              </a:rPr>
              <a:t> journalists,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teachers,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businessmen,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university </a:t>
            </a:r>
            <a:r>
              <a:rPr sz="2400" spc="-10" dirty="0">
                <a:latin typeface="Calibri"/>
                <a:cs typeface="Calibri"/>
              </a:rPr>
              <a:t> education.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chosen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2971800" y="0"/>
                </a:moveTo>
                <a:lnTo>
                  <a:pt x="0" y="0"/>
                </a:lnTo>
                <a:lnTo>
                  <a:pt x="0" y="6858000"/>
                </a:lnTo>
                <a:lnTo>
                  <a:pt x="2971800" y="6858000"/>
                </a:lnTo>
                <a:lnTo>
                  <a:pt x="2971800" y="0"/>
                </a:lnTo>
                <a:close/>
              </a:path>
            </a:pathLst>
          </a:custGeom>
          <a:solidFill>
            <a:srgbClr val="C7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149733"/>
            <a:ext cx="2724150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i="0" dirty="0">
                <a:solidFill>
                  <a:srgbClr val="252829"/>
                </a:solidFill>
                <a:latin typeface="Ebrima"/>
                <a:cs typeface="Ebrima"/>
              </a:rPr>
              <a:t>Significance </a:t>
            </a:r>
            <a:r>
              <a:rPr sz="3200" i="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dirty="0">
                <a:solidFill>
                  <a:srgbClr val="252829"/>
                </a:solidFill>
                <a:latin typeface="Ebrima"/>
                <a:cs typeface="Ebrima"/>
              </a:rPr>
              <a:t>Preparation</a:t>
            </a:r>
            <a:r>
              <a:rPr sz="3200" b="0" i="0" spc="-11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dirty="0">
                <a:solidFill>
                  <a:srgbClr val="252829"/>
                </a:solidFill>
                <a:latin typeface="Ebrima"/>
                <a:cs typeface="Ebrima"/>
              </a:rPr>
              <a:t>for </a:t>
            </a:r>
            <a:r>
              <a:rPr sz="3200" b="0" i="0" spc="-86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spc="-5" dirty="0">
                <a:solidFill>
                  <a:srgbClr val="252829"/>
                </a:solidFill>
                <a:latin typeface="Ebrima"/>
                <a:cs typeface="Ebrima"/>
              </a:rPr>
              <a:t>Independence </a:t>
            </a:r>
            <a:r>
              <a:rPr sz="3200" b="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0" i="0" spc="-5" dirty="0">
                <a:solidFill>
                  <a:srgbClr val="252829"/>
                </a:solidFill>
                <a:latin typeface="Ebrima"/>
                <a:cs typeface="Ebrima"/>
              </a:rPr>
              <a:t>movement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8998" y="2751835"/>
            <a:ext cx="5524500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85"/>
              </a:spcBef>
            </a:pPr>
            <a:r>
              <a:rPr sz="2400" spc="-15" dirty="0">
                <a:latin typeface="Calibri"/>
                <a:cs typeface="Calibri"/>
              </a:rPr>
              <a:t>From Juktofront </a:t>
            </a:r>
            <a:r>
              <a:rPr sz="2400" spc="-5" dirty="0">
                <a:latin typeface="Calibri"/>
                <a:cs typeface="Calibri"/>
              </a:rPr>
              <a:t>election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election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1970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consists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actual </a:t>
            </a:r>
            <a:r>
              <a:rPr sz="2400" spc="-15" dirty="0">
                <a:latin typeface="Calibri"/>
                <a:cs typeface="Calibri"/>
              </a:rPr>
              <a:t>preparation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freedom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Bangladesh.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2971800" cy="6858000"/>
            </a:xfrm>
            <a:custGeom>
              <a:avLst/>
              <a:gdLst/>
              <a:ahLst/>
              <a:cxnLst/>
              <a:rect l="l" t="t" r="r" b="b"/>
              <a:pathLst>
                <a:path w="2971800" h="6858000">
                  <a:moveTo>
                    <a:pt x="2971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971800" y="68580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C7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336806"/>
            <a:ext cx="2396490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Ebrima"/>
                <a:cs typeface="Ebrima"/>
              </a:rPr>
              <a:t>Central </a:t>
            </a:r>
            <a:r>
              <a:rPr sz="3200" b="0" i="0" dirty="0">
                <a:solidFill>
                  <a:srgbClr val="000000"/>
                </a:solidFill>
                <a:latin typeface="Ebrima"/>
                <a:cs typeface="Ebrima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Ebrima"/>
                <a:cs typeface="Ebrima"/>
              </a:rPr>
              <a:t>intervention </a:t>
            </a:r>
            <a:r>
              <a:rPr sz="3200" b="0" i="0" dirty="0">
                <a:solidFill>
                  <a:srgbClr val="000000"/>
                </a:solidFill>
                <a:latin typeface="Ebrima"/>
                <a:cs typeface="Ebrima"/>
              </a:rPr>
              <a:t> and United </a:t>
            </a:r>
            <a:r>
              <a:rPr sz="3200" b="0" i="0" spc="5" dirty="0">
                <a:solidFill>
                  <a:srgbClr val="000000"/>
                </a:solidFill>
                <a:latin typeface="Ebrima"/>
                <a:cs typeface="Ebrima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Ebrima"/>
                <a:cs typeface="Ebrima"/>
              </a:rPr>
              <a:t>Front</a:t>
            </a:r>
            <a:r>
              <a:rPr sz="3200" b="0" i="0" spc="-80" dirty="0">
                <a:solidFill>
                  <a:srgbClr val="000000"/>
                </a:solidFill>
                <a:latin typeface="Ebrima"/>
                <a:cs typeface="Ebrima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Ebrima"/>
                <a:cs typeface="Ebrima"/>
              </a:rPr>
              <a:t>cabinet </a:t>
            </a:r>
            <a:r>
              <a:rPr sz="3200" b="0" i="0" spc="-865" dirty="0">
                <a:solidFill>
                  <a:srgbClr val="000000"/>
                </a:solidFill>
                <a:latin typeface="Ebrima"/>
                <a:cs typeface="Ebrima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Ebrima"/>
                <a:cs typeface="Ebrima"/>
              </a:rPr>
              <a:t>abolished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3598" y="2032508"/>
            <a:ext cx="55772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Juktofront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cabinet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lasted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for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only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few </a:t>
            </a:r>
            <a:r>
              <a:rPr sz="2400" spc="-64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weeks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and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on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29</a:t>
            </a:r>
            <a:r>
              <a:rPr sz="2400" baseline="24305" dirty="0">
                <a:solidFill>
                  <a:srgbClr val="252829"/>
                </a:solidFill>
                <a:latin typeface="Ebrima"/>
                <a:cs typeface="Ebrima"/>
              </a:rPr>
              <a:t>th</a:t>
            </a:r>
            <a:r>
              <a:rPr sz="2400" spc="7" baseline="2430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May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1954,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it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was 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dismissed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by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the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central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government. 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The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reason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was the riot in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Adamjee jute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mill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and Chandragona paper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mill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show 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that government could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not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maintain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law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and</a:t>
            </a:r>
            <a:r>
              <a:rPr sz="2400" spc="1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order.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2971800" y="0"/>
                </a:moveTo>
                <a:lnTo>
                  <a:pt x="0" y="0"/>
                </a:lnTo>
                <a:lnTo>
                  <a:pt x="0" y="6858000"/>
                </a:lnTo>
                <a:lnTo>
                  <a:pt x="2971800" y="6858000"/>
                </a:lnTo>
                <a:lnTo>
                  <a:pt x="2971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295781"/>
            <a:ext cx="2002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252829"/>
                </a:solidFill>
                <a:latin typeface="Ebrima"/>
                <a:cs typeface="Ebrima"/>
              </a:rPr>
              <a:t>Aftermath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1860" y="922782"/>
            <a:ext cx="65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8998" y="922782"/>
            <a:ext cx="55264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4869">
              <a:lnSpc>
                <a:spcPct val="100000"/>
              </a:lnSpc>
              <a:spcBef>
                <a:spcPts val="100"/>
              </a:spcBef>
              <a:tabLst>
                <a:tab pos="705485" algn="l"/>
                <a:tab pos="2034539" algn="l"/>
                <a:tab pos="377571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aki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	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  </a:t>
            </a:r>
            <a:r>
              <a:rPr sz="2400" spc="-10" dirty="0">
                <a:latin typeface="Calibri"/>
                <a:cs typeface="Calibri"/>
              </a:rPr>
              <a:t>arrests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activists.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104900" algn="l"/>
                <a:tab pos="1927860" algn="l"/>
                <a:tab pos="3148965" algn="l"/>
                <a:tab pos="4036060" algn="l"/>
                <a:tab pos="503301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Chi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	Mini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azlul	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as  </a:t>
            </a:r>
            <a:r>
              <a:rPr sz="2400" spc="-5" dirty="0">
                <a:latin typeface="Calibri"/>
                <a:cs typeface="Calibri"/>
              </a:rPr>
              <a:t>placed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arrest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998" y="3117545"/>
            <a:ext cx="5527040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Maulana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Bhasani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banned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country</a:t>
            </a:r>
            <a:endParaRPr sz="24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young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leaders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including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Sheikh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Mujib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arrested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United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Front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offices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5" dirty="0">
                <a:latin typeface="Calibri"/>
                <a:cs typeface="Calibri"/>
              </a:rPr>
              <a:t>locked.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05399"/>
              <a:ext cx="9144000" cy="175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6744" y="1190244"/>
              <a:ext cx="1214627" cy="5928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3464" y="1190244"/>
              <a:ext cx="2144267" cy="5928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721096" y="1190244"/>
            <a:ext cx="3423285" cy="593090"/>
            <a:chOff x="5721096" y="1190244"/>
            <a:chExt cx="3423285" cy="59309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1096" y="1190244"/>
              <a:ext cx="1659636" cy="5928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7144" y="1190244"/>
              <a:ext cx="2276855" cy="59283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85971" y="434797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b="0" i="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59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7446" y="749426"/>
            <a:ext cx="4406265" cy="455295"/>
            <a:chOff x="4457446" y="749426"/>
            <a:chExt cx="4406265" cy="45529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7446" y="749426"/>
              <a:ext cx="1426590" cy="4537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365" y="752220"/>
              <a:ext cx="900557" cy="4509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76465" y="752220"/>
              <a:ext cx="1587245" cy="4523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83235" y="1614677"/>
            <a:ext cx="323405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70660" algn="l"/>
              </a:tabLst>
            </a:pPr>
            <a:r>
              <a:rPr sz="35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500" spc="-3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Verdana"/>
                <a:cs typeface="Verdana"/>
              </a:rPr>
              <a:t>24	</a:t>
            </a:r>
            <a:r>
              <a:rPr sz="3500" spc="-15" dirty="0">
                <a:latin typeface="Verdana"/>
                <a:cs typeface="Verdana"/>
              </a:rPr>
              <a:t>October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6755" y="1614677"/>
            <a:ext cx="443293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7655" algn="l"/>
                <a:tab pos="2769235" algn="l"/>
              </a:tabLst>
            </a:pPr>
            <a:r>
              <a:rPr sz="3500" spc="-15" dirty="0">
                <a:latin typeface="Verdana"/>
                <a:cs typeface="Verdana"/>
              </a:rPr>
              <a:t>1954	</a:t>
            </a:r>
            <a:r>
              <a:rPr sz="3500" spc="-20" dirty="0">
                <a:latin typeface="Verdana"/>
                <a:cs typeface="Verdana"/>
              </a:rPr>
              <a:t>Pak	</a:t>
            </a:r>
            <a:r>
              <a:rPr sz="3500" spc="-25" dirty="0">
                <a:latin typeface="Verdana"/>
                <a:cs typeface="Verdana"/>
              </a:rPr>
              <a:t>general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80"/>
              </a:spcBef>
            </a:pPr>
            <a:r>
              <a:rPr spc="-15" dirty="0"/>
              <a:t>Golam</a:t>
            </a:r>
            <a:r>
              <a:rPr spc="-10" dirty="0"/>
              <a:t> </a:t>
            </a:r>
            <a:r>
              <a:rPr spc="-15" dirty="0"/>
              <a:t>Mohammed</a:t>
            </a:r>
            <a:r>
              <a:rPr spc="-10" dirty="0"/>
              <a:t> </a:t>
            </a:r>
            <a:r>
              <a:rPr spc="-15" dirty="0"/>
              <a:t>departs</a:t>
            </a:r>
            <a:r>
              <a:rPr spc="-10" dirty="0"/>
              <a:t> </a:t>
            </a:r>
            <a:r>
              <a:rPr spc="-55" dirty="0"/>
              <a:t>of </a:t>
            </a:r>
            <a:r>
              <a:rPr spc="-1220" dirty="0"/>
              <a:t> </a:t>
            </a:r>
            <a:r>
              <a:rPr dirty="0"/>
              <a:t>Mass</a:t>
            </a:r>
            <a:r>
              <a:rPr spc="5" dirty="0"/>
              <a:t> </a:t>
            </a:r>
            <a:r>
              <a:rPr dirty="0"/>
              <a:t>Assemble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declare </a:t>
            </a:r>
            <a:r>
              <a:rPr spc="-1220" dirty="0"/>
              <a:t> </a:t>
            </a:r>
            <a:r>
              <a:rPr spc="-5" dirty="0"/>
              <a:t>emergency. He formed </a:t>
            </a:r>
            <a:r>
              <a:rPr dirty="0"/>
              <a:t>a </a:t>
            </a:r>
            <a:r>
              <a:rPr spc="-15" dirty="0"/>
              <a:t>ministry </a:t>
            </a:r>
            <a:r>
              <a:rPr spc="-1220" dirty="0"/>
              <a:t> </a:t>
            </a:r>
            <a:r>
              <a:rPr spc="-5" dirty="0"/>
              <a:t>with </a:t>
            </a:r>
            <a:r>
              <a:rPr dirty="0"/>
              <a:t>Ayub Khan, </a:t>
            </a:r>
            <a:r>
              <a:rPr spc="-5" dirty="0"/>
              <a:t>Iskandar </a:t>
            </a:r>
            <a:r>
              <a:rPr spc="-20" dirty="0"/>
              <a:t>Mirza, </a:t>
            </a:r>
            <a:r>
              <a:rPr spc="-15" dirty="0"/>
              <a:t> </a:t>
            </a:r>
            <a:r>
              <a:rPr dirty="0"/>
              <a:t>khan </a:t>
            </a:r>
            <a:r>
              <a:rPr spc="-5" dirty="0"/>
              <a:t>shaeb and </a:t>
            </a:r>
            <a:r>
              <a:rPr spc="-10" dirty="0"/>
              <a:t>later </a:t>
            </a:r>
            <a:r>
              <a:rPr spc="-15" dirty="0"/>
              <a:t>Sharawardy </a:t>
            </a:r>
            <a:r>
              <a:rPr spc="-1220" dirty="0"/>
              <a:t> </a:t>
            </a:r>
            <a:r>
              <a:rPr spc="-5" dirty="0"/>
              <a:t>as</a:t>
            </a:r>
            <a:r>
              <a:rPr spc="-25" dirty="0"/>
              <a:t> </a:t>
            </a:r>
            <a:r>
              <a:rPr spc="-10" dirty="0"/>
              <a:t>law</a:t>
            </a:r>
            <a:r>
              <a:rPr spc="-55" dirty="0"/>
              <a:t> </a:t>
            </a:r>
            <a:r>
              <a:rPr spc="-15" dirty="0"/>
              <a:t>ministry.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828799"/>
              <a:ext cx="6894576" cy="4724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91" y="1124711"/>
              <a:ext cx="1214627" cy="5928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791711" y="1124711"/>
            <a:ext cx="5352415" cy="593090"/>
            <a:chOff x="3791711" y="1124711"/>
            <a:chExt cx="5352415" cy="5930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1711" y="1124711"/>
              <a:ext cx="2977895" cy="5928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1124711"/>
              <a:ext cx="2895600" cy="5928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116067" y="1387728"/>
            <a:ext cx="4028440" cy="1031240"/>
            <a:chOff x="5116067" y="1387728"/>
            <a:chExt cx="4028440" cy="10312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6067" y="1825751"/>
              <a:ext cx="4027932" cy="5928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9706" y="1387728"/>
              <a:ext cx="3292728" cy="4522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84219" y="368884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59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81094" y="686688"/>
            <a:ext cx="2178811" cy="4522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37781" y="686688"/>
            <a:ext cx="2185289" cy="452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05399"/>
              <a:ext cx="9144000" cy="175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331" y="3044952"/>
              <a:ext cx="5966460" cy="11993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2415" y="3044952"/>
              <a:ext cx="3982212" cy="11993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70" dirty="0"/>
              <a:t> </a:t>
            </a:r>
            <a:r>
              <a:rPr spc="-2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700" y="4550662"/>
              <a:ext cx="3124200" cy="2295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0" y="4475986"/>
              <a:ext cx="2717292" cy="23698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965704" y="897636"/>
            <a:ext cx="5026660" cy="554990"/>
            <a:chOff x="2965704" y="897636"/>
            <a:chExt cx="5026660" cy="5549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5704" y="897636"/>
              <a:ext cx="1162812" cy="554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4136" y="897636"/>
              <a:ext cx="4617720" cy="5547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64484" y="175336"/>
            <a:ext cx="36322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56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6400" y="495934"/>
            <a:ext cx="7018020" cy="3618865"/>
            <a:chOff x="1676400" y="495934"/>
            <a:chExt cx="7018020" cy="361886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7422" y="495934"/>
              <a:ext cx="3853053" cy="4140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0" y="1295400"/>
              <a:ext cx="4122420" cy="2819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0" y="1543812"/>
              <a:ext cx="3124200" cy="2514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2971800" cy="6858000"/>
            </a:xfrm>
            <a:custGeom>
              <a:avLst/>
              <a:gdLst/>
              <a:ahLst/>
              <a:cxnLst/>
              <a:rect l="l" t="t" r="r" b="b"/>
              <a:pathLst>
                <a:path w="2971800" h="6858000">
                  <a:moveTo>
                    <a:pt x="2971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971800" y="68580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C7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632205"/>
            <a:ext cx="225171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Form</a:t>
            </a:r>
            <a:r>
              <a:rPr sz="3600" i="0" spc="-15" dirty="0">
                <a:solidFill>
                  <a:srgbClr val="252829"/>
                </a:solidFill>
                <a:latin typeface="Ebrima"/>
                <a:cs typeface="Ebrima"/>
              </a:rPr>
              <a:t>a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tion  Of Awami </a:t>
            </a:r>
            <a:r>
              <a:rPr sz="3600" i="0" spc="-98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Muslim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League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975" y="2212085"/>
            <a:ext cx="53301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Ebrima"/>
                <a:cs typeface="Ebrima"/>
              </a:rPr>
              <a:t>The Awami League was founded </a:t>
            </a:r>
            <a:r>
              <a:rPr sz="2400" spc="5" dirty="0">
                <a:latin typeface="Ebrima"/>
                <a:cs typeface="Ebrima"/>
              </a:rPr>
              <a:t>in </a:t>
            </a:r>
            <a:r>
              <a:rPr sz="2400" spc="1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Rose </a:t>
            </a:r>
            <a:r>
              <a:rPr sz="2400" spc="-10" dirty="0">
                <a:latin typeface="Ebrima"/>
                <a:cs typeface="Ebrima"/>
              </a:rPr>
              <a:t>Garden </a:t>
            </a:r>
            <a:r>
              <a:rPr sz="2400" spc="-5" dirty="0">
                <a:latin typeface="Ebrima"/>
                <a:cs typeface="Ebrima"/>
              </a:rPr>
              <a:t>of KM </a:t>
            </a:r>
            <a:r>
              <a:rPr sz="2400" dirty="0">
                <a:latin typeface="Ebrima"/>
                <a:cs typeface="Ebrima"/>
              </a:rPr>
              <a:t>Das Lane, </a:t>
            </a:r>
            <a:r>
              <a:rPr sz="2400" spc="-5" dirty="0">
                <a:latin typeface="Ebrima"/>
                <a:cs typeface="Ebrima"/>
              </a:rPr>
              <a:t>Dhaka </a:t>
            </a:r>
            <a:r>
              <a:rPr sz="2400" spc="-64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on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23</a:t>
            </a:r>
            <a:r>
              <a:rPr sz="2400" spc="1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June</a:t>
            </a:r>
            <a:r>
              <a:rPr sz="2400" spc="2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1949.</a:t>
            </a:r>
            <a:endParaRPr sz="24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100">
              <a:latin typeface="Ebrima"/>
              <a:cs typeface="Ebrima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Ebrima"/>
                <a:cs typeface="Ebrima"/>
              </a:rPr>
              <a:t>Founded by </a:t>
            </a:r>
            <a:r>
              <a:rPr sz="2400" dirty="0">
                <a:latin typeface="Ebrima"/>
                <a:cs typeface="Ebrima"/>
              </a:rPr>
              <a:t>A faction </a:t>
            </a:r>
            <a:r>
              <a:rPr sz="2400" spc="-5" dirty="0">
                <a:latin typeface="Ebrima"/>
                <a:cs typeface="Ebrima"/>
              </a:rPr>
              <a:t>of </a:t>
            </a:r>
            <a:r>
              <a:rPr sz="2400" dirty="0">
                <a:latin typeface="Ebrima"/>
                <a:cs typeface="Ebrima"/>
              </a:rPr>
              <a:t>the </a:t>
            </a:r>
            <a:r>
              <a:rPr sz="2400" spc="-5" dirty="0">
                <a:latin typeface="Ebrima"/>
                <a:cs typeface="Ebrima"/>
              </a:rPr>
              <a:t>Bengal </a:t>
            </a:r>
            <a:r>
              <a:rPr sz="240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Provincial</a:t>
            </a:r>
            <a:r>
              <a:rPr sz="2400" spc="55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Muslim</a:t>
            </a:r>
            <a:r>
              <a:rPr sz="2400" spc="51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League</a:t>
            </a:r>
            <a:r>
              <a:rPr sz="2400" spc="53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headed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8875" y="4406900"/>
            <a:ext cx="4985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  <a:tab pos="1957070" algn="l"/>
                <a:tab pos="3361054" algn="l"/>
              </a:tabLst>
            </a:pPr>
            <a:r>
              <a:rPr sz="2400" dirty="0">
                <a:latin typeface="Ebrima"/>
                <a:cs typeface="Ebrima"/>
              </a:rPr>
              <a:t>by	</a:t>
            </a:r>
            <a:r>
              <a:rPr sz="1900" spc="10" dirty="0">
                <a:latin typeface="Ebrima"/>
                <a:cs typeface="Ebrima"/>
              </a:rPr>
              <a:t>HUSEYN	SHAHEED	SUHRAWARDY</a:t>
            </a:r>
            <a:endParaRPr sz="19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Ebrima"/>
                <a:cs typeface="Ebrima"/>
              </a:rPr>
              <a:t>and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1900" spc="10" dirty="0">
                <a:latin typeface="Ebrima"/>
                <a:cs typeface="Ebrima"/>
              </a:rPr>
              <a:t>ABUL</a:t>
            </a:r>
            <a:r>
              <a:rPr sz="1900" spc="110" dirty="0">
                <a:latin typeface="Ebrima"/>
                <a:cs typeface="Ebrima"/>
              </a:rPr>
              <a:t> </a:t>
            </a:r>
            <a:r>
              <a:rPr sz="1900" spc="10" dirty="0">
                <a:latin typeface="Ebrima"/>
                <a:cs typeface="Ebrima"/>
              </a:rPr>
              <a:t>HASHIM</a:t>
            </a:r>
            <a:r>
              <a:rPr sz="2400" spc="10" dirty="0">
                <a:latin typeface="Ebrima"/>
                <a:cs typeface="Ebrima"/>
              </a:rPr>
              <a:t>.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67000" cy="6858000"/>
          </a:xfrm>
          <a:custGeom>
            <a:avLst/>
            <a:gdLst/>
            <a:ahLst/>
            <a:cxnLst/>
            <a:rect l="l" t="t" r="r" b="b"/>
            <a:pathLst>
              <a:path w="2667000" h="6858000">
                <a:moveTo>
                  <a:pt x="2667000" y="0"/>
                </a:moveTo>
                <a:lnTo>
                  <a:pt x="0" y="0"/>
                </a:lnTo>
                <a:lnTo>
                  <a:pt x="0" y="6858000"/>
                </a:lnTo>
                <a:lnTo>
                  <a:pt x="2667000" y="6858000"/>
                </a:lnTo>
                <a:lnTo>
                  <a:pt x="26670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304925"/>
            <a:ext cx="166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Leaders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1658492"/>
            <a:ext cx="305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Ebrima"/>
                <a:cs typeface="Ebrima"/>
              </a:rPr>
              <a:t>It</a:t>
            </a:r>
            <a:r>
              <a:rPr sz="2400" spc="-2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was</a:t>
            </a:r>
            <a:r>
              <a:rPr sz="2400" spc="-2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established</a:t>
            </a:r>
            <a:r>
              <a:rPr sz="2400" spc="-2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with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2390013"/>
            <a:ext cx="161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2400" dirty="0">
                <a:latin typeface="Ebrima"/>
                <a:cs typeface="Ebrima"/>
              </a:rPr>
              <a:t>Maul</a:t>
            </a:r>
            <a:r>
              <a:rPr sz="2400" spc="5" dirty="0">
                <a:latin typeface="Ebrima"/>
                <a:cs typeface="Ebrima"/>
              </a:rPr>
              <a:t>a</a:t>
            </a:r>
            <a:r>
              <a:rPr sz="2400" dirty="0">
                <a:latin typeface="Ebrima"/>
                <a:cs typeface="Ebrima"/>
              </a:rPr>
              <a:t>na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2583" y="2450973"/>
            <a:ext cx="7759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0" dirty="0">
                <a:latin typeface="Ebrima"/>
                <a:cs typeface="Ebrima"/>
              </a:rPr>
              <a:t>ABDUL</a:t>
            </a:r>
            <a:endParaRPr sz="19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369" y="2450973"/>
            <a:ext cx="81153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" dirty="0">
                <a:latin typeface="Ebrima"/>
                <a:cs typeface="Ebrima"/>
              </a:rPr>
              <a:t>HAM</a:t>
            </a:r>
            <a:r>
              <a:rPr sz="1900" dirty="0">
                <a:latin typeface="Ebrima"/>
                <a:cs typeface="Ebrima"/>
              </a:rPr>
              <a:t>ID</a:t>
            </a:r>
            <a:endParaRPr sz="19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5333" y="2450973"/>
            <a:ext cx="67881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Ebrima"/>
                <a:cs typeface="Ebrima"/>
              </a:rPr>
              <a:t>K</a:t>
            </a:r>
            <a:r>
              <a:rPr sz="1900" spc="15" dirty="0">
                <a:latin typeface="Ebrima"/>
                <a:cs typeface="Ebrima"/>
              </a:rPr>
              <a:t>H</a:t>
            </a:r>
            <a:r>
              <a:rPr sz="1900" spc="-5" dirty="0">
                <a:latin typeface="Ebrima"/>
                <a:cs typeface="Ebrima"/>
              </a:rPr>
              <a:t>A</a:t>
            </a:r>
            <a:r>
              <a:rPr sz="1900" spc="15" dirty="0">
                <a:latin typeface="Ebrima"/>
                <a:cs typeface="Ebrima"/>
              </a:rPr>
              <a:t>N</a:t>
            </a:r>
            <a:endParaRPr sz="1900">
              <a:latin typeface="Ebrima"/>
              <a:cs typeface="Ebri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75" y="2755849"/>
            <a:ext cx="30899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latin typeface="Ebrima"/>
                <a:cs typeface="Ebrima"/>
              </a:rPr>
              <a:t>BHASANI</a:t>
            </a:r>
            <a:r>
              <a:rPr sz="1900" spc="1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as</a:t>
            </a:r>
            <a:r>
              <a:rPr sz="2400" spc="-4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president</a:t>
            </a:r>
            <a:endParaRPr sz="2400">
              <a:latin typeface="Ebrima"/>
              <a:cs typeface="Ebrima"/>
            </a:endParaRPr>
          </a:p>
          <a:p>
            <a:pPr marL="355600" marR="141605" indent="-342900">
              <a:lnSpc>
                <a:spcPct val="100000"/>
              </a:lnSpc>
              <a:buFont typeface="Arial MT"/>
              <a:buChar char="•"/>
              <a:tabLst>
                <a:tab pos="438784" algn="l"/>
                <a:tab pos="439420" algn="l"/>
                <a:tab pos="2033270" algn="l"/>
              </a:tabLst>
            </a:pPr>
            <a:r>
              <a:rPr dirty="0"/>
              <a:t>	</a:t>
            </a:r>
            <a:r>
              <a:rPr sz="2400" spc="-5" dirty="0">
                <a:latin typeface="Ebrima"/>
                <a:cs typeface="Ebrima"/>
              </a:rPr>
              <a:t>Shamsu</a:t>
            </a:r>
            <a:r>
              <a:rPr sz="2400" dirty="0">
                <a:latin typeface="Ebrima"/>
                <a:cs typeface="Ebrima"/>
              </a:rPr>
              <a:t>l	Hoque  </a:t>
            </a:r>
            <a:r>
              <a:rPr sz="2400" spc="-5" dirty="0">
                <a:latin typeface="Ebrima"/>
                <a:cs typeface="Ebrima"/>
              </a:rPr>
              <a:t>sec</a:t>
            </a:r>
            <a:r>
              <a:rPr sz="2400" dirty="0">
                <a:latin typeface="Ebrima"/>
                <a:cs typeface="Ebrima"/>
              </a:rPr>
              <a:t>retary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0053" y="3121914"/>
            <a:ext cx="1781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400" dirty="0">
                <a:latin typeface="Ebrima"/>
                <a:cs typeface="Ebrima"/>
              </a:rPr>
              <a:t>as	</a:t>
            </a:r>
            <a:r>
              <a:rPr sz="2400" spc="-5" dirty="0">
                <a:latin typeface="Ebrima"/>
                <a:cs typeface="Ebrima"/>
              </a:rPr>
              <a:t>general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7375" y="3853433"/>
            <a:ext cx="51758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Ebrima"/>
                <a:cs typeface="Ebrima"/>
              </a:rPr>
              <a:t>Sheikh</a:t>
            </a:r>
            <a:r>
              <a:rPr sz="2400" spc="-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Mujibur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Rahman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(then </a:t>
            </a:r>
            <a:r>
              <a:rPr sz="2400" spc="-64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interned in jail), </a:t>
            </a:r>
            <a:r>
              <a:rPr sz="2400" dirty="0">
                <a:latin typeface="Ebrima"/>
                <a:cs typeface="Ebrima"/>
              </a:rPr>
              <a:t>Khondakar </a:t>
            </a:r>
            <a:r>
              <a:rPr sz="2400" spc="-5" dirty="0">
                <a:latin typeface="Ebrima"/>
                <a:cs typeface="Ebrima"/>
              </a:rPr>
              <a:t>Mostaq </a:t>
            </a:r>
            <a:r>
              <a:rPr sz="2400" dirty="0">
                <a:latin typeface="Ebrima"/>
                <a:cs typeface="Ebrima"/>
              </a:rPr>
              <a:t> Ahmed and AK </a:t>
            </a:r>
            <a:r>
              <a:rPr sz="2400" spc="-5" dirty="0">
                <a:latin typeface="Ebrima"/>
                <a:cs typeface="Ebrima"/>
              </a:rPr>
              <a:t>Rafiqul </a:t>
            </a:r>
            <a:r>
              <a:rPr sz="2400" dirty="0">
                <a:latin typeface="Ebrima"/>
                <a:cs typeface="Ebrima"/>
              </a:rPr>
              <a:t>Hussain as 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joint</a:t>
            </a:r>
            <a:r>
              <a:rPr sz="2400" spc="3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secretaries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2971800" y="0"/>
                </a:moveTo>
                <a:lnTo>
                  <a:pt x="0" y="0"/>
                </a:lnTo>
                <a:lnTo>
                  <a:pt x="0" y="6858000"/>
                </a:lnTo>
                <a:lnTo>
                  <a:pt x="2971800" y="6858000"/>
                </a:lnTo>
                <a:lnTo>
                  <a:pt x="2971800" y="0"/>
                </a:lnTo>
                <a:close/>
              </a:path>
            </a:pathLst>
          </a:custGeom>
          <a:solidFill>
            <a:srgbClr val="C7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25966"/>
            <a:ext cx="214249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Awami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Muslim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League</a:t>
            </a:r>
            <a:r>
              <a:rPr sz="3600" i="0" spc="-7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to </a:t>
            </a:r>
            <a:r>
              <a:rPr sz="3600" i="0" spc="-98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5" dirty="0">
                <a:solidFill>
                  <a:srgbClr val="252829"/>
                </a:solidFill>
                <a:latin typeface="Ebrima"/>
                <a:cs typeface="Ebrima"/>
              </a:rPr>
              <a:t>Awami </a:t>
            </a:r>
            <a:r>
              <a:rPr sz="3600" i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i="0" spc="-10" dirty="0">
                <a:solidFill>
                  <a:srgbClr val="252829"/>
                </a:solidFill>
                <a:latin typeface="Ebrima"/>
                <a:cs typeface="Ebrima"/>
              </a:rPr>
              <a:t>League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3121914"/>
            <a:ext cx="51771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Ebrima"/>
                <a:cs typeface="Ebrima"/>
              </a:rPr>
              <a:t>As a </a:t>
            </a:r>
            <a:r>
              <a:rPr sz="2400" spc="-5" dirty="0">
                <a:latin typeface="Ebrima"/>
                <a:cs typeface="Ebrima"/>
              </a:rPr>
              <a:t>mark of its secular </a:t>
            </a:r>
            <a:r>
              <a:rPr sz="2400" dirty="0">
                <a:latin typeface="Ebrima"/>
                <a:cs typeface="Ebrima"/>
              </a:rPr>
              <a:t>posture, the 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term </a:t>
            </a:r>
            <a:r>
              <a:rPr sz="2400" spc="-5" dirty="0">
                <a:latin typeface="Ebrima"/>
                <a:cs typeface="Ebrima"/>
              </a:rPr>
              <a:t>'Muslim' </a:t>
            </a:r>
            <a:r>
              <a:rPr sz="2400" dirty="0">
                <a:latin typeface="Ebrima"/>
                <a:cs typeface="Ebrima"/>
              </a:rPr>
              <a:t>was </a:t>
            </a:r>
            <a:r>
              <a:rPr sz="2400" spc="-5" dirty="0">
                <a:latin typeface="Ebrima"/>
                <a:cs typeface="Ebrima"/>
              </a:rPr>
              <a:t>deleted </a:t>
            </a:r>
            <a:r>
              <a:rPr sz="2400" dirty="0">
                <a:latin typeface="Ebrima"/>
                <a:cs typeface="Ebrima"/>
              </a:rPr>
              <a:t>from the 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name </a:t>
            </a:r>
            <a:r>
              <a:rPr sz="2400" spc="-5" dirty="0">
                <a:latin typeface="Ebrima"/>
                <a:cs typeface="Ebrima"/>
              </a:rPr>
              <a:t>of </a:t>
            </a:r>
            <a:r>
              <a:rPr sz="2400" spc="5" dirty="0">
                <a:latin typeface="Ebrima"/>
                <a:cs typeface="Ebrima"/>
              </a:rPr>
              <a:t>the </a:t>
            </a:r>
            <a:r>
              <a:rPr sz="2400" dirty="0">
                <a:latin typeface="Ebrima"/>
                <a:cs typeface="Ebrima"/>
              </a:rPr>
              <a:t>party at its third council 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meeting</a:t>
            </a:r>
            <a:r>
              <a:rPr sz="2400" spc="-2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held </a:t>
            </a:r>
            <a:r>
              <a:rPr sz="2400" spc="-5" dirty="0">
                <a:latin typeface="Ebrima"/>
                <a:cs typeface="Ebrima"/>
              </a:rPr>
              <a:t>on </a:t>
            </a:r>
            <a:r>
              <a:rPr sz="2400" dirty="0">
                <a:latin typeface="Ebrima"/>
                <a:cs typeface="Ebrima"/>
              </a:rPr>
              <a:t>21-23</a:t>
            </a:r>
            <a:r>
              <a:rPr sz="2400" spc="1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October</a:t>
            </a:r>
            <a:r>
              <a:rPr sz="2400" spc="-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1955.</a:t>
            </a:r>
            <a:endParaRPr sz="2400">
              <a:latin typeface="Ebrima"/>
              <a:cs typeface="Ebri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088" y="110744"/>
            <a:ext cx="3708019" cy="2765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05399"/>
              <a:ext cx="9144000" cy="175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5987" y="597788"/>
            <a:ext cx="43402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003063"/>
                </a:solidFill>
                <a:latin typeface="Verdana"/>
                <a:cs typeface="Verdana"/>
              </a:rPr>
              <a:t>Election</a:t>
            </a:r>
            <a:r>
              <a:rPr sz="3800" b="1" spc="-135" dirty="0">
                <a:solidFill>
                  <a:srgbClr val="003063"/>
                </a:solidFill>
                <a:latin typeface="Verdana"/>
                <a:cs typeface="Verdana"/>
              </a:rPr>
              <a:t> </a:t>
            </a:r>
            <a:r>
              <a:rPr sz="3800" b="1" spc="-5" dirty="0">
                <a:solidFill>
                  <a:srgbClr val="003063"/>
                </a:solidFill>
                <a:latin typeface="Verdana"/>
                <a:cs typeface="Verdana"/>
              </a:rPr>
              <a:t>in</a:t>
            </a:r>
            <a:r>
              <a:rPr sz="3800" b="1" spc="-95" dirty="0">
                <a:solidFill>
                  <a:srgbClr val="003063"/>
                </a:solidFill>
                <a:latin typeface="Verdana"/>
                <a:cs typeface="Verdana"/>
              </a:rPr>
              <a:t> </a:t>
            </a:r>
            <a:r>
              <a:rPr sz="3800" b="1" spc="-30" dirty="0">
                <a:solidFill>
                  <a:srgbClr val="003063"/>
                </a:solidFill>
                <a:latin typeface="Verdana"/>
                <a:cs typeface="Verdana"/>
              </a:rPr>
              <a:t>1954</a:t>
            </a:r>
            <a:endParaRPr sz="3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8995" y="2202179"/>
            <a:ext cx="1984375" cy="492759"/>
            <a:chOff x="348995" y="2202179"/>
            <a:chExt cx="1984375" cy="492759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995" y="2202179"/>
              <a:ext cx="1281684" cy="4922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263" y="2202179"/>
              <a:ext cx="1363980" cy="49225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35152" y="2202179"/>
            <a:ext cx="8100059" cy="1092835"/>
            <a:chOff x="835152" y="2202179"/>
            <a:chExt cx="8100059" cy="109283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1284" y="2202179"/>
              <a:ext cx="1431036" cy="4922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8752" y="2202179"/>
              <a:ext cx="2276855" cy="4922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5755" y="2202179"/>
              <a:ext cx="1019555" cy="4922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4123" y="2202179"/>
              <a:ext cx="1513331" cy="4922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7604" y="2202179"/>
              <a:ext cx="2197607" cy="4922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5152" y="2802635"/>
              <a:ext cx="2901696" cy="4922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44824" y="2802635"/>
              <a:ext cx="1431036" cy="4922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77740" y="2802635"/>
              <a:ext cx="1510284" cy="492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9904" y="2802635"/>
              <a:ext cx="990600" cy="4922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82384" y="2802635"/>
              <a:ext cx="1926335" cy="492251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06831" y="1561541"/>
            <a:ext cx="56578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0" b="0" i="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endParaRPr sz="5000">
              <a:latin typeface="Wingdings"/>
              <a:cs typeface="Wingding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74216" y="1872360"/>
            <a:ext cx="7299959" cy="1023619"/>
            <a:chOff x="1174216" y="1872360"/>
            <a:chExt cx="7299959" cy="1023619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2032" y="1877948"/>
              <a:ext cx="743966" cy="3351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99386" y="1872360"/>
              <a:ext cx="806957" cy="34099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88918" y="1877948"/>
              <a:ext cx="1621535" cy="3354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25942" y="1872360"/>
              <a:ext cx="390632" cy="3407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03213" y="1877948"/>
              <a:ext cx="859789" cy="3354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76693" y="1877948"/>
              <a:ext cx="1395856" cy="4175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74216" y="2478404"/>
              <a:ext cx="2227478" cy="4175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52418" y="2559176"/>
              <a:ext cx="810514" cy="2543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13400" y="2478404"/>
              <a:ext cx="841121" cy="33515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25565" y="2478404"/>
              <a:ext cx="321310" cy="33007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21473" y="2478404"/>
              <a:ext cx="1252093" cy="33515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112926" y="2934715"/>
            <a:ext cx="7409180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latin typeface="Franklin Gothic Medium"/>
                <a:cs typeface="Franklin Gothic Medium"/>
              </a:rPr>
              <a:t>1954 under </a:t>
            </a:r>
            <a:r>
              <a:rPr sz="3900" dirty="0">
                <a:latin typeface="Franklin Gothic Medium"/>
                <a:cs typeface="Franklin Gothic Medium"/>
              </a:rPr>
              <a:t>the India </a:t>
            </a:r>
            <a:r>
              <a:rPr sz="3900" spc="-5" dirty="0">
                <a:latin typeface="Franklin Gothic Medium"/>
                <a:cs typeface="Franklin Gothic Medium"/>
              </a:rPr>
              <a:t>Act </a:t>
            </a:r>
            <a:r>
              <a:rPr sz="3900" spc="5" dirty="0">
                <a:latin typeface="Franklin Gothic Medium"/>
                <a:cs typeface="Franklin Gothic Medium"/>
              </a:rPr>
              <a:t>of </a:t>
            </a:r>
            <a:r>
              <a:rPr sz="3900" spc="-10" dirty="0">
                <a:latin typeface="Franklin Gothic Medium"/>
                <a:cs typeface="Franklin Gothic Medium"/>
              </a:rPr>
              <a:t>1935. </a:t>
            </a:r>
            <a:r>
              <a:rPr sz="3900" spc="-5" dirty="0">
                <a:latin typeface="Franklin Gothic Medium"/>
                <a:cs typeface="Franklin Gothic Medium"/>
              </a:rPr>
              <a:t> The</a:t>
            </a:r>
            <a:r>
              <a:rPr sz="3900" dirty="0">
                <a:latin typeface="Franklin Gothic Medium"/>
                <a:cs typeface="Franklin Gothic Medium"/>
              </a:rPr>
              <a:t> contesting</a:t>
            </a:r>
            <a:r>
              <a:rPr sz="3900" spc="5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parties</a:t>
            </a:r>
            <a:r>
              <a:rPr sz="3900" spc="5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in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-20" dirty="0">
                <a:latin typeface="Franklin Gothic Medium"/>
                <a:cs typeface="Franklin Gothic Medium"/>
              </a:rPr>
              <a:t>the </a:t>
            </a:r>
            <a:r>
              <a:rPr sz="3900" spc="-15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elections</a:t>
            </a:r>
            <a:r>
              <a:rPr sz="3900" dirty="0">
                <a:latin typeface="Franklin Gothic Medium"/>
                <a:cs typeface="Franklin Gothic Medium"/>
              </a:rPr>
              <a:t> were</a:t>
            </a:r>
            <a:r>
              <a:rPr sz="3900" spc="5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the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ruling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-10" dirty="0">
                <a:latin typeface="Franklin Gothic Medium"/>
                <a:cs typeface="Franklin Gothic Medium"/>
              </a:rPr>
              <a:t>Muslim </a:t>
            </a:r>
            <a:r>
              <a:rPr sz="3900" spc="-960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League and a </a:t>
            </a:r>
            <a:r>
              <a:rPr sz="3900" dirty="0" smtClean="0">
                <a:latin typeface="Franklin Gothic Medium"/>
                <a:cs typeface="Franklin Gothic Medium"/>
              </a:rPr>
              <a:t>f</a:t>
            </a:r>
            <a:r>
              <a:rPr lang="en-US" sz="3900" dirty="0" smtClean="0">
                <a:latin typeface="Franklin Gothic Medium"/>
                <a:cs typeface="Franklin Gothic Medium"/>
              </a:rPr>
              <a:t>our</a:t>
            </a:r>
            <a:r>
              <a:rPr sz="3900" dirty="0" smtClean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- party </a:t>
            </a:r>
            <a:r>
              <a:rPr sz="3900" spc="-10" dirty="0">
                <a:latin typeface="Franklin Gothic Medium"/>
                <a:cs typeface="Franklin Gothic Medium"/>
              </a:rPr>
              <a:t>alliance </a:t>
            </a:r>
            <a:r>
              <a:rPr sz="3900" spc="-5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called</a:t>
            </a:r>
            <a:r>
              <a:rPr sz="3900" spc="-210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United</a:t>
            </a:r>
            <a:r>
              <a:rPr sz="3900" spc="-135" dirty="0">
                <a:latin typeface="Franklin Gothic Medium"/>
                <a:cs typeface="Franklin Gothic Medium"/>
              </a:rPr>
              <a:t> </a:t>
            </a:r>
            <a:r>
              <a:rPr sz="3900" spc="-15" dirty="0">
                <a:latin typeface="Franklin Gothic Medium"/>
                <a:cs typeface="Franklin Gothic Medium"/>
              </a:rPr>
              <a:t>Front</a:t>
            </a:r>
            <a:r>
              <a:rPr sz="3900" spc="-114" dirty="0">
                <a:latin typeface="Franklin Gothic Medium"/>
                <a:cs typeface="Franklin Gothic Medium"/>
              </a:rPr>
              <a:t> </a:t>
            </a:r>
            <a:r>
              <a:rPr sz="3900" spc="-15" dirty="0">
                <a:latin typeface="Franklin Gothic Medium"/>
                <a:cs typeface="Franklin Gothic Medium"/>
              </a:rPr>
              <a:t>(Juktofront</a:t>
            </a:r>
            <a:r>
              <a:rPr sz="3000" spc="-15" dirty="0">
                <a:latin typeface="Franklin Gothic Medium"/>
                <a:cs typeface="Franklin Gothic Medium"/>
              </a:rPr>
              <a:t>).</a:t>
            </a:r>
            <a:endParaRPr sz="30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05399"/>
              <a:ext cx="9144000" cy="175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4076" y="569975"/>
              <a:ext cx="1923288" cy="4069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6928" y="569975"/>
              <a:ext cx="882396" cy="40690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23459" y="569976"/>
            <a:ext cx="1716024" cy="40690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033771" y="794004"/>
            <a:ext cx="2586355" cy="2155190"/>
            <a:chOff x="5033771" y="794004"/>
            <a:chExt cx="2586355" cy="215519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3771" y="1080515"/>
              <a:ext cx="1505712" cy="4069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8185" y="794004"/>
              <a:ext cx="955675" cy="2954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4999" y="1043940"/>
              <a:ext cx="1905000" cy="190500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21051" y="17526"/>
            <a:ext cx="2825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i="0" spc="1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4250">
              <a:latin typeface="Georgia"/>
              <a:cs typeface="Georg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58346" y="285115"/>
            <a:ext cx="1382411" cy="293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51121" y="283463"/>
            <a:ext cx="351281" cy="2954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11750" y="285750"/>
            <a:ext cx="1140460" cy="29311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31764" y="4267200"/>
            <a:ext cx="2505456" cy="18288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63930" y="2261361"/>
            <a:ext cx="427672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6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WAMI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1900" spc="5" dirty="0">
                <a:latin typeface="Calibri"/>
                <a:cs typeface="Calibri"/>
              </a:rPr>
              <a:t>USLIM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1900" dirty="0">
                <a:latin typeface="Calibri"/>
                <a:cs typeface="Calibri"/>
              </a:rPr>
              <a:t>EAGUE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333333"/>
                </a:solidFill>
                <a:latin typeface="Arial MT"/>
                <a:cs typeface="Arial MT"/>
              </a:rPr>
              <a:t>Maulana</a:t>
            </a:r>
            <a:r>
              <a:rPr sz="18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333333"/>
                </a:solidFill>
                <a:latin typeface="Arial MT"/>
                <a:cs typeface="Arial MT"/>
              </a:rPr>
              <a:t>Abdul </a:t>
            </a:r>
            <a:r>
              <a:rPr sz="1800" spc="-48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Hamid</a:t>
            </a:r>
            <a:r>
              <a:rPr sz="18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Khan</a:t>
            </a:r>
            <a:r>
              <a:rPr sz="18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Arial MT"/>
                <a:cs typeface="Arial MT"/>
              </a:rPr>
              <a:t>Bhasani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825"/>
              </a:spcBef>
            </a:pP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2.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Kri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Srami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ar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sz="2400" spc="-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Ha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0653" y="3569030"/>
            <a:ext cx="69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Ath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930" y="3569030"/>
            <a:ext cx="370141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3Nizam-e-Islam,(Mawlana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Ali)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4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anatantr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(Ha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ziD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3933"/>
              <a:ext cx="8839200" cy="52816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47" y="1190244"/>
              <a:ext cx="1214628" cy="5928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58368" y="1190244"/>
            <a:ext cx="8486140" cy="593090"/>
            <a:chOff x="658368" y="1190244"/>
            <a:chExt cx="8486140" cy="5930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68" y="1190244"/>
              <a:ext cx="2369820" cy="5928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456" y="1190244"/>
              <a:ext cx="2595372" cy="5928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8096" y="1190244"/>
              <a:ext cx="2147316" cy="5928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4015" y="1190244"/>
              <a:ext cx="2919984" cy="59283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50240" y="434797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59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2400" y="752220"/>
            <a:ext cx="7804150" cy="452755"/>
            <a:chOff x="1022400" y="752220"/>
            <a:chExt cx="7804150" cy="4527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2400" y="752220"/>
              <a:ext cx="1596085" cy="4523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9094" y="752220"/>
              <a:ext cx="1771777" cy="4523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9702" y="752220"/>
              <a:ext cx="1329182" cy="4523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7654" y="752220"/>
              <a:ext cx="2188464" cy="4523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1127</Words>
  <Application>Microsoft Office PowerPoint</Application>
  <PresentationFormat>On-screen Show (4:3)</PresentationFormat>
  <Paragraphs>127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*</vt:lpstr>
      <vt:lpstr>*</vt:lpstr>
      <vt:lpstr>PowerPoint Presentation</vt:lpstr>
      <vt:lpstr>Formation  Of Awami  Muslim  League</vt:lpstr>
      <vt:lpstr>Leaders</vt:lpstr>
      <vt:lpstr>Awami  Muslim  League to  Awami  League</vt:lpstr>
      <vt:lpstr></vt:lpstr>
      <vt:lpstr>*</vt:lpstr>
      <vt:lpstr>PowerPoint Presentation</vt:lpstr>
      <vt:lpstr>PowerPoint Presentation</vt:lpstr>
      <vt:lpstr>PowerPoint Presentation</vt:lpstr>
      <vt:lpstr>*</vt:lpstr>
      <vt:lpstr>21 points</vt:lpstr>
      <vt:lpstr>21 points</vt:lpstr>
      <vt:lpstr>*</vt:lpstr>
      <vt:lpstr>Muslim  league’s  Campaign</vt:lpstr>
      <vt:lpstr>Result</vt:lpstr>
      <vt:lpstr>PowerPoint Presentation</vt:lpstr>
      <vt:lpstr>Reasons of  Defeat of  Muslim  League</vt:lpstr>
      <vt:lpstr>Formation  Of  Government</vt:lpstr>
      <vt:lpstr>Significance</vt:lpstr>
      <vt:lpstr>Significance</vt:lpstr>
      <vt:lpstr>Significance  Participation of  middle class</vt:lpstr>
      <vt:lpstr>Significance  Preparation for  Independence  movement</vt:lpstr>
      <vt:lpstr>Central  intervention  and United  Front cabinet  abolished</vt:lpstr>
      <vt:lpstr>PowerPoint Presentation</vt:lpstr>
      <vt:lpstr>*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Palash</dc:creator>
  <cp:lastModifiedBy>Ms. Mallika Datta</cp:lastModifiedBy>
  <cp:revision>6</cp:revision>
  <dcterms:created xsi:type="dcterms:W3CDTF">2024-03-31T04:21:38Z</dcterms:created>
  <dcterms:modified xsi:type="dcterms:W3CDTF">2024-03-31T08:51:12Z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2024-03-31T00:00:00Z</vt:filetime>
  </property>
</Properties>
</file>