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8288000" cy="10287000"/>
  <p:notesSz cx="6858000" cy="9144000"/>
  <p:embeddedFontLst>
    <p:embeddedFont>
      <p:font typeface="Arimo" panose="020B0604020202020204" charset="0"/>
      <p:regular r:id="rId14"/>
    </p:embeddedFont>
    <p:embeddedFont>
      <p:font typeface="Arimo Bold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eague Spartan" panose="020B0604020202020204" charset="0"/>
      <p:regular r:id="rId20"/>
    </p:embeddedFont>
    <p:embeddedFont>
      <p:font typeface="Montserrat" panose="00000500000000000000" pitchFamily="2" charset="0"/>
      <p:regular r:id="rId21"/>
    </p:embeddedFont>
    <p:embeddedFont>
      <p:font typeface="Montserrat Bold" panose="00000800000000000000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81354" y="1028700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0" y="1028700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859356" y="478473"/>
            <a:ext cx="15307689" cy="285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80"/>
              </a:lnSpc>
            </a:pPr>
            <a:r>
              <a:rPr lang="en-US" sz="8000" b="1" spc="8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QUẢN TRỊ DỰ ÁN CÔNG NGHỆ THÔNG TIN</a:t>
            </a:r>
          </a:p>
          <a:p>
            <a:pPr algn="ctr">
              <a:lnSpc>
                <a:spcPts val="5512"/>
              </a:lnSpc>
            </a:pPr>
            <a:r>
              <a:rPr lang="en-US" sz="5200" b="1" spc="520">
                <a:solidFill>
                  <a:srgbClr val="F2693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HỆ THỐNG QUẢN LÝ CHUỖI SIÊU THỊ</a:t>
            </a:r>
          </a:p>
        </p:txBody>
      </p:sp>
      <p:sp>
        <p:nvSpPr>
          <p:cNvPr id="5" name="Freeform 5"/>
          <p:cNvSpPr/>
          <p:nvPr/>
        </p:nvSpPr>
        <p:spPr>
          <a:xfrm>
            <a:off x="216243" y="1248196"/>
            <a:ext cx="3508089" cy="3291225"/>
          </a:xfrm>
          <a:custGeom>
            <a:avLst/>
            <a:gdLst/>
            <a:ahLst/>
            <a:cxnLst/>
            <a:rect l="l" t="t" r="r" b="b"/>
            <a:pathLst>
              <a:path w="3508089" h="3291225">
                <a:moveTo>
                  <a:pt x="0" y="0"/>
                </a:moveTo>
                <a:lnTo>
                  <a:pt x="3508089" y="0"/>
                </a:lnTo>
                <a:lnTo>
                  <a:pt x="3508089" y="3291225"/>
                </a:lnTo>
                <a:lnTo>
                  <a:pt x="0" y="32912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6243" y="5495925"/>
            <a:ext cx="4472363" cy="3762375"/>
          </a:xfrm>
          <a:custGeom>
            <a:avLst/>
            <a:gdLst/>
            <a:ahLst/>
            <a:cxnLst/>
            <a:rect l="l" t="t" r="r" b="b"/>
            <a:pathLst>
              <a:path w="4472363" h="3762375">
                <a:moveTo>
                  <a:pt x="0" y="0"/>
                </a:moveTo>
                <a:lnTo>
                  <a:pt x="4472363" y="0"/>
                </a:lnTo>
                <a:lnTo>
                  <a:pt x="4472363" y="3762375"/>
                </a:lnTo>
                <a:lnTo>
                  <a:pt x="0" y="37623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401980" y="9902940"/>
            <a:ext cx="8231859" cy="384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518" b="1" spc="2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Ngày báo cáo: 15/05/2025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45047" y="3615248"/>
            <a:ext cx="7136306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GVHD: TS. Hoàng Nguyên Vũ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85288" y="4472746"/>
            <a:ext cx="6596065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Nhóm sinh viên thực hiện: 06 - Lớp 48K21.2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Nguyễn Trọng Khang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Nguyễn Thị Thanh Bình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Nguyễn Trương Thùy Dương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Nguyễn Võ Ngọc Nhi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Nguyễn Văn Quang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Nguyễn Thị Trang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177010" y="-1253949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390093" y="-1471468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322605" y="1841262"/>
            <a:ext cx="12019176" cy="7417038"/>
          </a:xfrm>
          <a:custGeom>
            <a:avLst/>
            <a:gdLst/>
            <a:ahLst/>
            <a:cxnLst/>
            <a:rect l="l" t="t" r="r" b="b"/>
            <a:pathLst>
              <a:path w="12019176" h="7417038">
                <a:moveTo>
                  <a:pt x="0" y="0"/>
                </a:moveTo>
                <a:lnTo>
                  <a:pt x="12019176" y="0"/>
                </a:lnTo>
                <a:lnTo>
                  <a:pt x="12019176" y="7417038"/>
                </a:lnTo>
                <a:lnTo>
                  <a:pt x="0" y="7417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85905" y="661035"/>
            <a:ext cx="11933452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6000" b="1" spc="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QUẢN LÝ CHẤT LƯỢNG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817556" y="9659713"/>
            <a:ext cx="7470444" cy="44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3300" b="1" spc="330">
                <a:solidFill>
                  <a:srgbClr val="F2693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Nguyễn Trương Thùy Dương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177010" y="-1253949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390093" y="-1471468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626793" y="2061943"/>
            <a:ext cx="11034414" cy="7196357"/>
          </a:xfrm>
          <a:custGeom>
            <a:avLst/>
            <a:gdLst/>
            <a:ahLst/>
            <a:cxnLst/>
            <a:rect l="l" t="t" r="r" b="b"/>
            <a:pathLst>
              <a:path w="11034414" h="7196357">
                <a:moveTo>
                  <a:pt x="0" y="0"/>
                </a:moveTo>
                <a:lnTo>
                  <a:pt x="11034414" y="0"/>
                </a:lnTo>
                <a:lnTo>
                  <a:pt x="11034414" y="7196357"/>
                </a:lnTo>
                <a:lnTo>
                  <a:pt x="0" y="7196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085150" y="775264"/>
            <a:ext cx="7836625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6000" b="1" spc="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QUẢN LÝ RỦI RO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81412" y="9683962"/>
            <a:ext cx="7470444" cy="44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3300" b="1" spc="330">
                <a:solidFill>
                  <a:srgbClr val="F2693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Nguyễn Võ Ngọc Nhi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35353" y="6637609"/>
            <a:ext cx="8572348" cy="4043501"/>
          </a:xfrm>
          <a:custGeom>
            <a:avLst/>
            <a:gdLst/>
            <a:ahLst/>
            <a:cxnLst/>
            <a:rect l="l" t="t" r="r" b="b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81354" y="1028700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0" y="1028700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628749" y="3858064"/>
            <a:ext cx="9030502" cy="3396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84"/>
              </a:lnSpc>
            </a:pPr>
            <a:r>
              <a:rPr lang="en-US" sz="12438" spc="124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>
            <a:off x="0" y="6637609"/>
            <a:ext cx="8572348" cy="4043501"/>
          </a:xfrm>
          <a:custGeom>
            <a:avLst/>
            <a:gdLst/>
            <a:ahLst/>
            <a:cxnLst/>
            <a:rect l="l" t="t" r="r" b="b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270706" y="6637609"/>
            <a:ext cx="8572348" cy="4043501"/>
          </a:xfrm>
          <a:custGeom>
            <a:avLst/>
            <a:gdLst/>
            <a:ahLst/>
            <a:cxnLst/>
            <a:rect l="l" t="t" r="r" b="b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8788436" y="-316726"/>
            <a:ext cx="7886994" cy="10920453"/>
          </a:xfrm>
          <a:custGeom>
            <a:avLst/>
            <a:gdLst/>
            <a:ahLst/>
            <a:cxnLst/>
            <a:rect l="l" t="t" r="r" b="b"/>
            <a:pathLst>
              <a:path w="7886994" h="10920453">
                <a:moveTo>
                  <a:pt x="7886994" y="0"/>
                </a:moveTo>
                <a:lnTo>
                  <a:pt x="0" y="0"/>
                </a:lnTo>
                <a:lnTo>
                  <a:pt x="0" y="10920452"/>
                </a:lnTo>
                <a:lnTo>
                  <a:pt x="7886994" y="10920452"/>
                </a:lnTo>
                <a:lnTo>
                  <a:pt x="788699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15525" y="2275061"/>
            <a:ext cx="7600950" cy="546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99"/>
              </a:lnSpc>
            </a:pPr>
            <a:r>
              <a:rPr lang="en-US" sz="3821" spc="382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1. TỔNG KẾT</a:t>
            </a:r>
          </a:p>
          <a:p>
            <a:pPr algn="l">
              <a:lnSpc>
                <a:spcPts val="7299"/>
              </a:lnSpc>
            </a:pPr>
            <a:r>
              <a:rPr lang="en-US" sz="3821" spc="382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2. QUẢN LÝ MỤC TIÊU</a:t>
            </a:r>
          </a:p>
          <a:p>
            <a:pPr algn="l">
              <a:lnSpc>
                <a:spcPts val="7299"/>
              </a:lnSpc>
            </a:pPr>
            <a:r>
              <a:rPr lang="en-US" sz="3821" spc="382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3. QUẢN LÝ THỜI GIAN</a:t>
            </a:r>
          </a:p>
          <a:p>
            <a:pPr algn="l">
              <a:lnSpc>
                <a:spcPts val="7299"/>
              </a:lnSpc>
            </a:pPr>
            <a:r>
              <a:rPr lang="en-US" sz="3821" spc="382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4. QUẢN LÝ CHI PHÍ</a:t>
            </a:r>
          </a:p>
          <a:p>
            <a:pPr algn="l">
              <a:lnSpc>
                <a:spcPts val="7299"/>
              </a:lnSpc>
            </a:pPr>
            <a:r>
              <a:rPr lang="en-US" sz="3821" spc="382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5. QUẢN LÝ CHẤT LƯỢNG</a:t>
            </a:r>
          </a:p>
          <a:p>
            <a:pPr algn="l">
              <a:lnSpc>
                <a:spcPts val="7299"/>
              </a:lnSpc>
            </a:pPr>
            <a:r>
              <a:rPr lang="en-US" sz="3821" spc="382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6. QUẢN LÝ RỦI RO</a:t>
            </a:r>
          </a:p>
        </p:txBody>
      </p:sp>
      <p:sp>
        <p:nvSpPr>
          <p:cNvPr id="7" name="Freeform 7"/>
          <p:cNvSpPr/>
          <p:nvPr/>
        </p:nvSpPr>
        <p:spPr>
          <a:xfrm>
            <a:off x="8944127" y="8134952"/>
            <a:ext cx="6667707" cy="3145099"/>
          </a:xfrm>
          <a:custGeom>
            <a:avLst/>
            <a:gdLst/>
            <a:ahLst/>
            <a:cxnLst/>
            <a:rect l="l" t="t" r="r" b="b"/>
            <a:pathLst>
              <a:path w="6667707" h="3145099">
                <a:moveTo>
                  <a:pt x="0" y="0"/>
                </a:moveTo>
                <a:lnTo>
                  <a:pt x="6667707" y="0"/>
                </a:lnTo>
                <a:lnTo>
                  <a:pt x="6667707" y="3145098"/>
                </a:lnTo>
                <a:lnTo>
                  <a:pt x="0" y="3145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182621" y="8134952"/>
            <a:ext cx="6667707" cy="3145099"/>
          </a:xfrm>
          <a:custGeom>
            <a:avLst/>
            <a:gdLst/>
            <a:ahLst/>
            <a:cxnLst/>
            <a:rect l="l" t="t" r="r" b="b"/>
            <a:pathLst>
              <a:path w="6667707" h="3145099">
                <a:moveTo>
                  <a:pt x="0" y="0"/>
                </a:moveTo>
                <a:lnTo>
                  <a:pt x="6667708" y="0"/>
                </a:lnTo>
                <a:lnTo>
                  <a:pt x="6667708" y="3145098"/>
                </a:lnTo>
                <a:lnTo>
                  <a:pt x="0" y="3145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410120" y="2119312"/>
            <a:ext cx="7086415" cy="1126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55"/>
              </a:lnSpc>
            </a:pPr>
            <a:r>
              <a:rPr lang="en-US" sz="8165" b="1" spc="81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 LỤC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177010" y="-1253949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390093" y="-1471468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1482090"/>
            <a:ext cx="18288000" cy="8161020"/>
          </a:xfrm>
          <a:custGeom>
            <a:avLst/>
            <a:gdLst/>
            <a:ahLst/>
            <a:cxnLst/>
            <a:rect l="l" t="t" r="r" b="b"/>
            <a:pathLst>
              <a:path w="18288000" h="8161020">
                <a:moveTo>
                  <a:pt x="0" y="0"/>
                </a:moveTo>
                <a:lnTo>
                  <a:pt x="18288000" y="0"/>
                </a:lnTo>
                <a:lnTo>
                  <a:pt x="18288000" y="8161020"/>
                </a:lnTo>
                <a:lnTo>
                  <a:pt x="0" y="8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50541" y="539393"/>
            <a:ext cx="15604863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6000" b="1" spc="600">
                <a:solidFill>
                  <a:srgbClr val="F2693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DỰ ÁN QUẢN LÝ CHUỖI SIÊU THỊ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618359" y="9690735"/>
            <a:ext cx="5669641" cy="44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3300" b="1" spc="330">
                <a:solidFill>
                  <a:srgbClr val="F2693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Nguyễn Văn Quang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177010" y="-1253949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390093" y="-1471468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9144000" y="2906020"/>
          <a:ext cx="7315200" cy="328034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7477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Vấn đề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Nguyên nhân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6432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Yêu cầu thay đổi nhiều trong quá trình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Phạm vi chưa làm rõ từ đầu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6432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Giao diện di động chưa tối ưu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Thiếu giai đoạn test thực tế trên mobile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6503166" y="661035"/>
            <a:ext cx="11314681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6000" b="1" spc="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TỔNG KẾT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0120" y="2161669"/>
            <a:ext cx="7560484" cy="4009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6"/>
              </a:lnSpc>
            </a:pPr>
            <a:r>
              <a:rPr lang="en-US" sz="3300" b="1" spc="330">
                <a:solidFill>
                  <a:srgbClr val="F2693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Những gì đã làm tốt</a:t>
            </a:r>
          </a:p>
          <a:p>
            <a:pPr marL="647716" lvl="1" indent="-323858" algn="l">
              <a:lnSpc>
                <a:spcPts val="3960"/>
              </a:lnSpc>
              <a:buFont typeface="Arial"/>
              <a:buChar char="•"/>
            </a:pPr>
            <a:r>
              <a:rPr lang="en-US" sz="3000" b="1" spc="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Quản lý tiến độ rõ ràng, sử dụng công cụ hiệu quả (Zino)</a:t>
            </a:r>
          </a:p>
          <a:p>
            <a:pPr marL="647716" lvl="1" indent="-323858" algn="l">
              <a:lnSpc>
                <a:spcPts val="3960"/>
              </a:lnSpc>
              <a:buFont typeface="Arial"/>
              <a:buChar char="•"/>
            </a:pPr>
            <a:r>
              <a:rPr lang="en-US" sz="3000" b="1" spc="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Giao tiếp nhóm mượt mà, họp đều</a:t>
            </a:r>
          </a:p>
          <a:p>
            <a:pPr marL="647716" lvl="1" indent="-323858" algn="l">
              <a:lnSpc>
                <a:spcPts val="3960"/>
              </a:lnSpc>
              <a:buFont typeface="Arial"/>
              <a:buChar char="•"/>
            </a:pPr>
            <a:r>
              <a:rPr lang="en-US" sz="3000" b="1" spc="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Giữ được ngân sách, không phát sinh lớn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91620" y="2247394"/>
            <a:ext cx="8978617" cy="44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3300" b="1" spc="330">
                <a:solidFill>
                  <a:srgbClr val="F2693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Vấn đề &amp; nguyên nhân còn tồn tại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0366" y="7691181"/>
            <a:ext cx="5669641" cy="44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3300" b="1" spc="330">
                <a:solidFill>
                  <a:srgbClr val="F2693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Bài học kinh nghiệm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03166" y="6929310"/>
            <a:ext cx="11784834" cy="2450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6" lvl="1" indent="-248283" algn="l">
              <a:lnSpc>
                <a:spcPts val="2437"/>
              </a:lnSpc>
              <a:buFont typeface="Arial"/>
              <a:buChar char="•"/>
            </a:pPr>
            <a:r>
              <a:rPr lang="en-US" sz="2299" b="1" spc="22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Phải dành 1-2 tuần chỉ để làm rõ phạm vi + use case trước khi bắt tay vào thực hiện</a:t>
            </a:r>
          </a:p>
          <a:p>
            <a:pPr marL="496566" lvl="1" indent="-248283" algn="l">
              <a:lnSpc>
                <a:spcPts val="2437"/>
              </a:lnSpc>
              <a:buFont typeface="Arial"/>
              <a:buChar char="•"/>
            </a:pPr>
            <a:r>
              <a:rPr lang="en-US" sz="2299" b="1" spc="22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Giao tiếp và phối hợp trong nhóm cần được duy trì thường xuyên</a:t>
            </a:r>
          </a:p>
          <a:p>
            <a:pPr marL="496566" lvl="1" indent="-248283" algn="l">
              <a:lnSpc>
                <a:spcPts val="2437"/>
              </a:lnSpc>
              <a:buFont typeface="Arial"/>
              <a:buChar char="•"/>
            </a:pPr>
            <a:r>
              <a:rPr lang="en-US" sz="2299" b="1" spc="22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Cần chuẩn hóa quy trình test sớm, test thật, không đợi đến cuối sprint</a:t>
            </a:r>
          </a:p>
          <a:p>
            <a:pPr marL="496566" lvl="1" indent="-248283" algn="l">
              <a:lnSpc>
                <a:spcPts val="2437"/>
              </a:lnSpc>
              <a:buFont typeface="Arial"/>
              <a:buChar char="•"/>
            </a:pPr>
            <a:r>
              <a:rPr lang="en-US" sz="2299" b="1" spc="22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Quản lý tiến độ và khối lượng công việc cần thực tế hơn</a:t>
            </a:r>
          </a:p>
          <a:p>
            <a:pPr marL="496566" lvl="1" indent="-248283" algn="l">
              <a:lnSpc>
                <a:spcPts val="2437"/>
              </a:lnSpc>
              <a:buFont typeface="Arial"/>
              <a:buChar char="•"/>
            </a:pPr>
            <a:r>
              <a:rPr lang="en-US" sz="2299" b="1" spc="22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Linh hoạt thích ứng với thay đổi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618359" y="9637203"/>
            <a:ext cx="5669641" cy="44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3300" b="1" spc="330">
                <a:solidFill>
                  <a:srgbClr val="F2693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Nguyễn Văn Quang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37459" y="-1299795"/>
            <a:ext cx="2891099" cy="5555874"/>
          </a:xfrm>
          <a:custGeom>
            <a:avLst/>
            <a:gdLst/>
            <a:ahLst/>
            <a:cxnLst/>
            <a:rect l="l" t="t" r="r" b="b"/>
            <a:pathLst>
              <a:path w="2891099" h="5555874">
                <a:moveTo>
                  <a:pt x="0" y="0"/>
                </a:moveTo>
                <a:lnTo>
                  <a:pt x="2891098" y="0"/>
                </a:lnTo>
                <a:lnTo>
                  <a:pt x="2891098" y="5555873"/>
                </a:lnTo>
                <a:lnTo>
                  <a:pt x="0" y="5555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140557" y="-819359"/>
            <a:ext cx="2891099" cy="5555874"/>
          </a:xfrm>
          <a:custGeom>
            <a:avLst/>
            <a:gdLst/>
            <a:ahLst/>
            <a:cxnLst/>
            <a:rect l="l" t="t" r="r" b="b"/>
            <a:pathLst>
              <a:path w="2891099" h="5555874">
                <a:moveTo>
                  <a:pt x="2891098" y="0"/>
                </a:moveTo>
                <a:lnTo>
                  <a:pt x="0" y="0"/>
                </a:lnTo>
                <a:lnTo>
                  <a:pt x="0" y="5555874"/>
                </a:lnTo>
                <a:lnTo>
                  <a:pt x="2891098" y="5555874"/>
                </a:lnTo>
                <a:lnTo>
                  <a:pt x="2891098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73579" y="1843708"/>
            <a:ext cx="1298461" cy="1298461"/>
          </a:xfrm>
          <a:custGeom>
            <a:avLst/>
            <a:gdLst/>
            <a:ahLst/>
            <a:cxnLst/>
            <a:rect l="l" t="t" r="r" b="b"/>
            <a:pathLst>
              <a:path w="1298461" h="1298461">
                <a:moveTo>
                  <a:pt x="0" y="0"/>
                </a:moveTo>
                <a:lnTo>
                  <a:pt x="1298460" y="0"/>
                </a:lnTo>
                <a:lnTo>
                  <a:pt x="1298460" y="1298461"/>
                </a:lnTo>
                <a:lnTo>
                  <a:pt x="0" y="1298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19212" y="661035"/>
            <a:ext cx="9142207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6000" b="1" spc="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QUẢN LÝ MỤC TIÊU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15026" y="2256132"/>
            <a:ext cx="1215565" cy="425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TUẦN 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15403" y="3347065"/>
            <a:ext cx="2014812" cy="779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6"/>
              </a:lnSpc>
            </a:pPr>
            <a:r>
              <a:rPr lang="en-US" sz="228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Kick-off dự án</a:t>
            </a:r>
          </a:p>
          <a:p>
            <a:pPr algn="ctr">
              <a:lnSpc>
                <a:spcPts val="3196"/>
              </a:lnSpc>
            </a:pPr>
            <a:r>
              <a:rPr lang="en-US" sz="228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Lên kế hoạch</a:t>
            </a:r>
          </a:p>
        </p:txBody>
      </p:sp>
      <p:sp>
        <p:nvSpPr>
          <p:cNvPr id="8" name="Freeform 8"/>
          <p:cNvSpPr/>
          <p:nvPr/>
        </p:nvSpPr>
        <p:spPr>
          <a:xfrm>
            <a:off x="4496085" y="1847675"/>
            <a:ext cx="1298461" cy="1298461"/>
          </a:xfrm>
          <a:custGeom>
            <a:avLst/>
            <a:gdLst/>
            <a:ahLst/>
            <a:cxnLst/>
            <a:rect l="l" t="t" r="r" b="b"/>
            <a:pathLst>
              <a:path w="1298461" h="1298461">
                <a:moveTo>
                  <a:pt x="0" y="0"/>
                </a:moveTo>
                <a:lnTo>
                  <a:pt x="1298461" y="0"/>
                </a:lnTo>
                <a:lnTo>
                  <a:pt x="1298461" y="1298461"/>
                </a:lnTo>
                <a:lnTo>
                  <a:pt x="0" y="1298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353420">
            <a:off x="3363214" y="1884458"/>
            <a:ext cx="767089" cy="1210398"/>
          </a:xfrm>
          <a:custGeom>
            <a:avLst/>
            <a:gdLst/>
            <a:ahLst/>
            <a:cxnLst/>
            <a:rect l="l" t="t" r="r" b="b"/>
            <a:pathLst>
              <a:path w="767089" h="1210398">
                <a:moveTo>
                  <a:pt x="0" y="0"/>
                </a:moveTo>
                <a:lnTo>
                  <a:pt x="767090" y="0"/>
                </a:lnTo>
                <a:lnTo>
                  <a:pt x="767090" y="1210398"/>
                </a:lnTo>
                <a:lnTo>
                  <a:pt x="0" y="12103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462927" y="2260099"/>
            <a:ext cx="1364777" cy="425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TUẦN 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88174" y="3347065"/>
            <a:ext cx="2826225" cy="1179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6"/>
              </a:lnSpc>
            </a:pPr>
            <a:r>
              <a:rPr lang="en-US" sz="228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Vẽ quy trình nghiệp vụ cho các chức năng</a:t>
            </a:r>
          </a:p>
        </p:txBody>
      </p:sp>
      <p:sp>
        <p:nvSpPr>
          <p:cNvPr id="12" name="Freeform 12"/>
          <p:cNvSpPr/>
          <p:nvPr/>
        </p:nvSpPr>
        <p:spPr>
          <a:xfrm>
            <a:off x="7742591" y="1843708"/>
            <a:ext cx="1298461" cy="1298461"/>
          </a:xfrm>
          <a:custGeom>
            <a:avLst/>
            <a:gdLst/>
            <a:ahLst/>
            <a:cxnLst/>
            <a:rect l="l" t="t" r="r" b="b"/>
            <a:pathLst>
              <a:path w="1298461" h="1298461">
                <a:moveTo>
                  <a:pt x="0" y="0"/>
                </a:moveTo>
                <a:lnTo>
                  <a:pt x="1298461" y="0"/>
                </a:lnTo>
                <a:lnTo>
                  <a:pt x="1298461" y="1298461"/>
                </a:lnTo>
                <a:lnTo>
                  <a:pt x="0" y="1298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7709433" y="2256132"/>
            <a:ext cx="1364777" cy="425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TUẦN 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69016" y="3347065"/>
            <a:ext cx="3245611" cy="779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6"/>
              </a:lnSpc>
            </a:pPr>
            <a:r>
              <a:rPr lang="en-US" sz="228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Thiết kế giao diện và chức năng màn hình</a:t>
            </a:r>
          </a:p>
        </p:txBody>
      </p:sp>
      <p:sp>
        <p:nvSpPr>
          <p:cNvPr id="15" name="Freeform 15"/>
          <p:cNvSpPr/>
          <p:nvPr/>
        </p:nvSpPr>
        <p:spPr>
          <a:xfrm>
            <a:off x="11242819" y="1843708"/>
            <a:ext cx="1298461" cy="1298461"/>
          </a:xfrm>
          <a:custGeom>
            <a:avLst/>
            <a:gdLst/>
            <a:ahLst/>
            <a:cxnLst/>
            <a:rect l="l" t="t" r="r" b="b"/>
            <a:pathLst>
              <a:path w="1298461" h="1298461">
                <a:moveTo>
                  <a:pt x="0" y="0"/>
                </a:moveTo>
                <a:lnTo>
                  <a:pt x="1298461" y="0"/>
                </a:lnTo>
                <a:lnTo>
                  <a:pt x="1298461" y="1298461"/>
                </a:lnTo>
                <a:lnTo>
                  <a:pt x="0" y="1298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1209661" y="2256132"/>
            <a:ext cx="1364777" cy="425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TUẦN 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69016" y="4219793"/>
            <a:ext cx="3245611" cy="625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6"/>
              </a:lnSpc>
            </a:pPr>
            <a:r>
              <a:rPr lang="en-US" sz="17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Nhập kho</a:t>
            </a:r>
          </a:p>
          <a:p>
            <a:pPr algn="ctr">
              <a:lnSpc>
                <a:spcPts val="2516"/>
              </a:lnSpc>
            </a:pPr>
            <a:r>
              <a:rPr lang="en-US" sz="17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Xuất kho</a:t>
            </a:r>
          </a:p>
        </p:txBody>
      </p:sp>
      <p:sp>
        <p:nvSpPr>
          <p:cNvPr id="18" name="Freeform 18"/>
          <p:cNvSpPr/>
          <p:nvPr/>
        </p:nvSpPr>
        <p:spPr>
          <a:xfrm rot="3353420">
            <a:off x="6296083" y="1693608"/>
            <a:ext cx="1008992" cy="1592098"/>
          </a:xfrm>
          <a:custGeom>
            <a:avLst/>
            <a:gdLst/>
            <a:ahLst/>
            <a:cxnLst/>
            <a:rect l="l" t="t" r="r" b="b"/>
            <a:pathLst>
              <a:path w="1008992" h="1592098">
                <a:moveTo>
                  <a:pt x="0" y="0"/>
                </a:moveTo>
                <a:lnTo>
                  <a:pt x="1008992" y="0"/>
                </a:lnTo>
                <a:lnTo>
                  <a:pt x="1008992" y="1592098"/>
                </a:lnTo>
                <a:lnTo>
                  <a:pt x="0" y="1592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0269244" y="3358941"/>
            <a:ext cx="3245611" cy="779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6"/>
              </a:lnSpc>
            </a:pPr>
            <a:r>
              <a:rPr lang="en-US" sz="228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Thiết kế giao diện và chức năng màn hình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69244" y="4219793"/>
            <a:ext cx="3245611" cy="941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6"/>
              </a:lnSpc>
            </a:pPr>
            <a:r>
              <a:rPr lang="en-US" sz="17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 lý vị trí trong kho</a:t>
            </a:r>
          </a:p>
          <a:p>
            <a:pPr algn="ctr">
              <a:lnSpc>
                <a:spcPts val="2516"/>
              </a:lnSpc>
            </a:pPr>
            <a:r>
              <a:rPr lang="en-US" sz="17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 lý hàng hóa</a:t>
            </a:r>
          </a:p>
          <a:p>
            <a:pPr algn="ctr">
              <a:lnSpc>
                <a:spcPts val="2516"/>
              </a:lnSpc>
            </a:pPr>
            <a:r>
              <a:rPr lang="en-US" sz="17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 lý loại hàng hóa</a:t>
            </a:r>
          </a:p>
        </p:txBody>
      </p:sp>
      <p:sp>
        <p:nvSpPr>
          <p:cNvPr id="21" name="Freeform 21"/>
          <p:cNvSpPr/>
          <p:nvPr/>
        </p:nvSpPr>
        <p:spPr>
          <a:xfrm rot="3353420">
            <a:off x="9610345" y="1585009"/>
            <a:ext cx="1094076" cy="1726353"/>
          </a:xfrm>
          <a:custGeom>
            <a:avLst/>
            <a:gdLst/>
            <a:ahLst/>
            <a:cxnLst/>
            <a:rect l="l" t="t" r="r" b="b"/>
            <a:pathLst>
              <a:path w="1094076" h="1726353">
                <a:moveTo>
                  <a:pt x="0" y="0"/>
                </a:moveTo>
                <a:lnTo>
                  <a:pt x="1094077" y="0"/>
                </a:lnTo>
                <a:lnTo>
                  <a:pt x="1094077" y="1726353"/>
                </a:lnTo>
                <a:lnTo>
                  <a:pt x="0" y="17263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958175" y="1843708"/>
            <a:ext cx="1298461" cy="1298461"/>
          </a:xfrm>
          <a:custGeom>
            <a:avLst/>
            <a:gdLst/>
            <a:ahLst/>
            <a:cxnLst/>
            <a:rect l="l" t="t" r="r" b="b"/>
            <a:pathLst>
              <a:path w="1298461" h="1298461">
                <a:moveTo>
                  <a:pt x="0" y="0"/>
                </a:moveTo>
                <a:lnTo>
                  <a:pt x="1298461" y="0"/>
                </a:lnTo>
                <a:lnTo>
                  <a:pt x="1298461" y="1298461"/>
                </a:lnTo>
                <a:lnTo>
                  <a:pt x="0" y="1298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4925017" y="2256132"/>
            <a:ext cx="1364777" cy="425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TUẦN 5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984600" y="3358941"/>
            <a:ext cx="3245611" cy="779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6"/>
              </a:lnSpc>
            </a:pPr>
            <a:r>
              <a:rPr lang="en-US" sz="228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Thiết kế giao diện và chức năng màn hình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984600" y="4219793"/>
            <a:ext cx="3245611" cy="625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6"/>
              </a:lnSpc>
            </a:pPr>
            <a:r>
              <a:rPr lang="en-US" sz="17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 lý nhà cung cấp</a:t>
            </a:r>
          </a:p>
          <a:p>
            <a:pPr algn="ctr">
              <a:lnSpc>
                <a:spcPts val="2516"/>
              </a:lnSpc>
            </a:pPr>
            <a:r>
              <a:rPr lang="en-US" sz="17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 lý vai trò</a:t>
            </a:r>
          </a:p>
        </p:txBody>
      </p:sp>
      <p:sp>
        <p:nvSpPr>
          <p:cNvPr id="26" name="Freeform 26"/>
          <p:cNvSpPr/>
          <p:nvPr/>
        </p:nvSpPr>
        <p:spPr>
          <a:xfrm rot="3353420">
            <a:off x="13213851" y="1443889"/>
            <a:ext cx="1193601" cy="1883394"/>
          </a:xfrm>
          <a:custGeom>
            <a:avLst/>
            <a:gdLst/>
            <a:ahLst/>
            <a:cxnLst/>
            <a:rect l="l" t="t" r="r" b="b"/>
            <a:pathLst>
              <a:path w="1193601" h="1883394">
                <a:moveTo>
                  <a:pt x="0" y="0"/>
                </a:moveTo>
                <a:lnTo>
                  <a:pt x="1193601" y="0"/>
                </a:lnTo>
                <a:lnTo>
                  <a:pt x="1193601" y="1883394"/>
                </a:lnTo>
                <a:lnTo>
                  <a:pt x="0" y="18833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990030" y="5625413"/>
            <a:ext cx="1298461" cy="1298461"/>
          </a:xfrm>
          <a:custGeom>
            <a:avLst/>
            <a:gdLst/>
            <a:ahLst/>
            <a:cxnLst/>
            <a:rect l="l" t="t" r="r" b="b"/>
            <a:pathLst>
              <a:path w="1298461" h="1298461">
                <a:moveTo>
                  <a:pt x="0" y="0"/>
                </a:moveTo>
                <a:lnTo>
                  <a:pt x="1298460" y="0"/>
                </a:lnTo>
                <a:lnTo>
                  <a:pt x="1298460" y="1298461"/>
                </a:lnTo>
                <a:lnTo>
                  <a:pt x="0" y="1298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4956871" y="6037837"/>
            <a:ext cx="1364777" cy="425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TUẦN 6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016455" y="7140646"/>
            <a:ext cx="3245611" cy="779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6"/>
              </a:lnSpc>
            </a:pPr>
            <a:r>
              <a:rPr lang="en-US" sz="228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Thiết kế giao diện và chức năng màn hình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016455" y="8001498"/>
            <a:ext cx="3245611" cy="941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6"/>
              </a:lnSpc>
            </a:pPr>
            <a:r>
              <a:rPr lang="en-US" sz="17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 lý chứng thực</a:t>
            </a:r>
          </a:p>
          <a:p>
            <a:pPr algn="ctr">
              <a:lnSpc>
                <a:spcPts val="2516"/>
              </a:lnSpc>
            </a:pPr>
            <a:r>
              <a:rPr lang="en-US" sz="17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 lý tài khoản</a:t>
            </a:r>
          </a:p>
          <a:p>
            <a:pPr algn="ctr">
              <a:lnSpc>
                <a:spcPts val="2516"/>
              </a:lnSpc>
            </a:pPr>
            <a:r>
              <a:rPr lang="en-US" sz="17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 lý nhân viên</a:t>
            </a:r>
          </a:p>
        </p:txBody>
      </p:sp>
      <p:sp>
        <p:nvSpPr>
          <p:cNvPr id="31" name="Freeform 31"/>
          <p:cNvSpPr/>
          <p:nvPr/>
        </p:nvSpPr>
        <p:spPr>
          <a:xfrm rot="-874383">
            <a:off x="16180979" y="4645327"/>
            <a:ext cx="935189" cy="1475643"/>
          </a:xfrm>
          <a:custGeom>
            <a:avLst/>
            <a:gdLst/>
            <a:ahLst/>
            <a:cxnLst/>
            <a:rect l="l" t="t" r="r" b="b"/>
            <a:pathLst>
              <a:path w="935189" h="1475643">
                <a:moveTo>
                  <a:pt x="0" y="0"/>
                </a:moveTo>
                <a:lnTo>
                  <a:pt x="935189" y="0"/>
                </a:lnTo>
                <a:lnTo>
                  <a:pt x="935189" y="1475643"/>
                </a:lnTo>
                <a:lnTo>
                  <a:pt x="0" y="14756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1501872" y="5625904"/>
            <a:ext cx="1298461" cy="1298461"/>
          </a:xfrm>
          <a:custGeom>
            <a:avLst/>
            <a:gdLst/>
            <a:ahLst/>
            <a:cxnLst/>
            <a:rect l="l" t="t" r="r" b="b"/>
            <a:pathLst>
              <a:path w="1298461" h="1298461">
                <a:moveTo>
                  <a:pt x="0" y="0"/>
                </a:moveTo>
                <a:lnTo>
                  <a:pt x="1298461" y="0"/>
                </a:lnTo>
                <a:lnTo>
                  <a:pt x="1298461" y="1298461"/>
                </a:lnTo>
                <a:lnTo>
                  <a:pt x="0" y="1298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1468714" y="6038329"/>
            <a:ext cx="1364777" cy="425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TUẦN 7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528297" y="7141137"/>
            <a:ext cx="3245611" cy="779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6"/>
              </a:lnSpc>
            </a:pPr>
            <a:r>
              <a:rPr lang="en-US" sz="228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Thiết kế giao diện và chức năng màn hình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272896" y="7977343"/>
            <a:ext cx="3711704" cy="941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6"/>
              </a:lnSpc>
            </a:pPr>
            <a:r>
              <a:rPr lang="en-US" sz="17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 lý chi nhánh</a:t>
            </a:r>
          </a:p>
          <a:p>
            <a:pPr algn="ctr">
              <a:lnSpc>
                <a:spcPts val="2516"/>
              </a:lnSpc>
            </a:pPr>
            <a:r>
              <a:rPr lang="en-US" sz="17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 lý khuyến mãi</a:t>
            </a:r>
          </a:p>
          <a:p>
            <a:pPr algn="ctr">
              <a:lnSpc>
                <a:spcPts val="2516"/>
              </a:lnSpc>
            </a:pPr>
            <a:r>
              <a:rPr lang="en-US" sz="17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 lý khách hàng thành viên</a:t>
            </a:r>
          </a:p>
        </p:txBody>
      </p:sp>
      <p:sp>
        <p:nvSpPr>
          <p:cNvPr id="36" name="Freeform 36"/>
          <p:cNvSpPr/>
          <p:nvPr/>
        </p:nvSpPr>
        <p:spPr>
          <a:xfrm rot="3353420">
            <a:off x="13307901" y="5411958"/>
            <a:ext cx="1094076" cy="1726353"/>
          </a:xfrm>
          <a:custGeom>
            <a:avLst/>
            <a:gdLst/>
            <a:ahLst/>
            <a:cxnLst/>
            <a:rect l="l" t="t" r="r" b="b"/>
            <a:pathLst>
              <a:path w="1094076" h="1726353">
                <a:moveTo>
                  <a:pt x="0" y="0"/>
                </a:moveTo>
                <a:lnTo>
                  <a:pt x="1094076" y="0"/>
                </a:lnTo>
                <a:lnTo>
                  <a:pt x="1094076" y="1726353"/>
                </a:lnTo>
                <a:lnTo>
                  <a:pt x="0" y="17263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7959227" y="5625904"/>
            <a:ext cx="1298461" cy="1298461"/>
          </a:xfrm>
          <a:custGeom>
            <a:avLst/>
            <a:gdLst/>
            <a:ahLst/>
            <a:cxnLst/>
            <a:rect l="l" t="t" r="r" b="b"/>
            <a:pathLst>
              <a:path w="1298461" h="1298461">
                <a:moveTo>
                  <a:pt x="0" y="0"/>
                </a:moveTo>
                <a:lnTo>
                  <a:pt x="1298461" y="0"/>
                </a:lnTo>
                <a:lnTo>
                  <a:pt x="1298461" y="1298461"/>
                </a:lnTo>
                <a:lnTo>
                  <a:pt x="0" y="1298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38"/>
          <p:cNvSpPr txBox="1"/>
          <p:nvPr/>
        </p:nvSpPr>
        <p:spPr>
          <a:xfrm>
            <a:off x="7926068" y="6038329"/>
            <a:ext cx="1364777" cy="425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TUẦN 8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985652" y="7141137"/>
            <a:ext cx="3245611" cy="779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6"/>
              </a:lnSpc>
            </a:pPr>
            <a:r>
              <a:rPr lang="en-US" sz="228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Thiết kế giao diện và chức năng màn hình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752605" y="7977343"/>
            <a:ext cx="3711704" cy="941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6"/>
              </a:lnSpc>
            </a:pPr>
            <a:r>
              <a:rPr lang="en-US" sz="17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 lý bán hàng</a:t>
            </a:r>
          </a:p>
          <a:p>
            <a:pPr algn="ctr">
              <a:lnSpc>
                <a:spcPts val="2516"/>
              </a:lnSpc>
            </a:pPr>
            <a:r>
              <a:rPr lang="en-US" sz="17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Quản lý công nợ</a:t>
            </a:r>
          </a:p>
          <a:p>
            <a:pPr algn="ctr">
              <a:lnSpc>
                <a:spcPts val="2516"/>
              </a:lnSpc>
            </a:pPr>
            <a:r>
              <a:rPr lang="en-US" sz="179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Báo cáo thống kê</a:t>
            </a:r>
          </a:p>
        </p:txBody>
      </p:sp>
      <p:sp>
        <p:nvSpPr>
          <p:cNvPr id="41" name="Freeform 41"/>
          <p:cNvSpPr/>
          <p:nvPr/>
        </p:nvSpPr>
        <p:spPr>
          <a:xfrm rot="3353420">
            <a:off x="9812200" y="5358900"/>
            <a:ext cx="1094076" cy="1726353"/>
          </a:xfrm>
          <a:custGeom>
            <a:avLst/>
            <a:gdLst/>
            <a:ahLst/>
            <a:cxnLst/>
            <a:rect l="l" t="t" r="r" b="b"/>
            <a:pathLst>
              <a:path w="1094076" h="1726353">
                <a:moveTo>
                  <a:pt x="0" y="0"/>
                </a:moveTo>
                <a:lnTo>
                  <a:pt x="1094076" y="0"/>
                </a:lnTo>
                <a:lnTo>
                  <a:pt x="1094076" y="1726353"/>
                </a:lnTo>
                <a:lnTo>
                  <a:pt x="0" y="17263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4782399" y="5673604"/>
            <a:ext cx="1298461" cy="1298461"/>
          </a:xfrm>
          <a:custGeom>
            <a:avLst/>
            <a:gdLst/>
            <a:ahLst/>
            <a:cxnLst/>
            <a:rect l="l" t="t" r="r" b="b"/>
            <a:pathLst>
              <a:path w="1298461" h="1298461">
                <a:moveTo>
                  <a:pt x="0" y="0"/>
                </a:moveTo>
                <a:lnTo>
                  <a:pt x="1298461" y="0"/>
                </a:lnTo>
                <a:lnTo>
                  <a:pt x="1298461" y="1298461"/>
                </a:lnTo>
                <a:lnTo>
                  <a:pt x="0" y="1298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3" name="TextBox 43"/>
          <p:cNvSpPr txBox="1"/>
          <p:nvPr/>
        </p:nvSpPr>
        <p:spPr>
          <a:xfrm>
            <a:off x="4749241" y="6086029"/>
            <a:ext cx="1364777" cy="425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TUẦN 9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808824" y="7188837"/>
            <a:ext cx="3091102" cy="779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6"/>
              </a:lnSpc>
            </a:pPr>
            <a:r>
              <a:rPr lang="en-US" sz="228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Kiểm thử các chức năng</a:t>
            </a:r>
          </a:p>
        </p:txBody>
      </p:sp>
      <p:sp>
        <p:nvSpPr>
          <p:cNvPr id="45" name="Freeform 45"/>
          <p:cNvSpPr/>
          <p:nvPr/>
        </p:nvSpPr>
        <p:spPr>
          <a:xfrm rot="3353420">
            <a:off x="6517062" y="5526670"/>
            <a:ext cx="1005962" cy="1587317"/>
          </a:xfrm>
          <a:custGeom>
            <a:avLst/>
            <a:gdLst/>
            <a:ahLst/>
            <a:cxnLst/>
            <a:rect l="l" t="t" r="r" b="b"/>
            <a:pathLst>
              <a:path w="1005962" h="1587317">
                <a:moveTo>
                  <a:pt x="0" y="0"/>
                </a:moveTo>
                <a:lnTo>
                  <a:pt x="1005963" y="0"/>
                </a:lnTo>
                <a:lnTo>
                  <a:pt x="1005963" y="1587317"/>
                </a:lnTo>
                <a:lnTo>
                  <a:pt x="0" y="15873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46"/>
          <p:cNvSpPr/>
          <p:nvPr/>
        </p:nvSpPr>
        <p:spPr>
          <a:xfrm>
            <a:off x="1512594" y="5673604"/>
            <a:ext cx="1298461" cy="1298461"/>
          </a:xfrm>
          <a:custGeom>
            <a:avLst/>
            <a:gdLst/>
            <a:ahLst/>
            <a:cxnLst/>
            <a:rect l="l" t="t" r="r" b="b"/>
            <a:pathLst>
              <a:path w="1298461" h="1298461">
                <a:moveTo>
                  <a:pt x="0" y="0"/>
                </a:moveTo>
                <a:lnTo>
                  <a:pt x="1298461" y="0"/>
                </a:lnTo>
                <a:lnTo>
                  <a:pt x="1298461" y="1298461"/>
                </a:lnTo>
                <a:lnTo>
                  <a:pt x="0" y="1298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7" name="TextBox 47"/>
          <p:cNvSpPr txBox="1"/>
          <p:nvPr/>
        </p:nvSpPr>
        <p:spPr>
          <a:xfrm>
            <a:off x="1415403" y="6088535"/>
            <a:ext cx="1486753" cy="425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250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TUẦN 10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603422" y="7188837"/>
            <a:ext cx="3091102" cy="1979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6"/>
              </a:lnSpc>
            </a:pPr>
            <a:r>
              <a:rPr lang="en-US" sz="228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Viết hướng dẫn cho người sử dụng</a:t>
            </a:r>
          </a:p>
          <a:p>
            <a:pPr algn="ctr">
              <a:lnSpc>
                <a:spcPts val="3196"/>
              </a:lnSpc>
            </a:pPr>
            <a:r>
              <a:rPr lang="en-US" sz="228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Xây dựng hợp đồng thuê sever</a:t>
            </a:r>
          </a:p>
          <a:p>
            <a:pPr algn="ctr">
              <a:lnSpc>
                <a:spcPts val="3196"/>
              </a:lnSpc>
            </a:pPr>
            <a:r>
              <a:rPr lang="en-US" sz="228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Hỗ trợ người dùng</a:t>
            </a:r>
          </a:p>
        </p:txBody>
      </p:sp>
      <p:sp>
        <p:nvSpPr>
          <p:cNvPr id="49" name="Freeform 49"/>
          <p:cNvSpPr/>
          <p:nvPr/>
        </p:nvSpPr>
        <p:spPr>
          <a:xfrm rot="3353420">
            <a:off x="3221352" y="5571761"/>
            <a:ext cx="1005962" cy="1587317"/>
          </a:xfrm>
          <a:custGeom>
            <a:avLst/>
            <a:gdLst/>
            <a:ahLst/>
            <a:cxnLst/>
            <a:rect l="l" t="t" r="r" b="b"/>
            <a:pathLst>
              <a:path w="1005962" h="1587317">
                <a:moveTo>
                  <a:pt x="0" y="0"/>
                </a:moveTo>
                <a:lnTo>
                  <a:pt x="1005962" y="0"/>
                </a:lnTo>
                <a:lnTo>
                  <a:pt x="1005962" y="1587317"/>
                </a:lnTo>
                <a:lnTo>
                  <a:pt x="0" y="15873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0" name="TextBox 50"/>
          <p:cNvSpPr txBox="1"/>
          <p:nvPr/>
        </p:nvSpPr>
        <p:spPr>
          <a:xfrm>
            <a:off x="12618359" y="9637203"/>
            <a:ext cx="5669641" cy="44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3300" b="1" spc="330">
                <a:solidFill>
                  <a:srgbClr val="F2693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Nguyễn Trọng Khang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19212" y="1482090"/>
            <a:ext cx="9299579" cy="8322863"/>
          </a:xfrm>
          <a:custGeom>
            <a:avLst/>
            <a:gdLst/>
            <a:ahLst/>
            <a:cxnLst/>
            <a:rect l="l" t="t" r="r" b="b"/>
            <a:pathLst>
              <a:path w="9299579" h="8322863">
                <a:moveTo>
                  <a:pt x="0" y="0"/>
                </a:moveTo>
                <a:lnTo>
                  <a:pt x="9299578" y="0"/>
                </a:lnTo>
                <a:lnTo>
                  <a:pt x="9299578" y="8322863"/>
                </a:lnTo>
                <a:lnTo>
                  <a:pt x="0" y="83228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19212" y="661035"/>
            <a:ext cx="9142207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6000" b="1" spc="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QUẢN LÝ MỤC TIÊU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618359" y="9837800"/>
            <a:ext cx="5669641" cy="44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3300" b="1" spc="330">
                <a:solidFill>
                  <a:srgbClr val="F2693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Nguyễn Trọng Khang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37459" y="-1299795"/>
            <a:ext cx="2891099" cy="5555874"/>
          </a:xfrm>
          <a:custGeom>
            <a:avLst/>
            <a:gdLst/>
            <a:ahLst/>
            <a:cxnLst/>
            <a:rect l="l" t="t" r="r" b="b"/>
            <a:pathLst>
              <a:path w="2891099" h="5555874">
                <a:moveTo>
                  <a:pt x="0" y="0"/>
                </a:moveTo>
                <a:lnTo>
                  <a:pt x="2891098" y="0"/>
                </a:lnTo>
                <a:lnTo>
                  <a:pt x="2891098" y="5555873"/>
                </a:lnTo>
                <a:lnTo>
                  <a:pt x="0" y="5555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140557" y="-819359"/>
            <a:ext cx="2891099" cy="5555874"/>
          </a:xfrm>
          <a:custGeom>
            <a:avLst/>
            <a:gdLst/>
            <a:ahLst/>
            <a:cxnLst/>
            <a:rect l="l" t="t" r="r" b="b"/>
            <a:pathLst>
              <a:path w="2891099" h="5555874">
                <a:moveTo>
                  <a:pt x="2891098" y="0"/>
                </a:moveTo>
                <a:lnTo>
                  <a:pt x="0" y="0"/>
                </a:lnTo>
                <a:lnTo>
                  <a:pt x="0" y="5555874"/>
                </a:lnTo>
                <a:lnTo>
                  <a:pt x="2891098" y="5555874"/>
                </a:lnTo>
                <a:lnTo>
                  <a:pt x="2891098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285905" y="661035"/>
            <a:ext cx="11933452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6000" b="1" spc="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QUẢN LÝ THỜI GIAN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1958578"/>
            <a:ext cx="18288000" cy="7132320"/>
          </a:xfrm>
          <a:custGeom>
            <a:avLst/>
            <a:gdLst/>
            <a:ahLst/>
            <a:cxnLst/>
            <a:rect l="l" t="t" r="r" b="b"/>
            <a:pathLst>
              <a:path w="18288000" h="7132320">
                <a:moveTo>
                  <a:pt x="0" y="0"/>
                </a:moveTo>
                <a:lnTo>
                  <a:pt x="18288000" y="0"/>
                </a:lnTo>
                <a:lnTo>
                  <a:pt x="18288000" y="7132320"/>
                </a:lnTo>
                <a:lnTo>
                  <a:pt x="0" y="71323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00628" y="9614773"/>
            <a:ext cx="6187372" cy="44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3300" b="1" spc="330">
                <a:solidFill>
                  <a:srgbClr val="F2693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Nguyễn Thị Thanh Bình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177010" y="-1253949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390093" y="-1471468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018051" y="1332459"/>
            <a:ext cx="12251898" cy="7925841"/>
          </a:xfrm>
          <a:custGeom>
            <a:avLst/>
            <a:gdLst/>
            <a:ahLst/>
            <a:cxnLst/>
            <a:rect l="l" t="t" r="r" b="b"/>
            <a:pathLst>
              <a:path w="12251898" h="7925841">
                <a:moveTo>
                  <a:pt x="0" y="0"/>
                </a:moveTo>
                <a:lnTo>
                  <a:pt x="12251898" y="0"/>
                </a:lnTo>
                <a:lnTo>
                  <a:pt x="12251898" y="7925841"/>
                </a:lnTo>
                <a:lnTo>
                  <a:pt x="0" y="79258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81721" y="257110"/>
            <a:ext cx="8106745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6000" b="1" spc="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QUẢN LÝ CHI PHÍ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618359" y="9637203"/>
            <a:ext cx="5669641" cy="44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3300" b="1" spc="330">
                <a:solidFill>
                  <a:srgbClr val="F2693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Nguyễn Thị Trang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15177010" y="-1253949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390093" y="-1471468"/>
            <a:ext cx="2720897" cy="5228794"/>
          </a:xfrm>
          <a:custGeom>
            <a:avLst/>
            <a:gdLst/>
            <a:ahLst/>
            <a:cxnLst/>
            <a:rect l="l" t="t" r="r" b="b"/>
            <a:pathLst>
              <a:path w="2720897" h="5228794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862468" y="1732421"/>
            <a:ext cx="14563065" cy="7525879"/>
          </a:xfrm>
          <a:custGeom>
            <a:avLst/>
            <a:gdLst/>
            <a:ahLst/>
            <a:cxnLst/>
            <a:rect l="l" t="t" r="r" b="b"/>
            <a:pathLst>
              <a:path w="14563065" h="7525879">
                <a:moveTo>
                  <a:pt x="0" y="0"/>
                </a:moveTo>
                <a:lnTo>
                  <a:pt x="14563064" y="0"/>
                </a:lnTo>
                <a:lnTo>
                  <a:pt x="14563064" y="7525879"/>
                </a:lnTo>
                <a:lnTo>
                  <a:pt x="0" y="75258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13138" y="344104"/>
            <a:ext cx="8061725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sz="6000" b="1" spc="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QUẢN LÝ CHI PHÍ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618359" y="9637203"/>
            <a:ext cx="5669641" cy="44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</a:pPr>
            <a:r>
              <a:rPr lang="en-US" sz="3300" b="1" spc="330">
                <a:solidFill>
                  <a:srgbClr val="F2693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Nguyễn Thị Trang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Custom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Arimo</vt:lpstr>
      <vt:lpstr>Arimo Bold</vt:lpstr>
      <vt:lpstr>Montserrat</vt:lpstr>
      <vt:lpstr>Calibri</vt:lpstr>
      <vt:lpstr>League Spartan</vt:lpstr>
      <vt:lpstr>Montserrat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6- 48K21.2- QTDA</dc:title>
  <cp:lastModifiedBy>Trong Khang Nguyen</cp:lastModifiedBy>
  <cp:revision>3</cp:revision>
  <dcterms:created xsi:type="dcterms:W3CDTF">2006-08-16T00:00:00Z</dcterms:created>
  <dcterms:modified xsi:type="dcterms:W3CDTF">2025-05-15T01:24:20Z</dcterms:modified>
  <dc:identifier>DAGmmPKGWvk</dc:identifier>
</cp:coreProperties>
</file>