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38"/>
  </p:notesMasterIdLst>
  <p:handoutMasterIdLst>
    <p:handoutMasterId r:id="rId39"/>
  </p:handoutMasterIdLst>
  <p:sldIdLst>
    <p:sldId id="285" r:id="rId2"/>
    <p:sldId id="427" r:id="rId3"/>
    <p:sldId id="315" r:id="rId4"/>
    <p:sldId id="431" r:id="rId5"/>
    <p:sldId id="511" r:id="rId6"/>
    <p:sldId id="507" r:id="rId7"/>
    <p:sldId id="512" r:id="rId8"/>
    <p:sldId id="514" r:id="rId9"/>
    <p:sldId id="515" r:id="rId10"/>
    <p:sldId id="513" r:id="rId11"/>
    <p:sldId id="516" r:id="rId12"/>
    <p:sldId id="508" r:id="rId13"/>
    <p:sldId id="517" r:id="rId14"/>
    <p:sldId id="519" r:id="rId15"/>
    <p:sldId id="518" r:id="rId16"/>
    <p:sldId id="522" r:id="rId17"/>
    <p:sldId id="523" r:id="rId18"/>
    <p:sldId id="524" r:id="rId19"/>
    <p:sldId id="529" r:id="rId20"/>
    <p:sldId id="525" r:id="rId21"/>
    <p:sldId id="530" r:id="rId22"/>
    <p:sldId id="531" r:id="rId23"/>
    <p:sldId id="526" r:id="rId24"/>
    <p:sldId id="532" r:id="rId25"/>
    <p:sldId id="533" r:id="rId26"/>
    <p:sldId id="527" r:id="rId27"/>
    <p:sldId id="534" r:id="rId28"/>
    <p:sldId id="509" r:id="rId29"/>
    <p:sldId id="535" r:id="rId30"/>
    <p:sldId id="536" r:id="rId31"/>
    <p:sldId id="537" r:id="rId32"/>
    <p:sldId id="538" r:id="rId33"/>
    <p:sldId id="540" r:id="rId34"/>
    <p:sldId id="539" r:id="rId35"/>
    <p:sldId id="510" r:id="rId36"/>
    <p:sldId id="47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ng tựa đề và tên đề mục" id="{9490D179-15FD-4203-9685-359FFA8EA266}">
          <p14:sldIdLst>
            <p14:sldId id="285"/>
            <p14:sldId id="427"/>
            <p14:sldId id="315"/>
            <p14:sldId id="431"/>
            <p14:sldId id="511"/>
            <p14:sldId id="507"/>
            <p14:sldId id="512"/>
            <p14:sldId id="514"/>
            <p14:sldId id="515"/>
            <p14:sldId id="513"/>
            <p14:sldId id="516"/>
            <p14:sldId id="508"/>
            <p14:sldId id="517"/>
            <p14:sldId id="519"/>
            <p14:sldId id="518"/>
            <p14:sldId id="522"/>
            <p14:sldId id="523"/>
            <p14:sldId id="524"/>
            <p14:sldId id="529"/>
            <p14:sldId id="525"/>
            <p14:sldId id="530"/>
            <p14:sldId id="531"/>
            <p14:sldId id="526"/>
            <p14:sldId id="532"/>
            <p14:sldId id="533"/>
            <p14:sldId id="527"/>
            <p14:sldId id="534"/>
            <p14:sldId id="509"/>
            <p14:sldId id="535"/>
            <p14:sldId id="536"/>
            <p14:sldId id="537"/>
            <p14:sldId id="538"/>
            <p14:sldId id="540"/>
            <p14:sldId id="539"/>
            <p14:sldId id="510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20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74D5-05D1-4CD0-8BA4-E92A39A9EB5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5B080-6F60-41A3-897F-FD5BF43A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C3E66-9809-4172-9F7F-3D85EEF02FC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A9990-F6A6-4359-A9CC-A9F9DBB1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903435" y="5990605"/>
            <a:ext cx="319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ĐẠI HỌC QUỐC GIA THÀNH PHỐ HỒ CHÍ MINH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TRƯỜNG ĐẠI HỌC BÁCH KHOA</a:t>
            </a:r>
          </a:p>
        </p:txBody>
      </p:sp>
    </p:spTree>
    <p:extLst>
      <p:ext uri="{BB962C8B-B14F-4D97-AF65-F5344CB8AC3E}">
        <p14:creationId xmlns:p14="http://schemas.microsoft.com/office/powerpoint/2010/main" val="14222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0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95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44287"/>
            <a:ext cx="3607424" cy="783771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21971"/>
            <a:ext cx="3607424" cy="4567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0823" y="544285"/>
            <a:ext cx="3598376" cy="783772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8165" y="1621971"/>
            <a:ext cx="3598376" cy="45676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631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85059" y="544289"/>
            <a:ext cx="0" cy="5503817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accent1">
                    <a:lumMod val="50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5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0"/>
            <a:ext cx="5256609" cy="6858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631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457203"/>
            <a:ext cx="2949178" cy="12213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1" y="1881156"/>
            <a:ext cx="2950369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87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321595" y="908228"/>
            <a:ext cx="312896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rgbClr val="0070C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8620" y="133350"/>
            <a:ext cx="5279231" cy="77487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1595" y="1038225"/>
            <a:ext cx="3186113" cy="77487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350" i="1"/>
            </a:lvl1pPr>
          </a:lstStyle>
          <a:p>
            <a:pPr lvl="0"/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150020" y="1645006"/>
            <a:ext cx="5336381" cy="428907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1911" y="1645009"/>
            <a:ext cx="2949178" cy="5000091"/>
          </a:xfrm>
        </p:spPr>
        <p:txBody>
          <a:bodyPr/>
          <a:lstStyle>
            <a:lvl1pPr marL="0" indent="0"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223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44287"/>
            <a:ext cx="3607424" cy="783771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21971"/>
            <a:ext cx="3607424" cy="4567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0823" y="544285"/>
            <a:ext cx="3598376" cy="783772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8165" y="1621971"/>
            <a:ext cx="3598376" cy="45676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63176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5/10/2019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/>
          <a:p>
            <a:fld id="{1880F96C-824F-4C37-99B8-7E149B40C9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85059" y="544289"/>
            <a:ext cx="0" cy="5503817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accent1">
                    <a:lumMod val="50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5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0"/>
            <a:ext cx="5256609" cy="6858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63176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5/10/2019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457203"/>
            <a:ext cx="2949178" cy="12213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1" y="1881156"/>
            <a:ext cx="2950369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8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5"/>
          <p:cNvSpPr>
            <a:spLocks noGrp="1"/>
          </p:cNvSpPr>
          <p:nvPr>
            <p:ph type="pic" sz="quarter" idx="13"/>
          </p:nvPr>
        </p:nvSpPr>
        <p:spPr>
          <a:xfrm>
            <a:off x="1204231" y="1525268"/>
            <a:ext cx="2058293" cy="27443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1"/>
            </a:solidFill>
          </a:ln>
        </p:spPr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381551" y="4866968"/>
            <a:ext cx="1786951" cy="1113507"/>
          </a:xfrm>
        </p:spPr>
        <p:txBody>
          <a:bodyPr>
            <a:noAutofit/>
          </a:bodyPr>
          <a:lstStyle>
            <a:lvl1pPr marL="0" indent="0" algn="ctr"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endParaRPr lang="en-US" dirty="0"/>
          </a:p>
        </p:txBody>
      </p:sp>
      <p:sp>
        <p:nvSpPr>
          <p:cNvPr id="9" name="Picture Placeholder 45"/>
          <p:cNvSpPr>
            <a:spLocks noGrp="1"/>
          </p:cNvSpPr>
          <p:nvPr>
            <p:ph type="pic" sz="quarter" idx="15"/>
          </p:nvPr>
        </p:nvSpPr>
        <p:spPr>
          <a:xfrm>
            <a:off x="3650035" y="1525268"/>
            <a:ext cx="2058293" cy="27443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rgbClr val="92D050"/>
            </a:solidFill>
          </a:ln>
        </p:spPr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85707" y="4866968"/>
            <a:ext cx="1786951" cy="1113507"/>
          </a:xfrm>
        </p:spPr>
        <p:txBody>
          <a:bodyPr>
            <a:noAutofit/>
          </a:bodyPr>
          <a:lstStyle>
            <a:lvl1pPr marL="0" indent="0" algn="ctr"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45"/>
          <p:cNvSpPr>
            <a:spLocks noGrp="1"/>
          </p:cNvSpPr>
          <p:nvPr>
            <p:ph type="pic" sz="quarter" idx="17"/>
          </p:nvPr>
        </p:nvSpPr>
        <p:spPr>
          <a:xfrm>
            <a:off x="6054191" y="1525268"/>
            <a:ext cx="2058293" cy="27443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rgbClr val="FFC000"/>
            </a:solidFill>
          </a:ln>
        </p:spPr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89863" y="4866968"/>
            <a:ext cx="1786951" cy="1113504"/>
          </a:xfrm>
        </p:spPr>
        <p:txBody>
          <a:bodyPr>
            <a:noAutofit/>
          </a:bodyPr>
          <a:lstStyle>
            <a:lvl1pPr marL="0" indent="0" algn="ctr"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321595" y="908228"/>
            <a:ext cx="312896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rgbClr val="0070C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8620" y="133350"/>
            <a:ext cx="5279231" cy="77487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1595" y="1038225"/>
            <a:ext cx="3186113" cy="77487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350" i="1"/>
            </a:lvl1pPr>
          </a:lstStyle>
          <a:p>
            <a:pPr lvl="0"/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150020" y="1645006"/>
            <a:ext cx="5336381" cy="428907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1911" y="1645009"/>
            <a:ext cx="2949178" cy="5000091"/>
          </a:xfrm>
        </p:spPr>
        <p:txBody>
          <a:bodyPr/>
          <a:lstStyle>
            <a:lvl1pPr marL="0" indent="0"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893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321595" y="908228"/>
            <a:ext cx="312896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rgbClr val="0070C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8620" y="133350"/>
            <a:ext cx="5279231" cy="77487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1595" y="1038225"/>
            <a:ext cx="3186113" cy="77487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350" i="1"/>
            </a:lvl1pPr>
          </a:lstStyle>
          <a:p>
            <a:pPr lvl="0"/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150020" y="1645006"/>
            <a:ext cx="5336381" cy="428907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1911" y="1645009"/>
            <a:ext cx="2949178" cy="5000091"/>
          </a:xfrm>
        </p:spPr>
        <p:txBody>
          <a:bodyPr/>
          <a:lstStyle>
            <a:lvl1pPr marL="0" indent="0"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19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101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3"/>
          </p:nvPr>
        </p:nvSpPr>
        <p:spPr>
          <a:xfrm flipH="1">
            <a:off x="569046" y="1163783"/>
            <a:ext cx="1817896" cy="327521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</p:sp>
      <p:sp>
        <p:nvSpPr>
          <p:cNvPr id="4" name="Picture Placeholder 6"/>
          <p:cNvSpPr>
            <a:spLocks noGrp="1"/>
          </p:cNvSpPr>
          <p:nvPr>
            <p:ph type="pic" sz="quarter" idx="14"/>
          </p:nvPr>
        </p:nvSpPr>
        <p:spPr>
          <a:xfrm flipH="1">
            <a:off x="2673353" y="1163783"/>
            <a:ext cx="1817896" cy="327521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 flipH="1">
            <a:off x="4802151" y="1163782"/>
            <a:ext cx="1817896" cy="327521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6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</p:sp>
      <p:sp>
        <p:nvSpPr>
          <p:cNvPr id="6" name="Picture Placeholder 12"/>
          <p:cNvSpPr>
            <a:spLocks noGrp="1"/>
          </p:cNvSpPr>
          <p:nvPr>
            <p:ph type="pic" sz="quarter" idx="20"/>
          </p:nvPr>
        </p:nvSpPr>
        <p:spPr>
          <a:xfrm flipH="1">
            <a:off x="6828077" y="1163781"/>
            <a:ext cx="1817896" cy="327521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</p:sp>
      <p:sp>
        <p:nvSpPr>
          <p:cNvPr id="7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69046" y="4625305"/>
            <a:ext cx="1717036" cy="1113507"/>
          </a:xfrm>
        </p:spPr>
        <p:txBody>
          <a:bodyPr>
            <a:noAutofit/>
          </a:bodyPr>
          <a:lstStyle>
            <a:lvl1pPr marL="0" indent="0" algn="ctr">
              <a:buNone/>
              <a:defRPr sz="1350" b="1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723781" y="4625305"/>
            <a:ext cx="1717036" cy="1113507"/>
          </a:xfrm>
        </p:spPr>
        <p:txBody>
          <a:bodyPr>
            <a:noAutofit/>
          </a:bodyPr>
          <a:lstStyle>
            <a:lvl1pPr marL="0" indent="0" algn="ctr">
              <a:buNone/>
              <a:defRPr sz="1350" b="1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852581" y="4625305"/>
            <a:ext cx="1717036" cy="1113507"/>
          </a:xfrm>
        </p:spPr>
        <p:txBody>
          <a:bodyPr>
            <a:noAutofit/>
          </a:bodyPr>
          <a:lstStyle>
            <a:lvl1pPr marL="0" indent="0" algn="ctr">
              <a:buNone/>
              <a:defRPr sz="1350" b="1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928937" y="4625305"/>
            <a:ext cx="1717036" cy="1113507"/>
          </a:xfrm>
        </p:spPr>
        <p:txBody>
          <a:bodyPr>
            <a:noAutofit/>
          </a:bodyPr>
          <a:lstStyle>
            <a:lvl1pPr marL="0" indent="0" algn="ctr">
              <a:buNone/>
              <a:defRPr sz="1350" b="1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3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85059" y="1825625"/>
            <a:ext cx="0" cy="4222478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accent1">
                    <a:lumMod val="50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0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21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35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4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1" y="1881156"/>
            <a:ext cx="2950369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6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1" y="1881156"/>
            <a:ext cx="2950369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1" y="0"/>
            <a:ext cx="9142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bg1">
                  <a:alpha val="15000"/>
                </a:schemeClr>
              </a:gs>
              <a:gs pos="84000">
                <a:schemeClr val="bg2">
                  <a:alpha val="30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2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7" r:id="rId13"/>
    <p:sldLayoutId id="2147483698" r:id="rId14"/>
    <p:sldLayoutId id="2147483653" r:id="rId15"/>
    <p:sldLayoutId id="2147483656" r:id="rId16"/>
    <p:sldLayoutId id="2147483664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ang.ta1902@hcmut.edu.v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8548" y="3965531"/>
            <a:ext cx="5470620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rgbClr val="0033CC"/>
                </a:solidFill>
              </a:rPr>
              <a:t>Ta Gia Khang</a:t>
            </a:r>
          </a:p>
          <a:p>
            <a:pPr algn="ctr"/>
            <a:r>
              <a:rPr lang="en-GB" sz="2400">
                <a:solidFill>
                  <a:srgbClr val="0033CC"/>
                </a:solidFill>
                <a:hlinkClick r:id="rId3"/>
              </a:rPr>
              <a:t>khang.ta1902@hcmut.edu.vn</a:t>
            </a:r>
            <a:r>
              <a:rPr lang="en-GB" sz="2400">
                <a:solidFill>
                  <a:srgbClr val="0033CC"/>
                </a:solidFill>
              </a:rPr>
              <a:t>	</a:t>
            </a:r>
          </a:p>
          <a:p>
            <a:pPr algn="ctr"/>
            <a:endParaRPr lang="en-GB" sz="1350">
              <a:solidFill>
                <a:srgbClr val="0033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482" y="955723"/>
            <a:ext cx="1014555" cy="922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78" y="821426"/>
            <a:ext cx="2314704" cy="1135065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0033CC"/>
                </a:solidFill>
                <a:latin typeface="+mn-lt"/>
              </a:rPr>
              <a:t>Sentiment Analysis</a:t>
            </a:r>
            <a:br>
              <a:rPr lang="en-US" sz="3600" b="1">
                <a:solidFill>
                  <a:srgbClr val="0033CC"/>
                </a:solidFill>
                <a:latin typeface="+mn-lt"/>
              </a:rPr>
            </a:br>
            <a:r>
              <a:rPr lang="en-US" sz="3300" b="1">
                <a:solidFill>
                  <a:srgbClr val="0033CC"/>
                </a:solidFill>
                <a:latin typeface="+mn-lt"/>
              </a:rPr>
              <a:t>An experiment on CNN and LSTM models</a:t>
            </a:r>
          </a:p>
        </p:txBody>
      </p:sp>
    </p:spTree>
    <p:extLst>
      <p:ext uri="{BB962C8B-B14F-4D97-AF65-F5344CB8AC3E}">
        <p14:creationId xmlns:p14="http://schemas.microsoft.com/office/powerpoint/2010/main" val="114628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LSTMs for sequential data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9AAE-6345-78B6-C776-B23AA797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6571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/>
              <a:t>- Long-Short Term Memory (LSTMs) is a type of recurrent neural network that has a memory that </a:t>
            </a:r>
            <a:r>
              <a:rPr lang="en-US" b="1"/>
              <a:t>"remembers" </a:t>
            </a:r>
            <a:r>
              <a:rPr lang="en-US"/>
              <a:t>previous data from the input and makes decisions based on that knowledge.</a:t>
            </a:r>
          </a:p>
          <a:p>
            <a:pPr marL="0" indent="0">
              <a:buNone/>
            </a:pPr>
            <a:r>
              <a:rPr lang="en-US"/>
              <a:t>- These networks are more directly suited for written data inputs, since each word in a sentence has meaning based on the surrounding words (previous and upcoming words).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91258-A9C5-48A2-ABAA-6C97D0EA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81" y="3327066"/>
            <a:ext cx="7100047" cy="2646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D92F1-EBB3-4357-9B57-E1964BDA903C}"/>
              </a:ext>
            </a:extLst>
          </p:cNvPr>
          <p:cNvSpPr txBox="1"/>
          <p:nvPr/>
        </p:nvSpPr>
        <p:spPr>
          <a:xfrm>
            <a:off x="185723" y="6259811"/>
            <a:ext cx="80983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latin typeface="Calibri "/>
              </a:rPr>
              <a:t>﻿Ralf C. </a:t>
            </a:r>
            <a:r>
              <a:rPr lang="en-US" sz="1100" err="1">
                <a:latin typeface="Calibri "/>
              </a:rPr>
              <a:t>Staudemeyer</a:t>
            </a:r>
            <a:r>
              <a:rPr lang="en-US" sz="1100">
                <a:latin typeface="Calibri "/>
              </a:rPr>
              <a:t>, Eric Rothstein Morris I. (2019). Understanding LSTM -- a tutorial into Long Short-Term Memory Recurrent Neural Networks</a:t>
            </a:r>
            <a:endParaRPr lang="en-VN" sz="110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61803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LSTMs for sequential data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9AAE-6345-78B6-C776-B23AA797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38" y="2101290"/>
            <a:ext cx="7886700" cy="1765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/>
              <a:t>“Used to 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really like </a:t>
            </a:r>
            <a:r>
              <a:rPr lang="en-US" i="1"/>
              <a:t>Samsung, but now discovered that Samsung’s screen quality is deteriorating, so </a:t>
            </a:r>
            <a:r>
              <a:rPr lang="en-US" b="1" i="1">
                <a:solidFill>
                  <a:srgbClr val="C00000"/>
                </a:solidFill>
              </a:rPr>
              <a:t>feeling a bit bored</a:t>
            </a:r>
            <a:r>
              <a:rPr lang="en-US" i="1"/>
              <a:t>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6BD2F-678A-4C7E-9089-00A9B6CA74E1}"/>
              </a:ext>
            </a:extLst>
          </p:cNvPr>
          <p:cNvSpPr txBox="1"/>
          <p:nvPr/>
        </p:nvSpPr>
        <p:spPr>
          <a:xfrm>
            <a:off x="383241" y="376517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The LSTM could learn that sentiments expressed towards the end of a sentence mean more than those expressed at the start.</a:t>
            </a:r>
          </a:p>
        </p:txBody>
      </p:sp>
    </p:spTree>
    <p:extLst>
      <p:ext uri="{BB962C8B-B14F-4D97-AF65-F5344CB8AC3E}">
        <p14:creationId xmlns:p14="http://schemas.microsoft.com/office/powerpoint/2010/main" val="363301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45" y="297977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Methodologies:</a:t>
            </a:r>
            <a:r>
              <a:rPr lang="en-US"/>
              <a:t> Data preprocessing and Experiments</a:t>
            </a:r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9F82-8275-4842-89B5-FD487FB9F879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770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A75B0-4C3D-4270-9805-4A86525BC107}"/>
              </a:ext>
            </a:extLst>
          </p:cNvPr>
          <p:cNvSpPr/>
          <p:nvPr/>
        </p:nvSpPr>
        <p:spPr>
          <a:xfrm>
            <a:off x="628650" y="1367523"/>
            <a:ext cx="7822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Calibri (Body)"/>
              </a:rPr>
              <a:t>- Using the dataset of the </a:t>
            </a:r>
            <a:r>
              <a:rPr lang="en-US" b="1">
                <a:latin typeface="Calibri (Body)"/>
              </a:rPr>
              <a:t>VLSP Contest</a:t>
            </a:r>
            <a:r>
              <a:rPr lang="en-US">
                <a:latin typeface="Calibri (Body)"/>
              </a:rPr>
              <a:t>, which include many comments for technology devices in social network.</a:t>
            </a:r>
          </a:p>
          <a:p>
            <a:pPr algn="just"/>
            <a:r>
              <a:rPr lang="en-US">
                <a:latin typeface="Calibri (Body)"/>
              </a:rPr>
              <a:t>- Each comment is labeled with one emotional class which is -1, 0, 1 for Negative, Neutral and Positive.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CF5AC-D302-4623-A3E8-1C77371A3D58}"/>
              </a:ext>
            </a:extLst>
          </p:cNvPr>
          <p:cNvSpPr txBox="1"/>
          <p:nvPr/>
        </p:nvSpPr>
        <p:spPr>
          <a:xfrm>
            <a:off x="712693" y="2693086"/>
            <a:ext cx="23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Training 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718BB-C684-4DB9-9284-FF0B181ED320}"/>
              </a:ext>
            </a:extLst>
          </p:cNvPr>
          <p:cNvSpPr txBox="1"/>
          <p:nvPr/>
        </p:nvSpPr>
        <p:spPr>
          <a:xfrm>
            <a:off x="712693" y="4276162"/>
            <a:ext cx="23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 set: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F46FDC-E9F7-45B5-9ABB-B19B032C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3120518"/>
            <a:ext cx="6416814" cy="1098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0E1FF-CF59-4779-9C57-33CF9D71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49" y="4619099"/>
            <a:ext cx="6349302" cy="11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A75B0-4C3D-4270-9805-4A86525BC107}"/>
              </a:ext>
            </a:extLst>
          </p:cNvPr>
          <p:cNvSpPr/>
          <p:nvPr/>
        </p:nvSpPr>
        <p:spPr>
          <a:xfrm>
            <a:off x="628650" y="1367523"/>
            <a:ext cx="78228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b="1">
                <a:latin typeface="Calibri (Body)"/>
              </a:rPr>
              <a:t>Data distribution:</a:t>
            </a:r>
          </a:p>
          <a:p>
            <a:pPr algn="just"/>
            <a:r>
              <a:rPr lang="en-US" sz="2400"/>
              <a:t>The initial dataset cannot be used immediately because the data distribution is not good (group each label together), so we had done one more step: Shuffle the dataset using </a:t>
            </a:r>
            <a:r>
              <a:rPr lang="en-US" sz="2000" err="1">
                <a:solidFill>
                  <a:schemeClr val="accent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Sklearn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shuffle function </a:t>
            </a:r>
            <a:r>
              <a:rPr lang="en-US" sz="2400"/>
              <a:t>to create random distribution of data.</a:t>
            </a:r>
          </a:p>
          <a:p>
            <a:pPr algn="just"/>
            <a:r>
              <a:rPr lang="en-US" sz="2400">
                <a:solidFill>
                  <a:srgbClr val="C00000"/>
                </a:solidFill>
                <a:latin typeface="Calibri (Body)"/>
                <a:sym typeface="Wingdings" panose="05000000000000000000" pitchFamily="2" charset="2"/>
              </a:rPr>
              <a:t> Avoid overfitting</a:t>
            </a:r>
            <a:endParaRPr lang="en-US" sz="2400">
              <a:solidFill>
                <a:srgbClr val="C00000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9D5BA-A549-444E-AC33-FC7C91F4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7" y="4323188"/>
            <a:ext cx="3614224" cy="17556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047FD-9A22-4A71-A982-309AA481F9A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06371" y="5201033"/>
            <a:ext cx="1230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CC3BE9A-C021-44DE-A5AE-56D945E5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205" y="4301008"/>
            <a:ext cx="3680648" cy="16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A75B0-4C3D-4270-9805-4A86525BC107}"/>
              </a:ext>
            </a:extLst>
          </p:cNvPr>
          <p:cNvSpPr/>
          <p:nvPr/>
        </p:nvSpPr>
        <p:spPr>
          <a:xfrm>
            <a:off x="628650" y="1367523"/>
            <a:ext cx="782282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2"/>
            </a:pPr>
            <a:r>
              <a:rPr lang="en-US" sz="2400" b="1">
                <a:latin typeface="Calibri (Body)"/>
              </a:rPr>
              <a:t>Vectorize the label</a:t>
            </a:r>
          </a:p>
          <a:p>
            <a:pPr algn="just"/>
            <a:r>
              <a:rPr lang="en-US" sz="2000"/>
              <a:t>Change label into one-hot vector: Initially our class is in the set of -1, 0, 1, for computation purpose,</a:t>
            </a:r>
            <a:r>
              <a:rPr lang="en-US" sz="2400"/>
              <a:t> </a:t>
            </a:r>
            <a:r>
              <a:rPr lang="en-US" sz="2000"/>
              <a:t>we change each value into one-hot vector, which is easier to compute loss later.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ctr"/>
            <a:r>
              <a:rPr lang="en-US" sz="3200">
                <a:latin typeface="Calibri (Body)"/>
              </a:rPr>
              <a:t>-1 </a:t>
            </a:r>
            <a:r>
              <a:rPr lang="en-US" sz="3200">
                <a:latin typeface="Calibri (Body)"/>
                <a:sym typeface="Wingdings" panose="05000000000000000000" pitchFamily="2" charset="2"/>
              </a:rPr>
              <a:t> [1, 0, 0]</a:t>
            </a:r>
          </a:p>
          <a:p>
            <a:pPr algn="ctr"/>
            <a:r>
              <a:rPr lang="en-US" sz="3200">
                <a:latin typeface="Calibri (Body)"/>
                <a:sym typeface="Wingdings" panose="05000000000000000000" pitchFamily="2" charset="2"/>
              </a:rPr>
              <a:t>0   [0, 1, 0]</a:t>
            </a:r>
          </a:p>
          <a:p>
            <a:pPr algn="ctr"/>
            <a:r>
              <a:rPr lang="en-US" sz="3200">
                <a:latin typeface="Calibri (Body)"/>
                <a:sym typeface="Wingdings" panose="05000000000000000000" pitchFamily="2" charset="2"/>
              </a:rPr>
              <a:t>1   [0, 0, 1]</a:t>
            </a:r>
            <a:endParaRPr lang="en-US" sz="320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6247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A75B0-4C3D-4270-9805-4A86525BC107}"/>
              </a:ext>
            </a:extLst>
          </p:cNvPr>
          <p:cNvSpPr/>
          <p:nvPr/>
        </p:nvSpPr>
        <p:spPr>
          <a:xfrm>
            <a:off x="628650" y="1367523"/>
            <a:ext cx="782282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>
                <a:latin typeface="Calibri (Body)"/>
              </a:rPr>
              <a:t>3</a:t>
            </a:r>
            <a:r>
              <a:rPr lang="en-US" sz="2400" b="1">
                <a:latin typeface="Calibri (Body)"/>
              </a:rPr>
              <a:t>.  Document Tokenize</a:t>
            </a:r>
          </a:p>
          <a:p>
            <a:pPr marL="285750" indent="-285750" algn="just">
              <a:buFontTx/>
              <a:buChar char="-"/>
            </a:pPr>
            <a:r>
              <a:rPr lang="en-US" sz="2000"/>
              <a:t>We used </a:t>
            </a:r>
            <a:r>
              <a:rPr lang="en-US" sz="2000" b="1" err="1"/>
              <a:t>PyVi</a:t>
            </a:r>
            <a:r>
              <a:rPr lang="en-US" sz="2000"/>
              <a:t>, a crucial package specifically designed for processing Vietnamese text data. </a:t>
            </a:r>
          </a:p>
          <a:p>
            <a:pPr marL="285750" indent="-285750" algn="just">
              <a:buFontTx/>
              <a:buChar char="-"/>
            </a:pPr>
            <a:r>
              <a:rPr lang="en-US" sz="2000"/>
              <a:t>Chose </a:t>
            </a:r>
            <a:r>
              <a:rPr lang="en-US" sz="2000" b="1" err="1"/>
              <a:t>ViTokenizer</a:t>
            </a:r>
            <a:r>
              <a:rPr lang="en-US" sz="2000" b="1"/>
              <a:t> </a:t>
            </a:r>
            <a:r>
              <a:rPr lang="en-US" sz="2000"/>
              <a:t>as our Tokenizer for this experiment.</a:t>
            </a:r>
          </a:p>
          <a:p>
            <a:pPr marL="285750" indent="-285750" algn="just">
              <a:buFontTx/>
              <a:buChar char="-"/>
            </a:pPr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 b="1"/>
              <a:t>4. Word Embedding (W2vec)</a:t>
            </a:r>
          </a:p>
          <a:p>
            <a:pPr marL="285750" indent="-285750" algn="just">
              <a:buFontTx/>
              <a:buChar char="-"/>
            </a:pPr>
            <a:r>
              <a:rPr lang="en-US" sz="2000"/>
              <a:t>Used the given </a:t>
            </a:r>
            <a:r>
              <a:rPr lang="en-US" sz="2000" b="1"/>
              <a:t>vi-model-CBOW</a:t>
            </a:r>
            <a:r>
              <a:rPr lang="en-US" sz="2000"/>
              <a:t> with EMBEDDING DIMENSION = 400. </a:t>
            </a:r>
          </a:p>
          <a:p>
            <a:pPr marL="285750" indent="-285750" algn="just">
              <a:buFontTx/>
              <a:buChar char="-"/>
            </a:pPr>
            <a:r>
              <a:rPr lang="en-US" sz="2000"/>
              <a:t>This is achieved by placing semantically similar words closer in the vector space, thereby allowing algorithms to understand and leverage these semantic relationships.</a:t>
            </a:r>
          </a:p>
          <a:p>
            <a:pPr algn="just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3165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Head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A75B0-4C3D-4270-9805-4A86525BC107}"/>
              </a:ext>
            </a:extLst>
          </p:cNvPr>
          <p:cNvSpPr/>
          <p:nvPr/>
        </p:nvSpPr>
        <p:spPr>
          <a:xfrm>
            <a:off x="692524" y="1951672"/>
            <a:ext cx="7822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/>
              <a:t>Involves one hidden layers, each with 32 units, and employed the </a:t>
            </a:r>
            <a:r>
              <a:rPr lang="en-US" sz="2000" b="1" err="1"/>
              <a:t>ReLU</a:t>
            </a:r>
            <a:r>
              <a:rPr lang="en-US" sz="2000"/>
              <a:t> activation function. </a:t>
            </a:r>
          </a:p>
          <a:p>
            <a:pPr marL="285750" indent="-285750" algn="just">
              <a:buFontTx/>
              <a:buChar char="-"/>
            </a:pPr>
            <a:r>
              <a:rPr lang="en-US" sz="2000"/>
              <a:t>The output layer consists of three units, activated by </a:t>
            </a:r>
            <a:r>
              <a:rPr lang="en-US" sz="2000" b="1" err="1"/>
              <a:t>Softmax</a:t>
            </a:r>
            <a:r>
              <a:rPr lang="en-US" sz="2000"/>
              <a:t>. Additionally, to prevent overfitting, we applied L2 regularization with a coefficient of 0.01 to each layer.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3F44B-5D38-4392-8032-31FC7D68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00" y="3660515"/>
            <a:ext cx="3753666" cy="27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9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 Architecture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A75B0-4C3D-4270-9805-4A86525BC107}"/>
              </a:ext>
            </a:extLst>
          </p:cNvPr>
          <p:cNvSpPr/>
          <p:nvPr/>
        </p:nvSpPr>
        <p:spPr>
          <a:xfrm>
            <a:off x="564777" y="1438498"/>
            <a:ext cx="78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400"/>
              <a:t>Use multiple filter in a layer, and use multiple filter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0351-AC92-4BCE-8156-A655D084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912297"/>
            <a:ext cx="5905500" cy="4809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690B82-1DFF-4848-9B9F-08115812D2C5}"/>
              </a:ext>
            </a:extLst>
          </p:cNvPr>
          <p:cNvSpPr txBox="1"/>
          <p:nvPr/>
        </p:nvSpPr>
        <p:spPr>
          <a:xfrm>
            <a:off x="6407150" y="2825750"/>
            <a:ext cx="857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6319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 Architecture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A75B0-4C3D-4270-9805-4A86525BC107}"/>
              </a:ext>
            </a:extLst>
          </p:cNvPr>
          <p:cNvSpPr/>
          <p:nvPr/>
        </p:nvSpPr>
        <p:spPr>
          <a:xfrm>
            <a:off x="564777" y="1438498"/>
            <a:ext cx="78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400"/>
              <a:t>Implemented Architecture in TensorFlow: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90B82-1DFF-4848-9B9F-08115812D2C5}"/>
              </a:ext>
            </a:extLst>
          </p:cNvPr>
          <p:cNvSpPr txBox="1"/>
          <p:nvPr/>
        </p:nvSpPr>
        <p:spPr>
          <a:xfrm>
            <a:off x="6407150" y="2825750"/>
            <a:ext cx="857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C668B-2914-4411-A8F1-BC8FFABF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15" y="1981200"/>
            <a:ext cx="5497925" cy="44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7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3665-50E2-34EE-350F-D038E570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Agenda</a:t>
            </a:r>
            <a:endParaRPr lang="en-VN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0D5D-6E21-0BE3-3459-0ED762E1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Motivation and Problem Description</a:t>
            </a:r>
          </a:p>
          <a:p>
            <a:r>
              <a:rPr lang="en-US"/>
              <a:t>Background: LSTMs and CNNs</a:t>
            </a:r>
            <a:endParaRPr lang="en-VN"/>
          </a:p>
          <a:p>
            <a:r>
              <a:rPr lang="en-US"/>
              <a:t>Methodologies: Data preprocessing and experiments</a:t>
            </a:r>
          </a:p>
          <a:p>
            <a:r>
              <a:rPr lang="en-US"/>
              <a:t>Experiment Result and Observation</a:t>
            </a:r>
          </a:p>
          <a:p>
            <a:r>
              <a:rPr lang="en-US"/>
              <a:t>Conclusion</a:t>
            </a:r>
          </a:p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C7537-849A-959C-40BD-C46D14A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6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Architecture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E0AE9-B1F3-4270-A05C-4C38210501FB}"/>
              </a:ext>
            </a:extLst>
          </p:cNvPr>
          <p:cNvSpPr txBox="1"/>
          <p:nvPr/>
        </p:nvSpPr>
        <p:spPr>
          <a:xfrm>
            <a:off x="444500" y="1524000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reestyle Script" panose="030804020302050B0404" pitchFamily="66" charset="0"/>
              </a:rPr>
              <a:t>•</a:t>
            </a:r>
            <a:r>
              <a:rPr lang="en-US" sz="2800"/>
              <a:t>Proposed Architecture: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3AAF4-5007-492A-AAB8-9179C82FF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2196880"/>
            <a:ext cx="5524500" cy="36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Architecture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E0AE9-B1F3-4270-A05C-4C38210501FB}"/>
              </a:ext>
            </a:extLst>
          </p:cNvPr>
          <p:cNvSpPr txBox="1"/>
          <p:nvPr/>
        </p:nvSpPr>
        <p:spPr>
          <a:xfrm>
            <a:off x="419100" y="1638123"/>
            <a:ext cx="83214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Modify: Use Bidirectional LSTM</a:t>
            </a:r>
          </a:p>
          <a:p>
            <a:pPr algn="just"/>
            <a:endParaRPr lang="en-US" sz="2000"/>
          </a:p>
          <a:p>
            <a:r>
              <a:rPr lang="en-US" sz="2000"/>
              <a:t>• The main advantage of a bidirectional LSTM is that it can learn positional features from </a:t>
            </a:r>
            <a:r>
              <a:rPr lang="en-US" sz="2000" b="1"/>
              <a:t>both side.</a:t>
            </a:r>
          </a:p>
          <a:p>
            <a:br>
              <a:rPr lang="en-US" sz="2000"/>
            </a:br>
            <a:r>
              <a:rPr lang="en-US" sz="2000"/>
              <a:t>• The disadvantage of a bidirectional LSTM is that it needs more parameter and compute take more time.</a:t>
            </a:r>
            <a:br>
              <a:rPr lang="en-US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8306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Architecture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EDD45-76DB-4F0D-8A08-935C11F011A2}"/>
              </a:ext>
            </a:extLst>
          </p:cNvPr>
          <p:cNvSpPr/>
          <p:nvPr/>
        </p:nvSpPr>
        <p:spPr>
          <a:xfrm>
            <a:off x="276892" y="1506023"/>
            <a:ext cx="4792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/>
              <a:t>Implemented Architecture in TensorFlow: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B17C2-50D6-481B-897E-E7406446C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10" y="1906132"/>
            <a:ext cx="2135639" cy="46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CNN-LSTM Architecture (1)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dropout&#10;&#10;Description automatically generated">
            <a:extLst>
              <a:ext uri="{FF2B5EF4-FFF2-40B4-BE49-F238E27FC236}">
                <a16:creationId xmlns:a16="http://schemas.microsoft.com/office/drawing/2014/main" id="{BC225B21-E4FB-4917-AF6B-B9653CF4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47" y="2063568"/>
            <a:ext cx="5195705" cy="2730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67E7F3-0FA8-4CFF-B57C-AC1514E38A51}"/>
              </a:ext>
            </a:extLst>
          </p:cNvPr>
          <p:cNvSpPr txBox="1"/>
          <p:nvPr/>
        </p:nvSpPr>
        <p:spPr>
          <a:xfrm>
            <a:off x="628649" y="1397000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Simple CNN-LSTM model: Use one Conv1D layer with MaxPooling and LSTM layer</a:t>
            </a:r>
          </a:p>
        </p:txBody>
      </p:sp>
    </p:spTree>
    <p:extLst>
      <p:ext uri="{BB962C8B-B14F-4D97-AF65-F5344CB8AC3E}">
        <p14:creationId xmlns:p14="http://schemas.microsoft.com/office/powerpoint/2010/main" val="199260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CNN-LSTM Architecture (2)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D193713-68EC-4EB4-A68E-5CA4CCAA3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0" y="1690689"/>
            <a:ext cx="7886701" cy="42462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C14060-1AE6-4C75-9786-7490A2CC1A55}"/>
              </a:ext>
            </a:extLst>
          </p:cNvPr>
          <p:cNvCxnSpPr>
            <a:cxnSpLocks/>
          </p:cNvCxnSpPr>
          <p:nvPr/>
        </p:nvCxnSpPr>
        <p:spPr>
          <a:xfrm flipV="1">
            <a:off x="6968067" y="1577788"/>
            <a:ext cx="0" cy="581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D7F023-382B-4413-9149-4751E6C4CF24}"/>
              </a:ext>
            </a:extLst>
          </p:cNvPr>
          <p:cNvSpPr txBox="1"/>
          <p:nvPr/>
        </p:nvSpPr>
        <p:spPr>
          <a:xfrm>
            <a:off x="4884781" y="1271273"/>
            <a:ext cx="385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Use architecture from CNN-only Model</a:t>
            </a:r>
          </a:p>
        </p:txBody>
      </p:sp>
    </p:spTree>
    <p:extLst>
      <p:ext uri="{BB962C8B-B14F-4D97-AF65-F5344CB8AC3E}">
        <p14:creationId xmlns:p14="http://schemas.microsoft.com/office/powerpoint/2010/main" val="3859981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CNN-LSTM Architecture (2)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8C76FA53-C384-4CC9-AFBE-AA6B7D36F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5" y="1298646"/>
            <a:ext cx="5546911" cy="54228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57BCDA-7C07-4D3D-9BAD-2B5BCE0D98D5}"/>
              </a:ext>
            </a:extLst>
          </p:cNvPr>
          <p:cNvSpPr/>
          <p:nvPr/>
        </p:nvSpPr>
        <p:spPr>
          <a:xfrm>
            <a:off x="1792941" y="1690689"/>
            <a:ext cx="5880847" cy="25406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D3A30-09A4-4A5D-92AE-DB3F9D612626}"/>
              </a:ext>
            </a:extLst>
          </p:cNvPr>
          <p:cNvSpPr/>
          <p:nvPr/>
        </p:nvSpPr>
        <p:spPr>
          <a:xfrm>
            <a:off x="3046878" y="4262904"/>
            <a:ext cx="3245224" cy="151933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C8F155-18C9-4472-AC41-BD65C82DC99A}"/>
              </a:ext>
            </a:extLst>
          </p:cNvPr>
          <p:cNvSpPr/>
          <p:nvPr/>
        </p:nvSpPr>
        <p:spPr>
          <a:xfrm>
            <a:off x="3983129" y="5816041"/>
            <a:ext cx="1372722" cy="90543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7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LSTM-CNN Architecture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D51301DD-DCCB-4F52-B26A-DEBFC3253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2" y="1878588"/>
            <a:ext cx="8306921" cy="34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7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LSTM-CNN Architecture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7D18ECD1-F5B1-409C-9BCB-4CD6F912C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71" y="1446004"/>
            <a:ext cx="5708276" cy="5055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ABD80A-A014-4D4F-AF08-CDACE2D5CED9}"/>
              </a:ext>
            </a:extLst>
          </p:cNvPr>
          <p:cNvSpPr/>
          <p:nvPr/>
        </p:nvSpPr>
        <p:spPr>
          <a:xfrm>
            <a:off x="3080497" y="2393575"/>
            <a:ext cx="3245224" cy="4930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543FB-C22C-43EA-9D5D-D4786A2FB8EC}"/>
              </a:ext>
            </a:extLst>
          </p:cNvPr>
          <p:cNvSpPr/>
          <p:nvPr/>
        </p:nvSpPr>
        <p:spPr>
          <a:xfrm>
            <a:off x="1739153" y="2949389"/>
            <a:ext cx="5880847" cy="14971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6DD3F-A88B-47FA-BC90-46737CB34214}"/>
              </a:ext>
            </a:extLst>
          </p:cNvPr>
          <p:cNvSpPr/>
          <p:nvPr/>
        </p:nvSpPr>
        <p:spPr>
          <a:xfrm>
            <a:off x="3765177" y="4509250"/>
            <a:ext cx="1819836" cy="205513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45" y="2979772"/>
            <a:ext cx="7886700" cy="994172"/>
          </a:xfrm>
        </p:spPr>
        <p:txBody>
          <a:bodyPr>
            <a:normAutofit/>
          </a:bodyPr>
          <a:lstStyle/>
          <a:p>
            <a:r>
              <a:rPr lang="en-US"/>
              <a:t>Experimental Result</a:t>
            </a:r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9F82-8275-4842-89B5-FD487FB9F879}" type="slidenum">
              <a:rPr lang="en-VN" smtClean="0"/>
              <a:t>28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1232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Setup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9EB4D-1317-4758-94E6-A184560E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34" y="2166210"/>
            <a:ext cx="6878171" cy="2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5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45" y="297977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Motivation and Problem Description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9F82-8275-4842-89B5-FD487FB9F879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9842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1BD02-9C1A-4CE8-8294-3A0DF359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48" y="1871445"/>
            <a:ext cx="629690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1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45" y="2979772"/>
            <a:ext cx="7886700" cy="994172"/>
          </a:xfrm>
        </p:spPr>
        <p:txBody>
          <a:bodyPr>
            <a:normAutofit/>
          </a:bodyPr>
          <a:lstStyle/>
          <a:p>
            <a:r>
              <a:rPr lang="en-US"/>
              <a:t>Observation</a:t>
            </a:r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9F82-8275-4842-89B5-FD487FB9F879}" type="slidenum">
              <a:rPr lang="en-VN" smtClean="0"/>
              <a:t>31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453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rates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607F0-918C-44F4-9FEB-43B2C33D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36018"/>
            <a:ext cx="8088406" cy="1585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2F39B6-DEAE-46EB-9DBE-CE7500D54583}"/>
              </a:ext>
            </a:extLst>
          </p:cNvPr>
          <p:cNvSpPr/>
          <p:nvPr/>
        </p:nvSpPr>
        <p:spPr>
          <a:xfrm>
            <a:off x="628650" y="1424690"/>
            <a:ext cx="8210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Freestyle Script" panose="030804020302050B0404" pitchFamily="66" charset="0"/>
              </a:rPr>
              <a:t>• </a:t>
            </a:r>
            <a:r>
              <a:rPr lang="en-US" sz="2000">
                <a:latin typeface="Arial" panose="020B0604020202020204" pitchFamily="34" charset="0"/>
              </a:rPr>
              <a:t>CNN and CNN-LSTM model need more epoch to learn and overfit less quickly, as opposed to LSTM and LSTM-CNN models.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48796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38" y="-6911"/>
            <a:ext cx="7886700" cy="1325563"/>
          </a:xfrm>
        </p:spPr>
        <p:txBody>
          <a:bodyPr/>
          <a:lstStyle/>
          <a:p>
            <a:r>
              <a:rPr lang="en-US"/>
              <a:t>Learning rates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8382D0-ED66-4521-B466-2A24AB9A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26" y="3955115"/>
            <a:ext cx="3145986" cy="2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2474E-C19B-4BDD-939B-59DC2F16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" y="3955116"/>
            <a:ext cx="3219809" cy="2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E3C5668-06F7-4B08-B0E3-B0AE7524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88" y="1058388"/>
            <a:ext cx="3066424" cy="242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365F56C-61E6-4060-86E1-0EF898CC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081326"/>
            <a:ext cx="3219809" cy="264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1972C-6276-4862-9162-E13EB2401C70}"/>
              </a:ext>
            </a:extLst>
          </p:cNvPr>
          <p:cNvSpPr txBox="1"/>
          <p:nvPr/>
        </p:nvSpPr>
        <p:spPr>
          <a:xfrm>
            <a:off x="7126941" y="4429580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LSTM-CNN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3D607-08C4-40A0-9D19-6F17C59C641D}"/>
              </a:ext>
            </a:extLst>
          </p:cNvPr>
          <p:cNvSpPr txBox="1"/>
          <p:nvPr/>
        </p:nvSpPr>
        <p:spPr>
          <a:xfrm>
            <a:off x="7620000" y="1608451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LSTM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91D76-AC90-4B88-8F16-8E4DFD3465B6}"/>
              </a:ext>
            </a:extLst>
          </p:cNvPr>
          <p:cNvSpPr txBox="1"/>
          <p:nvPr/>
        </p:nvSpPr>
        <p:spPr>
          <a:xfrm>
            <a:off x="2647185" y="4469883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CNN-LSTM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49496-EF0C-4998-84BD-33C7D7C559E3}"/>
              </a:ext>
            </a:extLst>
          </p:cNvPr>
          <p:cNvSpPr txBox="1"/>
          <p:nvPr/>
        </p:nvSpPr>
        <p:spPr>
          <a:xfrm>
            <a:off x="3247820" y="1548014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77859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 rates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2D4E0-1DD9-4A98-B513-96D73998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41" y="2525010"/>
            <a:ext cx="7368988" cy="18079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85E7F-F103-47FA-8E0B-76B96C047F3F}"/>
              </a:ext>
            </a:extLst>
          </p:cNvPr>
          <p:cNvSpPr/>
          <p:nvPr/>
        </p:nvSpPr>
        <p:spPr>
          <a:xfrm>
            <a:off x="628650" y="1369186"/>
            <a:ext cx="80850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It is important to add a Dropout layer after any Convolutional layer in both CNN-LSTM and LSTM-CNN model to enhance better result.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9271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979772"/>
            <a:ext cx="7684921" cy="994172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9F82-8275-4842-89B5-FD487FB9F879}" type="slidenum">
              <a:rPr lang="en-VN" smtClean="0"/>
              <a:t>35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1696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45" y="297977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br>
              <a:rPr lang="en-US"/>
            </a:br>
            <a:br>
              <a:rPr lang="en-US"/>
            </a:br>
            <a:r>
              <a:rPr lang="en-US" sz="2200" i="1"/>
              <a:t>Thank you for listening!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9F82-8275-4842-89B5-FD487FB9F879}" type="slidenum">
              <a:rPr lang="en-VN" smtClean="0"/>
              <a:t>36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217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Motivation</a:t>
            </a:r>
            <a:endParaRPr lang="en-VN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9AAE-6345-78B6-C776-B23AA797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65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The evolution of social media platforms and blogs led to an abundance of comments and reviews on everyday activities</a:t>
            </a:r>
          </a:p>
          <a:p>
            <a:pPr lvl="1"/>
            <a:r>
              <a:rPr lang="en-US"/>
              <a:t>Need to learn from the customer opinion (text mining)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ow to conduct social media sentiment analysis">
            <a:extLst>
              <a:ext uri="{FF2B5EF4-FFF2-40B4-BE49-F238E27FC236}">
                <a16:creationId xmlns:a16="http://schemas.microsoft.com/office/drawing/2014/main" id="{C400C6DB-B6C7-4350-847F-2DEC0ED4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76" y="3102248"/>
            <a:ext cx="7333848" cy="287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Problem Description</a:t>
            </a:r>
            <a:endParaRPr lang="en-VN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9AAE-6345-78B6-C776-B23AA797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65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Sentiment Analysis is a Text Classification problem:</a:t>
            </a:r>
          </a:p>
          <a:p>
            <a:pPr marL="0" indent="0">
              <a:buNone/>
            </a:pPr>
            <a:r>
              <a:rPr lang="en-US"/>
              <a:t>• </a:t>
            </a:r>
            <a:r>
              <a:rPr lang="en-US">
                <a:solidFill>
                  <a:srgbClr val="0070C0"/>
                </a:solidFill>
              </a:rPr>
              <a:t>Input: </a:t>
            </a:r>
            <a:r>
              <a:rPr lang="en-US"/>
              <a:t>a sentence (document).</a:t>
            </a:r>
            <a:br>
              <a:rPr lang="en-US"/>
            </a:br>
            <a:r>
              <a:rPr lang="en-US"/>
              <a:t>•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/>
              <a:t>the emotional class of that sentence.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We can try to use ANNs for this task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BC9E6-A766-43D4-B931-6D3D9590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95" y="3667572"/>
            <a:ext cx="7597588" cy="2223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847DAA-5ABF-4AB2-B358-4FB0FB29F258}"/>
              </a:ext>
            </a:extLst>
          </p:cNvPr>
          <p:cNvSpPr txBox="1"/>
          <p:nvPr/>
        </p:nvSpPr>
        <p:spPr>
          <a:xfrm>
            <a:off x="262218" y="5620296"/>
            <a:ext cx="857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>
                <a:solidFill>
                  <a:srgbClr val="C00000"/>
                </a:solidFill>
              </a:rPr>
              <a:t>If only able to use LSTM and CNN, what is the best architecture for this task? </a:t>
            </a:r>
          </a:p>
        </p:txBody>
      </p:sp>
    </p:spTree>
    <p:extLst>
      <p:ext uri="{BB962C8B-B14F-4D97-AF65-F5344CB8AC3E}">
        <p14:creationId xmlns:p14="http://schemas.microsoft.com/office/powerpoint/2010/main" val="30590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45" y="2979772"/>
            <a:ext cx="7886700" cy="994172"/>
          </a:xfrm>
        </p:spPr>
        <p:txBody>
          <a:bodyPr>
            <a:normAutofit/>
          </a:bodyPr>
          <a:lstStyle/>
          <a:p>
            <a:r>
              <a:rPr lang="en-US"/>
              <a:t>Background: LSTMs and CNNs</a:t>
            </a:r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9F82-8275-4842-89B5-FD487FB9F879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574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 for feature extraction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DAEEA-94AF-4540-A1B2-1FB66BC1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3" y="1902757"/>
            <a:ext cx="7912065" cy="38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2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 for feature extraction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F4223-6042-4323-B9CB-94CFEF8B61AF}"/>
              </a:ext>
            </a:extLst>
          </p:cNvPr>
          <p:cNvSpPr txBox="1"/>
          <p:nvPr/>
        </p:nvSpPr>
        <p:spPr>
          <a:xfrm>
            <a:off x="440391" y="1425388"/>
            <a:ext cx="8074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Example for 1D: </a:t>
            </a:r>
            <a:r>
              <a:rPr lang="en-US"/>
              <a:t>One-dimensional cross-correlation operation. The shaded portions are the first output element as well as the input and kernel tensor elements used for the output computation: </a:t>
            </a:r>
            <a:r>
              <a:rPr lang="en-US" i="1">
                <a:latin typeface="Palatino Linotype" panose="02040502050505030304" pitchFamily="18" charset="0"/>
              </a:rPr>
              <a:t>0</a:t>
            </a:r>
            <a:r>
              <a:rPr lang="en-US" i="1"/>
              <a:t>x</a:t>
            </a:r>
            <a:r>
              <a:rPr lang="en-US" i="1">
                <a:latin typeface="Palatino Linotype" panose="02040502050505030304" pitchFamily="18" charset="0"/>
              </a:rPr>
              <a:t>1+1</a:t>
            </a:r>
            <a:r>
              <a:rPr lang="en-US" i="1"/>
              <a:t>x</a:t>
            </a:r>
            <a:r>
              <a:rPr lang="en-US" i="1">
                <a:latin typeface="Palatino Linotype" panose="02040502050505030304" pitchFamily="18" charset="0"/>
              </a:rPr>
              <a:t>2=2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0CD4A-5BD4-4911-A7E4-D6ACF952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" y="3859976"/>
            <a:ext cx="8634978" cy="2033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067EF-F0CE-432D-83AA-71E510FF0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406802"/>
            <a:ext cx="7792571" cy="12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C6-BBE3-3491-FB10-79432499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 for feature extraction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BC6-6E53-AF91-3B18-91A48DF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0F96C-824F-4C37-99B8-7E149B40C9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F4223-6042-4323-B9CB-94CFEF8B61AF}"/>
              </a:ext>
            </a:extLst>
          </p:cNvPr>
          <p:cNvSpPr txBox="1"/>
          <p:nvPr/>
        </p:nvSpPr>
        <p:spPr>
          <a:xfrm>
            <a:off x="440391" y="1425388"/>
            <a:ext cx="8074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practice, more than one Conv1D filter is used in a layer in order to capture more latent features from our samples.</a:t>
            </a:r>
            <a:br>
              <a:rPr lang="en-US"/>
            </a:b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BB975-C62A-4FE3-99A3-2C4C78D3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45" y="2189517"/>
            <a:ext cx="7631205" cy="3581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A04900-73D3-4A08-BE00-7ACE883797AA}"/>
              </a:ext>
            </a:extLst>
          </p:cNvPr>
          <p:cNvSpPr txBox="1"/>
          <p:nvPr/>
        </p:nvSpPr>
        <p:spPr>
          <a:xfrm>
            <a:off x="1721224" y="5866088"/>
            <a:ext cx="819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general architecture of using multiple filter of Convolution layer in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998771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814</Words>
  <Application>Microsoft Office PowerPoint</Application>
  <PresentationFormat>On-screen Show (4:3)</PresentationFormat>
  <Paragraphs>133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</vt:lpstr>
      <vt:lpstr>Calibri (Body)</vt:lpstr>
      <vt:lpstr>Calibri Light</vt:lpstr>
      <vt:lpstr>Fira Code</vt:lpstr>
      <vt:lpstr>Freestyle Script</vt:lpstr>
      <vt:lpstr>Palatino Linotype</vt:lpstr>
      <vt:lpstr>1_Office Theme</vt:lpstr>
      <vt:lpstr>Sentiment Analysis An experiment on CNN and LSTM models</vt:lpstr>
      <vt:lpstr>Agenda</vt:lpstr>
      <vt:lpstr>Motivation and Problem Description</vt:lpstr>
      <vt:lpstr>Motivation</vt:lpstr>
      <vt:lpstr>Problem Description</vt:lpstr>
      <vt:lpstr>Background: LSTMs and CNNs</vt:lpstr>
      <vt:lpstr>Convolution for feature extraction</vt:lpstr>
      <vt:lpstr>Convolution for feature extraction</vt:lpstr>
      <vt:lpstr>Convolution for feature extraction</vt:lpstr>
      <vt:lpstr>LSTMs for sequential data</vt:lpstr>
      <vt:lpstr>LSTMs for sequential data</vt:lpstr>
      <vt:lpstr>Methodologies: Data preprocessing and Experiments</vt:lpstr>
      <vt:lpstr>Dataset</vt:lpstr>
      <vt:lpstr>Data Preprocessing</vt:lpstr>
      <vt:lpstr>Data Preprocessing</vt:lpstr>
      <vt:lpstr>Data Preprocessing</vt:lpstr>
      <vt:lpstr>Classification Head</vt:lpstr>
      <vt:lpstr>CNN Architecture</vt:lpstr>
      <vt:lpstr>CNN Architecture</vt:lpstr>
      <vt:lpstr>LSTM Architecture</vt:lpstr>
      <vt:lpstr>LSTM Architecture</vt:lpstr>
      <vt:lpstr>LSTM Architecture</vt:lpstr>
      <vt:lpstr>CNN-LSTM Architecture (1)</vt:lpstr>
      <vt:lpstr>CNN-LSTM Architecture (2)</vt:lpstr>
      <vt:lpstr>CNN-LSTM Architecture (2)</vt:lpstr>
      <vt:lpstr>LSTM-CNN Architecture</vt:lpstr>
      <vt:lpstr>LSTM-CNN Architecture</vt:lpstr>
      <vt:lpstr>Experimental Result</vt:lpstr>
      <vt:lpstr>Environment Setup</vt:lpstr>
      <vt:lpstr>Evaluation</vt:lpstr>
      <vt:lpstr>Observation</vt:lpstr>
      <vt:lpstr>Learning rates</vt:lpstr>
      <vt:lpstr>Learning rates</vt:lpstr>
      <vt:lpstr>Drop rates</vt:lpstr>
      <vt:lpstr>Conclusion</vt:lpstr>
      <vt:lpstr>Thank you  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khang tạ</cp:lastModifiedBy>
  <cp:revision>134</cp:revision>
  <dcterms:created xsi:type="dcterms:W3CDTF">2019-05-10T14:30:44Z</dcterms:created>
  <dcterms:modified xsi:type="dcterms:W3CDTF">2024-05-10T15:43:10Z</dcterms:modified>
</cp:coreProperties>
</file>