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2" r:id="rId4"/>
    <p:sldId id="273" r:id="rId5"/>
    <p:sldId id="274" r:id="rId6"/>
    <p:sldId id="275" r:id="rId7"/>
    <p:sldId id="276" r:id="rId8"/>
    <p:sldId id="277" r:id="rId9"/>
    <p:sldId id="259" r:id="rId10"/>
    <p:sldId id="278" r:id="rId11"/>
    <p:sldId id="264" r:id="rId12"/>
    <p:sldId id="265" r:id="rId13"/>
    <p:sldId id="281" r:id="rId14"/>
    <p:sldId id="282" r:id="rId15"/>
    <p:sldId id="283" r:id="rId16"/>
    <p:sldId id="284" r:id="rId17"/>
    <p:sldId id="285" r:id="rId18"/>
    <p:sldId id="286" r:id="rId19"/>
    <p:sldId id="287" r:id="rId20"/>
    <p:sldId id="288" r:id="rId21"/>
    <p:sldId id="268" r:id="rId22"/>
  </p:sldIdLst>
  <p:sldSz cx="18288000" cy="10287000"/>
  <p:notesSz cx="6858000" cy="9144000"/>
  <p:embeddedFontLst>
    <p:embeddedFont>
      <p:font typeface="Cabin Medium" panose="020B0604020202020204" charset="-93"/>
      <p:regular r:id="rId23"/>
    </p:embeddedFont>
    <p:embeddedFont>
      <p:font typeface="Cabin Semi-Bold" panose="020B0604020202020204" charset="-9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1843789" y="-3606082"/>
            <a:ext cx="10210354" cy="6226137"/>
            <a:chOff x="0" y="0"/>
            <a:chExt cx="8809804" cy="5372100"/>
          </a:xfrm>
        </p:grpSpPr>
        <p:sp>
          <p:nvSpPr>
            <p:cNvPr id="6" name="Freeform 6"/>
            <p:cNvSpPr/>
            <p:nvPr/>
          </p:nvSpPr>
          <p:spPr>
            <a:xfrm>
              <a:off x="0" y="0"/>
              <a:ext cx="8809803" cy="5372100"/>
            </a:xfrm>
            <a:custGeom>
              <a:avLst/>
              <a:gdLst/>
              <a:ahLst/>
              <a:cxnLst/>
              <a:rect l="l" t="t" r="r" b="b"/>
              <a:pathLst>
                <a:path w="8809803" h="5372100">
                  <a:moveTo>
                    <a:pt x="7259134" y="0"/>
                  </a:moveTo>
                  <a:lnTo>
                    <a:pt x="1550670" y="0"/>
                  </a:lnTo>
                  <a:lnTo>
                    <a:pt x="0" y="2686050"/>
                  </a:lnTo>
                  <a:lnTo>
                    <a:pt x="1550670" y="5372100"/>
                  </a:lnTo>
                  <a:lnTo>
                    <a:pt x="7259134" y="5372100"/>
                  </a:lnTo>
                  <a:lnTo>
                    <a:pt x="8809803" y="2686050"/>
                  </a:lnTo>
                  <a:lnTo>
                    <a:pt x="7259134" y="0"/>
                  </a:lnTo>
                  <a:close/>
                </a:path>
              </a:pathLst>
            </a:custGeom>
            <a:solidFill>
              <a:srgbClr val="1836B2"/>
            </a:solidFill>
          </p:spPr>
          <p:txBody>
            <a:bodyPr/>
            <a:lstStyle/>
            <a:p>
              <a:endParaRPr lang="vi-VN"/>
            </a:p>
          </p:txBody>
        </p:sp>
      </p:grpSp>
      <p:grpSp>
        <p:nvGrpSpPr>
          <p:cNvPr id="2" name="Group 2"/>
          <p:cNvGrpSpPr/>
          <p:nvPr/>
        </p:nvGrpSpPr>
        <p:grpSpPr>
          <a:xfrm>
            <a:off x="14887819" y="8090781"/>
            <a:ext cx="4742962" cy="4392438"/>
            <a:chOff x="0" y="0"/>
            <a:chExt cx="5800804" cy="5372100"/>
          </a:xfrm>
        </p:grpSpPr>
        <p:sp>
          <p:nvSpPr>
            <p:cNvPr id="3" name="Freeform 3"/>
            <p:cNvSpPr/>
            <p:nvPr/>
          </p:nvSpPr>
          <p:spPr>
            <a:xfrm>
              <a:off x="0" y="0"/>
              <a:ext cx="5800804" cy="5372100"/>
            </a:xfrm>
            <a:custGeom>
              <a:avLst/>
              <a:gdLst/>
              <a:ahLst/>
              <a:cxnLst/>
              <a:rect l="l" t="t" r="r" b="b"/>
              <a:pathLst>
                <a:path w="5800804" h="5372100">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txBody>
            <a:bodyPr/>
            <a:lstStyle/>
            <a:p>
              <a:endParaRPr lang="vi-VN"/>
            </a:p>
          </p:txBody>
        </p:sp>
      </p:grpSp>
      <p:sp>
        <p:nvSpPr>
          <p:cNvPr id="4" name="TextBox 4"/>
          <p:cNvSpPr txBox="1"/>
          <p:nvPr/>
        </p:nvSpPr>
        <p:spPr>
          <a:xfrm>
            <a:off x="8527828" y="709236"/>
            <a:ext cx="9299652" cy="1384300"/>
          </a:xfrm>
          <a:prstGeom prst="rect">
            <a:avLst/>
          </a:prstGeom>
        </p:spPr>
        <p:txBody>
          <a:bodyPr lIns="0" tIns="0" rIns="0" bIns="0" rtlCol="0" anchor="t">
            <a:spAutoFit/>
          </a:bodyPr>
          <a:lstStyle/>
          <a:p>
            <a:pPr algn="ctr">
              <a:lnSpc>
                <a:spcPts val="5599"/>
              </a:lnSpc>
            </a:pPr>
            <a:r>
              <a:rPr lang="en-US" sz="3999" b="1">
                <a:solidFill>
                  <a:srgbClr val="000000"/>
                </a:solidFill>
                <a:latin typeface="Times New Roman" panose="02020603050405020304" pitchFamily="18" charset="0"/>
                <a:ea typeface="Faustina Bold"/>
                <a:cs typeface="Times New Roman" panose="02020603050405020304" pitchFamily="18" charset="0"/>
                <a:sym typeface="Faustina Bold"/>
              </a:rPr>
              <a:t>Thực tập đồ án cơ sở ngành</a:t>
            </a:r>
          </a:p>
          <a:p>
            <a:pPr algn="ctr">
              <a:lnSpc>
                <a:spcPts val="5599"/>
              </a:lnSpc>
              <a:spcBef>
                <a:spcPct val="0"/>
              </a:spcBef>
            </a:pPr>
            <a:r>
              <a:rPr lang="en-US" sz="3999" b="1">
                <a:solidFill>
                  <a:srgbClr val="000000"/>
                </a:solidFill>
                <a:latin typeface="Times New Roman" panose="02020603050405020304" pitchFamily="18" charset="0"/>
                <a:ea typeface="Faustina Bold"/>
                <a:cs typeface="Times New Roman" panose="02020603050405020304" pitchFamily="18" charset="0"/>
                <a:sym typeface="Faustina Bold"/>
              </a:rPr>
              <a:t>Học kì I, năm học 2024-2025</a:t>
            </a:r>
          </a:p>
        </p:txBody>
      </p:sp>
      <p:sp>
        <p:nvSpPr>
          <p:cNvPr id="7" name="Freeform 7"/>
          <p:cNvSpPr/>
          <p:nvPr/>
        </p:nvSpPr>
        <p:spPr>
          <a:xfrm>
            <a:off x="204812" y="214771"/>
            <a:ext cx="2185270" cy="2185270"/>
          </a:xfrm>
          <a:custGeom>
            <a:avLst/>
            <a:gdLst/>
            <a:ahLst/>
            <a:cxnLst/>
            <a:rect l="l" t="t" r="r" b="b"/>
            <a:pathLst>
              <a:path w="2185270" h="2185270">
                <a:moveTo>
                  <a:pt x="0" y="0"/>
                </a:moveTo>
                <a:lnTo>
                  <a:pt x="2185270" y="0"/>
                </a:lnTo>
                <a:lnTo>
                  <a:pt x="2185270" y="2185270"/>
                </a:lnTo>
                <a:lnTo>
                  <a:pt x="0" y="2185270"/>
                </a:lnTo>
                <a:lnTo>
                  <a:pt x="0" y="0"/>
                </a:lnTo>
                <a:close/>
              </a:path>
            </a:pathLst>
          </a:custGeom>
          <a:blipFill>
            <a:blip r:embed="rId2"/>
            <a:stretch>
              <a:fillRect/>
            </a:stretch>
          </a:blipFill>
        </p:spPr>
        <p:txBody>
          <a:bodyPr/>
          <a:lstStyle/>
          <a:p>
            <a:endParaRPr lang="vi-VN"/>
          </a:p>
        </p:txBody>
      </p:sp>
      <p:sp>
        <p:nvSpPr>
          <p:cNvPr id="8" name="TextBox 8"/>
          <p:cNvSpPr txBox="1"/>
          <p:nvPr/>
        </p:nvSpPr>
        <p:spPr>
          <a:xfrm>
            <a:off x="1871793" y="5953416"/>
            <a:ext cx="6090978" cy="1251585"/>
          </a:xfrm>
          <a:prstGeom prst="rect">
            <a:avLst/>
          </a:prstGeom>
        </p:spPr>
        <p:txBody>
          <a:bodyPr lIns="0" tIns="0" rIns="0" bIns="0" rtlCol="0" anchor="t">
            <a:spAutoFit/>
          </a:bodyPr>
          <a:lstStyle/>
          <a:p>
            <a:pPr algn="just">
              <a:lnSpc>
                <a:spcPts val="5040"/>
              </a:lnSpc>
            </a:pPr>
            <a:r>
              <a:rPr lang="en-US" sz="3600" i="1">
                <a:solidFill>
                  <a:srgbClr val="000000"/>
                </a:solidFill>
                <a:latin typeface="Times New Roman" panose="02020603050405020304" pitchFamily="18" charset="0"/>
                <a:ea typeface="Cabin Italics"/>
                <a:cs typeface="Times New Roman" panose="02020603050405020304" pitchFamily="18" charset="0"/>
                <a:sym typeface="Cabin Italics"/>
              </a:rPr>
              <a:t>Giáo Viên Hướng Dẫn:</a:t>
            </a:r>
          </a:p>
          <a:p>
            <a:pPr marL="0" lvl="0" indent="0" algn="just">
              <a:lnSpc>
                <a:spcPts val="5040"/>
              </a:lnSpc>
              <a:spcBef>
                <a:spcPct val="0"/>
              </a:spcBef>
            </a:pPr>
            <a:r>
              <a:rPr lang="en-US" sz="3600" i="1">
                <a:solidFill>
                  <a:srgbClr val="000000"/>
                </a:solidFill>
                <a:latin typeface="Times New Roman" panose="02020603050405020304" pitchFamily="18" charset="0"/>
                <a:ea typeface="Cabin Italics"/>
                <a:cs typeface="Times New Roman" panose="02020603050405020304" pitchFamily="18" charset="0"/>
                <a:sym typeface="Cabin Italics"/>
              </a:rPr>
              <a:t>Nguyễn Ngọc Đan Thanh</a:t>
            </a:r>
          </a:p>
        </p:txBody>
      </p:sp>
      <p:sp>
        <p:nvSpPr>
          <p:cNvPr id="9" name="TextBox 9"/>
          <p:cNvSpPr txBox="1"/>
          <p:nvPr/>
        </p:nvSpPr>
        <p:spPr>
          <a:xfrm>
            <a:off x="1297446" y="3625850"/>
            <a:ext cx="16530033" cy="1519262"/>
          </a:xfrm>
          <a:prstGeom prst="rect">
            <a:avLst/>
          </a:prstGeom>
        </p:spPr>
        <p:txBody>
          <a:bodyPr wrap="square" lIns="0" tIns="0" rIns="0" bIns="0" rtlCol="0" anchor="t">
            <a:spAutoFit/>
          </a:bodyPr>
          <a:lstStyle/>
          <a:p>
            <a:pPr algn="ctr">
              <a:lnSpc>
                <a:spcPts val="6050"/>
              </a:lnSpc>
            </a:pPr>
            <a:r>
              <a:rPr lang="en-US" sz="5000" b="1" spc="150">
                <a:solidFill>
                  <a:srgbClr val="1836B2"/>
                </a:solidFill>
                <a:latin typeface="Times New Roman" panose="02020603050405020304" pitchFamily="18" charset="0"/>
                <a:ea typeface="Faustina Bold"/>
                <a:cs typeface="Times New Roman" panose="02020603050405020304" pitchFamily="18" charset="0"/>
                <a:sym typeface="Faustina Bold"/>
              </a:rPr>
              <a:t>THIẾT KẾ ỨNG DỤNG WEB GIỚI THIỆU SẢN PHẨM</a:t>
            </a:r>
          </a:p>
          <a:p>
            <a:pPr marL="0" lvl="0" indent="0" algn="ctr">
              <a:lnSpc>
                <a:spcPts val="6050"/>
              </a:lnSpc>
            </a:pPr>
            <a:r>
              <a:rPr lang="en-US" sz="5000" b="1" spc="150">
                <a:solidFill>
                  <a:srgbClr val="1836B2"/>
                </a:solidFill>
                <a:latin typeface="Times New Roman" panose="02020603050405020304" pitchFamily="18" charset="0"/>
                <a:ea typeface="Faustina Bold"/>
                <a:cs typeface="Times New Roman" panose="02020603050405020304" pitchFamily="18" charset="0"/>
                <a:sym typeface="Faustina Bold"/>
              </a:rPr>
              <a:t>PHỤ KIỆN ĐIỆN THOẠI CỬA HÀNG QUỐC BẢO</a:t>
            </a:r>
          </a:p>
        </p:txBody>
      </p:sp>
      <p:sp>
        <p:nvSpPr>
          <p:cNvPr id="10" name="TextBox 10"/>
          <p:cNvSpPr txBox="1"/>
          <p:nvPr/>
        </p:nvSpPr>
        <p:spPr>
          <a:xfrm>
            <a:off x="2546704" y="909896"/>
            <a:ext cx="4452010" cy="529590"/>
          </a:xfrm>
          <a:prstGeom prst="rect">
            <a:avLst/>
          </a:prstGeom>
        </p:spPr>
        <p:txBody>
          <a:bodyPr lIns="0" tIns="0" rIns="0" bIns="0" rtlCol="0" anchor="t">
            <a:spAutoFit/>
          </a:bodyPr>
          <a:lstStyle/>
          <a:p>
            <a:pPr algn="ctr">
              <a:lnSpc>
                <a:spcPts val="4289"/>
              </a:lnSpc>
              <a:spcBef>
                <a:spcPct val="0"/>
              </a:spcBef>
            </a:pPr>
            <a:r>
              <a:rPr lang="en-US" sz="3299" spc="-65">
                <a:solidFill>
                  <a:srgbClr val="FFFFFF"/>
                </a:solidFill>
                <a:latin typeface="Times New Roman" panose="02020603050405020304" pitchFamily="18" charset="0"/>
                <a:ea typeface="Cabin"/>
                <a:cs typeface="Times New Roman" panose="02020603050405020304" pitchFamily="18" charset="0"/>
                <a:sym typeface="Cabin"/>
              </a:rPr>
              <a:t>Khoa Kỹ Thuật Công Nghệ</a:t>
            </a:r>
          </a:p>
        </p:txBody>
      </p:sp>
      <p:sp>
        <p:nvSpPr>
          <p:cNvPr id="11" name="TextBox 11"/>
          <p:cNvSpPr txBox="1"/>
          <p:nvPr/>
        </p:nvSpPr>
        <p:spPr>
          <a:xfrm>
            <a:off x="9144000" y="5898171"/>
            <a:ext cx="6090978" cy="2537460"/>
          </a:xfrm>
          <a:prstGeom prst="rect">
            <a:avLst/>
          </a:prstGeom>
        </p:spPr>
        <p:txBody>
          <a:bodyPr lIns="0" tIns="0" rIns="0" bIns="0" rtlCol="0" anchor="t">
            <a:spAutoFit/>
          </a:bodyPr>
          <a:lstStyle/>
          <a:p>
            <a:pPr algn="just">
              <a:lnSpc>
                <a:spcPts val="5039"/>
              </a:lnSpc>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Sinh viên thực hiện:</a:t>
            </a:r>
          </a:p>
          <a:p>
            <a:pPr algn="just">
              <a:lnSpc>
                <a:spcPts val="5039"/>
              </a:lnSpc>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Họ và Tên: La Thuấn Khang</a:t>
            </a:r>
          </a:p>
          <a:p>
            <a:pPr algn="just">
              <a:lnSpc>
                <a:spcPts val="5039"/>
              </a:lnSpc>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Mã lớp: DA22TTD</a:t>
            </a:r>
          </a:p>
          <a:p>
            <a:pPr marL="0" lvl="0" indent="0" algn="just">
              <a:lnSpc>
                <a:spcPts val="5039"/>
              </a:lnSpc>
              <a:spcBef>
                <a:spcPct val="0"/>
              </a:spcBef>
            </a:pPr>
            <a:r>
              <a:rPr lang="en-US" sz="3599" i="1">
                <a:solidFill>
                  <a:srgbClr val="000000"/>
                </a:solidFill>
                <a:latin typeface="Times New Roman" panose="02020603050405020304" pitchFamily="18" charset="0"/>
                <a:ea typeface="Cabin Italics"/>
                <a:cs typeface="Times New Roman" panose="02020603050405020304" pitchFamily="18" charset="0"/>
                <a:sym typeface="Cabin Italics"/>
              </a:rPr>
              <a:t>MSSV: 110122090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80B76-944E-DE6E-6216-A1786DF35A1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7E90B47-238B-5A14-B602-E8EA934198B9}"/>
              </a:ext>
            </a:extLst>
          </p:cNvPr>
          <p:cNvSpPr/>
          <p:nvPr/>
        </p:nvSpPr>
        <p:spPr>
          <a:xfrm>
            <a:off x="1028700" y="5251113"/>
            <a:ext cx="16230600" cy="0"/>
          </a:xfrm>
          <a:prstGeom prst="line">
            <a:avLst/>
          </a:prstGeom>
          <a:ln w="47625" cap="rnd">
            <a:solidFill>
              <a:srgbClr val="86C7ED"/>
            </a:solidFill>
            <a:prstDash val="sysDot"/>
            <a:headEnd type="none" w="sm" len="sm"/>
            <a:tailEnd type="none" w="sm" len="sm"/>
          </a:ln>
        </p:spPr>
        <p:txBody>
          <a:bodyPr/>
          <a:lstStyle/>
          <a:p>
            <a:endParaRPr lang="vi-VN"/>
          </a:p>
        </p:txBody>
      </p:sp>
      <p:sp>
        <p:nvSpPr>
          <p:cNvPr id="6" name="TextBox 6">
            <a:extLst>
              <a:ext uri="{FF2B5EF4-FFF2-40B4-BE49-F238E27FC236}">
                <a16:creationId xmlns:a16="http://schemas.microsoft.com/office/drawing/2014/main" id="{8C61B582-6A5B-4DF4-D6D0-64BFA6E48092}"/>
              </a:ext>
            </a:extLst>
          </p:cNvPr>
          <p:cNvSpPr txBox="1"/>
          <p:nvPr/>
        </p:nvSpPr>
        <p:spPr>
          <a:xfrm>
            <a:off x="152400" y="5665514"/>
            <a:ext cx="3364924" cy="386965"/>
          </a:xfrm>
          <a:prstGeom prst="rect">
            <a:avLst/>
          </a:prstGeom>
        </p:spPr>
        <p:txBody>
          <a:bodyPr lIns="0" tIns="0" rIns="0" bIns="0" rtlCol="0" anchor="t">
            <a:spAutoFit/>
          </a:bodyPr>
          <a:lstStyle/>
          <a:p>
            <a:pPr marL="0" lvl="0" indent="0" algn="l">
              <a:lnSpc>
                <a:spcPts val="3249"/>
              </a:lnSpc>
              <a:spcBef>
                <a:spcPct val="0"/>
              </a:spcBef>
            </a:pPr>
            <a:r>
              <a:rPr lang="vi-VN" sz="2499" b="1" spc="-49">
                <a:solidFill>
                  <a:srgbClr val="000000"/>
                </a:solidFill>
                <a:ea typeface="Cabin Medium"/>
                <a:cs typeface="Cabin Medium"/>
                <a:sym typeface="Cabin Medium"/>
              </a:rPr>
              <a:t>Tải trang nhanh chóng</a:t>
            </a:r>
            <a:endParaRPr lang="en-US" sz="2499" b="1" u="none" spc="-49">
              <a:solidFill>
                <a:srgbClr val="000000"/>
              </a:solidFill>
              <a:ea typeface="Cabin Medium"/>
              <a:cs typeface="Cabin Medium"/>
              <a:sym typeface="Cabin Medium"/>
            </a:endParaRPr>
          </a:p>
        </p:txBody>
      </p:sp>
      <p:sp>
        <p:nvSpPr>
          <p:cNvPr id="9" name="TextBox 9">
            <a:extLst>
              <a:ext uri="{FF2B5EF4-FFF2-40B4-BE49-F238E27FC236}">
                <a16:creationId xmlns:a16="http://schemas.microsoft.com/office/drawing/2014/main" id="{ADE7F21A-6768-2525-2AA9-4037A0CDB77F}"/>
              </a:ext>
            </a:extLst>
          </p:cNvPr>
          <p:cNvSpPr txBox="1"/>
          <p:nvPr/>
        </p:nvSpPr>
        <p:spPr>
          <a:xfrm>
            <a:off x="3971757" y="4379221"/>
            <a:ext cx="3364924" cy="386965"/>
          </a:xfrm>
          <a:prstGeom prst="rect">
            <a:avLst/>
          </a:prstGeom>
        </p:spPr>
        <p:txBody>
          <a:bodyPr lIns="0" tIns="0" rIns="0" bIns="0" rtlCol="0" anchor="t">
            <a:spAutoFit/>
          </a:bodyPr>
          <a:lstStyle/>
          <a:p>
            <a:pPr marL="0" lvl="0" indent="0" algn="l">
              <a:lnSpc>
                <a:spcPts val="3249"/>
              </a:lnSpc>
              <a:spcBef>
                <a:spcPct val="0"/>
              </a:spcBef>
            </a:pPr>
            <a:r>
              <a:rPr lang="en-US" sz="2499" b="1" u="none" spc="-49">
                <a:solidFill>
                  <a:srgbClr val="000000"/>
                </a:solidFill>
                <a:latin typeface="Arial" panose="020B0604020202020204" pitchFamily="34" charset="0"/>
                <a:ea typeface="Cabin Medium"/>
                <a:cs typeface="Arial" panose="020B0604020202020204" pitchFamily="34" charset="0"/>
                <a:sym typeface="Cabin Medium"/>
              </a:rPr>
              <a:t>Giao </a:t>
            </a:r>
            <a:r>
              <a:rPr lang="vi-VN" sz="2499" b="1" u="none" spc="-49">
                <a:solidFill>
                  <a:srgbClr val="000000"/>
                </a:solidFill>
                <a:latin typeface="Arial" panose="020B0604020202020204" pitchFamily="34" charset="0"/>
                <a:ea typeface="Cabin Medium"/>
                <a:cs typeface="Arial" panose="020B0604020202020204" pitchFamily="34" charset="0"/>
                <a:sym typeface="Cabin Medium"/>
              </a:rPr>
              <a:t>diện thân thiện</a:t>
            </a:r>
            <a:endParaRPr lang="en-US" sz="2499" b="1" u="none" spc="-49">
              <a:solidFill>
                <a:srgbClr val="000000"/>
              </a:solidFill>
              <a:latin typeface="Arial" panose="020B0604020202020204" pitchFamily="34" charset="0"/>
              <a:ea typeface="Cabin Medium"/>
              <a:cs typeface="Arial" panose="020B0604020202020204" pitchFamily="34" charset="0"/>
              <a:sym typeface="Cabin Medium"/>
            </a:endParaRPr>
          </a:p>
        </p:txBody>
      </p:sp>
      <p:sp>
        <p:nvSpPr>
          <p:cNvPr id="12" name="TextBox 12">
            <a:extLst>
              <a:ext uri="{FF2B5EF4-FFF2-40B4-BE49-F238E27FC236}">
                <a16:creationId xmlns:a16="http://schemas.microsoft.com/office/drawing/2014/main" id="{865D9240-470A-25CE-959A-907D8C5EE4AF}"/>
              </a:ext>
            </a:extLst>
          </p:cNvPr>
          <p:cNvSpPr txBox="1"/>
          <p:nvPr/>
        </p:nvSpPr>
        <p:spPr>
          <a:xfrm>
            <a:off x="12211912" y="4445507"/>
            <a:ext cx="3364925" cy="386965"/>
          </a:xfrm>
          <a:prstGeom prst="rect">
            <a:avLst/>
          </a:prstGeom>
        </p:spPr>
        <p:txBody>
          <a:bodyPr lIns="0" tIns="0" rIns="0" bIns="0" rtlCol="0" anchor="t">
            <a:spAutoFit/>
          </a:bodyPr>
          <a:lstStyle/>
          <a:p>
            <a:pPr marL="0" lvl="0" indent="0" algn="l">
              <a:lnSpc>
                <a:spcPts val="3249"/>
              </a:lnSpc>
              <a:spcBef>
                <a:spcPct val="0"/>
              </a:spcBef>
            </a:pPr>
            <a:r>
              <a:rPr lang="vi-VN" sz="2499" b="1" spc="-49">
                <a:solidFill>
                  <a:srgbClr val="000000"/>
                </a:solidFill>
                <a:latin typeface="Arial" panose="020B0604020202020204" pitchFamily="34" charset="0"/>
                <a:ea typeface="Cabin Medium"/>
                <a:cs typeface="Arial" panose="020B0604020202020204" pitchFamily="34" charset="0"/>
                <a:sym typeface="Cabin Medium"/>
              </a:rPr>
              <a:t>Khả năng tương thích</a:t>
            </a:r>
            <a:endParaRPr lang="en-US" sz="2499" b="1" u="none" spc="-49">
              <a:solidFill>
                <a:srgbClr val="000000"/>
              </a:solidFill>
              <a:latin typeface="Arial" panose="020B0604020202020204" pitchFamily="34" charset="0"/>
              <a:ea typeface="Cabin Medium"/>
              <a:cs typeface="Arial" panose="020B0604020202020204" pitchFamily="34" charset="0"/>
              <a:sym typeface="Cabin Medium"/>
            </a:endParaRPr>
          </a:p>
        </p:txBody>
      </p:sp>
      <p:sp>
        <p:nvSpPr>
          <p:cNvPr id="14" name="TextBox 14">
            <a:extLst>
              <a:ext uri="{FF2B5EF4-FFF2-40B4-BE49-F238E27FC236}">
                <a16:creationId xmlns:a16="http://schemas.microsoft.com/office/drawing/2014/main" id="{7DB59A04-1867-376C-0C1C-A204BDD2550E}"/>
              </a:ext>
            </a:extLst>
          </p:cNvPr>
          <p:cNvSpPr txBox="1"/>
          <p:nvPr/>
        </p:nvSpPr>
        <p:spPr>
          <a:xfrm>
            <a:off x="8266146" y="5711703"/>
            <a:ext cx="3364925" cy="386965"/>
          </a:xfrm>
          <a:prstGeom prst="rect">
            <a:avLst/>
          </a:prstGeom>
        </p:spPr>
        <p:txBody>
          <a:bodyPr lIns="0" tIns="0" rIns="0" bIns="0" rtlCol="0" anchor="t">
            <a:spAutoFit/>
          </a:bodyPr>
          <a:lstStyle/>
          <a:p>
            <a:pPr marL="0" lvl="0" indent="0" algn="l">
              <a:lnSpc>
                <a:spcPts val="3249"/>
              </a:lnSpc>
              <a:spcBef>
                <a:spcPct val="0"/>
              </a:spcBef>
            </a:pPr>
            <a:r>
              <a:rPr lang="vi-VN" sz="2499" b="1" u="none" spc="-49">
                <a:solidFill>
                  <a:srgbClr val="000000"/>
                </a:solidFill>
                <a:ea typeface="Cabin Medium"/>
                <a:cs typeface="Cabin Medium"/>
                <a:sym typeface="Cabin Medium"/>
              </a:rPr>
              <a:t>Dễ dàng tương tác</a:t>
            </a:r>
            <a:endParaRPr lang="en-US" sz="2499" b="1" u="none" spc="-49">
              <a:solidFill>
                <a:srgbClr val="000000"/>
              </a:solidFill>
              <a:ea typeface="Cabin Medium"/>
              <a:cs typeface="Cabin Medium"/>
              <a:sym typeface="Cabin Medium"/>
            </a:endParaRPr>
          </a:p>
        </p:txBody>
      </p:sp>
      <p:sp>
        <p:nvSpPr>
          <p:cNvPr id="16" name="AutoShape 16">
            <a:extLst>
              <a:ext uri="{FF2B5EF4-FFF2-40B4-BE49-F238E27FC236}">
                <a16:creationId xmlns:a16="http://schemas.microsoft.com/office/drawing/2014/main" id="{405205FA-F874-5B05-A4EC-39CF2B2BC037}"/>
              </a:ext>
            </a:extLst>
          </p:cNvPr>
          <p:cNvSpPr/>
          <p:nvPr/>
        </p:nvSpPr>
        <p:spPr>
          <a:xfrm>
            <a:off x="1013865" y="5109249"/>
            <a:ext cx="433935" cy="415251"/>
          </a:xfrm>
          <a:prstGeom prst="rect">
            <a:avLst/>
          </a:prstGeom>
          <a:solidFill>
            <a:srgbClr val="A066CB"/>
          </a:solidFill>
        </p:spPr>
        <p:txBody>
          <a:bodyPr/>
          <a:lstStyle/>
          <a:p>
            <a:endParaRPr lang="vi-VN"/>
          </a:p>
        </p:txBody>
      </p:sp>
      <p:sp>
        <p:nvSpPr>
          <p:cNvPr id="17" name="AutoShape 17">
            <a:extLst>
              <a:ext uri="{FF2B5EF4-FFF2-40B4-BE49-F238E27FC236}">
                <a16:creationId xmlns:a16="http://schemas.microsoft.com/office/drawing/2014/main" id="{CDB0B4C8-7B32-792C-B56B-0B172A57F79C}"/>
              </a:ext>
            </a:extLst>
          </p:cNvPr>
          <p:cNvSpPr/>
          <p:nvPr/>
        </p:nvSpPr>
        <p:spPr>
          <a:xfrm>
            <a:off x="5317258" y="5143500"/>
            <a:ext cx="239988" cy="262851"/>
          </a:xfrm>
          <a:prstGeom prst="rect">
            <a:avLst/>
          </a:prstGeom>
          <a:solidFill>
            <a:srgbClr val="A066CB"/>
          </a:solidFill>
        </p:spPr>
        <p:txBody>
          <a:bodyPr/>
          <a:lstStyle/>
          <a:p>
            <a:endParaRPr lang="vi-VN"/>
          </a:p>
        </p:txBody>
      </p:sp>
      <p:sp>
        <p:nvSpPr>
          <p:cNvPr id="18" name="AutoShape 18">
            <a:extLst>
              <a:ext uri="{FF2B5EF4-FFF2-40B4-BE49-F238E27FC236}">
                <a16:creationId xmlns:a16="http://schemas.microsoft.com/office/drawing/2014/main" id="{F106B165-5EFC-7B87-3F88-858C5CB03387}"/>
              </a:ext>
            </a:extLst>
          </p:cNvPr>
          <p:cNvSpPr/>
          <p:nvPr/>
        </p:nvSpPr>
        <p:spPr>
          <a:xfrm>
            <a:off x="9605817" y="5143500"/>
            <a:ext cx="239988" cy="262851"/>
          </a:xfrm>
          <a:prstGeom prst="rect">
            <a:avLst/>
          </a:prstGeom>
          <a:solidFill>
            <a:srgbClr val="A066CB"/>
          </a:solidFill>
        </p:spPr>
        <p:txBody>
          <a:bodyPr/>
          <a:lstStyle/>
          <a:p>
            <a:endParaRPr lang="vi-VN"/>
          </a:p>
        </p:txBody>
      </p:sp>
      <p:sp>
        <p:nvSpPr>
          <p:cNvPr id="19" name="AutoShape 19">
            <a:extLst>
              <a:ext uri="{FF2B5EF4-FFF2-40B4-BE49-F238E27FC236}">
                <a16:creationId xmlns:a16="http://schemas.microsoft.com/office/drawing/2014/main" id="{33428499-FCEB-D784-0558-D40923494858}"/>
              </a:ext>
            </a:extLst>
          </p:cNvPr>
          <p:cNvSpPr/>
          <p:nvPr/>
        </p:nvSpPr>
        <p:spPr>
          <a:xfrm>
            <a:off x="13894375" y="5143500"/>
            <a:ext cx="239988" cy="262851"/>
          </a:xfrm>
          <a:prstGeom prst="rect">
            <a:avLst/>
          </a:prstGeom>
          <a:solidFill>
            <a:srgbClr val="A066CB"/>
          </a:solidFill>
        </p:spPr>
        <p:txBody>
          <a:bodyPr/>
          <a:lstStyle/>
          <a:p>
            <a:endParaRPr lang="vi-VN"/>
          </a:p>
        </p:txBody>
      </p:sp>
      <p:sp>
        <p:nvSpPr>
          <p:cNvPr id="20" name="AutoShape 20">
            <a:extLst>
              <a:ext uri="{FF2B5EF4-FFF2-40B4-BE49-F238E27FC236}">
                <a16:creationId xmlns:a16="http://schemas.microsoft.com/office/drawing/2014/main" id="{3CEE60E1-6E2F-9296-99D5-5AD68AF4C2E0}"/>
              </a:ext>
            </a:extLst>
          </p:cNvPr>
          <p:cNvSpPr/>
          <p:nvPr/>
        </p:nvSpPr>
        <p:spPr>
          <a:xfrm>
            <a:off x="0" y="-446411"/>
            <a:ext cx="13497585" cy="791631"/>
          </a:xfrm>
          <a:prstGeom prst="rect">
            <a:avLst/>
          </a:prstGeom>
          <a:solidFill>
            <a:srgbClr val="1836B2"/>
          </a:solidFill>
        </p:spPr>
        <p:txBody>
          <a:bodyPr/>
          <a:lstStyle/>
          <a:p>
            <a:endParaRPr lang="vi-VN"/>
          </a:p>
        </p:txBody>
      </p:sp>
      <p:sp>
        <p:nvSpPr>
          <p:cNvPr id="21" name="Freeform 21">
            <a:extLst>
              <a:ext uri="{FF2B5EF4-FFF2-40B4-BE49-F238E27FC236}">
                <a16:creationId xmlns:a16="http://schemas.microsoft.com/office/drawing/2014/main" id="{8C016A15-DB77-F276-C905-A9554E9ADD66}"/>
              </a:ext>
            </a:extLst>
          </p:cNvPr>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sp>
        <p:nvSpPr>
          <p:cNvPr id="22" name="Freeform 2">
            <a:extLst>
              <a:ext uri="{FF2B5EF4-FFF2-40B4-BE49-F238E27FC236}">
                <a16:creationId xmlns:a16="http://schemas.microsoft.com/office/drawing/2014/main" id="{3E22D365-017C-0778-1E23-2D52AB382A68}"/>
              </a:ext>
            </a:extLst>
          </p:cNvPr>
          <p:cNvSpPr/>
          <p:nvPr/>
        </p:nvSpPr>
        <p:spPr>
          <a:xfrm>
            <a:off x="15239589" y="6619023"/>
            <a:ext cx="5886688" cy="5196158"/>
          </a:xfrm>
          <a:custGeom>
            <a:avLst/>
            <a:gdLst/>
            <a:ahLst/>
            <a:cxnLst/>
            <a:rect l="l" t="t" r="r" b="b"/>
            <a:pathLst>
              <a:path w="749691" h="769273">
                <a:moveTo>
                  <a:pt x="0" y="0"/>
                </a:moveTo>
                <a:lnTo>
                  <a:pt x="749691" y="0"/>
                </a:lnTo>
                <a:lnTo>
                  <a:pt x="749691" y="769273"/>
                </a:lnTo>
                <a:lnTo>
                  <a:pt x="0" y="769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23" name="AutoShape 16">
            <a:extLst>
              <a:ext uri="{FF2B5EF4-FFF2-40B4-BE49-F238E27FC236}">
                <a16:creationId xmlns:a16="http://schemas.microsoft.com/office/drawing/2014/main" id="{3C76DC18-1A39-714F-792B-942DE4FA6C04}"/>
              </a:ext>
            </a:extLst>
          </p:cNvPr>
          <p:cNvSpPr/>
          <p:nvPr/>
        </p:nvSpPr>
        <p:spPr>
          <a:xfrm>
            <a:off x="5220284" y="5115394"/>
            <a:ext cx="433935" cy="415251"/>
          </a:xfrm>
          <a:prstGeom prst="rect">
            <a:avLst/>
          </a:prstGeom>
          <a:solidFill>
            <a:srgbClr val="A066CB"/>
          </a:solidFill>
        </p:spPr>
        <p:txBody>
          <a:bodyPr/>
          <a:lstStyle/>
          <a:p>
            <a:endParaRPr lang="vi-VN"/>
          </a:p>
        </p:txBody>
      </p:sp>
      <p:sp>
        <p:nvSpPr>
          <p:cNvPr id="24" name="AutoShape 16">
            <a:extLst>
              <a:ext uri="{FF2B5EF4-FFF2-40B4-BE49-F238E27FC236}">
                <a16:creationId xmlns:a16="http://schemas.microsoft.com/office/drawing/2014/main" id="{DDF6F99A-E531-AF31-52F3-601D1611E134}"/>
              </a:ext>
            </a:extLst>
          </p:cNvPr>
          <p:cNvSpPr/>
          <p:nvPr/>
        </p:nvSpPr>
        <p:spPr>
          <a:xfrm>
            <a:off x="9485821" y="5109248"/>
            <a:ext cx="433935" cy="415251"/>
          </a:xfrm>
          <a:prstGeom prst="rect">
            <a:avLst/>
          </a:prstGeom>
          <a:solidFill>
            <a:srgbClr val="A066CB"/>
          </a:solidFill>
        </p:spPr>
        <p:txBody>
          <a:bodyPr/>
          <a:lstStyle/>
          <a:p>
            <a:endParaRPr lang="vi-VN"/>
          </a:p>
        </p:txBody>
      </p:sp>
      <p:sp>
        <p:nvSpPr>
          <p:cNvPr id="25" name="AutoShape 16">
            <a:extLst>
              <a:ext uri="{FF2B5EF4-FFF2-40B4-BE49-F238E27FC236}">
                <a16:creationId xmlns:a16="http://schemas.microsoft.com/office/drawing/2014/main" id="{FF71925F-D26A-6326-E905-F0BC42E8659F}"/>
              </a:ext>
            </a:extLst>
          </p:cNvPr>
          <p:cNvSpPr/>
          <p:nvPr/>
        </p:nvSpPr>
        <p:spPr>
          <a:xfrm>
            <a:off x="13751358" y="5040949"/>
            <a:ext cx="433935" cy="415251"/>
          </a:xfrm>
          <a:prstGeom prst="rect">
            <a:avLst/>
          </a:prstGeom>
          <a:solidFill>
            <a:srgbClr val="A066CB"/>
          </a:solidFill>
        </p:spPr>
        <p:txBody>
          <a:bodyPr/>
          <a:lstStyle/>
          <a:p>
            <a:endParaRPr lang="vi-VN"/>
          </a:p>
        </p:txBody>
      </p:sp>
      <p:sp>
        <p:nvSpPr>
          <p:cNvPr id="26" name="TextBox 25">
            <a:extLst>
              <a:ext uri="{FF2B5EF4-FFF2-40B4-BE49-F238E27FC236}">
                <a16:creationId xmlns:a16="http://schemas.microsoft.com/office/drawing/2014/main" id="{3D3E1F71-6454-3EE1-AEA2-F1DEDFB17C2D}"/>
              </a:ext>
            </a:extLst>
          </p:cNvPr>
          <p:cNvSpPr txBox="1"/>
          <p:nvPr/>
        </p:nvSpPr>
        <p:spPr>
          <a:xfrm>
            <a:off x="1066800" y="5082878"/>
            <a:ext cx="381000" cy="369332"/>
          </a:xfrm>
          <a:prstGeom prst="rect">
            <a:avLst/>
          </a:prstGeom>
          <a:noFill/>
        </p:spPr>
        <p:txBody>
          <a:bodyPr wrap="square" rtlCol="0">
            <a:spAutoFit/>
          </a:bodyPr>
          <a:lstStyle/>
          <a:p>
            <a:r>
              <a:rPr lang="en-US">
                <a:solidFill>
                  <a:schemeClr val="bg1"/>
                </a:solidFill>
              </a:rPr>
              <a:t>1</a:t>
            </a:r>
            <a:endParaRPr lang="vi-VN">
              <a:solidFill>
                <a:schemeClr val="bg1"/>
              </a:solidFill>
            </a:endParaRPr>
          </a:p>
        </p:txBody>
      </p:sp>
      <p:sp>
        <p:nvSpPr>
          <p:cNvPr id="27" name="TextBox 26">
            <a:extLst>
              <a:ext uri="{FF2B5EF4-FFF2-40B4-BE49-F238E27FC236}">
                <a16:creationId xmlns:a16="http://schemas.microsoft.com/office/drawing/2014/main" id="{1258195D-DCED-45FF-1E56-4E2CC7C66722}"/>
              </a:ext>
            </a:extLst>
          </p:cNvPr>
          <p:cNvSpPr txBox="1"/>
          <p:nvPr/>
        </p:nvSpPr>
        <p:spPr>
          <a:xfrm>
            <a:off x="5298684" y="5090259"/>
            <a:ext cx="381000" cy="369332"/>
          </a:xfrm>
          <a:prstGeom prst="rect">
            <a:avLst/>
          </a:prstGeom>
          <a:noFill/>
        </p:spPr>
        <p:txBody>
          <a:bodyPr wrap="square" rtlCol="0">
            <a:spAutoFit/>
          </a:bodyPr>
          <a:lstStyle/>
          <a:p>
            <a:r>
              <a:rPr lang="en-US">
                <a:solidFill>
                  <a:schemeClr val="bg1"/>
                </a:solidFill>
              </a:rPr>
              <a:t>2</a:t>
            </a:r>
            <a:endParaRPr lang="vi-VN">
              <a:solidFill>
                <a:schemeClr val="bg1"/>
              </a:solidFill>
            </a:endParaRPr>
          </a:p>
        </p:txBody>
      </p:sp>
      <p:sp>
        <p:nvSpPr>
          <p:cNvPr id="29" name="TextBox 28">
            <a:extLst>
              <a:ext uri="{FF2B5EF4-FFF2-40B4-BE49-F238E27FC236}">
                <a16:creationId xmlns:a16="http://schemas.microsoft.com/office/drawing/2014/main" id="{47E437CF-791E-EE67-8E19-9DF29482DE4A}"/>
              </a:ext>
            </a:extLst>
          </p:cNvPr>
          <p:cNvSpPr txBox="1"/>
          <p:nvPr/>
        </p:nvSpPr>
        <p:spPr>
          <a:xfrm>
            <a:off x="9567609" y="5132207"/>
            <a:ext cx="381000" cy="369332"/>
          </a:xfrm>
          <a:prstGeom prst="rect">
            <a:avLst/>
          </a:prstGeom>
          <a:noFill/>
        </p:spPr>
        <p:txBody>
          <a:bodyPr wrap="square" rtlCol="0">
            <a:spAutoFit/>
          </a:bodyPr>
          <a:lstStyle/>
          <a:p>
            <a:r>
              <a:rPr lang="en-US">
                <a:solidFill>
                  <a:schemeClr val="bg1"/>
                </a:solidFill>
              </a:rPr>
              <a:t>3</a:t>
            </a:r>
            <a:endParaRPr lang="vi-VN">
              <a:solidFill>
                <a:schemeClr val="bg1"/>
              </a:solidFill>
            </a:endParaRPr>
          </a:p>
        </p:txBody>
      </p:sp>
      <p:sp>
        <p:nvSpPr>
          <p:cNvPr id="30" name="TextBox 29">
            <a:extLst>
              <a:ext uri="{FF2B5EF4-FFF2-40B4-BE49-F238E27FC236}">
                <a16:creationId xmlns:a16="http://schemas.microsoft.com/office/drawing/2014/main" id="{42659B50-0A68-1000-C953-8B11790A404F}"/>
              </a:ext>
            </a:extLst>
          </p:cNvPr>
          <p:cNvSpPr txBox="1"/>
          <p:nvPr/>
        </p:nvSpPr>
        <p:spPr>
          <a:xfrm>
            <a:off x="13789051" y="5040949"/>
            <a:ext cx="381000" cy="369332"/>
          </a:xfrm>
          <a:prstGeom prst="rect">
            <a:avLst/>
          </a:prstGeom>
          <a:noFill/>
        </p:spPr>
        <p:txBody>
          <a:bodyPr wrap="square" rtlCol="0">
            <a:spAutoFit/>
          </a:bodyPr>
          <a:lstStyle/>
          <a:p>
            <a:r>
              <a:rPr lang="en-US">
                <a:solidFill>
                  <a:schemeClr val="bg1"/>
                </a:solidFill>
              </a:rPr>
              <a:t>4</a:t>
            </a:r>
            <a:endParaRPr lang="vi-VN">
              <a:solidFill>
                <a:schemeClr val="bg1"/>
              </a:solidFill>
            </a:endParaRPr>
          </a:p>
        </p:txBody>
      </p:sp>
      <p:sp>
        <p:nvSpPr>
          <p:cNvPr id="31" name="TextBox 3">
            <a:extLst>
              <a:ext uri="{FF2B5EF4-FFF2-40B4-BE49-F238E27FC236}">
                <a16:creationId xmlns:a16="http://schemas.microsoft.com/office/drawing/2014/main" id="{D3FE53DA-8BF4-D94A-D6ED-473065AC7F62}"/>
              </a:ext>
            </a:extLst>
          </p:cNvPr>
          <p:cNvSpPr txBox="1"/>
          <p:nvPr/>
        </p:nvSpPr>
        <p:spPr>
          <a:xfrm>
            <a:off x="983384" y="973382"/>
            <a:ext cx="10827615" cy="1102866"/>
          </a:xfrm>
          <a:prstGeom prst="rect">
            <a:avLst/>
          </a:prstGeom>
        </p:spPr>
        <p:txBody>
          <a:bodyPr wrap="square" lIns="0" tIns="0" rIns="0" bIns="0" rtlCol="0" anchor="t">
            <a:spAutoFit/>
          </a:bodyPr>
          <a:lstStyle/>
          <a:p>
            <a:pPr marL="0" lvl="0" indent="0" algn="l">
              <a:lnSpc>
                <a:spcPts val="8635"/>
              </a:lnSpc>
              <a:spcBef>
                <a:spcPct val="0"/>
              </a:spcBef>
            </a:pPr>
            <a:r>
              <a:rPr lang="vi-VN" sz="7850" b="1">
                <a:solidFill>
                  <a:srgbClr val="1836B2"/>
                </a:solidFill>
                <a:latin typeface="+mj-lt"/>
                <a:ea typeface="Cabin Semi-Bold"/>
                <a:cs typeface="Cabin Semi-Bold"/>
                <a:sym typeface="Cabin Semi-Bold"/>
              </a:rPr>
              <a:t>6</a:t>
            </a:r>
            <a:r>
              <a:rPr lang="vi-VN" sz="7850" b="1" u="none">
                <a:solidFill>
                  <a:srgbClr val="1836B2"/>
                </a:solidFill>
                <a:latin typeface="+mj-lt"/>
                <a:ea typeface="Cabin Semi-Bold"/>
                <a:cs typeface="Cabin Semi-Bold"/>
                <a:sym typeface="Cabin Semi-Bold"/>
              </a:rPr>
              <a:t>.Yêu cầu phi chức năng</a:t>
            </a:r>
            <a:endParaRPr lang="en-US" sz="7850" b="1" u="none">
              <a:solidFill>
                <a:srgbClr val="1836B2"/>
              </a:solidFill>
              <a:latin typeface="+mj-lt"/>
              <a:ea typeface="Cabin Semi-Bold"/>
              <a:cs typeface="Cabin Semi-Bold"/>
              <a:sym typeface="Cabin Semi-Bold"/>
            </a:endParaRPr>
          </a:p>
        </p:txBody>
      </p:sp>
      <p:grpSp>
        <p:nvGrpSpPr>
          <p:cNvPr id="32" name="Group 2">
            <a:extLst>
              <a:ext uri="{FF2B5EF4-FFF2-40B4-BE49-F238E27FC236}">
                <a16:creationId xmlns:a16="http://schemas.microsoft.com/office/drawing/2014/main" id="{4470407C-BF68-434C-6BA5-5C594C5DA8E9}"/>
              </a:ext>
            </a:extLst>
          </p:cNvPr>
          <p:cNvGrpSpPr/>
          <p:nvPr/>
        </p:nvGrpSpPr>
        <p:grpSpPr>
          <a:xfrm>
            <a:off x="-1828800" y="7020883"/>
            <a:ext cx="4742962" cy="4392438"/>
            <a:chOff x="0" y="0"/>
            <a:chExt cx="5800804" cy="5372100"/>
          </a:xfrm>
        </p:grpSpPr>
        <p:sp>
          <p:nvSpPr>
            <p:cNvPr id="33" name="Freeform 3">
              <a:extLst>
                <a:ext uri="{FF2B5EF4-FFF2-40B4-BE49-F238E27FC236}">
                  <a16:creationId xmlns:a16="http://schemas.microsoft.com/office/drawing/2014/main" id="{30F4350F-1FFD-476E-1384-EED22C82720E}"/>
                </a:ext>
              </a:extLst>
            </p:cNvPr>
            <p:cNvSpPr/>
            <p:nvPr/>
          </p:nvSpPr>
          <p:spPr>
            <a:xfrm>
              <a:off x="0" y="0"/>
              <a:ext cx="5800804" cy="5372100"/>
            </a:xfrm>
            <a:custGeom>
              <a:avLst/>
              <a:gdLst/>
              <a:ahLst/>
              <a:cxnLst/>
              <a:rect l="l" t="t" r="r" b="b"/>
              <a:pathLst>
                <a:path w="5800804" h="5372100">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txBody>
            <a:bodyPr/>
            <a:lstStyle/>
            <a:p>
              <a:endParaRPr lang="vi-VN"/>
            </a:p>
          </p:txBody>
        </p:sp>
      </p:grpSp>
    </p:spTree>
    <p:extLst>
      <p:ext uri="{BB962C8B-B14F-4D97-AF65-F5344CB8AC3E}">
        <p14:creationId xmlns:p14="http://schemas.microsoft.com/office/powerpoint/2010/main" val="104598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14400" y="2526506"/>
            <a:ext cx="6950781" cy="6540337"/>
            <a:chOff x="0" y="66675"/>
            <a:chExt cx="9267709" cy="8720447"/>
          </a:xfrm>
        </p:grpSpPr>
        <p:sp>
          <p:nvSpPr>
            <p:cNvPr id="5" name="TextBox 5"/>
            <p:cNvSpPr txBox="1"/>
            <p:nvPr/>
          </p:nvSpPr>
          <p:spPr>
            <a:xfrm>
              <a:off x="0" y="66675"/>
              <a:ext cx="9267709" cy="1531757"/>
            </a:xfrm>
            <a:prstGeom prst="rect">
              <a:avLst/>
            </a:prstGeom>
          </p:spPr>
          <p:txBody>
            <a:bodyPr lIns="0" tIns="0" rIns="0" bIns="0" rtlCol="0" anchor="t">
              <a:spAutoFit/>
            </a:bodyPr>
            <a:lstStyle/>
            <a:p>
              <a:pPr marL="0" lvl="0" indent="0" algn="l">
                <a:lnSpc>
                  <a:spcPts val="8717"/>
                </a:lnSpc>
                <a:spcBef>
                  <a:spcPct val="0"/>
                </a:spcBef>
              </a:pPr>
              <a:r>
                <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rPr>
                <a:t>7.</a:t>
              </a: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Cơ sở dữ liệu</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6" name="TextBox 6"/>
            <p:cNvSpPr txBox="1"/>
            <p:nvPr/>
          </p:nvSpPr>
          <p:spPr>
            <a:xfrm>
              <a:off x="17465" y="2063745"/>
              <a:ext cx="8986798" cy="6723377"/>
            </a:xfrm>
            <a:prstGeom prst="rect">
              <a:avLst/>
            </a:prstGeom>
          </p:spPr>
          <p:txBody>
            <a:bodyPr lIns="0" tIns="0" rIns="0" bIns="0" rtlCol="0" anchor="t">
              <a:spAutoFit/>
            </a:bodyPr>
            <a:lstStyle/>
            <a:p>
              <a:pPr algn="just">
                <a:lnSpc>
                  <a:spcPts val="3255"/>
                </a:lnSpc>
                <a:spcBef>
                  <a:spcPct val="0"/>
                </a:spcBef>
              </a:pPr>
              <a:r>
                <a:rPr lang="vi-VN" sz="2400"/>
                <a:t>Hệ thống cơ sở dữ liệu được xây dựng với mô hình chuẩn hóa, bao gồm các bảng chính:</a:t>
              </a:r>
            </a:p>
            <a:p>
              <a:pPr marL="342900" indent="-342900" algn="just">
                <a:lnSpc>
                  <a:spcPts val="3255"/>
                </a:lnSpc>
                <a:spcBef>
                  <a:spcPct val="0"/>
                </a:spcBef>
                <a:buFont typeface="Arial" panose="020B0604020202020204" pitchFamily="34" charset="0"/>
                <a:buChar char="•"/>
              </a:pPr>
              <a:r>
                <a:rPr lang="vi-VN" sz="2400" b="1"/>
                <a:t>NguoiDung</a:t>
              </a:r>
              <a:r>
                <a:rPr lang="vi-VN" sz="2400"/>
                <a:t>: Bảng chứa dữ liệu người dùng</a:t>
              </a:r>
            </a:p>
            <a:p>
              <a:pPr marL="342900" indent="-342900" algn="just">
                <a:lnSpc>
                  <a:spcPts val="3255"/>
                </a:lnSpc>
                <a:spcBef>
                  <a:spcPct val="0"/>
                </a:spcBef>
                <a:buFont typeface="Arial" panose="020B0604020202020204" pitchFamily="34" charset="0"/>
                <a:buChar char="•"/>
              </a:pPr>
              <a:r>
                <a:rPr lang="vi-VN" sz="2400" b="1"/>
                <a:t>DonHang</a:t>
              </a:r>
              <a:r>
                <a:rPr lang="vi-VN" sz="2400"/>
                <a:t>: Bảng chứa dữ liệu đơn hàng</a:t>
              </a:r>
            </a:p>
            <a:p>
              <a:pPr marL="342900" indent="-342900" algn="just">
                <a:lnSpc>
                  <a:spcPts val="3255"/>
                </a:lnSpc>
                <a:spcBef>
                  <a:spcPct val="0"/>
                </a:spcBef>
                <a:buFont typeface="Arial" panose="020B0604020202020204" pitchFamily="34" charset="0"/>
                <a:buChar char="•"/>
              </a:pPr>
              <a:r>
                <a:rPr lang="vi-VN" sz="2400" b="1"/>
                <a:t>ChiTietDonHang</a:t>
              </a:r>
              <a:r>
                <a:rPr lang="vi-VN" sz="2400"/>
                <a:t>: Bảng chứa dữ liệu chi tiết đơn hàng của người dùng</a:t>
              </a:r>
            </a:p>
            <a:p>
              <a:pPr marL="342900" indent="-342900" algn="just">
                <a:lnSpc>
                  <a:spcPts val="3255"/>
                </a:lnSpc>
                <a:spcBef>
                  <a:spcPct val="0"/>
                </a:spcBef>
                <a:buFont typeface="Arial" panose="020B0604020202020204" pitchFamily="34" charset="0"/>
                <a:buChar char="•"/>
              </a:pPr>
              <a:r>
                <a:rPr lang="vi-VN" sz="2400" b="1"/>
                <a:t>SanPham</a:t>
              </a:r>
              <a:r>
                <a:rPr lang="vi-VN" sz="2400"/>
                <a:t>: Bảng chứa dữ liệu sản phẩm được bán</a:t>
              </a:r>
            </a:p>
            <a:p>
              <a:pPr marL="342900" indent="-342900" algn="just">
                <a:lnSpc>
                  <a:spcPts val="3255"/>
                </a:lnSpc>
                <a:spcBef>
                  <a:spcPct val="0"/>
                </a:spcBef>
                <a:buFont typeface="Arial" panose="020B0604020202020204" pitchFamily="34" charset="0"/>
                <a:buChar char="•"/>
              </a:pPr>
              <a:r>
                <a:rPr lang="vi-VN" sz="2400" b="1"/>
                <a:t>DanhGiaSanPham</a:t>
              </a:r>
              <a:r>
                <a:rPr lang="vi-VN" sz="2400"/>
                <a:t>: Bảng chứa dữ liệu các đánh giá về sản phẩm từ người dùng</a:t>
              </a:r>
            </a:p>
            <a:p>
              <a:pPr marL="342900" indent="-342900" algn="just">
                <a:lnSpc>
                  <a:spcPts val="3255"/>
                </a:lnSpc>
                <a:spcBef>
                  <a:spcPct val="0"/>
                </a:spcBef>
                <a:buFont typeface="Arial" panose="020B0604020202020204" pitchFamily="34" charset="0"/>
                <a:buChar char="•"/>
              </a:pPr>
              <a:r>
                <a:rPr lang="vi-VN" sz="2400" b="1"/>
                <a:t>DanhMuc</a:t>
              </a:r>
              <a:r>
                <a:rPr lang="vi-VN" sz="2400"/>
                <a:t>: Bảng chứa dữ liệu các danh mục của sản phẩm</a:t>
              </a:r>
            </a:p>
          </p:txBody>
        </p:sp>
      </p:grpSp>
      <p:sp>
        <p:nvSpPr>
          <p:cNvPr id="30" name="AutoShape 30"/>
          <p:cNvSpPr/>
          <p:nvPr/>
        </p:nvSpPr>
        <p:spPr>
          <a:xfrm>
            <a:off x="4790415" y="-446411"/>
            <a:ext cx="13497585" cy="791631"/>
          </a:xfrm>
          <a:prstGeom prst="rect">
            <a:avLst/>
          </a:prstGeom>
          <a:solidFill>
            <a:srgbClr val="1836B2"/>
          </a:solidFill>
        </p:spPr>
        <p:txBody>
          <a:bodyPr/>
          <a:lstStyle/>
          <a:p>
            <a:endParaRPr lang="vi-VN"/>
          </a:p>
        </p:txBody>
      </p:sp>
      <p:sp>
        <p:nvSpPr>
          <p:cNvPr id="31" name="Freeform 31"/>
          <p:cNvSpPr/>
          <p:nvPr/>
        </p:nvSpPr>
        <p:spPr>
          <a:xfrm flipH="1" flipV="1">
            <a:off x="0" y="-1169840"/>
            <a:ext cx="5660104" cy="3231734"/>
          </a:xfrm>
          <a:custGeom>
            <a:avLst/>
            <a:gdLst/>
            <a:ahLst/>
            <a:cxnLst/>
            <a:rect l="l" t="t" r="r" b="b"/>
            <a:pathLst>
              <a:path w="5660104" h="3231734">
                <a:moveTo>
                  <a:pt x="5660104" y="3231734"/>
                </a:moveTo>
                <a:lnTo>
                  <a:pt x="0" y="3231734"/>
                </a:lnTo>
                <a:lnTo>
                  <a:pt x="0" y="0"/>
                </a:lnTo>
                <a:lnTo>
                  <a:pt x="5660104" y="0"/>
                </a:lnTo>
                <a:lnTo>
                  <a:pt x="5660104" y="3231734"/>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pic>
        <p:nvPicPr>
          <p:cNvPr id="34" name="Picture 33" descr="A diagram of a program&#10;&#10;Description automatically generated with medium confidence">
            <a:extLst>
              <a:ext uri="{FF2B5EF4-FFF2-40B4-BE49-F238E27FC236}">
                <a16:creationId xmlns:a16="http://schemas.microsoft.com/office/drawing/2014/main" id="{35F44B3F-29D7-9F4E-C3E5-51C6971FC417}"/>
              </a:ext>
            </a:extLst>
          </p:cNvPr>
          <p:cNvPicPr>
            <a:picLocks noChangeAspect="1"/>
          </p:cNvPicPr>
          <p:nvPr/>
        </p:nvPicPr>
        <p:blipFill>
          <a:blip r:embed="rId4"/>
          <a:stretch>
            <a:fillRect/>
          </a:stretch>
        </p:blipFill>
        <p:spPr>
          <a:xfrm>
            <a:off x="8229600" y="2933700"/>
            <a:ext cx="9489472" cy="6553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a:off x="293907" y="2968375"/>
            <a:ext cx="17700187" cy="7037294"/>
          </a:xfrm>
          <a:prstGeom prst="rect">
            <a:avLst/>
          </a:prstGeom>
          <a:solidFill>
            <a:srgbClr val="EDECED"/>
          </a:solidFill>
        </p:spPr>
        <p:txBody>
          <a:bodyPr/>
          <a:lstStyle/>
          <a:p>
            <a:endParaRPr lang="vi-VN"/>
          </a:p>
        </p:txBody>
      </p:sp>
      <p:sp>
        <p:nvSpPr>
          <p:cNvPr id="26" name="TextBox 26"/>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pic>
        <p:nvPicPr>
          <p:cNvPr id="27" name="Picture 26" descr="A screenshot of a computer&#10;&#10;Description automatically generated">
            <a:extLst>
              <a:ext uri="{FF2B5EF4-FFF2-40B4-BE49-F238E27FC236}">
                <a16:creationId xmlns:a16="http://schemas.microsoft.com/office/drawing/2014/main" id="{272567C7-272A-8BAD-6F4F-5ED7A33C5016}"/>
              </a:ext>
            </a:extLst>
          </p:cNvPr>
          <p:cNvPicPr>
            <a:picLocks noChangeAspect="1"/>
          </p:cNvPicPr>
          <p:nvPr/>
        </p:nvPicPr>
        <p:blipFill>
          <a:blip r:embed="rId2"/>
          <a:stretch>
            <a:fillRect/>
          </a:stretch>
        </p:blipFill>
        <p:spPr>
          <a:xfrm>
            <a:off x="293906" y="4229101"/>
            <a:ext cx="17733005" cy="5787630"/>
          </a:xfrm>
          <a:prstGeom prst="rect">
            <a:avLst/>
          </a:prstGeom>
        </p:spPr>
      </p:pic>
      <p:sp>
        <p:nvSpPr>
          <p:cNvPr id="28" name="TextBox 27">
            <a:extLst>
              <a:ext uri="{FF2B5EF4-FFF2-40B4-BE49-F238E27FC236}">
                <a16:creationId xmlns:a16="http://schemas.microsoft.com/office/drawing/2014/main" id="{AD86C24D-37DF-302D-7196-ED88BFEC68FF}"/>
              </a:ext>
            </a:extLst>
          </p:cNvPr>
          <p:cNvSpPr txBox="1"/>
          <p:nvPr/>
        </p:nvSpPr>
        <p:spPr>
          <a:xfrm>
            <a:off x="263955" y="2994292"/>
            <a:ext cx="17730137" cy="954107"/>
          </a:xfrm>
          <a:prstGeom prst="rect">
            <a:avLst/>
          </a:prstGeom>
          <a:noFill/>
        </p:spPr>
        <p:txBody>
          <a:bodyPr wrap="square" rtlCol="0">
            <a:spAutoFit/>
          </a:bodyPr>
          <a:lstStyle/>
          <a:p>
            <a:r>
              <a:rPr lang="vi-VN" sz="2800">
                <a:effectLst/>
                <a:latin typeface="Times New Roman" panose="02020603050405020304" pitchFamily="18" charset="0"/>
                <a:ea typeface="SimSun" panose="02010600030101010101" pitchFamily="2" charset="-122"/>
                <a:cs typeface="Times New Roman" panose="02020603050405020304" pitchFamily="18" charset="0"/>
              </a:rPr>
              <a:t>Dự án thiết kế ứng dụng web giới thiệu sản phẩm phụ kiện điện thoại tại shop Quốc Bảo sẽ bao gồm các dữ liệu thử nghiệm sau nhằm kiểm tra xem trang web có hoặt động ổn không.</a:t>
            </a:r>
            <a:endParaRPr lang="vi-V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5DC85-F952-31A8-61D3-8AD9BC66B5CA}"/>
            </a:ext>
          </a:extLst>
        </p:cNvPr>
        <p:cNvGrpSpPr/>
        <p:nvPr/>
      </p:nvGrpSpPr>
      <p:grpSpPr>
        <a:xfrm>
          <a:off x="0" y="0"/>
          <a:ext cx="0" cy="0"/>
          <a:chOff x="0" y="0"/>
          <a:chExt cx="0" cy="0"/>
        </a:xfrm>
      </p:grpSpPr>
      <p:sp>
        <p:nvSpPr>
          <p:cNvPr id="17" name="AutoShape 17">
            <a:extLst>
              <a:ext uri="{FF2B5EF4-FFF2-40B4-BE49-F238E27FC236}">
                <a16:creationId xmlns:a16="http://schemas.microsoft.com/office/drawing/2014/main" id="{C0764FA9-8A57-C4BB-0597-88980E4690D2}"/>
              </a:ext>
            </a:extLst>
          </p:cNvPr>
          <p:cNvSpPr/>
          <p:nvPr/>
        </p:nvSpPr>
        <p:spPr>
          <a:xfrm>
            <a:off x="293907" y="2968375"/>
            <a:ext cx="17700187" cy="7037294"/>
          </a:xfrm>
          <a:prstGeom prst="rect">
            <a:avLst/>
          </a:prstGeom>
          <a:solidFill>
            <a:srgbClr val="EDECED"/>
          </a:solidFill>
        </p:spPr>
        <p:txBody>
          <a:bodyPr/>
          <a:lstStyle/>
          <a:p>
            <a:endParaRPr lang="vi-VN"/>
          </a:p>
        </p:txBody>
      </p:sp>
      <p:sp>
        <p:nvSpPr>
          <p:cNvPr id="26" name="TextBox 26">
            <a:extLst>
              <a:ext uri="{FF2B5EF4-FFF2-40B4-BE49-F238E27FC236}">
                <a16:creationId xmlns:a16="http://schemas.microsoft.com/office/drawing/2014/main" id="{6581270E-BD24-559B-503A-0A3B76E47D69}"/>
              </a:ext>
            </a:extLst>
          </p:cNvPr>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8" name="TextBox 27">
            <a:extLst>
              <a:ext uri="{FF2B5EF4-FFF2-40B4-BE49-F238E27FC236}">
                <a16:creationId xmlns:a16="http://schemas.microsoft.com/office/drawing/2014/main" id="{9532D1C3-243A-A143-B3AE-597B675F4C1C}"/>
              </a:ext>
            </a:extLst>
          </p:cNvPr>
          <p:cNvSpPr txBox="1"/>
          <p:nvPr/>
        </p:nvSpPr>
        <p:spPr>
          <a:xfrm>
            <a:off x="263955" y="2994292"/>
            <a:ext cx="17730137" cy="523220"/>
          </a:xfrm>
          <a:prstGeom prst="rect">
            <a:avLst/>
          </a:prstGeom>
          <a:noFill/>
        </p:spPr>
        <p:txBody>
          <a:bodyPr wrap="square" rtlCol="0">
            <a:spAutoFit/>
          </a:bodyPr>
          <a:lstStyle/>
          <a:p>
            <a:r>
              <a:rPr lang="vi-VN" sz="2800"/>
              <a:t>Cấu trúc bảng </a:t>
            </a:r>
            <a:r>
              <a:rPr lang="vi-VN" sz="2800" b="1"/>
              <a:t>ChiTietDonHang</a:t>
            </a:r>
          </a:p>
        </p:txBody>
      </p:sp>
      <p:pic>
        <p:nvPicPr>
          <p:cNvPr id="2" name="Picture 1">
            <a:extLst>
              <a:ext uri="{FF2B5EF4-FFF2-40B4-BE49-F238E27FC236}">
                <a16:creationId xmlns:a16="http://schemas.microsoft.com/office/drawing/2014/main" id="{549F6A63-E70D-5934-E3DD-FE3C75D80736}"/>
              </a:ext>
            </a:extLst>
          </p:cNvPr>
          <p:cNvPicPr>
            <a:picLocks noChangeAspect="1"/>
          </p:cNvPicPr>
          <p:nvPr/>
        </p:nvPicPr>
        <p:blipFill>
          <a:blip r:embed="rId2"/>
          <a:stretch>
            <a:fillRect/>
          </a:stretch>
        </p:blipFill>
        <p:spPr>
          <a:xfrm>
            <a:off x="293906" y="3543428"/>
            <a:ext cx="17700186" cy="1862489"/>
          </a:xfrm>
          <a:prstGeom prst="rect">
            <a:avLst/>
          </a:prstGeom>
        </p:spPr>
      </p:pic>
      <p:sp>
        <p:nvSpPr>
          <p:cNvPr id="3" name="TextBox 2">
            <a:extLst>
              <a:ext uri="{FF2B5EF4-FFF2-40B4-BE49-F238E27FC236}">
                <a16:creationId xmlns:a16="http://schemas.microsoft.com/office/drawing/2014/main" id="{120D85ED-A4E5-875C-8204-F04D92403BEF}"/>
              </a:ext>
            </a:extLst>
          </p:cNvPr>
          <p:cNvSpPr txBox="1"/>
          <p:nvPr/>
        </p:nvSpPr>
        <p:spPr>
          <a:xfrm>
            <a:off x="234458" y="6451390"/>
            <a:ext cx="17730137" cy="523220"/>
          </a:xfrm>
          <a:prstGeom prst="rect">
            <a:avLst/>
          </a:prstGeom>
          <a:noFill/>
        </p:spPr>
        <p:txBody>
          <a:bodyPr wrap="square" rtlCol="0">
            <a:spAutoFit/>
          </a:bodyPr>
          <a:lstStyle/>
          <a:p>
            <a:r>
              <a:rPr lang="vi-VN" sz="2800"/>
              <a:t>Cấu trúc bảng </a:t>
            </a:r>
            <a:r>
              <a:rPr lang="vi-VN" sz="2800" b="1"/>
              <a:t>DanhGiaSanPham</a:t>
            </a:r>
          </a:p>
        </p:txBody>
      </p:sp>
      <p:pic>
        <p:nvPicPr>
          <p:cNvPr id="4" name="Picture 3">
            <a:extLst>
              <a:ext uri="{FF2B5EF4-FFF2-40B4-BE49-F238E27FC236}">
                <a16:creationId xmlns:a16="http://schemas.microsoft.com/office/drawing/2014/main" id="{0A606519-E1A5-FC2A-EB63-5581B32DFAF8}"/>
              </a:ext>
            </a:extLst>
          </p:cNvPr>
          <p:cNvPicPr>
            <a:picLocks noChangeAspect="1"/>
          </p:cNvPicPr>
          <p:nvPr/>
        </p:nvPicPr>
        <p:blipFill>
          <a:blip r:embed="rId3"/>
          <a:stretch>
            <a:fillRect/>
          </a:stretch>
        </p:blipFill>
        <p:spPr>
          <a:xfrm>
            <a:off x="360730" y="6974610"/>
            <a:ext cx="17700186" cy="987948"/>
          </a:xfrm>
          <a:prstGeom prst="rect">
            <a:avLst/>
          </a:prstGeom>
        </p:spPr>
      </p:pic>
    </p:spTree>
    <p:extLst>
      <p:ext uri="{BB962C8B-B14F-4D97-AF65-F5344CB8AC3E}">
        <p14:creationId xmlns:p14="http://schemas.microsoft.com/office/powerpoint/2010/main" val="3483453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5E6C-A0F4-7CAB-9852-8A237B78C730}"/>
            </a:ext>
          </a:extLst>
        </p:cNvPr>
        <p:cNvGrpSpPr/>
        <p:nvPr/>
      </p:nvGrpSpPr>
      <p:grpSpPr>
        <a:xfrm>
          <a:off x="0" y="0"/>
          <a:ext cx="0" cy="0"/>
          <a:chOff x="0" y="0"/>
          <a:chExt cx="0" cy="0"/>
        </a:xfrm>
      </p:grpSpPr>
      <p:sp>
        <p:nvSpPr>
          <p:cNvPr id="17" name="AutoShape 17">
            <a:extLst>
              <a:ext uri="{FF2B5EF4-FFF2-40B4-BE49-F238E27FC236}">
                <a16:creationId xmlns:a16="http://schemas.microsoft.com/office/drawing/2014/main" id="{6C50F48B-863E-9AEE-1B6C-FDA4533F6281}"/>
              </a:ext>
            </a:extLst>
          </p:cNvPr>
          <p:cNvSpPr/>
          <p:nvPr/>
        </p:nvSpPr>
        <p:spPr>
          <a:xfrm>
            <a:off x="293907" y="2968375"/>
            <a:ext cx="17700187" cy="7037294"/>
          </a:xfrm>
          <a:prstGeom prst="rect">
            <a:avLst/>
          </a:prstGeom>
          <a:solidFill>
            <a:srgbClr val="EDECED"/>
          </a:solidFill>
        </p:spPr>
        <p:txBody>
          <a:bodyPr/>
          <a:lstStyle/>
          <a:p>
            <a:endParaRPr lang="vi-VN"/>
          </a:p>
        </p:txBody>
      </p:sp>
      <p:sp>
        <p:nvSpPr>
          <p:cNvPr id="26" name="TextBox 26">
            <a:extLst>
              <a:ext uri="{FF2B5EF4-FFF2-40B4-BE49-F238E27FC236}">
                <a16:creationId xmlns:a16="http://schemas.microsoft.com/office/drawing/2014/main" id="{F241592A-EDA2-1634-0D6E-F6E23C7D0688}"/>
              </a:ext>
            </a:extLst>
          </p:cNvPr>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8" name="TextBox 27">
            <a:extLst>
              <a:ext uri="{FF2B5EF4-FFF2-40B4-BE49-F238E27FC236}">
                <a16:creationId xmlns:a16="http://schemas.microsoft.com/office/drawing/2014/main" id="{CB0D3C57-DC8A-5B8B-88D5-A25CCEB6B8DF}"/>
              </a:ext>
            </a:extLst>
          </p:cNvPr>
          <p:cNvSpPr txBox="1"/>
          <p:nvPr/>
        </p:nvSpPr>
        <p:spPr>
          <a:xfrm>
            <a:off x="263955" y="2994292"/>
            <a:ext cx="17730137" cy="523220"/>
          </a:xfrm>
          <a:prstGeom prst="rect">
            <a:avLst/>
          </a:prstGeom>
          <a:noFill/>
        </p:spPr>
        <p:txBody>
          <a:bodyPr wrap="square" rtlCol="0">
            <a:spAutoFit/>
          </a:bodyPr>
          <a:lstStyle/>
          <a:p>
            <a:r>
              <a:rPr lang="vi-VN" sz="2800"/>
              <a:t>Cấu trúc bảng </a:t>
            </a:r>
            <a:r>
              <a:rPr lang="vi-VN" sz="2800" b="1"/>
              <a:t>DanhMuc</a:t>
            </a:r>
          </a:p>
        </p:txBody>
      </p:sp>
      <p:sp>
        <p:nvSpPr>
          <p:cNvPr id="3" name="TextBox 2">
            <a:extLst>
              <a:ext uri="{FF2B5EF4-FFF2-40B4-BE49-F238E27FC236}">
                <a16:creationId xmlns:a16="http://schemas.microsoft.com/office/drawing/2014/main" id="{A1198196-DA69-4C47-BC26-E2AE1829933E}"/>
              </a:ext>
            </a:extLst>
          </p:cNvPr>
          <p:cNvSpPr txBox="1"/>
          <p:nvPr/>
        </p:nvSpPr>
        <p:spPr>
          <a:xfrm>
            <a:off x="234458" y="6451390"/>
            <a:ext cx="17730137" cy="523220"/>
          </a:xfrm>
          <a:prstGeom prst="rect">
            <a:avLst/>
          </a:prstGeom>
          <a:noFill/>
        </p:spPr>
        <p:txBody>
          <a:bodyPr wrap="square" rtlCol="0">
            <a:spAutoFit/>
          </a:bodyPr>
          <a:lstStyle/>
          <a:p>
            <a:r>
              <a:rPr lang="vi-VN" sz="2800"/>
              <a:t>Cấu trúc bảng </a:t>
            </a:r>
            <a:r>
              <a:rPr lang="vi-VN" sz="2800" b="1"/>
              <a:t>DonHang</a:t>
            </a:r>
          </a:p>
        </p:txBody>
      </p:sp>
      <p:pic>
        <p:nvPicPr>
          <p:cNvPr id="5" name="Picture 4" descr="A screenshot of a computer&#10;&#10;Description automatically generated">
            <a:extLst>
              <a:ext uri="{FF2B5EF4-FFF2-40B4-BE49-F238E27FC236}">
                <a16:creationId xmlns:a16="http://schemas.microsoft.com/office/drawing/2014/main" id="{986DD997-C1B2-409B-A1F0-A7E4B021FD18}"/>
              </a:ext>
            </a:extLst>
          </p:cNvPr>
          <p:cNvPicPr>
            <a:picLocks noChangeAspect="1"/>
          </p:cNvPicPr>
          <p:nvPr/>
        </p:nvPicPr>
        <p:blipFill>
          <a:blip r:embed="rId2"/>
          <a:stretch>
            <a:fillRect/>
          </a:stretch>
        </p:blipFill>
        <p:spPr>
          <a:xfrm>
            <a:off x="3810000" y="3509022"/>
            <a:ext cx="10909115" cy="2942368"/>
          </a:xfrm>
          <a:prstGeom prst="rect">
            <a:avLst/>
          </a:prstGeom>
        </p:spPr>
      </p:pic>
      <p:pic>
        <p:nvPicPr>
          <p:cNvPr id="6" name="Picture 5">
            <a:extLst>
              <a:ext uri="{FF2B5EF4-FFF2-40B4-BE49-F238E27FC236}">
                <a16:creationId xmlns:a16="http://schemas.microsoft.com/office/drawing/2014/main" id="{FCDD08B7-B6C1-C0DC-FA91-02909B846ED2}"/>
              </a:ext>
            </a:extLst>
          </p:cNvPr>
          <p:cNvPicPr>
            <a:picLocks noChangeAspect="1"/>
          </p:cNvPicPr>
          <p:nvPr/>
        </p:nvPicPr>
        <p:blipFill>
          <a:blip r:embed="rId3"/>
          <a:stretch>
            <a:fillRect/>
          </a:stretch>
        </p:blipFill>
        <p:spPr>
          <a:xfrm>
            <a:off x="323405" y="6968170"/>
            <a:ext cx="17633364" cy="1878923"/>
          </a:xfrm>
          <a:prstGeom prst="rect">
            <a:avLst/>
          </a:prstGeom>
        </p:spPr>
      </p:pic>
    </p:spTree>
    <p:extLst>
      <p:ext uri="{BB962C8B-B14F-4D97-AF65-F5344CB8AC3E}">
        <p14:creationId xmlns:p14="http://schemas.microsoft.com/office/powerpoint/2010/main" val="3980744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9DED7-FAA7-2F17-099D-3CEF2EFA6FA7}"/>
            </a:ext>
          </a:extLst>
        </p:cNvPr>
        <p:cNvGrpSpPr/>
        <p:nvPr/>
      </p:nvGrpSpPr>
      <p:grpSpPr>
        <a:xfrm>
          <a:off x="0" y="0"/>
          <a:ext cx="0" cy="0"/>
          <a:chOff x="0" y="0"/>
          <a:chExt cx="0" cy="0"/>
        </a:xfrm>
      </p:grpSpPr>
      <p:sp>
        <p:nvSpPr>
          <p:cNvPr id="17" name="AutoShape 17">
            <a:extLst>
              <a:ext uri="{FF2B5EF4-FFF2-40B4-BE49-F238E27FC236}">
                <a16:creationId xmlns:a16="http://schemas.microsoft.com/office/drawing/2014/main" id="{3B0F2315-123B-E74B-D679-0AD4AA3DBBC9}"/>
              </a:ext>
            </a:extLst>
          </p:cNvPr>
          <p:cNvSpPr/>
          <p:nvPr/>
        </p:nvSpPr>
        <p:spPr>
          <a:xfrm>
            <a:off x="293907" y="2095500"/>
            <a:ext cx="17700187" cy="7910169"/>
          </a:xfrm>
          <a:prstGeom prst="rect">
            <a:avLst/>
          </a:prstGeom>
          <a:solidFill>
            <a:srgbClr val="EDECED"/>
          </a:solidFill>
        </p:spPr>
        <p:txBody>
          <a:bodyPr/>
          <a:lstStyle/>
          <a:p>
            <a:endParaRPr lang="vi-VN"/>
          </a:p>
        </p:txBody>
      </p:sp>
      <p:sp>
        <p:nvSpPr>
          <p:cNvPr id="26" name="TextBox 26">
            <a:extLst>
              <a:ext uri="{FF2B5EF4-FFF2-40B4-BE49-F238E27FC236}">
                <a16:creationId xmlns:a16="http://schemas.microsoft.com/office/drawing/2014/main" id="{A1CBF03F-1E73-AC25-5439-409936996ED1}"/>
              </a:ext>
            </a:extLst>
          </p:cNvPr>
          <p:cNvSpPr txBox="1"/>
          <p:nvPr/>
        </p:nvSpPr>
        <p:spPr>
          <a:xfrm>
            <a:off x="581369" y="514551"/>
            <a:ext cx="10447175" cy="1021267"/>
          </a:xfrm>
          <a:prstGeom prst="rect">
            <a:avLst/>
          </a:prstGeom>
        </p:spPr>
        <p:txBody>
          <a:bodyPr lIns="0" tIns="0" rIns="0" bIns="0" rtlCol="0" anchor="t">
            <a:spAutoFit/>
          </a:bodyPr>
          <a:lstStyle/>
          <a:p>
            <a:pPr marL="0" lvl="0" indent="0" algn="l">
              <a:lnSpc>
                <a:spcPts val="7727"/>
              </a:lnSpc>
              <a:spcBef>
                <a:spcPct val="0"/>
              </a:spcBef>
            </a:pPr>
            <a:r>
              <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rPr>
              <a:t>8.</a:t>
            </a:r>
            <a:r>
              <a:rPr lang="vi-VN" sz="7025" b="1" u="none">
                <a:solidFill>
                  <a:srgbClr val="1836B2"/>
                </a:solidFill>
                <a:latin typeface="Times New Roman" panose="02020603050405020304" pitchFamily="18" charset="0"/>
                <a:ea typeface="Cabin Semi-Bold"/>
                <a:cs typeface="Times New Roman" panose="02020603050405020304" pitchFamily="18" charset="0"/>
                <a:sym typeface="Cabin Semi-Bold"/>
              </a:rPr>
              <a:t>Dữ liệu thử nghiệm</a:t>
            </a:r>
            <a:endParaRPr lang="en-US" sz="70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8" name="TextBox 27">
            <a:extLst>
              <a:ext uri="{FF2B5EF4-FFF2-40B4-BE49-F238E27FC236}">
                <a16:creationId xmlns:a16="http://schemas.microsoft.com/office/drawing/2014/main" id="{B8FDFC77-393A-5DD9-A574-1EFD0E1EB706}"/>
              </a:ext>
            </a:extLst>
          </p:cNvPr>
          <p:cNvSpPr txBox="1"/>
          <p:nvPr/>
        </p:nvSpPr>
        <p:spPr>
          <a:xfrm>
            <a:off x="293906" y="2119049"/>
            <a:ext cx="17730137" cy="523220"/>
          </a:xfrm>
          <a:prstGeom prst="rect">
            <a:avLst/>
          </a:prstGeom>
          <a:noFill/>
        </p:spPr>
        <p:txBody>
          <a:bodyPr wrap="square" rtlCol="0">
            <a:spAutoFit/>
          </a:bodyPr>
          <a:lstStyle/>
          <a:p>
            <a:r>
              <a:rPr lang="vi-VN" sz="2800"/>
              <a:t>Cấu trúc bảng </a:t>
            </a:r>
            <a:r>
              <a:rPr lang="vi-VN" sz="2800" b="1"/>
              <a:t>NguoiDung</a:t>
            </a:r>
          </a:p>
        </p:txBody>
      </p:sp>
      <p:sp>
        <p:nvSpPr>
          <p:cNvPr id="3" name="TextBox 2">
            <a:extLst>
              <a:ext uri="{FF2B5EF4-FFF2-40B4-BE49-F238E27FC236}">
                <a16:creationId xmlns:a16="http://schemas.microsoft.com/office/drawing/2014/main" id="{979563D5-151C-6505-DB60-52086E1E5A3B}"/>
              </a:ext>
            </a:extLst>
          </p:cNvPr>
          <p:cNvSpPr txBox="1"/>
          <p:nvPr/>
        </p:nvSpPr>
        <p:spPr>
          <a:xfrm>
            <a:off x="348613" y="4694775"/>
            <a:ext cx="17730137" cy="523220"/>
          </a:xfrm>
          <a:prstGeom prst="rect">
            <a:avLst/>
          </a:prstGeom>
          <a:noFill/>
        </p:spPr>
        <p:txBody>
          <a:bodyPr wrap="square" rtlCol="0">
            <a:spAutoFit/>
          </a:bodyPr>
          <a:lstStyle/>
          <a:p>
            <a:r>
              <a:rPr lang="vi-VN" sz="2800"/>
              <a:t>Cấu trúc bảng </a:t>
            </a:r>
            <a:r>
              <a:rPr lang="vi-VN" sz="2800" b="1"/>
              <a:t>SanPham</a:t>
            </a:r>
          </a:p>
        </p:txBody>
      </p:sp>
      <p:pic>
        <p:nvPicPr>
          <p:cNvPr id="2" name="Picture 1">
            <a:extLst>
              <a:ext uri="{FF2B5EF4-FFF2-40B4-BE49-F238E27FC236}">
                <a16:creationId xmlns:a16="http://schemas.microsoft.com/office/drawing/2014/main" id="{5A9FE548-6A34-60C4-DEF6-CB6C8A160151}"/>
              </a:ext>
            </a:extLst>
          </p:cNvPr>
          <p:cNvPicPr>
            <a:picLocks noChangeAspect="1"/>
          </p:cNvPicPr>
          <p:nvPr/>
        </p:nvPicPr>
        <p:blipFill>
          <a:blip r:embed="rId2"/>
          <a:stretch>
            <a:fillRect/>
          </a:stretch>
        </p:blipFill>
        <p:spPr>
          <a:xfrm>
            <a:off x="321574" y="2665818"/>
            <a:ext cx="17641190" cy="199249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0965215-9DC3-777E-669C-FD5720E1DFE6}"/>
              </a:ext>
            </a:extLst>
          </p:cNvPr>
          <p:cNvPicPr>
            <a:picLocks noChangeAspect="1"/>
          </p:cNvPicPr>
          <p:nvPr/>
        </p:nvPicPr>
        <p:blipFill>
          <a:blip r:embed="rId3"/>
          <a:stretch>
            <a:fillRect/>
          </a:stretch>
        </p:blipFill>
        <p:spPr>
          <a:xfrm>
            <a:off x="293906" y="5254457"/>
            <a:ext cx="17668858" cy="4634705"/>
          </a:xfrm>
          <a:prstGeom prst="rect">
            <a:avLst/>
          </a:prstGeom>
        </p:spPr>
      </p:pic>
    </p:spTree>
    <p:extLst>
      <p:ext uri="{BB962C8B-B14F-4D97-AF65-F5344CB8AC3E}">
        <p14:creationId xmlns:p14="http://schemas.microsoft.com/office/powerpoint/2010/main" val="26891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012D-4234-68E4-08CB-935E74B37D2A}"/>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0FDD5AEC-3CEA-77AC-378A-1CAA1AD3DF2E}"/>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40BE20F-1668-6757-E925-427E2515F520}"/>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D683F4E3-1353-1CD4-4ED6-C4ED63036DEF}"/>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06F41384-77E1-59D4-F75B-D4A8D117DCF7}"/>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C5FD7EF0-3D8F-6A18-04D3-6864CDB66887}"/>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D211065D-AB08-F326-224A-B08795857AE7}"/>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12B12E01-67A9-F158-733B-C925DE199E48}"/>
              </a:ext>
            </a:extLst>
          </p:cNvPr>
          <p:cNvSpPr txBox="1"/>
          <p:nvPr/>
        </p:nvSpPr>
        <p:spPr>
          <a:xfrm>
            <a:off x="1432560" y="3213456"/>
            <a:ext cx="6416040" cy="1815882"/>
          </a:xfrm>
          <a:prstGeom prst="rect">
            <a:avLst/>
          </a:prstGeom>
          <a:noFill/>
        </p:spPr>
        <p:txBody>
          <a:bodyPr wrap="square" rtlCol="0">
            <a:spAutoFit/>
          </a:bodyPr>
          <a:lstStyle/>
          <a:p>
            <a:pPr algn="just"/>
            <a:r>
              <a:rPr lang="en-US" sz="2800">
                <a:effectLst/>
                <a:latin typeface="Times New Roman" panose="02020603050405020304" pitchFamily="18" charset="0"/>
                <a:ea typeface="SimSun" panose="02010600030101010101" pitchFamily="2" charset="-122"/>
                <a:cs typeface="Times New Roman" panose="02020603050405020304" pitchFamily="18" charset="0"/>
              </a:rPr>
              <a:t>Chức</a:t>
            </a:r>
            <a:r>
              <a:rPr lang="vi-VN" sz="2800">
                <a:effectLst/>
                <a:latin typeface="Times New Roman" panose="02020603050405020304" pitchFamily="18" charset="0"/>
                <a:ea typeface="SimSun" panose="02010600030101010101" pitchFamily="2" charset="-122"/>
                <a:cs typeface="Times New Roman" panose="02020603050405020304" pitchFamily="18" charset="0"/>
              </a:rPr>
              <a:t> năng tra cứu hiện đang hoạt động khá tốt khi cho phép người dùng tìm kiếm theo giá sản phẩm và theo thương hiệu hoặc danh mục</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1FF97A-1887-E15B-F824-DAC3B8FF5128}"/>
              </a:ext>
            </a:extLst>
          </p:cNvPr>
          <p:cNvSpPr txBox="1"/>
          <p:nvPr/>
        </p:nvSpPr>
        <p:spPr>
          <a:xfrm>
            <a:off x="1447800" y="2690236"/>
            <a:ext cx="3352800" cy="523220"/>
          </a:xfrm>
          <a:prstGeom prst="rect">
            <a:avLst/>
          </a:prstGeom>
          <a:noFill/>
        </p:spPr>
        <p:txBody>
          <a:bodyPr wrap="square" rtlCol="0">
            <a:spAutoFit/>
          </a:bodyPr>
          <a:lstStyle/>
          <a:p>
            <a:r>
              <a:rPr lang="it-IT" sz="2800" b="1"/>
              <a:t>Chức năng tra cứu</a:t>
            </a:r>
            <a:endParaRPr lang="vi-VN" sz="2800" b="1"/>
          </a:p>
        </p:txBody>
      </p:sp>
      <p:pic>
        <p:nvPicPr>
          <p:cNvPr id="3" name="Picture 2" descr="A screenshot of a device&#10;&#10;Description automatically generated">
            <a:extLst>
              <a:ext uri="{FF2B5EF4-FFF2-40B4-BE49-F238E27FC236}">
                <a16:creationId xmlns:a16="http://schemas.microsoft.com/office/drawing/2014/main" id="{2AC17E30-7929-71F2-4928-0614B3BC74BC}"/>
              </a:ext>
            </a:extLst>
          </p:cNvPr>
          <p:cNvPicPr>
            <a:picLocks noChangeAspect="1"/>
          </p:cNvPicPr>
          <p:nvPr/>
        </p:nvPicPr>
        <p:blipFill>
          <a:blip r:embed="rId2"/>
          <a:stretch>
            <a:fillRect/>
          </a:stretch>
        </p:blipFill>
        <p:spPr>
          <a:xfrm>
            <a:off x="8077200" y="2064116"/>
            <a:ext cx="9927795" cy="5715000"/>
          </a:xfrm>
          <a:prstGeom prst="rect">
            <a:avLst/>
          </a:prstGeom>
          <a:ln>
            <a:solidFill>
              <a:schemeClr val="accent1"/>
            </a:solidFill>
          </a:ln>
        </p:spPr>
      </p:pic>
    </p:spTree>
    <p:extLst>
      <p:ext uri="{BB962C8B-B14F-4D97-AF65-F5344CB8AC3E}">
        <p14:creationId xmlns:p14="http://schemas.microsoft.com/office/powerpoint/2010/main" val="1224296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E4D9C-CD06-FE8B-A47A-A01E1F5A6DFD}"/>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848D0470-D3EB-B35D-4658-981AA1A1DB3D}"/>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5E6E0D4-6DBB-B743-587A-8E6E2E259FA9}"/>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AE2C5124-766E-5AFD-2FF9-3FEEBE87053E}"/>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DCE6EEFD-DE85-4ACB-9217-B14DCC0D2894}"/>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0F8672B9-A9E6-96EE-A148-834839226C46}"/>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FB381331-6022-6705-608C-D13B20EDAD75}"/>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22E2B2C1-F594-63DA-94DE-727EAD3B7722}"/>
              </a:ext>
            </a:extLst>
          </p:cNvPr>
          <p:cNvSpPr txBox="1"/>
          <p:nvPr/>
        </p:nvSpPr>
        <p:spPr>
          <a:xfrm>
            <a:off x="1432560" y="3213456"/>
            <a:ext cx="6416040" cy="1815882"/>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đăng nhập và đăng kí hoạt động hiệu quả khi cho phép người dùng đăng nhập khi đã có tài khoản hoặc đăng kí một cách nhanh chóng</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D76C2D-48D1-CF4B-5978-BD8CFE6E9B07}"/>
              </a:ext>
            </a:extLst>
          </p:cNvPr>
          <p:cNvSpPr txBox="1"/>
          <p:nvPr/>
        </p:nvSpPr>
        <p:spPr>
          <a:xfrm>
            <a:off x="1447800" y="2690236"/>
            <a:ext cx="5257800" cy="523220"/>
          </a:xfrm>
          <a:prstGeom prst="rect">
            <a:avLst/>
          </a:prstGeom>
          <a:noFill/>
        </p:spPr>
        <p:txBody>
          <a:bodyPr wrap="square" rtlCol="0">
            <a:spAutoFit/>
          </a:bodyPr>
          <a:lstStyle/>
          <a:p>
            <a:r>
              <a:rPr lang="it-IT" sz="2800" b="1"/>
              <a:t>Chức năng đăng nhập và đăng kí </a:t>
            </a:r>
            <a:endParaRPr lang="vi-VN" sz="2800" b="1"/>
          </a:p>
        </p:txBody>
      </p:sp>
      <p:pic>
        <p:nvPicPr>
          <p:cNvPr id="2" name="Picture 1" descr="A white background with a blue line&#10;&#10;Description automatically generated">
            <a:extLst>
              <a:ext uri="{FF2B5EF4-FFF2-40B4-BE49-F238E27FC236}">
                <a16:creationId xmlns:a16="http://schemas.microsoft.com/office/drawing/2014/main" id="{354DBC6D-4D6F-0769-3DA1-7E0D1AD2E7B7}"/>
              </a:ext>
            </a:extLst>
          </p:cNvPr>
          <p:cNvPicPr>
            <a:picLocks noChangeAspect="1"/>
          </p:cNvPicPr>
          <p:nvPr/>
        </p:nvPicPr>
        <p:blipFill>
          <a:blip r:embed="rId2"/>
          <a:stretch>
            <a:fillRect/>
          </a:stretch>
        </p:blipFill>
        <p:spPr>
          <a:xfrm>
            <a:off x="9201557" y="2107357"/>
            <a:ext cx="8229601" cy="3280817"/>
          </a:xfrm>
          <a:prstGeom prst="rect">
            <a:avLst/>
          </a:prstGeom>
          <a:ln>
            <a:solidFill>
              <a:schemeClr val="accent1"/>
            </a:solidFill>
          </a:ln>
        </p:spPr>
      </p:pic>
      <p:pic>
        <p:nvPicPr>
          <p:cNvPr id="6" name="Picture 5" descr="A white background with black lines&#10;&#10;Description automatically generated">
            <a:extLst>
              <a:ext uri="{FF2B5EF4-FFF2-40B4-BE49-F238E27FC236}">
                <a16:creationId xmlns:a16="http://schemas.microsoft.com/office/drawing/2014/main" id="{0D2E7C3E-5DA3-865E-FD3F-FF2C0B2A8A41}"/>
              </a:ext>
            </a:extLst>
          </p:cNvPr>
          <p:cNvPicPr>
            <a:picLocks noChangeAspect="1"/>
          </p:cNvPicPr>
          <p:nvPr/>
        </p:nvPicPr>
        <p:blipFill>
          <a:blip r:embed="rId3"/>
          <a:stretch>
            <a:fillRect/>
          </a:stretch>
        </p:blipFill>
        <p:spPr>
          <a:xfrm>
            <a:off x="9201557" y="5388173"/>
            <a:ext cx="8261157" cy="3565327"/>
          </a:xfrm>
          <a:prstGeom prst="rect">
            <a:avLst/>
          </a:prstGeom>
          <a:ln>
            <a:solidFill>
              <a:schemeClr val="accent1"/>
            </a:solidFill>
          </a:ln>
        </p:spPr>
      </p:pic>
    </p:spTree>
    <p:extLst>
      <p:ext uri="{BB962C8B-B14F-4D97-AF65-F5344CB8AC3E}">
        <p14:creationId xmlns:p14="http://schemas.microsoft.com/office/powerpoint/2010/main" val="81142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0F98-ABDC-46F4-2CB7-785E82D14755}"/>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0AE47BC2-AC95-8D27-87AC-B913C6DBC6EC}"/>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82B76BF-97EB-7342-A599-6200D0F47F43}"/>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A31EC844-17C3-7ED9-43B0-5FC2E21268D4}"/>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EE377FFF-729F-2DC4-4A44-F969D6B1BF7E}"/>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3B9C40D7-3132-D92B-949D-079E56B69C2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7DC5A205-AF2F-DE9F-3534-8EC4DAB3D893}"/>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A15EB492-CBAE-1F9D-D372-E8D20238B0F7}"/>
              </a:ext>
            </a:extLst>
          </p:cNvPr>
          <p:cNvSpPr txBox="1"/>
          <p:nvPr/>
        </p:nvSpPr>
        <p:spPr>
          <a:xfrm>
            <a:off x="1432560" y="3213456"/>
            <a:ext cx="6416040" cy="1815882"/>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giỏ hành hoạt động ổn cùng với chức năng thanh toán cho phép người dùng thêm sản phẩm vào giỏ hàng và lựa chọn thanh toán</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86F4DEF-7464-4359-54CA-493740FEF256}"/>
              </a:ext>
            </a:extLst>
          </p:cNvPr>
          <p:cNvSpPr txBox="1"/>
          <p:nvPr/>
        </p:nvSpPr>
        <p:spPr>
          <a:xfrm>
            <a:off x="1447800" y="2690236"/>
            <a:ext cx="6248400" cy="523220"/>
          </a:xfrm>
          <a:prstGeom prst="rect">
            <a:avLst/>
          </a:prstGeom>
          <a:noFill/>
        </p:spPr>
        <p:txBody>
          <a:bodyPr wrap="square" rtlCol="0">
            <a:spAutoFit/>
          </a:bodyPr>
          <a:lstStyle/>
          <a:p>
            <a:r>
              <a:rPr lang="it-IT" sz="2800" b="1"/>
              <a:t>Chức năng Giỏ Hàng và Thanh Toán</a:t>
            </a:r>
            <a:endParaRPr lang="vi-VN" sz="2800" b="1"/>
          </a:p>
        </p:txBody>
      </p:sp>
      <p:pic>
        <p:nvPicPr>
          <p:cNvPr id="3" name="Picture 2" descr="A screenshot of a computer&#10;&#10;Description automatically generated">
            <a:extLst>
              <a:ext uri="{FF2B5EF4-FFF2-40B4-BE49-F238E27FC236}">
                <a16:creationId xmlns:a16="http://schemas.microsoft.com/office/drawing/2014/main" id="{F26F069F-4121-0AFD-4003-9C792B0B6B3C}"/>
              </a:ext>
            </a:extLst>
          </p:cNvPr>
          <p:cNvPicPr>
            <a:picLocks noChangeAspect="1"/>
          </p:cNvPicPr>
          <p:nvPr/>
        </p:nvPicPr>
        <p:blipFill>
          <a:blip r:embed="rId2"/>
          <a:stretch>
            <a:fillRect/>
          </a:stretch>
        </p:blipFill>
        <p:spPr>
          <a:xfrm>
            <a:off x="8610600" y="2654594"/>
            <a:ext cx="9262162" cy="4739264"/>
          </a:xfrm>
          <a:prstGeom prst="rect">
            <a:avLst/>
          </a:prstGeom>
          <a:ln>
            <a:solidFill>
              <a:schemeClr val="accent1"/>
            </a:solidFill>
          </a:ln>
        </p:spPr>
      </p:pic>
    </p:spTree>
    <p:extLst>
      <p:ext uri="{BB962C8B-B14F-4D97-AF65-F5344CB8AC3E}">
        <p14:creationId xmlns:p14="http://schemas.microsoft.com/office/powerpoint/2010/main" val="2497068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EE4E8-DBFD-9E36-D336-9BD773DAA1C7}"/>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BC239703-1380-AB24-0155-6F7FD2AFF7C3}"/>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EFFDDAF-DE85-3CB1-C841-EC0440CE0B52}"/>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6715F35C-BAE5-C02E-67A7-530D0ADD67E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29231D8B-C637-CE91-53D0-3E38CDC3CD31}"/>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3366FE18-E7E9-767B-70EB-DF48712301B1}"/>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518A9E19-F0E1-C605-1AD4-8F91F76C16FA}"/>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0F323897-35A8-F05B-F0DD-87D444F1C836}"/>
              </a:ext>
            </a:extLst>
          </p:cNvPr>
          <p:cNvSpPr txBox="1"/>
          <p:nvPr/>
        </p:nvSpPr>
        <p:spPr>
          <a:xfrm>
            <a:off x="1432560" y="3213456"/>
            <a:ext cx="6416040" cy="1384995"/>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xem lịch sử đơn hàng cho phép người dùng xem lại những sản phẩm trong đơn hàng mà mình đã đặt.</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E270A78-559A-DEC7-0AD8-26FEDC767393}"/>
              </a:ext>
            </a:extLst>
          </p:cNvPr>
          <p:cNvSpPr txBox="1"/>
          <p:nvPr/>
        </p:nvSpPr>
        <p:spPr>
          <a:xfrm>
            <a:off x="1447800" y="2690236"/>
            <a:ext cx="6248400" cy="523220"/>
          </a:xfrm>
          <a:prstGeom prst="rect">
            <a:avLst/>
          </a:prstGeom>
          <a:noFill/>
        </p:spPr>
        <p:txBody>
          <a:bodyPr wrap="square" rtlCol="0">
            <a:spAutoFit/>
          </a:bodyPr>
          <a:lstStyle/>
          <a:p>
            <a:r>
              <a:rPr lang="vi-VN" sz="2800" b="1"/>
              <a:t>Chức năng xem lịch sử đơn hàng</a:t>
            </a:r>
          </a:p>
        </p:txBody>
      </p:sp>
      <p:pic>
        <p:nvPicPr>
          <p:cNvPr id="2" name="Picture 1">
            <a:extLst>
              <a:ext uri="{FF2B5EF4-FFF2-40B4-BE49-F238E27FC236}">
                <a16:creationId xmlns:a16="http://schemas.microsoft.com/office/drawing/2014/main" id="{6A8C0518-DC50-CE40-2D17-572B31DF3172}"/>
              </a:ext>
            </a:extLst>
          </p:cNvPr>
          <p:cNvPicPr>
            <a:picLocks noChangeAspect="1"/>
          </p:cNvPicPr>
          <p:nvPr/>
        </p:nvPicPr>
        <p:blipFill>
          <a:blip r:embed="rId2"/>
          <a:stretch>
            <a:fillRect/>
          </a:stretch>
        </p:blipFill>
        <p:spPr>
          <a:xfrm>
            <a:off x="8077200" y="2835492"/>
            <a:ext cx="9891138" cy="4640512"/>
          </a:xfrm>
          <a:prstGeom prst="rect">
            <a:avLst/>
          </a:prstGeom>
          <a:ln>
            <a:solidFill>
              <a:schemeClr val="accent1"/>
            </a:solidFill>
          </a:ln>
        </p:spPr>
      </p:pic>
    </p:spTree>
    <p:extLst>
      <p:ext uri="{BB962C8B-B14F-4D97-AF65-F5344CB8AC3E}">
        <p14:creationId xmlns:p14="http://schemas.microsoft.com/office/powerpoint/2010/main" val="191537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712562"/>
            <a:ext cx="9964391" cy="1088390"/>
          </a:xfrm>
          <a:prstGeom prst="rect">
            <a:avLst/>
          </a:prstGeom>
        </p:spPr>
        <p:txBody>
          <a:bodyPr lIns="0" tIns="0" rIns="0" bIns="0" rtlCol="0" anchor="t">
            <a:spAutoFit/>
          </a:bodyPr>
          <a:lstStyle/>
          <a:p>
            <a:pPr marL="0" lvl="0" indent="0" algn="l">
              <a:lnSpc>
                <a:spcPts val="8470"/>
              </a:lnSpc>
              <a:spcBef>
                <a:spcPct val="0"/>
              </a:spcBef>
            </a:pPr>
            <a:r>
              <a:rPr lang="en-US" sz="7700" b="1">
                <a:solidFill>
                  <a:srgbClr val="1836B2"/>
                </a:solidFill>
                <a:latin typeface="Times New Roman" panose="02020603050405020304" pitchFamily="18" charset="0"/>
                <a:ea typeface="Cabin Semi-Bold"/>
                <a:cs typeface="Times New Roman" panose="02020603050405020304" pitchFamily="18" charset="0"/>
                <a:sym typeface="Cabin Semi-Bold"/>
              </a:rPr>
              <a:t>Nội dung thuyết trình</a:t>
            </a:r>
          </a:p>
        </p:txBody>
      </p:sp>
      <p:grpSp>
        <p:nvGrpSpPr>
          <p:cNvPr id="3" name="Group 3"/>
          <p:cNvGrpSpPr/>
          <p:nvPr/>
        </p:nvGrpSpPr>
        <p:grpSpPr>
          <a:xfrm>
            <a:off x="13741037" y="-1217562"/>
            <a:ext cx="9852713" cy="11676274"/>
            <a:chOff x="0" y="0"/>
            <a:chExt cx="13136951" cy="15568366"/>
          </a:xfrm>
        </p:grpSpPr>
        <p:sp>
          <p:nvSpPr>
            <p:cNvPr id="4" name="Freeform 4"/>
            <p:cNvSpPr/>
            <p:nvPr/>
          </p:nvSpPr>
          <p:spPr>
            <a:xfrm flipV="1">
              <a:off x="0" y="0"/>
              <a:ext cx="10199044" cy="5823319"/>
            </a:xfrm>
            <a:custGeom>
              <a:avLst/>
              <a:gdLst/>
              <a:ahLst/>
              <a:cxnLst/>
              <a:rect l="l" t="t" r="r" b="b"/>
              <a:pathLst>
                <a:path w="10199044" h="5823319">
                  <a:moveTo>
                    <a:pt x="0" y="5823319"/>
                  </a:moveTo>
                  <a:lnTo>
                    <a:pt x="10199044" y="5823319"/>
                  </a:lnTo>
                  <a:lnTo>
                    <a:pt x="10199044" y="0"/>
                  </a:lnTo>
                  <a:lnTo>
                    <a:pt x="0" y="0"/>
                  </a:lnTo>
                  <a:lnTo>
                    <a:pt x="0" y="5823319"/>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grpSp>
          <p:nvGrpSpPr>
            <p:cNvPr id="5" name="Group 5"/>
            <p:cNvGrpSpPr/>
            <p:nvPr/>
          </p:nvGrpSpPr>
          <p:grpSpPr>
            <a:xfrm rot="-10800000">
              <a:off x="2115666" y="3513875"/>
              <a:ext cx="11021285" cy="12054491"/>
              <a:chOff x="0" y="0"/>
              <a:chExt cx="4911651" cy="5372100"/>
            </a:xfrm>
          </p:grpSpPr>
          <p:sp>
            <p:nvSpPr>
              <p:cNvPr id="6" name="Freeform 6"/>
              <p:cNvSpPr/>
              <p:nvPr/>
            </p:nvSpPr>
            <p:spPr>
              <a:xfrm>
                <a:off x="0" y="0"/>
                <a:ext cx="4911651" cy="5372100"/>
              </a:xfrm>
              <a:custGeom>
                <a:avLst/>
                <a:gdLst/>
                <a:ahLst/>
                <a:cxnLst/>
                <a:rect l="l" t="t" r="r" b="b"/>
                <a:pathLst>
                  <a:path w="4911651" h="5372100">
                    <a:moveTo>
                      <a:pt x="3360981" y="0"/>
                    </a:moveTo>
                    <a:lnTo>
                      <a:pt x="1550670" y="0"/>
                    </a:lnTo>
                    <a:lnTo>
                      <a:pt x="0" y="2686050"/>
                    </a:lnTo>
                    <a:lnTo>
                      <a:pt x="1550670" y="5372100"/>
                    </a:lnTo>
                    <a:lnTo>
                      <a:pt x="3360981" y="5372100"/>
                    </a:lnTo>
                    <a:lnTo>
                      <a:pt x="4911651" y="2686050"/>
                    </a:lnTo>
                    <a:lnTo>
                      <a:pt x="3360981" y="0"/>
                    </a:lnTo>
                    <a:close/>
                  </a:path>
                </a:pathLst>
              </a:custGeom>
              <a:solidFill>
                <a:srgbClr val="1836B2"/>
              </a:solidFill>
            </p:spPr>
            <p:txBody>
              <a:bodyPr/>
              <a:lstStyle/>
              <a:p>
                <a:endParaRPr lang="vi-VN"/>
              </a:p>
            </p:txBody>
          </p:sp>
        </p:grpSp>
      </p:grpSp>
      <p:graphicFrame>
        <p:nvGraphicFramePr>
          <p:cNvPr id="7" name="Table 7"/>
          <p:cNvGraphicFramePr>
            <a:graphicFrameLocks noGrp="1"/>
          </p:cNvGraphicFramePr>
          <p:nvPr>
            <p:extLst>
              <p:ext uri="{D42A27DB-BD31-4B8C-83A1-F6EECF244321}">
                <p14:modId xmlns:p14="http://schemas.microsoft.com/office/powerpoint/2010/main" val="1389110232"/>
              </p:ext>
            </p:extLst>
          </p:nvPr>
        </p:nvGraphicFramePr>
        <p:xfrm>
          <a:off x="1028699" y="1994157"/>
          <a:ext cx="13982701" cy="8111712"/>
        </p:xfrm>
        <a:graphic>
          <a:graphicData uri="http://schemas.openxmlformats.org/drawingml/2006/table">
            <a:tbl>
              <a:tblPr/>
              <a:tblGrid>
                <a:gridCol w="7002393">
                  <a:extLst>
                    <a:ext uri="{9D8B030D-6E8A-4147-A177-3AD203B41FA5}">
                      <a16:colId xmlns:a16="http://schemas.microsoft.com/office/drawing/2014/main" val="20000"/>
                    </a:ext>
                  </a:extLst>
                </a:gridCol>
                <a:gridCol w="6980308">
                  <a:extLst>
                    <a:ext uri="{9D8B030D-6E8A-4147-A177-3AD203B41FA5}">
                      <a16:colId xmlns:a16="http://schemas.microsoft.com/office/drawing/2014/main" val="20001"/>
                    </a:ext>
                  </a:extLst>
                </a:gridCol>
              </a:tblGrid>
              <a:tr h="1827467">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1.</a:t>
                      </a:r>
                      <a:r>
                        <a:rPr lang="vi-VN" sz="3999">
                          <a:solidFill>
                            <a:srgbClr val="000000"/>
                          </a:solidFill>
                          <a:latin typeface="Arial" panose="020B0604020202020204" pitchFamily="34" charset="0"/>
                          <a:ea typeface="Cabin"/>
                          <a:cs typeface="Arial" panose="020B0604020202020204" pitchFamily="34" charset="0"/>
                          <a:sym typeface="Cabin"/>
                        </a:rPr>
                        <a:t>Giới thiệu</a:t>
                      </a:r>
                      <a:r>
                        <a:rPr lang="en-US" sz="3999">
                          <a:solidFill>
                            <a:srgbClr val="000000"/>
                          </a:solidFill>
                          <a:latin typeface="Arial" panose="020B0604020202020204" pitchFamily="34" charset="0"/>
                          <a:ea typeface="Cabin"/>
                          <a:cs typeface="Arial" panose="020B0604020202020204" pitchFamily="34" charset="0"/>
                          <a:sym typeface="Cabin"/>
                        </a:rPr>
                        <a:t> </a:t>
                      </a:r>
                      <a:r>
                        <a:rPr lang="vi-VN" sz="3999">
                          <a:solidFill>
                            <a:srgbClr val="000000"/>
                          </a:solidFill>
                          <a:latin typeface="Arial" panose="020B0604020202020204" pitchFamily="34" charset="0"/>
                          <a:ea typeface="Cabin"/>
                          <a:cs typeface="Arial" panose="020B0604020202020204" pitchFamily="34" charset="0"/>
                          <a:sym typeface="Cabin"/>
                        </a:rPr>
                        <a:t>lý do chọn </a:t>
                      </a:r>
                      <a:r>
                        <a:rPr lang="en-US" sz="3999">
                          <a:solidFill>
                            <a:srgbClr val="000000"/>
                          </a:solidFill>
                          <a:latin typeface="Arial" panose="020B0604020202020204" pitchFamily="34" charset="0"/>
                          <a:ea typeface="Cabin"/>
                          <a:cs typeface="Arial" panose="020B0604020202020204" pitchFamily="34" charset="0"/>
                          <a:sym typeface="Cabin"/>
                        </a:rPr>
                        <a:t>đề tài</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2.Mục </a:t>
                      </a:r>
                      <a:r>
                        <a:rPr lang="vi-VN" sz="3999">
                          <a:solidFill>
                            <a:srgbClr val="000000"/>
                          </a:solidFill>
                          <a:latin typeface="Arial" panose="020B0604020202020204" pitchFamily="34" charset="0"/>
                          <a:ea typeface="Cabin"/>
                          <a:cs typeface="Arial" panose="020B0604020202020204" pitchFamily="34" charset="0"/>
                          <a:sym typeface="Cabin"/>
                        </a:rPr>
                        <a:t>đích</a:t>
                      </a:r>
                      <a:r>
                        <a:rPr lang="en-US" sz="3999">
                          <a:solidFill>
                            <a:srgbClr val="000000"/>
                          </a:solidFill>
                          <a:latin typeface="Arial" panose="020B0604020202020204" pitchFamily="34" charset="0"/>
                          <a:ea typeface="Cabin"/>
                          <a:cs typeface="Arial" panose="020B0604020202020204" pitchFamily="34" charset="0"/>
                          <a:sym typeface="Cabin"/>
                        </a:rPr>
                        <a:t> nghiên cứu</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514337">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3.Cơ sở lý thuyết</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4.Mô tả bài toán</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14337">
                <a:tc>
                  <a:txBody>
                    <a:bodyPr/>
                    <a:lstStyle/>
                    <a:p>
                      <a:pPr algn="just">
                        <a:lnSpc>
                          <a:spcPts val="5599"/>
                        </a:lnSpc>
                        <a:defRPr/>
                      </a:pPr>
                      <a:r>
                        <a:rPr lang="en-US" sz="3999" b="0">
                          <a:solidFill>
                            <a:srgbClr val="000000"/>
                          </a:solidFill>
                          <a:latin typeface="Arial" panose="020B0604020202020204" pitchFamily="34" charset="0"/>
                          <a:ea typeface="Cabin Medium"/>
                          <a:cs typeface="Arial" panose="020B0604020202020204" pitchFamily="34" charset="0"/>
                          <a:sym typeface="Cabin Medium"/>
                        </a:rPr>
                        <a:t>5.Yêu cầu chức năng</a:t>
                      </a:r>
                      <a:endParaRPr lang="en-US" sz="1100" b="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en-US" sz="3999">
                          <a:solidFill>
                            <a:srgbClr val="000000"/>
                          </a:solidFill>
                          <a:latin typeface="Arial" panose="020B0604020202020204" pitchFamily="34" charset="0"/>
                          <a:ea typeface="Cabin"/>
                          <a:cs typeface="Arial" panose="020B0604020202020204" pitchFamily="34" charset="0"/>
                          <a:sym typeface="Cabin"/>
                        </a:rPr>
                        <a:t>6.Yêu cầu phi chức năng</a:t>
                      </a:r>
                      <a:endParaRPr lang="en-US" sz="11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14337">
                <a:tc>
                  <a:txBody>
                    <a:bodyPr/>
                    <a:lstStyle/>
                    <a:p>
                      <a:pPr algn="just">
                        <a:lnSpc>
                          <a:spcPts val="5599"/>
                        </a:lnSpc>
                        <a:defRPr/>
                      </a:pPr>
                      <a:r>
                        <a:rPr lang="en-US" sz="3999" b="0" i="0" u="none">
                          <a:solidFill>
                            <a:srgbClr val="000000"/>
                          </a:solidFill>
                          <a:latin typeface="Arial" panose="020B0604020202020204" pitchFamily="34" charset="0"/>
                          <a:ea typeface="Cabin Medium"/>
                          <a:cs typeface="Arial" panose="020B0604020202020204" pitchFamily="34" charset="0"/>
                          <a:sym typeface="Cabin Medium"/>
                        </a:rPr>
                        <a:t>7.Cơ sở dữ liệu </a:t>
                      </a:r>
                      <a:endParaRPr lang="en-US" sz="1100" b="0" i="0" u="none">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ts val="5599"/>
                        </a:lnSpc>
                        <a:spcBef>
                          <a:spcPts val="0"/>
                        </a:spcBef>
                        <a:spcAft>
                          <a:spcPts val="0"/>
                        </a:spcAft>
                        <a:buClrTx/>
                        <a:buSzTx/>
                        <a:buFontTx/>
                        <a:buNone/>
                        <a:tabLst/>
                        <a:defRPr/>
                      </a:pPr>
                      <a:r>
                        <a:rPr lang="vi-VN" sz="4000">
                          <a:latin typeface="+mn-lt"/>
                          <a:cs typeface="Arial" panose="020B0604020202020204" pitchFamily="34" charset="0"/>
                        </a:rPr>
                        <a:t>8.Dữ liệu thử nghiệm</a:t>
                      </a:r>
                      <a:endParaRPr lang="en-US" sz="40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14337">
                <a:tc>
                  <a:txBody>
                    <a:bodyPr/>
                    <a:lstStyle/>
                    <a:p>
                      <a:pPr algn="just">
                        <a:lnSpc>
                          <a:spcPts val="5599"/>
                        </a:lnSpc>
                        <a:defRPr/>
                      </a:pPr>
                      <a:r>
                        <a:rPr lang="vi-VN" sz="4000">
                          <a:latin typeface="Arial" panose="020B0604020202020204" pitchFamily="34" charset="0"/>
                          <a:cs typeface="Arial" panose="020B0604020202020204" pitchFamily="34" charset="0"/>
                        </a:rPr>
                        <a:t>9.Kết quả nghiên cứu</a:t>
                      </a:r>
                      <a:endParaRPr lang="en-US" sz="4000">
                        <a:latin typeface="Arial" panose="020B0604020202020204" pitchFamily="34" charset="0"/>
                        <a:cs typeface="Arial" panose="020B0604020202020204" pitchFamily="34" charset="0"/>
                      </a:endParaRPr>
                    </a:p>
                  </a:txBody>
                  <a:tcPr marL="190500" marR="190500" marT="190500" marB="1905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ts val="5599"/>
                        </a:lnSpc>
                        <a:defRPr/>
                      </a:pPr>
                      <a:r>
                        <a:rPr lang="vi-VN" sz="4000">
                          <a:latin typeface="Arial" panose="020B0604020202020204" pitchFamily="34" charset="0"/>
                          <a:cs typeface="Arial" panose="020B0604020202020204" pitchFamily="34" charset="0"/>
                        </a:rPr>
                        <a:t>10.Kết luận và Phương hướng phát triển</a:t>
                      </a:r>
                      <a:endParaRPr lang="en-US" sz="4000">
                        <a:latin typeface="Arial" panose="020B0604020202020204" pitchFamily="34" charset="0"/>
                        <a:cs typeface="Arial" panose="020B0604020202020204" pitchFamily="34" charset="0"/>
                      </a:endParaRPr>
                    </a:p>
                  </a:txBody>
                  <a:tcPr marL="190500" marR="190500" marT="190500" marB="1905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12CC0-84F2-DAEC-25F3-B958375F54ED}"/>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488042AA-0DB1-5920-22B7-12A05105A890}"/>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C830D4CB-A2B3-58B2-4FDC-1BFB98FDC8D7}"/>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F7855C2B-21B1-E235-CADD-4EC1FAAB807A}"/>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34D984A9-0ACF-28B0-26D9-2A227F1112BA}"/>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349EE804-D188-6073-38F8-94F50DCEF1A1}"/>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17CCFB68-0E0D-6D04-4D0C-E612FB31C4F2}"/>
              </a:ext>
            </a:extLst>
          </p:cNvPr>
          <p:cNvSpPr txBox="1"/>
          <p:nvPr/>
        </p:nvSpPr>
        <p:spPr>
          <a:xfrm>
            <a:off x="1059218" y="991667"/>
            <a:ext cx="9761182"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9.Kết quả nghiên cứu </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46D27896-0D6E-6579-D690-C0B23B649C0F}"/>
              </a:ext>
            </a:extLst>
          </p:cNvPr>
          <p:cNvSpPr txBox="1"/>
          <p:nvPr/>
        </p:nvSpPr>
        <p:spPr>
          <a:xfrm>
            <a:off x="1432560" y="3213456"/>
            <a:ext cx="6416040" cy="1815882"/>
          </a:xfrm>
          <a:prstGeom prst="rect">
            <a:avLst/>
          </a:prstGeom>
          <a:noFill/>
        </p:spPr>
        <p:txBody>
          <a:bodyPr wrap="square" rtlCol="0">
            <a:spAutoFit/>
          </a:bodyPr>
          <a:lstStyle/>
          <a:p>
            <a:pPr algn="just"/>
            <a:r>
              <a:rPr lang="vi-VN" sz="2800">
                <a:effectLst/>
                <a:latin typeface="Times New Roman" panose="02020603050405020304" pitchFamily="18" charset="0"/>
                <a:ea typeface="SimSun" panose="02010600030101010101" pitchFamily="2" charset="-122"/>
                <a:cs typeface="Times New Roman" panose="02020603050405020304" pitchFamily="18" charset="0"/>
              </a:rPr>
              <a:t>Chức năng đánh giá sản phẩm cho phép người dùng tham khảo các ý kiến của những người dùng khác nhằm để quyết định có nên sử dụng sản phẩm hay không</a:t>
            </a:r>
            <a:endParaRPr lang="vi-VN" sz="28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83809B-56D5-99AE-E87F-E4754C553F40}"/>
              </a:ext>
            </a:extLst>
          </p:cNvPr>
          <p:cNvSpPr txBox="1"/>
          <p:nvPr/>
        </p:nvSpPr>
        <p:spPr>
          <a:xfrm>
            <a:off x="1447800" y="2690236"/>
            <a:ext cx="6248400" cy="523220"/>
          </a:xfrm>
          <a:prstGeom prst="rect">
            <a:avLst/>
          </a:prstGeom>
          <a:noFill/>
        </p:spPr>
        <p:txBody>
          <a:bodyPr wrap="square" rtlCol="0">
            <a:spAutoFit/>
          </a:bodyPr>
          <a:lstStyle/>
          <a:p>
            <a:r>
              <a:rPr lang="vi-VN" sz="2800" b="1"/>
              <a:t>Chức năng đánh giá sản phẩm</a:t>
            </a:r>
          </a:p>
        </p:txBody>
      </p:sp>
      <p:pic>
        <p:nvPicPr>
          <p:cNvPr id="3" name="Picture 2" descr="A screenshot of a phone&#10;&#10;Description automatically generated">
            <a:extLst>
              <a:ext uri="{FF2B5EF4-FFF2-40B4-BE49-F238E27FC236}">
                <a16:creationId xmlns:a16="http://schemas.microsoft.com/office/drawing/2014/main" id="{AB5E7ED8-1477-CF33-699E-BA7B0523C112}"/>
              </a:ext>
            </a:extLst>
          </p:cNvPr>
          <p:cNvPicPr>
            <a:picLocks noChangeAspect="1"/>
          </p:cNvPicPr>
          <p:nvPr/>
        </p:nvPicPr>
        <p:blipFill>
          <a:blip r:embed="rId2"/>
          <a:stretch>
            <a:fillRect/>
          </a:stretch>
        </p:blipFill>
        <p:spPr>
          <a:xfrm>
            <a:off x="8224102" y="2400300"/>
            <a:ext cx="9761182" cy="5791200"/>
          </a:xfrm>
          <a:prstGeom prst="rect">
            <a:avLst/>
          </a:prstGeom>
          <a:ln>
            <a:solidFill>
              <a:schemeClr val="accent1"/>
            </a:solidFill>
          </a:ln>
        </p:spPr>
      </p:pic>
    </p:spTree>
    <p:extLst>
      <p:ext uri="{BB962C8B-B14F-4D97-AF65-F5344CB8AC3E}">
        <p14:creationId xmlns:p14="http://schemas.microsoft.com/office/powerpoint/2010/main" val="1148790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07099" y="1273708"/>
            <a:ext cx="8937630" cy="7739584"/>
            <a:chOff x="0" y="0"/>
            <a:chExt cx="4282440" cy="3708400"/>
          </a:xfrm>
        </p:grpSpPr>
        <p:sp>
          <p:nvSpPr>
            <p:cNvPr id="3" name="Freeform 3"/>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39896" r="-8278" b="-14074"/>
              </a:stretch>
            </a:blipFill>
          </p:spPr>
          <p:txBody>
            <a:bodyPr/>
            <a:lstStyle/>
            <a:p>
              <a:endParaRPr lang="vi-VN"/>
            </a:p>
          </p:txBody>
        </p:sp>
      </p:grpSp>
      <p:sp>
        <p:nvSpPr>
          <p:cNvPr id="5" name="TextBox 5"/>
          <p:cNvSpPr txBox="1"/>
          <p:nvPr/>
        </p:nvSpPr>
        <p:spPr>
          <a:xfrm>
            <a:off x="9144000" y="3672133"/>
            <a:ext cx="8115300" cy="1115690"/>
          </a:xfrm>
          <a:prstGeom prst="rect">
            <a:avLst/>
          </a:prstGeom>
        </p:spPr>
        <p:txBody>
          <a:bodyPr lIns="0" tIns="0" rIns="0" bIns="0" rtlCol="0" anchor="t">
            <a:spAutoFit/>
          </a:bodyPr>
          <a:lstStyle/>
          <a:p>
            <a:pPr marL="0" lvl="0" indent="0" algn="l">
              <a:lnSpc>
                <a:spcPts val="8717"/>
              </a:lnSpc>
              <a:spcBef>
                <a:spcPct val="0"/>
              </a:spcBef>
            </a:pPr>
            <a:r>
              <a:rPr lang="vi-VN" sz="7925" b="1">
                <a:solidFill>
                  <a:srgbClr val="1836B2"/>
                </a:solidFill>
                <a:latin typeface="Cabin Semi-Bold"/>
                <a:ea typeface="Cabin Semi-Bold"/>
                <a:cs typeface="Cabin Semi-Bold"/>
                <a:sym typeface="Cabin Semi-Bold"/>
              </a:rPr>
              <a:t>Thank for listening</a:t>
            </a:r>
            <a:endParaRPr lang="en-US" sz="7925" b="1" u="none">
              <a:solidFill>
                <a:srgbClr val="1836B2"/>
              </a:solidFill>
              <a:latin typeface="Cabin Semi-Bold"/>
              <a:ea typeface="Cabin Semi-Bold"/>
              <a:cs typeface="Cabin Semi-Bold"/>
              <a:sym typeface="Cabin Semi-Bold"/>
            </a:endParaRPr>
          </a:p>
        </p:txBody>
      </p:sp>
      <p:grpSp>
        <p:nvGrpSpPr>
          <p:cNvPr id="7" name="Group 7"/>
          <p:cNvGrpSpPr/>
          <p:nvPr/>
        </p:nvGrpSpPr>
        <p:grpSpPr>
          <a:xfrm rot="-10800000">
            <a:off x="2314816" y="-2086793"/>
            <a:ext cx="6208021" cy="4173585"/>
            <a:chOff x="0" y="0"/>
            <a:chExt cx="7990758" cy="5372100"/>
          </a:xfrm>
        </p:grpSpPr>
        <p:sp>
          <p:nvSpPr>
            <p:cNvPr id="8" name="Freeform 8"/>
            <p:cNvSpPr/>
            <p:nvPr/>
          </p:nvSpPr>
          <p:spPr>
            <a:xfrm>
              <a:off x="0" y="0"/>
              <a:ext cx="7990758" cy="5372100"/>
            </a:xfrm>
            <a:custGeom>
              <a:avLst/>
              <a:gdLst/>
              <a:ahLst/>
              <a:cxnLst/>
              <a:rect l="l" t="t" r="r" b="b"/>
              <a:pathLst>
                <a:path w="7990758" h="5372100">
                  <a:moveTo>
                    <a:pt x="6440088" y="0"/>
                  </a:moveTo>
                  <a:lnTo>
                    <a:pt x="1550670" y="0"/>
                  </a:lnTo>
                  <a:lnTo>
                    <a:pt x="0" y="2686050"/>
                  </a:lnTo>
                  <a:lnTo>
                    <a:pt x="1550670" y="5372100"/>
                  </a:lnTo>
                  <a:lnTo>
                    <a:pt x="6440088" y="5372100"/>
                  </a:lnTo>
                  <a:lnTo>
                    <a:pt x="7990758" y="2686050"/>
                  </a:lnTo>
                  <a:lnTo>
                    <a:pt x="6440088" y="0"/>
                  </a:lnTo>
                  <a:close/>
                </a:path>
              </a:pathLst>
            </a:custGeom>
            <a:solidFill>
              <a:srgbClr val="1836B2"/>
            </a:solidFill>
          </p:spPr>
          <p:txBody>
            <a:bodyPr/>
            <a:lstStyle/>
            <a:p>
              <a:endParaRPr lang="vi-VN"/>
            </a:p>
          </p:txBody>
        </p:sp>
      </p:grpSp>
      <p:grpSp>
        <p:nvGrpSpPr>
          <p:cNvPr id="9" name="Group 9"/>
          <p:cNvGrpSpPr/>
          <p:nvPr/>
        </p:nvGrpSpPr>
        <p:grpSpPr>
          <a:xfrm rot="-10800000">
            <a:off x="-1093063" y="7283541"/>
            <a:ext cx="2963586" cy="3459503"/>
            <a:chOff x="0" y="0"/>
            <a:chExt cx="4602013" cy="5372100"/>
          </a:xfrm>
        </p:grpSpPr>
        <p:sp>
          <p:nvSpPr>
            <p:cNvPr id="10" name="Freeform 10"/>
            <p:cNvSpPr/>
            <p:nvPr/>
          </p:nvSpPr>
          <p:spPr>
            <a:xfrm>
              <a:off x="0" y="0"/>
              <a:ext cx="4602013" cy="5372100"/>
            </a:xfrm>
            <a:custGeom>
              <a:avLst/>
              <a:gdLst/>
              <a:ahLst/>
              <a:cxnLst/>
              <a:rect l="l" t="t" r="r" b="b"/>
              <a:pathLst>
                <a:path w="4602013" h="5372100">
                  <a:moveTo>
                    <a:pt x="3051343" y="0"/>
                  </a:moveTo>
                  <a:lnTo>
                    <a:pt x="1550670" y="0"/>
                  </a:lnTo>
                  <a:lnTo>
                    <a:pt x="0" y="2686050"/>
                  </a:lnTo>
                  <a:lnTo>
                    <a:pt x="1550670" y="5372100"/>
                  </a:lnTo>
                  <a:lnTo>
                    <a:pt x="3051343" y="5372100"/>
                  </a:lnTo>
                  <a:lnTo>
                    <a:pt x="4602013" y="2686050"/>
                  </a:lnTo>
                  <a:lnTo>
                    <a:pt x="3051343" y="0"/>
                  </a:lnTo>
                  <a:close/>
                </a:path>
              </a:pathLst>
            </a:custGeom>
            <a:solidFill>
              <a:srgbClr val="A066CB"/>
            </a:solidFill>
          </p:spPr>
          <p:txBody>
            <a:bodyPr/>
            <a:lstStyle/>
            <a:p>
              <a:endParaRPr lang="vi-VN"/>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E803A-EB2D-0CB4-B30F-4307E0952C3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65B0AC9B-DED5-DC34-E23D-97E5F9E0DD5E}"/>
              </a:ext>
            </a:extLst>
          </p:cNvPr>
          <p:cNvGrpSpPr/>
          <p:nvPr/>
        </p:nvGrpSpPr>
        <p:grpSpPr>
          <a:xfrm rot="-10800000">
            <a:off x="-2629342" y="-259279"/>
            <a:ext cx="7945947" cy="3511798"/>
            <a:chOff x="0" y="0"/>
            <a:chExt cx="12155147" cy="5372100"/>
          </a:xfrm>
        </p:grpSpPr>
        <p:sp>
          <p:nvSpPr>
            <p:cNvPr id="4" name="Freeform 4">
              <a:extLst>
                <a:ext uri="{FF2B5EF4-FFF2-40B4-BE49-F238E27FC236}">
                  <a16:creationId xmlns:a16="http://schemas.microsoft.com/office/drawing/2014/main" id="{ACA104C8-C8A3-1047-5FF1-83DF6BEC6B4B}"/>
                </a:ext>
              </a:extLst>
            </p:cNvPr>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txBody>
            <a:bodyPr/>
            <a:lstStyle/>
            <a:p>
              <a:endParaRPr lang="vi-VN"/>
            </a:p>
          </p:txBody>
        </p:sp>
      </p:grpSp>
      <p:sp>
        <p:nvSpPr>
          <p:cNvPr id="6" name="TextBox 6">
            <a:extLst>
              <a:ext uri="{FF2B5EF4-FFF2-40B4-BE49-F238E27FC236}">
                <a16:creationId xmlns:a16="http://schemas.microsoft.com/office/drawing/2014/main" id="{B4379BC2-88C7-287A-F880-0F31752D2069}"/>
              </a:ext>
            </a:extLst>
          </p:cNvPr>
          <p:cNvSpPr txBox="1"/>
          <p:nvPr/>
        </p:nvSpPr>
        <p:spPr>
          <a:xfrm>
            <a:off x="5486401" y="1800066"/>
            <a:ext cx="12573000" cy="1115690"/>
          </a:xfrm>
          <a:prstGeom prst="rect">
            <a:avLst/>
          </a:prstGeom>
        </p:spPr>
        <p:txBody>
          <a:bodyPr wrap="square" lIns="0" tIns="0" rIns="0" bIns="0" rtlCol="0" anchor="t">
            <a:spAutoFit/>
          </a:bodyPr>
          <a:lstStyle/>
          <a:p>
            <a:pPr marL="0" lvl="0" indent="0" algn="l">
              <a:lnSpc>
                <a:spcPts val="8717"/>
              </a:lnSpc>
              <a:spcBef>
                <a:spcPct val="0"/>
              </a:spcBef>
            </a:pPr>
            <a:r>
              <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rPr>
              <a:t>1.</a:t>
            </a: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Giới thiệu lý do chọn đề tài</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graphicFrame>
        <p:nvGraphicFramePr>
          <p:cNvPr id="8" name="Table 8">
            <a:extLst>
              <a:ext uri="{FF2B5EF4-FFF2-40B4-BE49-F238E27FC236}">
                <a16:creationId xmlns:a16="http://schemas.microsoft.com/office/drawing/2014/main" id="{DD08C178-38B6-594D-1656-0A7BA1A63A61}"/>
              </a:ext>
            </a:extLst>
          </p:cNvPr>
          <p:cNvGraphicFramePr>
            <a:graphicFrameLocks noGrp="1"/>
          </p:cNvGraphicFramePr>
          <p:nvPr>
            <p:extLst>
              <p:ext uri="{D42A27DB-BD31-4B8C-83A1-F6EECF244321}">
                <p14:modId xmlns:p14="http://schemas.microsoft.com/office/powerpoint/2010/main" val="4209867626"/>
              </p:ext>
            </p:extLst>
          </p:nvPr>
        </p:nvGraphicFramePr>
        <p:xfrm>
          <a:off x="533400" y="3959790"/>
          <a:ext cx="5269453" cy="4900394"/>
        </p:xfrm>
        <a:graphic>
          <a:graphicData uri="http://schemas.openxmlformats.org/drawingml/2006/table">
            <a:tbl>
              <a:tblPr/>
              <a:tblGrid>
                <a:gridCol w="5269453">
                  <a:extLst>
                    <a:ext uri="{9D8B030D-6E8A-4147-A177-3AD203B41FA5}">
                      <a16:colId xmlns:a16="http://schemas.microsoft.com/office/drawing/2014/main" val="20000"/>
                    </a:ext>
                  </a:extLst>
                </a:gridCol>
              </a:tblGrid>
              <a:tr h="890022">
                <a:tc>
                  <a:txBody>
                    <a:bodyPr/>
                    <a:lstStyle/>
                    <a:p>
                      <a:pPr algn="just">
                        <a:lnSpc>
                          <a:spcPts val="3640"/>
                        </a:lnSpc>
                        <a:defRPr/>
                      </a:pPr>
                      <a:r>
                        <a:rPr lang="vi-VN" sz="2800">
                          <a:latin typeface="+mj-lt"/>
                        </a:rPr>
                        <a:t>1.Sự phát triển công nghệ và nhu cầu đa dạng của người dùng</a:t>
                      </a:r>
                      <a:endParaRPr lang="en-US" sz="2800">
                        <a:latin typeface="+mj-lt"/>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3627727">
                <a:tc>
                  <a:txBody>
                    <a:bodyPr/>
                    <a:lstStyle/>
                    <a:p>
                      <a:pPr marL="388620" lvl="1" indent="-194310" algn="just">
                        <a:lnSpc>
                          <a:spcPct val="100000"/>
                        </a:lnSpc>
                        <a:buFont typeface="Arial"/>
                        <a:buChar char="•"/>
                        <a:defRPr/>
                      </a:pPr>
                      <a:r>
                        <a:rPr lang="vi-VN" sz="2400">
                          <a:latin typeface="Times New Roman" panose="02020603050405020304" pitchFamily="18" charset="0"/>
                          <a:cs typeface="Times New Roman" panose="02020603050405020304" pitchFamily="18" charset="0"/>
                        </a:rPr>
                        <a:t>Công nghệ sản xuất điện thoại ngày càng tiến bộ vượt bậc</a:t>
                      </a:r>
                    </a:p>
                    <a:p>
                      <a:pPr marL="388620" lvl="1" indent="-194310" algn="just">
                        <a:lnSpc>
                          <a:spcPct val="100000"/>
                        </a:lnSpc>
                        <a:buFont typeface="Arial"/>
                        <a:buChar char="•"/>
                        <a:defRPr/>
                      </a:pPr>
                      <a:r>
                        <a:rPr lang="vi-VN" sz="2400">
                          <a:latin typeface="Times New Roman" panose="02020603050405020304" pitchFamily="18" charset="0"/>
                          <a:cs typeface="Times New Roman" panose="02020603050405020304" pitchFamily="18" charset="0"/>
                        </a:rPr>
                        <a:t>Người dùng có nhiều nhu cầu và sở thích khác nhau khi sử dụng điện thoại</a:t>
                      </a:r>
                      <a:endParaRPr lang="en-US" sz="2400">
                        <a:solidFill>
                          <a:srgbClr val="000000"/>
                        </a:solidFill>
                        <a:latin typeface="Times New Roman" panose="02020603050405020304" pitchFamily="18" charset="0"/>
                        <a:ea typeface="Cabin"/>
                        <a:cs typeface="Times New Roman" panose="02020603050405020304" pitchFamily="18" charset="0"/>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8">
            <a:extLst>
              <a:ext uri="{FF2B5EF4-FFF2-40B4-BE49-F238E27FC236}">
                <a16:creationId xmlns:a16="http://schemas.microsoft.com/office/drawing/2014/main" id="{ED345EB2-77E0-CF45-94B9-D87B68E950EC}"/>
              </a:ext>
            </a:extLst>
          </p:cNvPr>
          <p:cNvGraphicFramePr>
            <a:graphicFrameLocks noGrp="1"/>
          </p:cNvGraphicFramePr>
          <p:nvPr>
            <p:extLst>
              <p:ext uri="{D42A27DB-BD31-4B8C-83A1-F6EECF244321}">
                <p14:modId xmlns:p14="http://schemas.microsoft.com/office/powerpoint/2010/main" val="989013804"/>
              </p:ext>
            </p:extLst>
          </p:nvPr>
        </p:nvGraphicFramePr>
        <p:xfrm>
          <a:off x="6793453" y="3959790"/>
          <a:ext cx="5410200" cy="3848227"/>
        </p:xfrm>
        <a:graphic>
          <a:graphicData uri="http://schemas.openxmlformats.org/drawingml/2006/table">
            <a:tbl>
              <a:tblPr/>
              <a:tblGrid>
                <a:gridCol w="5410200">
                  <a:extLst>
                    <a:ext uri="{9D8B030D-6E8A-4147-A177-3AD203B41FA5}">
                      <a16:colId xmlns:a16="http://schemas.microsoft.com/office/drawing/2014/main" val="20000"/>
                    </a:ext>
                  </a:extLst>
                </a:gridCol>
              </a:tblGrid>
              <a:tr h="954660">
                <a:tc>
                  <a:txBody>
                    <a:bodyPr/>
                    <a:lstStyle/>
                    <a:p>
                      <a:pPr algn="l">
                        <a:lnSpc>
                          <a:spcPts val="3640"/>
                        </a:lnSpc>
                        <a:defRPr/>
                      </a:pPr>
                      <a:r>
                        <a:rPr lang="vi-VN" sz="2800">
                          <a:latin typeface="+mj-lt"/>
                        </a:rPr>
                        <a:t>2.Tính cần thiết của ứng dụng web giới thiệu phụ kiện điện thoại</a:t>
                      </a:r>
                      <a:endParaRPr lang="en-US" sz="1100">
                        <a:latin typeface="+mj-lt"/>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2334928">
                <a:tc>
                  <a:txBody>
                    <a:bodyPr/>
                    <a:lstStyle/>
                    <a:p>
                      <a:pPr marL="388620" lvl="1" indent="-194310" algn="just">
                        <a:lnSpc>
                          <a:spcPct val="100000"/>
                        </a:lnSpc>
                        <a:buFont typeface="Arial"/>
                        <a:buChar char="•"/>
                        <a:defRPr/>
                      </a:pPr>
                      <a:r>
                        <a:rPr lang="vi-VN" sz="2400">
                          <a:latin typeface="Times New Roman" panose="02020603050405020304" pitchFamily="18" charset="0"/>
                          <a:cs typeface="Times New Roman" panose="02020603050405020304" pitchFamily="18" charset="0"/>
                        </a:rPr>
                        <a:t>Giúp người dùng dễ dàng tìm hiểu và lựa chọn các loại phụ kiện phù hợp</a:t>
                      </a:r>
                      <a:endParaRPr lang="en-US" sz="2400">
                        <a:latin typeface="Times New Roman" panose="02020603050405020304" pitchFamily="18" charset="0"/>
                        <a:cs typeface="Times New Roman" panose="02020603050405020304" pitchFamily="18" charset="0"/>
                      </a:endParaRPr>
                    </a:p>
                    <a:p>
                      <a:pPr marL="388620" lvl="1" indent="-194310" algn="just">
                        <a:lnSpc>
                          <a:spcPct val="100000"/>
                        </a:lnSpc>
                        <a:buFont typeface="Arial"/>
                        <a:buChar char="•"/>
                        <a:defRPr/>
                      </a:pPr>
                      <a:r>
                        <a:rPr lang="en-US" sz="2400">
                          <a:solidFill>
                            <a:srgbClr val="000000"/>
                          </a:solidFill>
                          <a:latin typeface="Times New Roman" panose="02020603050405020304" pitchFamily="18" charset="0"/>
                          <a:ea typeface="Cabin"/>
                          <a:cs typeface="Times New Roman" panose="02020603050405020304" pitchFamily="18" charset="0"/>
                          <a:sym typeface="Cabin"/>
                        </a:rPr>
                        <a:t>Để cung cấp thêm nhiều tùy chọn thiết bị cho người dùng </a:t>
                      </a:r>
                    </a:p>
                    <a:p>
                      <a:pPr marL="388620" lvl="1" indent="-194310" algn="just">
                        <a:lnSpc>
                          <a:spcPct val="100000"/>
                        </a:lnSpc>
                        <a:buFont typeface="Arial"/>
                        <a:buChar char="•"/>
                      </a:pPr>
                      <a:r>
                        <a:rPr lang="vi-VN" sz="2400">
                          <a:latin typeface="Times New Roman" panose="02020603050405020304" pitchFamily="18" charset="0"/>
                          <a:cs typeface="Times New Roman" panose="02020603050405020304" pitchFamily="18" charset="0"/>
                        </a:rPr>
                        <a:t>Cung cấp thông tin chi tiết về sản phẩm, đảm bảo tính tiện lợi</a:t>
                      </a:r>
                      <a:endParaRPr lang="en-US" sz="2400">
                        <a:solidFill>
                          <a:srgbClr val="000000"/>
                        </a:solidFill>
                        <a:latin typeface="Times New Roman" panose="02020603050405020304" pitchFamily="18" charset="0"/>
                        <a:ea typeface="Cabin"/>
                        <a:cs typeface="Times New Roman" panose="02020603050405020304" pitchFamily="18" charset="0"/>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2" name="Table 8">
            <a:extLst>
              <a:ext uri="{FF2B5EF4-FFF2-40B4-BE49-F238E27FC236}">
                <a16:creationId xmlns:a16="http://schemas.microsoft.com/office/drawing/2014/main" id="{553FA38D-800A-AC96-B2F1-9521AE92B0AB}"/>
              </a:ext>
            </a:extLst>
          </p:cNvPr>
          <p:cNvGraphicFramePr>
            <a:graphicFrameLocks noGrp="1"/>
          </p:cNvGraphicFramePr>
          <p:nvPr/>
        </p:nvGraphicFramePr>
        <p:xfrm>
          <a:off x="13194253" y="3999197"/>
          <a:ext cx="4865147" cy="3599340"/>
        </p:xfrm>
        <a:graphic>
          <a:graphicData uri="http://schemas.openxmlformats.org/drawingml/2006/table">
            <a:tbl>
              <a:tblPr/>
              <a:tblGrid>
                <a:gridCol w="4865147">
                  <a:extLst>
                    <a:ext uri="{9D8B030D-6E8A-4147-A177-3AD203B41FA5}">
                      <a16:colId xmlns:a16="http://schemas.microsoft.com/office/drawing/2014/main" val="20000"/>
                    </a:ext>
                  </a:extLst>
                </a:gridCol>
              </a:tblGrid>
              <a:tr h="954660">
                <a:tc>
                  <a:txBody>
                    <a:bodyPr/>
                    <a:lstStyle/>
                    <a:p>
                      <a:pPr algn="l">
                        <a:lnSpc>
                          <a:spcPts val="3640"/>
                        </a:lnSpc>
                        <a:defRPr/>
                      </a:pPr>
                      <a:r>
                        <a:rPr lang="vi-VN" sz="2800">
                          <a:latin typeface="Times New Roman" panose="02020603050405020304" pitchFamily="18" charset="0"/>
                          <a:cs typeface="Times New Roman" panose="02020603050405020304" pitchFamily="18" charset="0"/>
                        </a:rPr>
                        <a:t>3.Lợi ích trong việc tối ưu và bảo vệ điện thoại</a:t>
                      </a:r>
                      <a:endParaRPr lang="en-US" sz="2800">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2334928">
                <a:tc>
                  <a:txBody>
                    <a:bodyPr/>
                    <a:lstStyle/>
                    <a:p>
                      <a:pPr marL="388620" lvl="1" indent="-194310" algn="just">
                        <a:lnSpc>
                          <a:spcPts val="2520"/>
                        </a:lnSpc>
                        <a:buFont typeface="Arial"/>
                        <a:buChar char="•"/>
                        <a:defRPr/>
                      </a:pPr>
                      <a:r>
                        <a:rPr lang="vi-VN" sz="2400">
                          <a:latin typeface="Times New Roman" panose="02020603050405020304" pitchFamily="18" charset="0"/>
                          <a:cs typeface="Times New Roman" panose="02020603050405020304" pitchFamily="18" charset="0"/>
                        </a:rPr>
                        <a:t>Phụ kiện giúp tối ưu hiệu suất hoạt động của điện thoại</a:t>
                      </a:r>
                      <a:endParaRPr lang="en-US" sz="2400">
                        <a:latin typeface="Times New Roman" panose="02020603050405020304" pitchFamily="18" charset="0"/>
                        <a:cs typeface="Times New Roman" panose="02020603050405020304" pitchFamily="18" charset="0"/>
                      </a:endParaRPr>
                    </a:p>
                    <a:p>
                      <a:pPr marL="388620" lvl="1" indent="-194310" algn="just">
                        <a:lnSpc>
                          <a:spcPts val="2520"/>
                        </a:lnSpc>
                        <a:buFont typeface="Arial"/>
                        <a:buChar char="•"/>
                        <a:defRPr/>
                      </a:pPr>
                      <a:r>
                        <a:rPr lang="vi-VN" sz="2400">
                          <a:latin typeface="Times New Roman" panose="02020603050405020304" pitchFamily="18" charset="0"/>
                          <a:cs typeface="Times New Roman" panose="02020603050405020304" pitchFamily="18" charset="0"/>
                        </a:rPr>
                        <a:t>Bảo vệ thiết bị khỏi các tác nhân gây hư hỏng, nâng cao tuổi thọ sản phẩm</a:t>
                      </a:r>
                      <a:endParaRPr lang="en-US" sz="2400">
                        <a:latin typeface="Times New Roman" panose="02020603050405020304" pitchFamily="18" charset="0"/>
                        <a:cs typeface="Times New Roman" panose="02020603050405020304" pitchFamily="18" charset="0"/>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4" name="Rectangle 1">
            <a:extLst>
              <a:ext uri="{FF2B5EF4-FFF2-40B4-BE49-F238E27FC236}">
                <a16:creationId xmlns:a16="http://schemas.microsoft.com/office/drawing/2014/main" id="{C29FAD2D-3090-B0F1-9FF8-5569798F66B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5" name="Picture 4" descr="A blue person walking up stairs&#10;&#10;Description automatically generated">
            <a:extLst>
              <a:ext uri="{FF2B5EF4-FFF2-40B4-BE49-F238E27FC236}">
                <a16:creationId xmlns:a16="http://schemas.microsoft.com/office/drawing/2014/main" id="{30033BD7-5F72-CEBD-C686-6364AD9A0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4697" y="7951845"/>
            <a:ext cx="1746858" cy="1746858"/>
          </a:xfrm>
          <a:prstGeom prst="rect">
            <a:avLst/>
          </a:prstGeom>
        </p:spPr>
      </p:pic>
      <p:pic>
        <p:nvPicPr>
          <p:cNvPr id="9" name="Picture 8" descr="A hand with a green arrow pointing down&#10;&#10;Description automatically generated">
            <a:extLst>
              <a:ext uri="{FF2B5EF4-FFF2-40B4-BE49-F238E27FC236}">
                <a16:creationId xmlns:a16="http://schemas.microsoft.com/office/drawing/2014/main" id="{1E6DD156-4C55-F27D-5346-83375CA85A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7607" y="7875614"/>
            <a:ext cx="1969140" cy="1969140"/>
          </a:xfrm>
          <a:prstGeom prst="rect">
            <a:avLst/>
          </a:prstGeom>
        </p:spPr>
      </p:pic>
      <p:pic>
        <p:nvPicPr>
          <p:cNvPr id="13" name="Picture 12" descr="A hand with a medal and a star and a coin&#10;&#10;Description automatically generated">
            <a:extLst>
              <a:ext uri="{FF2B5EF4-FFF2-40B4-BE49-F238E27FC236}">
                <a16:creationId xmlns:a16="http://schemas.microsoft.com/office/drawing/2014/main" id="{35C7BC5B-6840-A3BC-76E3-DAB9D75760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82800" y="7959465"/>
            <a:ext cx="1969141" cy="1969141"/>
          </a:xfrm>
          <a:prstGeom prst="rect">
            <a:avLst/>
          </a:prstGeom>
        </p:spPr>
      </p:pic>
    </p:spTree>
    <p:extLst>
      <p:ext uri="{BB962C8B-B14F-4D97-AF65-F5344CB8AC3E}">
        <p14:creationId xmlns:p14="http://schemas.microsoft.com/office/powerpoint/2010/main" val="2492457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88AC-D961-B3FD-BDB5-AF6216DA83C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F09FE31-2B22-0D41-FFE7-9EA24BDE408C}"/>
              </a:ext>
            </a:extLst>
          </p:cNvPr>
          <p:cNvGrpSpPr/>
          <p:nvPr/>
        </p:nvGrpSpPr>
        <p:grpSpPr>
          <a:xfrm rot="-10800000">
            <a:off x="-2629342" y="-259279"/>
            <a:ext cx="7945947" cy="3511798"/>
            <a:chOff x="0" y="0"/>
            <a:chExt cx="12155147" cy="5372100"/>
          </a:xfrm>
        </p:grpSpPr>
        <p:sp>
          <p:nvSpPr>
            <p:cNvPr id="4" name="Freeform 4">
              <a:extLst>
                <a:ext uri="{FF2B5EF4-FFF2-40B4-BE49-F238E27FC236}">
                  <a16:creationId xmlns:a16="http://schemas.microsoft.com/office/drawing/2014/main" id="{7D46B007-4CA4-B7C3-844B-18CBE20FC8CC}"/>
                </a:ext>
              </a:extLst>
            </p:cNvPr>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txBody>
            <a:bodyPr/>
            <a:lstStyle/>
            <a:p>
              <a:endParaRPr lang="vi-VN"/>
            </a:p>
          </p:txBody>
        </p:sp>
      </p:grpSp>
      <p:sp>
        <p:nvSpPr>
          <p:cNvPr id="6" name="TextBox 6">
            <a:extLst>
              <a:ext uri="{FF2B5EF4-FFF2-40B4-BE49-F238E27FC236}">
                <a16:creationId xmlns:a16="http://schemas.microsoft.com/office/drawing/2014/main" id="{A0263E83-F0E0-C116-64ED-CA6254091F91}"/>
              </a:ext>
            </a:extLst>
          </p:cNvPr>
          <p:cNvSpPr txBox="1"/>
          <p:nvPr/>
        </p:nvSpPr>
        <p:spPr>
          <a:xfrm>
            <a:off x="5486401" y="1800066"/>
            <a:ext cx="12573000" cy="1115690"/>
          </a:xfrm>
          <a:prstGeom prst="rect">
            <a:avLst/>
          </a:prstGeom>
        </p:spPr>
        <p:txBody>
          <a:bodyPr wrap="square" lIns="0" tIns="0" rIns="0" bIns="0" rtlCol="0" anchor="t">
            <a:spAutoFit/>
          </a:bodyPr>
          <a:lstStyle/>
          <a:p>
            <a:pPr marL="0" lvl="0" indent="0" algn="l">
              <a:lnSpc>
                <a:spcPts val="8717"/>
              </a:lnSpc>
              <a:spcBef>
                <a:spcPct val="0"/>
              </a:spcBef>
            </a:pP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2.Mục đích nghiên cứu</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14" name="Rectangle 1">
            <a:extLst>
              <a:ext uri="{FF2B5EF4-FFF2-40B4-BE49-F238E27FC236}">
                <a16:creationId xmlns:a16="http://schemas.microsoft.com/office/drawing/2014/main" id="{3CAB68A5-B173-4804-934E-20EA7C3BCE6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15" name="Picture 14" descr="A dart hitting the center of a target&#10;&#10;Description automatically generated">
            <a:extLst>
              <a:ext uri="{FF2B5EF4-FFF2-40B4-BE49-F238E27FC236}">
                <a16:creationId xmlns:a16="http://schemas.microsoft.com/office/drawing/2014/main" id="{AB6F806E-9FBE-19D0-1D26-6CEA36DD2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0260" y="5576888"/>
            <a:ext cx="4762500" cy="4762500"/>
          </a:xfrm>
          <a:prstGeom prst="rect">
            <a:avLst/>
          </a:prstGeom>
        </p:spPr>
      </p:pic>
      <p:sp>
        <p:nvSpPr>
          <p:cNvPr id="18" name="TextBox 17">
            <a:extLst>
              <a:ext uri="{FF2B5EF4-FFF2-40B4-BE49-F238E27FC236}">
                <a16:creationId xmlns:a16="http://schemas.microsoft.com/office/drawing/2014/main" id="{9980BEC8-CAD6-7BB7-33AF-F934FEC16EB8}"/>
              </a:ext>
            </a:extLst>
          </p:cNvPr>
          <p:cNvSpPr txBox="1"/>
          <p:nvPr/>
        </p:nvSpPr>
        <p:spPr>
          <a:xfrm>
            <a:off x="1752600" y="4305299"/>
            <a:ext cx="10896600" cy="4154984"/>
          </a:xfrm>
          <a:prstGeom prst="rect">
            <a:avLst/>
          </a:prstGeom>
          <a:noFill/>
        </p:spPr>
        <p:txBody>
          <a:bodyPr wrap="square" rtlCol="0">
            <a:spAutoFit/>
          </a:bodyPr>
          <a:lstStyle/>
          <a:p>
            <a:r>
              <a:rPr lang="vi-VN" sz="2400" b="1"/>
              <a:t>1.Quản lý thông tin sản phẩm hiệu quả</a:t>
            </a:r>
            <a:br>
              <a:rPr lang="vi-VN" sz="2400"/>
            </a:br>
            <a:r>
              <a:rPr lang="vi-VN" sz="2400"/>
              <a:t>Phát triển cơ sở dữ liệu hỗ trợ lưu trữ và quản lý thông tin phụ kiện điện thoại như thương hiệu, thông số, giá cả, và hình ảnh minh họa.</a:t>
            </a:r>
          </a:p>
          <a:p>
            <a:endParaRPr lang="vi-VN" sz="2400"/>
          </a:p>
          <a:p>
            <a:r>
              <a:rPr lang="vi-VN" sz="2400" b="1"/>
              <a:t>2.Cải thiện trải nghiệm người dùng</a:t>
            </a:r>
            <a:br>
              <a:rPr lang="vi-VN" sz="2400"/>
            </a:br>
            <a:r>
              <a:rPr lang="vi-VN" sz="2400"/>
              <a:t>Thiết kế giao diện thân thiện, tích hợp bộ lọc thông minh theo thương hiệu hoặc giá, giúp người dùng dễ dàng tìm kiếm sản phẩm</a:t>
            </a:r>
          </a:p>
          <a:p>
            <a:endParaRPr lang="vi-VN" sz="2400"/>
          </a:p>
          <a:p>
            <a:r>
              <a:rPr lang="vi-VN" sz="2400" b="1"/>
              <a:t>3.Nâng cao tính chuyên nghiệp cho cửa hàng</a:t>
            </a:r>
            <a:br>
              <a:rPr lang="vi-VN" sz="2400"/>
            </a:br>
            <a:r>
              <a:rPr lang="vi-VN" sz="2400"/>
              <a:t>Ứng dụng web giúp cửa hàng Quốc Bảo - Thuấn Khang nâng cao uy tín và khả năng tiếp cận khách hàng trong thời đại số</a:t>
            </a:r>
          </a:p>
        </p:txBody>
      </p:sp>
    </p:spTree>
    <p:extLst>
      <p:ext uri="{BB962C8B-B14F-4D97-AF65-F5344CB8AC3E}">
        <p14:creationId xmlns:p14="http://schemas.microsoft.com/office/powerpoint/2010/main" val="148446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F5569-8787-0062-F375-50063FE23D12}"/>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D262D63C-B488-BE8F-C638-5411651FA7C7}"/>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447F5CB9-EEEE-A003-FD07-4A3605270386}"/>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B11A3129-E3A3-B22B-AE4B-9D0FA520B721}"/>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4CD4F022-1E5A-B5DB-4C6B-6714ADAFFCE2}"/>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C9B6B59E-ED31-2260-EC82-6518739409D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D4C17CFB-C9FC-3A0E-9F79-4E4FF14A6573}"/>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rPr>
              <a:t>3.</a:t>
            </a:r>
            <a:r>
              <a:rPr lang="vi-VN" sz="7925" b="1" u="none">
                <a:solidFill>
                  <a:srgbClr val="1836B2"/>
                </a:solidFill>
                <a:latin typeface="Times New Roman" panose="02020603050405020304" pitchFamily="18" charset="0"/>
                <a:ea typeface="Cabin Semi-Bold"/>
                <a:cs typeface="Times New Roman" panose="02020603050405020304" pitchFamily="18" charset="0"/>
                <a:sym typeface="Cabin Semi-Bold"/>
              </a:rPr>
              <a:t>Cơ sở lý thuyết</a:t>
            </a:r>
            <a:endParaRPr lang="en-US" sz="7925" b="1" u="none">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pic>
        <p:nvPicPr>
          <p:cNvPr id="29" name="Picture 28">
            <a:extLst>
              <a:ext uri="{FF2B5EF4-FFF2-40B4-BE49-F238E27FC236}">
                <a16:creationId xmlns:a16="http://schemas.microsoft.com/office/drawing/2014/main" id="{26D56CF0-1ECC-6623-ED52-AE16D8781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920" y="3242843"/>
            <a:ext cx="1714500" cy="2428875"/>
          </a:xfrm>
          <a:prstGeom prst="rect">
            <a:avLst/>
          </a:prstGeom>
        </p:spPr>
      </p:pic>
      <p:pic>
        <p:nvPicPr>
          <p:cNvPr id="31" name="Picture 30">
            <a:extLst>
              <a:ext uri="{FF2B5EF4-FFF2-40B4-BE49-F238E27FC236}">
                <a16:creationId xmlns:a16="http://schemas.microsoft.com/office/drawing/2014/main" id="{DACEE61B-BCFA-5AB9-DDB1-ECAC64BE95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11776" y="3632267"/>
            <a:ext cx="2429728" cy="183388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33" name="Picture 32" descr="A logo of a website&#10;&#10;Description automatically generated">
            <a:extLst>
              <a:ext uri="{FF2B5EF4-FFF2-40B4-BE49-F238E27FC236}">
                <a16:creationId xmlns:a16="http://schemas.microsoft.com/office/drawing/2014/main" id="{063CCDB3-3751-3275-2D72-E8B70A813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33" y="3028531"/>
            <a:ext cx="2857500" cy="2857500"/>
          </a:xfrm>
          <a:prstGeom prst="rect">
            <a:avLst/>
          </a:prstGeom>
        </p:spPr>
      </p:pic>
      <p:pic>
        <p:nvPicPr>
          <p:cNvPr id="35" name="Picture 34" descr="A yellow and black logo&#10;&#10;Description automatically generated">
            <a:extLst>
              <a:ext uri="{FF2B5EF4-FFF2-40B4-BE49-F238E27FC236}">
                <a16:creationId xmlns:a16="http://schemas.microsoft.com/office/drawing/2014/main" id="{FF829D69-13DD-3834-07EF-B1700266F6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766" y="3135686"/>
            <a:ext cx="3073748" cy="2643187"/>
          </a:xfrm>
          <a:prstGeom prst="rect">
            <a:avLst/>
          </a:prstGeom>
        </p:spPr>
      </p:pic>
      <p:pic>
        <p:nvPicPr>
          <p:cNvPr id="36" name="Picture 35">
            <a:extLst>
              <a:ext uri="{FF2B5EF4-FFF2-40B4-BE49-F238E27FC236}">
                <a16:creationId xmlns:a16="http://schemas.microsoft.com/office/drawing/2014/main" id="{C31AA998-9AB8-F2BE-E319-BEBC9E06D8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2203" y="3241527"/>
            <a:ext cx="2766645" cy="1878330"/>
          </a:xfrm>
          <a:prstGeom prst="rect">
            <a:avLst/>
          </a:prstGeom>
        </p:spPr>
      </p:pic>
      <p:pic>
        <p:nvPicPr>
          <p:cNvPr id="38" name="Picture 37">
            <a:extLst>
              <a:ext uri="{FF2B5EF4-FFF2-40B4-BE49-F238E27FC236}">
                <a16:creationId xmlns:a16="http://schemas.microsoft.com/office/drawing/2014/main" id="{F0CE1478-B0A9-C088-A779-9C2EB65A83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6488" y="3283195"/>
            <a:ext cx="2602836" cy="2602836"/>
          </a:xfrm>
          <a:prstGeom prst="rect">
            <a:avLst/>
          </a:prstGeom>
        </p:spPr>
      </p:pic>
      <p:sp>
        <p:nvSpPr>
          <p:cNvPr id="39" name="TextBox 38">
            <a:extLst>
              <a:ext uri="{FF2B5EF4-FFF2-40B4-BE49-F238E27FC236}">
                <a16:creationId xmlns:a16="http://schemas.microsoft.com/office/drawing/2014/main" id="{A0F2BBE0-2128-F2C8-B532-6ACF33A62E2F}"/>
              </a:ext>
            </a:extLst>
          </p:cNvPr>
          <p:cNvSpPr txBox="1"/>
          <p:nvPr/>
        </p:nvSpPr>
        <p:spPr>
          <a:xfrm>
            <a:off x="488161" y="6106335"/>
            <a:ext cx="2407439" cy="1200329"/>
          </a:xfrm>
          <a:prstGeom prst="rect">
            <a:avLst/>
          </a:prstGeom>
          <a:noFill/>
        </p:spPr>
        <p:txBody>
          <a:bodyPr wrap="square" rtlCol="0">
            <a:spAutoFit/>
          </a:bodyPr>
          <a:lstStyle/>
          <a:p>
            <a:pPr algn="ctr"/>
            <a:r>
              <a:rPr lang="vi-VN" sz="2400"/>
              <a:t>Xây dựng cấu trúc và nội dung của trang web.</a:t>
            </a:r>
          </a:p>
        </p:txBody>
      </p:sp>
      <p:sp>
        <p:nvSpPr>
          <p:cNvPr id="40" name="TextBox 39">
            <a:extLst>
              <a:ext uri="{FF2B5EF4-FFF2-40B4-BE49-F238E27FC236}">
                <a16:creationId xmlns:a16="http://schemas.microsoft.com/office/drawing/2014/main" id="{8AC8433D-F9F0-949A-802A-213B5893CD86}"/>
              </a:ext>
            </a:extLst>
          </p:cNvPr>
          <p:cNvSpPr txBox="1"/>
          <p:nvPr/>
        </p:nvSpPr>
        <p:spPr>
          <a:xfrm>
            <a:off x="3369541" y="6136273"/>
            <a:ext cx="2269259" cy="1200329"/>
          </a:xfrm>
          <a:prstGeom prst="rect">
            <a:avLst/>
          </a:prstGeom>
          <a:noFill/>
        </p:spPr>
        <p:txBody>
          <a:bodyPr wrap="square" rtlCol="0">
            <a:spAutoFit/>
          </a:bodyPr>
          <a:lstStyle/>
          <a:p>
            <a:pPr algn="ctr"/>
            <a:r>
              <a:rPr lang="vi-VN" sz="2400"/>
              <a:t>Tạo kiểu dáng và bố cục cho trang web</a:t>
            </a:r>
          </a:p>
        </p:txBody>
      </p:sp>
      <p:sp>
        <p:nvSpPr>
          <p:cNvPr id="41" name="TextBox 40">
            <a:extLst>
              <a:ext uri="{FF2B5EF4-FFF2-40B4-BE49-F238E27FC236}">
                <a16:creationId xmlns:a16="http://schemas.microsoft.com/office/drawing/2014/main" id="{34CFAD37-020B-030E-6D48-3F705486F917}"/>
              </a:ext>
            </a:extLst>
          </p:cNvPr>
          <p:cNvSpPr txBox="1"/>
          <p:nvPr/>
        </p:nvSpPr>
        <p:spPr>
          <a:xfrm>
            <a:off x="6250921" y="6108143"/>
            <a:ext cx="2407439" cy="1569660"/>
          </a:xfrm>
          <a:prstGeom prst="rect">
            <a:avLst/>
          </a:prstGeom>
          <a:noFill/>
        </p:spPr>
        <p:txBody>
          <a:bodyPr wrap="square" rtlCol="0">
            <a:spAutoFit/>
          </a:bodyPr>
          <a:lstStyle/>
          <a:p>
            <a:pPr algn="ctr"/>
            <a:r>
              <a:rPr lang="vi-VN" sz="2400"/>
              <a:t>Thêm các tính năng động và tương tác trên trang web</a:t>
            </a:r>
          </a:p>
        </p:txBody>
      </p:sp>
      <p:sp>
        <p:nvSpPr>
          <p:cNvPr id="42" name="TextBox 41">
            <a:extLst>
              <a:ext uri="{FF2B5EF4-FFF2-40B4-BE49-F238E27FC236}">
                <a16:creationId xmlns:a16="http://schemas.microsoft.com/office/drawing/2014/main" id="{BD68D535-6787-D116-201E-E9E1BAD12D5B}"/>
              </a:ext>
            </a:extLst>
          </p:cNvPr>
          <p:cNvSpPr txBox="1"/>
          <p:nvPr/>
        </p:nvSpPr>
        <p:spPr>
          <a:xfrm>
            <a:off x="9144000" y="6210233"/>
            <a:ext cx="3124200" cy="1200329"/>
          </a:xfrm>
          <a:prstGeom prst="rect">
            <a:avLst/>
          </a:prstGeom>
          <a:noFill/>
        </p:spPr>
        <p:txBody>
          <a:bodyPr wrap="square" rtlCol="0">
            <a:spAutoFit/>
          </a:bodyPr>
          <a:lstStyle/>
          <a:p>
            <a:pPr algn="ctr"/>
            <a:r>
              <a:rPr lang="vi-VN" sz="2400"/>
              <a:t>Phần mềm giả lập môi trường phát triển web trên máy tính</a:t>
            </a:r>
          </a:p>
        </p:txBody>
      </p:sp>
      <p:sp>
        <p:nvSpPr>
          <p:cNvPr id="43" name="TextBox 42">
            <a:extLst>
              <a:ext uri="{FF2B5EF4-FFF2-40B4-BE49-F238E27FC236}">
                <a16:creationId xmlns:a16="http://schemas.microsoft.com/office/drawing/2014/main" id="{9CD0D45B-BA8D-A119-6604-3F7D9B731420}"/>
              </a:ext>
            </a:extLst>
          </p:cNvPr>
          <p:cNvSpPr txBox="1"/>
          <p:nvPr/>
        </p:nvSpPr>
        <p:spPr>
          <a:xfrm>
            <a:off x="12064540" y="6247491"/>
            <a:ext cx="3124200" cy="830997"/>
          </a:xfrm>
          <a:prstGeom prst="rect">
            <a:avLst/>
          </a:prstGeom>
          <a:noFill/>
        </p:spPr>
        <p:txBody>
          <a:bodyPr wrap="square" rtlCol="0">
            <a:spAutoFit/>
          </a:bodyPr>
          <a:lstStyle/>
          <a:p>
            <a:pPr algn="ctr"/>
            <a:r>
              <a:rPr lang="vi-VN" sz="2400"/>
              <a:t>Xử lý dữ liệu phía server</a:t>
            </a:r>
          </a:p>
        </p:txBody>
      </p:sp>
      <p:sp>
        <p:nvSpPr>
          <p:cNvPr id="44" name="TextBox 43">
            <a:extLst>
              <a:ext uri="{FF2B5EF4-FFF2-40B4-BE49-F238E27FC236}">
                <a16:creationId xmlns:a16="http://schemas.microsoft.com/office/drawing/2014/main" id="{4A786343-5445-D0E6-4AC1-C0930424107A}"/>
              </a:ext>
            </a:extLst>
          </p:cNvPr>
          <p:cNvSpPr txBox="1"/>
          <p:nvPr/>
        </p:nvSpPr>
        <p:spPr>
          <a:xfrm>
            <a:off x="15010919" y="6157122"/>
            <a:ext cx="3352800" cy="830997"/>
          </a:xfrm>
          <a:prstGeom prst="rect">
            <a:avLst/>
          </a:prstGeom>
          <a:noFill/>
        </p:spPr>
        <p:txBody>
          <a:bodyPr wrap="square" rtlCol="0">
            <a:spAutoFit/>
          </a:bodyPr>
          <a:lstStyle/>
          <a:p>
            <a:pPr algn="ctr"/>
            <a:r>
              <a:rPr lang="vi-VN" sz="2400"/>
              <a:t>Lưu trữ dữ liệu trong cơ sở dữ liệu</a:t>
            </a:r>
          </a:p>
        </p:txBody>
      </p:sp>
    </p:spTree>
    <p:extLst>
      <p:ext uri="{BB962C8B-B14F-4D97-AF65-F5344CB8AC3E}">
        <p14:creationId xmlns:p14="http://schemas.microsoft.com/office/powerpoint/2010/main" val="184955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D5E83-45B0-4719-4467-DCC02C8C190A}"/>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A9DFFA1E-D023-13D4-7498-966A0FEF6AB6}"/>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F5B12159-160F-AA39-C513-4AEEBAAA925D}"/>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E154BCCF-082D-4B7D-F4A7-1D1CE9BB2876}"/>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4E2864FA-C26C-3EB6-1513-C84BD188CB46}"/>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E894AC84-379A-6D2D-04A9-C8A9341B6E1D}"/>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5929CFA9-053E-CD37-D29D-7E3CFAF29264}"/>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4.Mô tả bài toán</a:t>
            </a:r>
            <a:endParaRPr lang="en-US" sz="7925" b="1" u="none">
              <a:solidFill>
                <a:srgbClr val="1836B2"/>
              </a:solidFill>
              <a:latin typeface="+mj-lt"/>
              <a:ea typeface="Cabin Semi-Bold"/>
              <a:cs typeface="Cabin Semi-Bold"/>
              <a:sym typeface="Cabin Semi-Bold"/>
            </a:endParaRPr>
          </a:p>
        </p:txBody>
      </p:sp>
      <p:pic>
        <p:nvPicPr>
          <p:cNvPr id="3" name="Picture 2" descr="A group of people standing around a table with light bulbs above them&#10;&#10;Description automatically generated">
            <a:extLst>
              <a:ext uri="{FF2B5EF4-FFF2-40B4-BE49-F238E27FC236}">
                <a16:creationId xmlns:a16="http://schemas.microsoft.com/office/drawing/2014/main" id="{A04ABBC1-F6C3-C47C-3ED2-3C9F7517CD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1400" y="1733550"/>
            <a:ext cx="6902068" cy="6819900"/>
          </a:xfrm>
          <a:prstGeom prst="rect">
            <a:avLst/>
          </a:prstGeom>
        </p:spPr>
      </p:pic>
      <p:sp>
        <p:nvSpPr>
          <p:cNvPr id="4" name="TextBox 3">
            <a:extLst>
              <a:ext uri="{FF2B5EF4-FFF2-40B4-BE49-F238E27FC236}">
                <a16:creationId xmlns:a16="http://schemas.microsoft.com/office/drawing/2014/main" id="{76786F02-478A-8C4D-DA53-909D5EA07AEB}"/>
              </a:ext>
            </a:extLst>
          </p:cNvPr>
          <p:cNvSpPr txBox="1"/>
          <p:nvPr/>
        </p:nvSpPr>
        <p:spPr>
          <a:xfrm>
            <a:off x="1432560" y="3213456"/>
            <a:ext cx="8534400" cy="2308324"/>
          </a:xfrm>
          <a:prstGeom prst="rect">
            <a:avLst/>
          </a:prstGeom>
          <a:noFill/>
        </p:spPr>
        <p:txBody>
          <a:bodyPr wrap="square" rtlCol="0">
            <a:spAutoFit/>
          </a:bodyPr>
          <a:lstStyle/>
          <a:p>
            <a:pPr algn="just"/>
            <a:r>
              <a:rPr lang="vi-VN" sz="2400">
                <a:latin typeface="Arial" panose="020B0604020202020204" pitchFamily="34" charset="0"/>
                <a:cs typeface="Arial" panose="020B0604020202020204" pitchFamily="34" charset="0"/>
              </a:rPr>
              <a:t>Với sự phát triển mạnh mẽ của công nghệ và sự gia tăng nhu cầu sử dụng điện thoại thông minh, thị trường phụ kiện điện thoại ngày càng trở nên đa dạng và cạnh tranh. Cửa hàng Quốc Bảo cần một nền tảng trực tuyến để giới thiệu các sản phẩm phụ kiện điện thoại, giúp khách hàng dễ dàng tìm kiếm và lựa chọn các sản phẩm phù hợp.</a:t>
            </a:r>
          </a:p>
        </p:txBody>
      </p:sp>
      <p:sp>
        <p:nvSpPr>
          <p:cNvPr id="5" name="TextBox 4">
            <a:extLst>
              <a:ext uri="{FF2B5EF4-FFF2-40B4-BE49-F238E27FC236}">
                <a16:creationId xmlns:a16="http://schemas.microsoft.com/office/drawing/2014/main" id="{ED61F322-9BE9-8E3C-9BA4-9DC661BE41D0}"/>
              </a:ext>
            </a:extLst>
          </p:cNvPr>
          <p:cNvSpPr txBox="1"/>
          <p:nvPr/>
        </p:nvSpPr>
        <p:spPr>
          <a:xfrm>
            <a:off x="1447800" y="2690236"/>
            <a:ext cx="2895600" cy="523220"/>
          </a:xfrm>
          <a:prstGeom prst="rect">
            <a:avLst/>
          </a:prstGeom>
          <a:noFill/>
        </p:spPr>
        <p:txBody>
          <a:bodyPr wrap="square" rtlCol="0">
            <a:spAutoFit/>
          </a:bodyPr>
          <a:lstStyle/>
          <a:p>
            <a:r>
              <a:rPr lang="vi-VN" sz="2800" b="1"/>
              <a:t>1.Bối cảnh</a:t>
            </a:r>
          </a:p>
        </p:txBody>
      </p:sp>
    </p:spTree>
    <p:extLst>
      <p:ext uri="{BB962C8B-B14F-4D97-AF65-F5344CB8AC3E}">
        <p14:creationId xmlns:p14="http://schemas.microsoft.com/office/powerpoint/2010/main" val="354106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AC58F-3488-4EC9-1C37-782A9ADFE2E2}"/>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BB498E16-C14A-F8A2-68C6-E26657EE1EB5}"/>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6AF7CCEF-7509-DA4E-A399-E07403D39CC8}"/>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8B6E1CA0-1528-E981-C405-7975D76923DB}"/>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3ED98387-A417-6AD9-C12A-DE2FA114CB60}"/>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13A35029-9523-9651-AA1C-F1B132E8CF76}"/>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75DC7B33-3238-B209-5AD2-20939B7B67D4}"/>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4.Mô tả bài toán</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D0693A78-D47A-6FE8-A83E-50B51F4592DB}"/>
              </a:ext>
            </a:extLst>
          </p:cNvPr>
          <p:cNvSpPr txBox="1"/>
          <p:nvPr/>
        </p:nvSpPr>
        <p:spPr>
          <a:xfrm>
            <a:off x="1432560" y="3213456"/>
            <a:ext cx="8534400" cy="2308324"/>
          </a:xfrm>
          <a:prstGeom prst="rect">
            <a:avLst/>
          </a:prstGeom>
          <a:noFill/>
        </p:spPr>
        <p:txBody>
          <a:bodyPr wrap="square" rtlCol="0">
            <a:spAutoFit/>
          </a:bodyPr>
          <a:lstStyle/>
          <a:p>
            <a:pPr algn="just"/>
            <a:r>
              <a:rPr lang="vi-VN" sz="2400"/>
              <a:t>Cửa hàng Quốc Bảo gặp khó khăn trong việc quản lý thông tin sản phẩm và cung cấp trải nghiệm mua sắm thuận tiện cho khách hàng. Việc thiếu một hệ thống trực tuyến để giới thiệu và tìm kiếm sản phẩm khiến khách hàng gặp khó khăn trong việc lựa chọn phụ kiện phù hợp, đồng thời giảm khả năng tiếp cận thị trường.</a:t>
            </a:r>
            <a:endParaRPr lang="vi-VN" sz="24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A46E307-B50D-907B-61F9-919168C0FA75}"/>
              </a:ext>
            </a:extLst>
          </p:cNvPr>
          <p:cNvSpPr txBox="1"/>
          <p:nvPr/>
        </p:nvSpPr>
        <p:spPr>
          <a:xfrm>
            <a:off x="1447800" y="2690236"/>
            <a:ext cx="2895600" cy="523220"/>
          </a:xfrm>
          <a:prstGeom prst="rect">
            <a:avLst/>
          </a:prstGeom>
          <a:noFill/>
        </p:spPr>
        <p:txBody>
          <a:bodyPr wrap="square" rtlCol="0">
            <a:spAutoFit/>
          </a:bodyPr>
          <a:lstStyle/>
          <a:p>
            <a:r>
              <a:rPr lang="vi-VN" sz="2800" b="1"/>
              <a:t>2.Vấn Đề</a:t>
            </a:r>
          </a:p>
        </p:txBody>
      </p:sp>
      <p:pic>
        <p:nvPicPr>
          <p:cNvPr id="6" name="Picture 5" descr="A group of colorful bubbles with a question mark&#10;&#10;Description automatically generated">
            <a:extLst>
              <a:ext uri="{FF2B5EF4-FFF2-40B4-BE49-F238E27FC236}">
                <a16:creationId xmlns:a16="http://schemas.microsoft.com/office/drawing/2014/main" id="{84DED4A2-BADC-BA52-8674-DB0701D8D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7807" y="1181100"/>
            <a:ext cx="7486650" cy="7581900"/>
          </a:xfrm>
          <a:prstGeom prst="rect">
            <a:avLst/>
          </a:prstGeom>
        </p:spPr>
      </p:pic>
    </p:spTree>
    <p:extLst>
      <p:ext uri="{BB962C8B-B14F-4D97-AF65-F5344CB8AC3E}">
        <p14:creationId xmlns:p14="http://schemas.microsoft.com/office/powerpoint/2010/main" val="189019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40B0-B1A8-6F4B-7506-CAFD7B20FF45}"/>
            </a:ext>
          </a:extLst>
        </p:cNvPr>
        <p:cNvGrpSpPr/>
        <p:nvPr/>
      </p:nvGrpSpPr>
      <p:grpSpPr>
        <a:xfrm>
          <a:off x="0" y="0"/>
          <a:ext cx="0" cy="0"/>
          <a:chOff x="0" y="0"/>
          <a:chExt cx="0" cy="0"/>
        </a:xfrm>
      </p:grpSpPr>
      <p:sp>
        <p:nvSpPr>
          <p:cNvPr id="7" name="AutoShape 7">
            <a:extLst>
              <a:ext uri="{FF2B5EF4-FFF2-40B4-BE49-F238E27FC236}">
                <a16:creationId xmlns:a16="http://schemas.microsoft.com/office/drawing/2014/main" id="{5BC9FC37-4AD9-63C8-A99F-6A10DC236474}"/>
              </a:ext>
            </a:extLst>
          </p:cNvPr>
          <p:cNvSpPr/>
          <p:nvPr/>
        </p:nvSpPr>
        <p:spPr>
          <a:xfrm>
            <a:off x="0" y="9986435"/>
            <a:ext cx="16445731" cy="791631"/>
          </a:xfrm>
          <a:prstGeom prst="rect">
            <a:avLst/>
          </a:prstGeom>
          <a:solidFill>
            <a:srgbClr val="1836B2"/>
          </a:solidFill>
        </p:spPr>
        <p:txBody>
          <a:bodyPr/>
          <a:lstStyle/>
          <a:p>
            <a:endParaRPr lang="vi-VN"/>
          </a:p>
        </p:txBody>
      </p:sp>
      <p:grpSp>
        <p:nvGrpSpPr>
          <p:cNvPr id="8" name="Group 8">
            <a:extLst>
              <a:ext uri="{FF2B5EF4-FFF2-40B4-BE49-F238E27FC236}">
                <a16:creationId xmlns:a16="http://schemas.microsoft.com/office/drawing/2014/main" id="{6785C27D-D120-094A-789F-689D1A5C7FC5}"/>
              </a:ext>
            </a:extLst>
          </p:cNvPr>
          <p:cNvGrpSpPr/>
          <p:nvPr/>
        </p:nvGrpSpPr>
        <p:grpSpPr>
          <a:xfrm rot="-10800000">
            <a:off x="14141132" y="9258300"/>
            <a:ext cx="3194047" cy="4221147"/>
            <a:chOff x="0" y="0"/>
            <a:chExt cx="4064946" cy="5372100"/>
          </a:xfrm>
        </p:grpSpPr>
        <p:sp>
          <p:nvSpPr>
            <p:cNvPr id="9" name="Freeform 9">
              <a:extLst>
                <a:ext uri="{FF2B5EF4-FFF2-40B4-BE49-F238E27FC236}">
                  <a16:creationId xmlns:a16="http://schemas.microsoft.com/office/drawing/2014/main" id="{47F04B91-EF57-29B7-8EC4-1975AF912CED}"/>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txBody>
            <a:bodyPr/>
            <a:lstStyle/>
            <a:p>
              <a:endParaRPr lang="vi-VN"/>
            </a:p>
          </p:txBody>
        </p:sp>
      </p:grpSp>
      <p:grpSp>
        <p:nvGrpSpPr>
          <p:cNvPr id="10" name="Group 10">
            <a:extLst>
              <a:ext uri="{FF2B5EF4-FFF2-40B4-BE49-F238E27FC236}">
                <a16:creationId xmlns:a16="http://schemas.microsoft.com/office/drawing/2014/main" id="{589E9C64-8411-7C2E-EB59-CB14AA8E6482}"/>
              </a:ext>
            </a:extLst>
          </p:cNvPr>
          <p:cNvGrpSpPr/>
          <p:nvPr/>
        </p:nvGrpSpPr>
        <p:grpSpPr>
          <a:xfrm rot="-10800000">
            <a:off x="15663004" y="9258300"/>
            <a:ext cx="3194047" cy="4221147"/>
            <a:chOff x="0" y="0"/>
            <a:chExt cx="4064946" cy="5372100"/>
          </a:xfrm>
        </p:grpSpPr>
        <p:sp>
          <p:nvSpPr>
            <p:cNvPr id="11" name="Freeform 11">
              <a:extLst>
                <a:ext uri="{FF2B5EF4-FFF2-40B4-BE49-F238E27FC236}">
                  <a16:creationId xmlns:a16="http://schemas.microsoft.com/office/drawing/2014/main" id="{9875F02D-A542-5D9C-62A6-500C68FA99E4}"/>
                </a:ext>
              </a:extLst>
            </p:cNvPr>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txBody>
            <a:bodyPr/>
            <a:lstStyle/>
            <a:p>
              <a:endParaRPr lang="vi-VN"/>
            </a:p>
          </p:txBody>
        </p:sp>
      </p:grpSp>
      <p:sp>
        <p:nvSpPr>
          <p:cNvPr id="27" name="TextBox 27">
            <a:extLst>
              <a:ext uri="{FF2B5EF4-FFF2-40B4-BE49-F238E27FC236}">
                <a16:creationId xmlns:a16="http://schemas.microsoft.com/office/drawing/2014/main" id="{F0136037-8F6B-613D-6054-C1B7D77007D5}"/>
              </a:ext>
            </a:extLst>
          </p:cNvPr>
          <p:cNvSpPr txBox="1"/>
          <p:nvPr/>
        </p:nvSpPr>
        <p:spPr>
          <a:xfrm>
            <a:off x="1059218" y="991667"/>
            <a:ext cx="8378511" cy="1132149"/>
          </a:xfrm>
          <a:prstGeom prst="rect">
            <a:avLst/>
          </a:prstGeom>
        </p:spPr>
        <p:txBody>
          <a:bodyPr lIns="0" tIns="0" rIns="0" bIns="0" rtlCol="0" anchor="t">
            <a:spAutoFit/>
          </a:bodyPr>
          <a:lstStyle/>
          <a:p>
            <a:pPr marL="0" lvl="0" indent="0" algn="l">
              <a:lnSpc>
                <a:spcPts val="8717"/>
              </a:lnSpc>
              <a:spcBef>
                <a:spcPct val="0"/>
              </a:spcBef>
            </a:pPr>
            <a:r>
              <a:rPr lang="vi-VN" sz="7925" b="1" u="none">
                <a:solidFill>
                  <a:srgbClr val="1836B2"/>
                </a:solidFill>
                <a:latin typeface="+mj-lt"/>
                <a:ea typeface="Cabin Semi-Bold"/>
                <a:cs typeface="Cabin Semi-Bold"/>
                <a:sym typeface="Cabin Semi-Bold"/>
              </a:rPr>
              <a:t>4.Mô tả bài toán</a:t>
            </a:r>
            <a:endParaRPr lang="en-US" sz="7925" b="1" u="none">
              <a:solidFill>
                <a:srgbClr val="1836B2"/>
              </a:solidFill>
              <a:latin typeface="+mj-lt"/>
              <a:ea typeface="Cabin Semi-Bold"/>
              <a:cs typeface="Cabin Semi-Bold"/>
              <a:sym typeface="Cabin Semi-Bold"/>
            </a:endParaRPr>
          </a:p>
        </p:txBody>
      </p:sp>
      <p:sp>
        <p:nvSpPr>
          <p:cNvPr id="4" name="TextBox 3">
            <a:extLst>
              <a:ext uri="{FF2B5EF4-FFF2-40B4-BE49-F238E27FC236}">
                <a16:creationId xmlns:a16="http://schemas.microsoft.com/office/drawing/2014/main" id="{2A6C593F-6C42-2BE7-9039-1DB03072C7C8}"/>
              </a:ext>
            </a:extLst>
          </p:cNvPr>
          <p:cNvSpPr txBox="1"/>
          <p:nvPr/>
        </p:nvSpPr>
        <p:spPr>
          <a:xfrm>
            <a:off x="1432560" y="3213456"/>
            <a:ext cx="8534400" cy="3416320"/>
          </a:xfrm>
          <a:prstGeom prst="rect">
            <a:avLst/>
          </a:prstGeom>
          <a:noFill/>
        </p:spPr>
        <p:txBody>
          <a:bodyPr wrap="square" rtlCol="0">
            <a:spAutoFit/>
          </a:bodyPr>
          <a:lstStyle/>
          <a:p>
            <a:pPr algn="just"/>
            <a:r>
              <a:rPr lang="vi-VN" sz="2400"/>
              <a:t>Xây dựng ứng dụng web giới thiệu sản phẩm phụ kiện điện thoại cho cửa hàng Quốc Bảo:</a:t>
            </a:r>
          </a:p>
          <a:p>
            <a:pPr marL="342900" indent="-342900" algn="just">
              <a:buFont typeface="Wingdings" panose="05000000000000000000" pitchFamily="2" charset="2"/>
              <a:buChar char="v"/>
            </a:pPr>
            <a:r>
              <a:rPr lang="vi-VN" sz="2400"/>
              <a:t>Quản lý thông tin sản phẩm hiệu quả.</a:t>
            </a:r>
          </a:p>
          <a:p>
            <a:pPr marL="342900" indent="-342900" algn="just">
              <a:buFont typeface="Wingdings" panose="05000000000000000000" pitchFamily="2" charset="2"/>
              <a:buChar char="v"/>
            </a:pPr>
            <a:r>
              <a:rPr lang="vi-VN" sz="2400"/>
              <a:t>Tạo điều kiện thuận lợi cho khách hàng trong việc tìm kiếm và tra cứu các phụ kiện điện thoại.</a:t>
            </a:r>
          </a:p>
          <a:p>
            <a:pPr marL="342900" indent="-342900" algn="just">
              <a:buFont typeface="Wingdings" panose="05000000000000000000" pitchFamily="2" charset="2"/>
              <a:buChar char="v"/>
            </a:pPr>
            <a:r>
              <a:rPr lang="vi-VN" sz="2400"/>
              <a:t>Tối ưu trải nghiệm người dùng với giao diện dễ sử dụng và các tính năng lọc thông minh.</a:t>
            </a:r>
          </a:p>
          <a:p>
            <a:pPr marL="342900" indent="-342900" algn="just">
              <a:buFont typeface="Wingdings" panose="05000000000000000000" pitchFamily="2" charset="2"/>
              <a:buChar char="v"/>
            </a:pPr>
            <a:r>
              <a:rPr lang="vi-VN" sz="2400"/>
              <a:t>Tăng cường sự chuyên nghiệp và khả năng tiếp cận khách hàng cho cửa hàng trong thời đại số.</a:t>
            </a:r>
          </a:p>
        </p:txBody>
      </p:sp>
      <p:sp>
        <p:nvSpPr>
          <p:cNvPr id="5" name="TextBox 4">
            <a:extLst>
              <a:ext uri="{FF2B5EF4-FFF2-40B4-BE49-F238E27FC236}">
                <a16:creationId xmlns:a16="http://schemas.microsoft.com/office/drawing/2014/main" id="{605B67C8-59A1-0D9D-C33F-62B6727D35E1}"/>
              </a:ext>
            </a:extLst>
          </p:cNvPr>
          <p:cNvSpPr txBox="1"/>
          <p:nvPr/>
        </p:nvSpPr>
        <p:spPr>
          <a:xfrm>
            <a:off x="1447800" y="2690236"/>
            <a:ext cx="2895600" cy="523220"/>
          </a:xfrm>
          <a:prstGeom prst="rect">
            <a:avLst/>
          </a:prstGeom>
          <a:noFill/>
        </p:spPr>
        <p:txBody>
          <a:bodyPr wrap="square" rtlCol="0">
            <a:spAutoFit/>
          </a:bodyPr>
          <a:lstStyle/>
          <a:p>
            <a:r>
              <a:rPr lang="vi-VN" sz="2800" b="1"/>
              <a:t>2.Mục tiêu</a:t>
            </a:r>
          </a:p>
        </p:txBody>
      </p:sp>
      <p:pic>
        <p:nvPicPr>
          <p:cNvPr id="2" name="Picture 1" descr="A dart hitting the center of a target&#10;&#10;Description automatically generated">
            <a:extLst>
              <a:ext uri="{FF2B5EF4-FFF2-40B4-BE49-F238E27FC236}">
                <a16:creationId xmlns:a16="http://schemas.microsoft.com/office/drawing/2014/main" id="{2385FEBA-FB51-D908-63D0-1C295DD11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2460" y="1986368"/>
            <a:ext cx="4762500" cy="4762500"/>
          </a:xfrm>
          <a:prstGeom prst="rect">
            <a:avLst/>
          </a:prstGeom>
        </p:spPr>
      </p:pic>
    </p:spTree>
    <p:extLst>
      <p:ext uri="{BB962C8B-B14F-4D97-AF65-F5344CB8AC3E}">
        <p14:creationId xmlns:p14="http://schemas.microsoft.com/office/powerpoint/2010/main" val="64984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5251113"/>
            <a:ext cx="16230600" cy="0"/>
          </a:xfrm>
          <a:prstGeom prst="line">
            <a:avLst/>
          </a:prstGeom>
          <a:ln w="47625" cap="rnd">
            <a:solidFill>
              <a:srgbClr val="86C7ED"/>
            </a:solidFill>
            <a:prstDash val="sysDot"/>
            <a:headEnd type="none" w="sm" len="sm"/>
            <a:tailEnd type="none" w="sm" len="sm"/>
          </a:ln>
        </p:spPr>
        <p:txBody>
          <a:bodyPr/>
          <a:lstStyle/>
          <a:p>
            <a:endParaRPr lang="vi-VN"/>
          </a:p>
        </p:txBody>
      </p:sp>
      <p:sp>
        <p:nvSpPr>
          <p:cNvPr id="3" name="TextBox 3"/>
          <p:cNvSpPr txBox="1"/>
          <p:nvPr/>
        </p:nvSpPr>
        <p:spPr>
          <a:xfrm>
            <a:off x="983385" y="973382"/>
            <a:ext cx="9086762" cy="1119991"/>
          </a:xfrm>
          <a:prstGeom prst="rect">
            <a:avLst/>
          </a:prstGeom>
        </p:spPr>
        <p:txBody>
          <a:bodyPr lIns="0" tIns="0" rIns="0" bIns="0" rtlCol="0" anchor="t">
            <a:spAutoFit/>
          </a:bodyPr>
          <a:lstStyle/>
          <a:p>
            <a:pPr marL="0" lvl="0" indent="0" algn="l">
              <a:lnSpc>
                <a:spcPts val="8635"/>
              </a:lnSpc>
              <a:spcBef>
                <a:spcPct val="0"/>
              </a:spcBef>
            </a:pPr>
            <a:r>
              <a:rPr lang="vi-VN" sz="7850" b="1" u="none">
                <a:solidFill>
                  <a:srgbClr val="1836B2"/>
                </a:solidFill>
                <a:latin typeface="+mj-lt"/>
                <a:ea typeface="Cabin Semi-Bold"/>
                <a:cs typeface="Cabin Semi-Bold"/>
                <a:sym typeface="Cabin Semi-Bold"/>
              </a:rPr>
              <a:t>5.Yêu cầu chức năng</a:t>
            </a:r>
            <a:endParaRPr lang="en-US" sz="7850" b="1" u="none">
              <a:solidFill>
                <a:srgbClr val="1836B2"/>
              </a:solidFill>
              <a:latin typeface="+mj-lt"/>
              <a:ea typeface="Cabin Semi-Bold"/>
              <a:cs typeface="Cabin Semi-Bold"/>
              <a:sym typeface="Cabin Semi-Bold"/>
            </a:endParaRPr>
          </a:p>
        </p:txBody>
      </p:sp>
      <p:sp>
        <p:nvSpPr>
          <p:cNvPr id="6" name="TextBox 6"/>
          <p:cNvSpPr txBox="1"/>
          <p:nvPr/>
        </p:nvSpPr>
        <p:spPr>
          <a:xfrm>
            <a:off x="35404" y="5450533"/>
            <a:ext cx="2714718" cy="496739"/>
          </a:xfrm>
          <a:prstGeom prst="rect">
            <a:avLst/>
          </a:prstGeom>
        </p:spPr>
        <p:txBody>
          <a:bodyPr lIns="0" tIns="0" rIns="0" bIns="0" rtlCol="0" anchor="t">
            <a:spAutoFit/>
          </a:bodyPr>
          <a:lstStyle/>
          <a:p>
            <a:pPr lvl="0" algn="just">
              <a:lnSpc>
                <a:spcPct val="150000"/>
              </a:lnSpc>
              <a:spcBef>
                <a:spcPts val="600"/>
              </a:spcBef>
              <a:spcAft>
                <a:spcPts val="600"/>
              </a:spcAft>
            </a:pPr>
            <a:r>
              <a:rPr lang="en-US" sz="2400" b="1">
                <a:effectLst/>
                <a:latin typeface="Times New Roman" panose="02020603050405020304" pitchFamily="18" charset="0"/>
                <a:ea typeface="SimSun" panose="02010600030101010101" pitchFamily="2" charset="-122"/>
                <a:cs typeface="Times New Roman" panose="02020603050405020304" pitchFamily="18" charset="0"/>
              </a:rPr>
              <a:t>Quản</a:t>
            </a:r>
            <a:r>
              <a:rPr lang="vi-VN" sz="2400" b="1">
                <a:effectLst/>
                <a:latin typeface="Times New Roman" panose="02020603050405020304" pitchFamily="18" charset="0"/>
                <a:ea typeface="SimSun" panose="02010600030101010101" pitchFamily="2" charset="-122"/>
                <a:cs typeface="Times New Roman" panose="02020603050405020304" pitchFamily="18" charset="0"/>
              </a:rPr>
              <a:t> lí sản phẩm</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 name="AutoShape 16"/>
          <p:cNvSpPr/>
          <p:nvPr/>
        </p:nvSpPr>
        <p:spPr>
          <a:xfrm>
            <a:off x="864828" y="5064844"/>
            <a:ext cx="419100" cy="372537"/>
          </a:xfrm>
          <a:prstGeom prst="rect">
            <a:avLst/>
          </a:prstGeom>
          <a:solidFill>
            <a:srgbClr val="A066CB"/>
          </a:solidFill>
        </p:spPr>
        <p:txBody>
          <a:bodyPr/>
          <a:lstStyle/>
          <a:p>
            <a:endParaRPr lang="vi-VN"/>
          </a:p>
        </p:txBody>
      </p:sp>
      <p:sp>
        <p:nvSpPr>
          <p:cNvPr id="18" name="AutoShape 18"/>
          <p:cNvSpPr/>
          <p:nvPr/>
        </p:nvSpPr>
        <p:spPr>
          <a:xfrm>
            <a:off x="7488890" y="5145385"/>
            <a:ext cx="239988" cy="262851"/>
          </a:xfrm>
          <a:prstGeom prst="rect">
            <a:avLst/>
          </a:prstGeom>
          <a:solidFill>
            <a:srgbClr val="A066CB"/>
          </a:solidFill>
        </p:spPr>
        <p:txBody>
          <a:bodyPr/>
          <a:lstStyle/>
          <a:p>
            <a:endParaRPr lang="vi-VN"/>
          </a:p>
        </p:txBody>
      </p:sp>
      <p:sp>
        <p:nvSpPr>
          <p:cNvPr id="19" name="AutoShape 19"/>
          <p:cNvSpPr/>
          <p:nvPr/>
        </p:nvSpPr>
        <p:spPr>
          <a:xfrm>
            <a:off x="10718985" y="5121572"/>
            <a:ext cx="239988" cy="262851"/>
          </a:xfrm>
          <a:prstGeom prst="rect">
            <a:avLst/>
          </a:prstGeom>
          <a:solidFill>
            <a:srgbClr val="A066CB"/>
          </a:solidFill>
        </p:spPr>
        <p:txBody>
          <a:bodyPr/>
          <a:lstStyle/>
          <a:p>
            <a:endParaRPr lang="vi-VN"/>
          </a:p>
        </p:txBody>
      </p:sp>
      <p:sp>
        <p:nvSpPr>
          <p:cNvPr id="20" name="AutoShape 20"/>
          <p:cNvSpPr/>
          <p:nvPr/>
        </p:nvSpPr>
        <p:spPr>
          <a:xfrm>
            <a:off x="0" y="-446411"/>
            <a:ext cx="13497585" cy="791631"/>
          </a:xfrm>
          <a:prstGeom prst="rect">
            <a:avLst/>
          </a:prstGeom>
          <a:solidFill>
            <a:srgbClr val="1836B2"/>
          </a:solidFill>
        </p:spPr>
        <p:txBody>
          <a:bodyPr/>
          <a:lstStyle/>
          <a:p>
            <a:endParaRPr lang="vi-VN"/>
          </a:p>
        </p:txBody>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vi-VN"/>
          </a:p>
        </p:txBody>
      </p:sp>
      <p:sp>
        <p:nvSpPr>
          <p:cNvPr id="23" name="AutoShape 19">
            <a:extLst>
              <a:ext uri="{FF2B5EF4-FFF2-40B4-BE49-F238E27FC236}">
                <a16:creationId xmlns:a16="http://schemas.microsoft.com/office/drawing/2014/main" id="{134B4763-3B66-CA8B-382A-7E3B0068562A}"/>
              </a:ext>
            </a:extLst>
          </p:cNvPr>
          <p:cNvSpPr/>
          <p:nvPr/>
        </p:nvSpPr>
        <p:spPr>
          <a:xfrm>
            <a:off x="13989142" y="5121572"/>
            <a:ext cx="239988" cy="262851"/>
          </a:xfrm>
          <a:prstGeom prst="rect">
            <a:avLst/>
          </a:prstGeom>
          <a:solidFill>
            <a:srgbClr val="A066CB"/>
          </a:solidFill>
        </p:spPr>
        <p:txBody>
          <a:bodyPr/>
          <a:lstStyle/>
          <a:p>
            <a:endParaRPr lang="vi-VN"/>
          </a:p>
        </p:txBody>
      </p:sp>
      <p:sp>
        <p:nvSpPr>
          <p:cNvPr id="24" name="AutoShape 19">
            <a:extLst>
              <a:ext uri="{FF2B5EF4-FFF2-40B4-BE49-F238E27FC236}">
                <a16:creationId xmlns:a16="http://schemas.microsoft.com/office/drawing/2014/main" id="{1E78EB48-2102-75E2-6E3B-837CA59D753F}"/>
              </a:ext>
            </a:extLst>
          </p:cNvPr>
          <p:cNvSpPr/>
          <p:nvPr/>
        </p:nvSpPr>
        <p:spPr>
          <a:xfrm>
            <a:off x="17259299" y="5143500"/>
            <a:ext cx="239988" cy="262851"/>
          </a:xfrm>
          <a:prstGeom prst="rect">
            <a:avLst/>
          </a:prstGeom>
          <a:solidFill>
            <a:srgbClr val="A066CB"/>
          </a:solidFill>
        </p:spPr>
        <p:txBody>
          <a:bodyPr/>
          <a:lstStyle/>
          <a:p>
            <a:endParaRPr lang="vi-VN"/>
          </a:p>
        </p:txBody>
      </p:sp>
      <p:sp>
        <p:nvSpPr>
          <p:cNvPr id="25" name="AutoShape 16">
            <a:extLst>
              <a:ext uri="{FF2B5EF4-FFF2-40B4-BE49-F238E27FC236}">
                <a16:creationId xmlns:a16="http://schemas.microsoft.com/office/drawing/2014/main" id="{5F656632-971E-4446-686A-3BDCFFA6AAAA}"/>
              </a:ext>
            </a:extLst>
          </p:cNvPr>
          <p:cNvSpPr/>
          <p:nvPr/>
        </p:nvSpPr>
        <p:spPr>
          <a:xfrm>
            <a:off x="4169239" y="5064844"/>
            <a:ext cx="419100" cy="372537"/>
          </a:xfrm>
          <a:prstGeom prst="rect">
            <a:avLst/>
          </a:prstGeom>
          <a:solidFill>
            <a:srgbClr val="A066CB"/>
          </a:solidFill>
        </p:spPr>
        <p:txBody>
          <a:bodyPr/>
          <a:lstStyle/>
          <a:p>
            <a:endParaRPr lang="vi-VN"/>
          </a:p>
        </p:txBody>
      </p:sp>
      <p:sp>
        <p:nvSpPr>
          <p:cNvPr id="26" name="AutoShape 16">
            <a:extLst>
              <a:ext uri="{FF2B5EF4-FFF2-40B4-BE49-F238E27FC236}">
                <a16:creationId xmlns:a16="http://schemas.microsoft.com/office/drawing/2014/main" id="{F8BD53E8-13F5-F565-1DD0-F37458460363}"/>
              </a:ext>
            </a:extLst>
          </p:cNvPr>
          <p:cNvSpPr/>
          <p:nvPr/>
        </p:nvSpPr>
        <p:spPr>
          <a:xfrm>
            <a:off x="7441437" y="5078071"/>
            <a:ext cx="419100" cy="372537"/>
          </a:xfrm>
          <a:prstGeom prst="rect">
            <a:avLst/>
          </a:prstGeom>
          <a:solidFill>
            <a:srgbClr val="A066CB"/>
          </a:solidFill>
        </p:spPr>
        <p:txBody>
          <a:bodyPr/>
          <a:lstStyle/>
          <a:p>
            <a:endParaRPr lang="vi-VN"/>
          </a:p>
        </p:txBody>
      </p:sp>
      <p:sp>
        <p:nvSpPr>
          <p:cNvPr id="27" name="AutoShape 16">
            <a:extLst>
              <a:ext uri="{FF2B5EF4-FFF2-40B4-BE49-F238E27FC236}">
                <a16:creationId xmlns:a16="http://schemas.microsoft.com/office/drawing/2014/main" id="{621B0141-F123-02A0-86F4-1A559F9021C7}"/>
              </a:ext>
            </a:extLst>
          </p:cNvPr>
          <p:cNvSpPr/>
          <p:nvPr/>
        </p:nvSpPr>
        <p:spPr>
          <a:xfrm>
            <a:off x="10628010" y="5033814"/>
            <a:ext cx="419100" cy="372537"/>
          </a:xfrm>
          <a:prstGeom prst="rect">
            <a:avLst/>
          </a:prstGeom>
          <a:solidFill>
            <a:srgbClr val="A066CB"/>
          </a:solidFill>
        </p:spPr>
        <p:txBody>
          <a:bodyPr/>
          <a:lstStyle/>
          <a:p>
            <a:endParaRPr lang="vi-VN"/>
          </a:p>
        </p:txBody>
      </p:sp>
      <p:sp>
        <p:nvSpPr>
          <p:cNvPr id="28" name="AutoShape 16">
            <a:extLst>
              <a:ext uri="{FF2B5EF4-FFF2-40B4-BE49-F238E27FC236}">
                <a16:creationId xmlns:a16="http://schemas.microsoft.com/office/drawing/2014/main" id="{FFDB0F60-1F3C-6145-1F0D-7845AEC23C5E}"/>
              </a:ext>
            </a:extLst>
          </p:cNvPr>
          <p:cNvSpPr/>
          <p:nvPr/>
        </p:nvSpPr>
        <p:spPr>
          <a:xfrm>
            <a:off x="13909211" y="5078071"/>
            <a:ext cx="419100" cy="372537"/>
          </a:xfrm>
          <a:prstGeom prst="rect">
            <a:avLst/>
          </a:prstGeom>
          <a:solidFill>
            <a:srgbClr val="A066CB"/>
          </a:solidFill>
        </p:spPr>
        <p:txBody>
          <a:bodyPr/>
          <a:lstStyle/>
          <a:p>
            <a:endParaRPr lang="vi-VN"/>
          </a:p>
        </p:txBody>
      </p:sp>
      <p:sp>
        <p:nvSpPr>
          <p:cNvPr id="29" name="AutoShape 16">
            <a:extLst>
              <a:ext uri="{FF2B5EF4-FFF2-40B4-BE49-F238E27FC236}">
                <a16:creationId xmlns:a16="http://schemas.microsoft.com/office/drawing/2014/main" id="{80AB478A-ED9B-13B3-8674-167019475EB3}"/>
              </a:ext>
            </a:extLst>
          </p:cNvPr>
          <p:cNvSpPr/>
          <p:nvPr/>
        </p:nvSpPr>
        <p:spPr>
          <a:xfrm>
            <a:off x="17213622" y="5078071"/>
            <a:ext cx="419100" cy="372537"/>
          </a:xfrm>
          <a:prstGeom prst="rect">
            <a:avLst/>
          </a:prstGeom>
          <a:solidFill>
            <a:srgbClr val="A066CB"/>
          </a:solidFill>
        </p:spPr>
        <p:txBody>
          <a:bodyPr/>
          <a:lstStyle/>
          <a:p>
            <a:endParaRPr lang="vi-VN"/>
          </a:p>
        </p:txBody>
      </p:sp>
      <p:sp>
        <p:nvSpPr>
          <p:cNvPr id="30" name="TextBox 29">
            <a:extLst>
              <a:ext uri="{FF2B5EF4-FFF2-40B4-BE49-F238E27FC236}">
                <a16:creationId xmlns:a16="http://schemas.microsoft.com/office/drawing/2014/main" id="{B73E373A-83B6-426D-3A11-7E3143039773}"/>
              </a:ext>
            </a:extLst>
          </p:cNvPr>
          <p:cNvSpPr txBox="1"/>
          <p:nvPr/>
        </p:nvSpPr>
        <p:spPr>
          <a:xfrm>
            <a:off x="915225" y="5051692"/>
            <a:ext cx="381000" cy="369332"/>
          </a:xfrm>
          <a:prstGeom prst="rect">
            <a:avLst/>
          </a:prstGeom>
          <a:noFill/>
        </p:spPr>
        <p:txBody>
          <a:bodyPr wrap="square" rtlCol="0">
            <a:spAutoFit/>
          </a:bodyPr>
          <a:lstStyle/>
          <a:p>
            <a:r>
              <a:rPr lang="en-US">
                <a:solidFill>
                  <a:schemeClr val="bg1"/>
                </a:solidFill>
              </a:rPr>
              <a:t>1</a:t>
            </a:r>
            <a:endParaRPr lang="vi-VN">
              <a:solidFill>
                <a:schemeClr val="bg1"/>
              </a:solidFill>
            </a:endParaRPr>
          </a:p>
        </p:txBody>
      </p:sp>
      <p:sp>
        <p:nvSpPr>
          <p:cNvPr id="31" name="TextBox 30">
            <a:extLst>
              <a:ext uri="{FF2B5EF4-FFF2-40B4-BE49-F238E27FC236}">
                <a16:creationId xmlns:a16="http://schemas.microsoft.com/office/drawing/2014/main" id="{154064ED-EAF8-8CCB-8458-9700014A7BA8}"/>
              </a:ext>
            </a:extLst>
          </p:cNvPr>
          <p:cNvSpPr txBox="1"/>
          <p:nvPr/>
        </p:nvSpPr>
        <p:spPr>
          <a:xfrm>
            <a:off x="4222579" y="5037019"/>
            <a:ext cx="381000" cy="369332"/>
          </a:xfrm>
          <a:prstGeom prst="rect">
            <a:avLst/>
          </a:prstGeom>
          <a:noFill/>
        </p:spPr>
        <p:txBody>
          <a:bodyPr wrap="square" rtlCol="0">
            <a:spAutoFit/>
          </a:bodyPr>
          <a:lstStyle/>
          <a:p>
            <a:r>
              <a:rPr lang="en-US">
                <a:solidFill>
                  <a:schemeClr val="bg1"/>
                </a:solidFill>
              </a:rPr>
              <a:t>2</a:t>
            </a:r>
            <a:endParaRPr lang="vi-VN">
              <a:solidFill>
                <a:schemeClr val="bg1"/>
              </a:solidFill>
            </a:endParaRPr>
          </a:p>
        </p:txBody>
      </p:sp>
      <p:sp>
        <p:nvSpPr>
          <p:cNvPr id="32" name="TextBox 31">
            <a:extLst>
              <a:ext uri="{FF2B5EF4-FFF2-40B4-BE49-F238E27FC236}">
                <a16:creationId xmlns:a16="http://schemas.microsoft.com/office/drawing/2014/main" id="{CC77D843-2B2B-AB99-EBCD-CDC0D9000A43}"/>
              </a:ext>
            </a:extLst>
          </p:cNvPr>
          <p:cNvSpPr txBox="1"/>
          <p:nvPr/>
        </p:nvSpPr>
        <p:spPr>
          <a:xfrm>
            <a:off x="7481095" y="5037019"/>
            <a:ext cx="381000" cy="369332"/>
          </a:xfrm>
          <a:prstGeom prst="rect">
            <a:avLst/>
          </a:prstGeom>
          <a:noFill/>
        </p:spPr>
        <p:txBody>
          <a:bodyPr wrap="square" rtlCol="0">
            <a:spAutoFit/>
          </a:bodyPr>
          <a:lstStyle/>
          <a:p>
            <a:r>
              <a:rPr lang="en-US">
                <a:solidFill>
                  <a:schemeClr val="bg1"/>
                </a:solidFill>
              </a:rPr>
              <a:t>3</a:t>
            </a:r>
            <a:endParaRPr lang="vi-VN">
              <a:solidFill>
                <a:schemeClr val="bg1"/>
              </a:solidFill>
            </a:endParaRPr>
          </a:p>
        </p:txBody>
      </p:sp>
      <p:sp>
        <p:nvSpPr>
          <p:cNvPr id="33" name="TextBox 32">
            <a:extLst>
              <a:ext uri="{FF2B5EF4-FFF2-40B4-BE49-F238E27FC236}">
                <a16:creationId xmlns:a16="http://schemas.microsoft.com/office/drawing/2014/main" id="{DF476A3A-B5EE-C228-0562-7D6F97058D22}"/>
              </a:ext>
            </a:extLst>
          </p:cNvPr>
          <p:cNvSpPr txBox="1"/>
          <p:nvPr/>
        </p:nvSpPr>
        <p:spPr>
          <a:xfrm>
            <a:off x="10694374" y="5020766"/>
            <a:ext cx="381000" cy="369332"/>
          </a:xfrm>
          <a:prstGeom prst="rect">
            <a:avLst/>
          </a:prstGeom>
          <a:noFill/>
        </p:spPr>
        <p:txBody>
          <a:bodyPr wrap="square" rtlCol="0">
            <a:spAutoFit/>
          </a:bodyPr>
          <a:lstStyle/>
          <a:p>
            <a:r>
              <a:rPr lang="en-US">
                <a:solidFill>
                  <a:schemeClr val="bg1"/>
                </a:solidFill>
              </a:rPr>
              <a:t>4</a:t>
            </a:r>
            <a:endParaRPr lang="vi-VN">
              <a:solidFill>
                <a:schemeClr val="bg1"/>
              </a:solidFill>
            </a:endParaRPr>
          </a:p>
        </p:txBody>
      </p:sp>
      <p:sp>
        <p:nvSpPr>
          <p:cNvPr id="34" name="TextBox 33">
            <a:extLst>
              <a:ext uri="{FF2B5EF4-FFF2-40B4-BE49-F238E27FC236}">
                <a16:creationId xmlns:a16="http://schemas.microsoft.com/office/drawing/2014/main" id="{94B32FD7-737E-174A-2DA3-A1A451EB4A2B}"/>
              </a:ext>
            </a:extLst>
          </p:cNvPr>
          <p:cNvSpPr txBox="1"/>
          <p:nvPr/>
        </p:nvSpPr>
        <p:spPr>
          <a:xfrm>
            <a:off x="13962055" y="5066446"/>
            <a:ext cx="381000" cy="369332"/>
          </a:xfrm>
          <a:prstGeom prst="rect">
            <a:avLst/>
          </a:prstGeom>
          <a:noFill/>
        </p:spPr>
        <p:txBody>
          <a:bodyPr wrap="square" rtlCol="0">
            <a:spAutoFit/>
          </a:bodyPr>
          <a:lstStyle/>
          <a:p>
            <a:r>
              <a:rPr lang="en-US">
                <a:solidFill>
                  <a:schemeClr val="bg1"/>
                </a:solidFill>
              </a:rPr>
              <a:t>5</a:t>
            </a:r>
            <a:endParaRPr lang="vi-VN">
              <a:solidFill>
                <a:schemeClr val="bg1"/>
              </a:solidFill>
            </a:endParaRPr>
          </a:p>
        </p:txBody>
      </p:sp>
      <p:sp>
        <p:nvSpPr>
          <p:cNvPr id="38" name="TextBox 37">
            <a:extLst>
              <a:ext uri="{FF2B5EF4-FFF2-40B4-BE49-F238E27FC236}">
                <a16:creationId xmlns:a16="http://schemas.microsoft.com/office/drawing/2014/main" id="{813792C6-9058-2BDF-557F-DF108DCB25C0}"/>
              </a:ext>
            </a:extLst>
          </p:cNvPr>
          <p:cNvSpPr txBox="1"/>
          <p:nvPr/>
        </p:nvSpPr>
        <p:spPr>
          <a:xfrm>
            <a:off x="17267095" y="5066446"/>
            <a:ext cx="381000" cy="369332"/>
          </a:xfrm>
          <a:prstGeom prst="rect">
            <a:avLst/>
          </a:prstGeom>
          <a:noFill/>
        </p:spPr>
        <p:txBody>
          <a:bodyPr wrap="square" rtlCol="0">
            <a:spAutoFit/>
          </a:bodyPr>
          <a:lstStyle/>
          <a:p>
            <a:r>
              <a:rPr lang="en-US">
                <a:solidFill>
                  <a:schemeClr val="bg1"/>
                </a:solidFill>
              </a:rPr>
              <a:t>6</a:t>
            </a:r>
            <a:endParaRPr lang="vi-VN">
              <a:solidFill>
                <a:schemeClr val="bg1"/>
              </a:solidFill>
            </a:endParaRPr>
          </a:p>
        </p:txBody>
      </p:sp>
      <p:sp>
        <p:nvSpPr>
          <p:cNvPr id="39" name="TextBox 6">
            <a:extLst>
              <a:ext uri="{FF2B5EF4-FFF2-40B4-BE49-F238E27FC236}">
                <a16:creationId xmlns:a16="http://schemas.microsoft.com/office/drawing/2014/main" id="{7B0E9FD0-2986-8C0D-4C27-8870582FE96E}"/>
              </a:ext>
            </a:extLst>
          </p:cNvPr>
          <p:cNvSpPr txBox="1"/>
          <p:nvPr/>
        </p:nvSpPr>
        <p:spPr>
          <a:xfrm>
            <a:off x="3055720" y="4385973"/>
            <a:ext cx="2714718" cy="496739"/>
          </a:xfrm>
          <a:prstGeom prst="rect">
            <a:avLst/>
          </a:prstGeom>
        </p:spPr>
        <p:txBody>
          <a:bodyPr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Quản lí người dùng</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0" name="TextBox 6">
            <a:extLst>
              <a:ext uri="{FF2B5EF4-FFF2-40B4-BE49-F238E27FC236}">
                <a16:creationId xmlns:a16="http://schemas.microsoft.com/office/drawing/2014/main" id="{344C5596-297D-686A-62F5-AFCAA774FBFB}"/>
              </a:ext>
            </a:extLst>
          </p:cNvPr>
          <p:cNvSpPr txBox="1"/>
          <p:nvPr/>
        </p:nvSpPr>
        <p:spPr>
          <a:xfrm>
            <a:off x="5832768" y="5439393"/>
            <a:ext cx="3768431" cy="487634"/>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Quản lí danh mục sản phẩm</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1" name="TextBox 6">
            <a:extLst>
              <a:ext uri="{FF2B5EF4-FFF2-40B4-BE49-F238E27FC236}">
                <a16:creationId xmlns:a16="http://schemas.microsoft.com/office/drawing/2014/main" id="{87E7C51A-9266-48C4-D612-13B833D9D822}"/>
              </a:ext>
            </a:extLst>
          </p:cNvPr>
          <p:cNvSpPr txBox="1"/>
          <p:nvPr/>
        </p:nvSpPr>
        <p:spPr>
          <a:xfrm>
            <a:off x="9807915" y="4452198"/>
            <a:ext cx="2059290" cy="496739"/>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Xử lí đơn hàng</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2" name="TextBox 6">
            <a:extLst>
              <a:ext uri="{FF2B5EF4-FFF2-40B4-BE49-F238E27FC236}">
                <a16:creationId xmlns:a16="http://schemas.microsoft.com/office/drawing/2014/main" id="{BFFBD3F7-24DB-FD0A-CE82-0EB1F59547C9}"/>
              </a:ext>
            </a:extLst>
          </p:cNvPr>
          <p:cNvSpPr txBox="1"/>
          <p:nvPr/>
        </p:nvSpPr>
        <p:spPr>
          <a:xfrm>
            <a:off x="12930282" y="5470352"/>
            <a:ext cx="2995517" cy="496739"/>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Xem Chi tiết đơn hàng</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3" name="TextBox 6">
            <a:extLst>
              <a:ext uri="{FF2B5EF4-FFF2-40B4-BE49-F238E27FC236}">
                <a16:creationId xmlns:a16="http://schemas.microsoft.com/office/drawing/2014/main" id="{1F0E7D39-93D1-A593-C470-63EE337B751B}"/>
              </a:ext>
            </a:extLst>
          </p:cNvPr>
          <p:cNvSpPr txBox="1"/>
          <p:nvPr/>
        </p:nvSpPr>
        <p:spPr>
          <a:xfrm>
            <a:off x="15675481" y="4374670"/>
            <a:ext cx="2536319" cy="496739"/>
          </a:xfrm>
          <a:prstGeom prst="rect">
            <a:avLst/>
          </a:prstGeom>
        </p:spPr>
        <p:txBody>
          <a:bodyPr wrap="square" lIns="0" tIns="0" rIns="0" bIns="0" rtlCol="0" anchor="t">
            <a:spAutoFit/>
          </a:bodyPr>
          <a:lstStyle/>
          <a:p>
            <a:pPr lvl="0" algn="just">
              <a:lnSpc>
                <a:spcPct val="150000"/>
              </a:lnSpc>
              <a:spcBef>
                <a:spcPts val="600"/>
              </a:spcBef>
              <a:spcAft>
                <a:spcPts val="600"/>
              </a:spcAft>
            </a:pPr>
            <a:r>
              <a:rPr lang="vi-VN" sz="2400" b="1">
                <a:effectLst/>
                <a:latin typeface="Times New Roman" panose="02020603050405020304" pitchFamily="18" charset="0"/>
                <a:ea typeface="SimSun" panose="02010600030101010101" pitchFamily="2" charset="-122"/>
                <a:cs typeface="Times New Roman" panose="02020603050405020304" pitchFamily="18" charset="0"/>
              </a:rPr>
              <a:t>Đánh giá sản phẩm</a:t>
            </a:r>
            <a:endParaRPr lang="vi-VN" sz="240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4" name="Freeform 2">
            <a:extLst>
              <a:ext uri="{FF2B5EF4-FFF2-40B4-BE49-F238E27FC236}">
                <a16:creationId xmlns:a16="http://schemas.microsoft.com/office/drawing/2014/main" id="{7F1F07F3-3940-AD3F-FF01-8C88BDB162FB}"/>
              </a:ext>
            </a:extLst>
          </p:cNvPr>
          <p:cNvSpPr/>
          <p:nvPr/>
        </p:nvSpPr>
        <p:spPr>
          <a:xfrm>
            <a:off x="14935200" y="6896100"/>
            <a:ext cx="5886688" cy="5196158"/>
          </a:xfrm>
          <a:custGeom>
            <a:avLst/>
            <a:gdLst/>
            <a:ahLst/>
            <a:cxnLst/>
            <a:rect l="l" t="t" r="r" b="b"/>
            <a:pathLst>
              <a:path w="749691" h="769273">
                <a:moveTo>
                  <a:pt x="0" y="0"/>
                </a:moveTo>
                <a:lnTo>
                  <a:pt x="749691" y="0"/>
                </a:lnTo>
                <a:lnTo>
                  <a:pt x="749691" y="769273"/>
                </a:lnTo>
                <a:lnTo>
                  <a:pt x="0" y="769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grpSp>
        <p:nvGrpSpPr>
          <p:cNvPr id="45" name="Group 2">
            <a:extLst>
              <a:ext uri="{FF2B5EF4-FFF2-40B4-BE49-F238E27FC236}">
                <a16:creationId xmlns:a16="http://schemas.microsoft.com/office/drawing/2014/main" id="{7E4DE8B1-8D48-63AC-FFE9-CB696AD7D2A2}"/>
              </a:ext>
            </a:extLst>
          </p:cNvPr>
          <p:cNvGrpSpPr/>
          <p:nvPr/>
        </p:nvGrpSpPr>
        <p:grpSpPr>
          <a:xfrm>
            <a:off x="-1992840" y="7429500"/>
            <a:ext cx="4742962" cy="4392438"/>
            <a:chOff x="0" y="0"/>
            <a:chExt cx="5800804" cy="5372100"/>
          </a:xfrm>
        </p:grpSpPr>
        <p:sp>
          <p:nvSpPr>
            <p:cNvPr id="46" name="Freeform 3">
              <a:extLst>
                <a:ext uri="{FF2B5EF4-FFF2-40B4-BE49-F238E27FC236}">
                  <a16:creationId xmlns:a16="http://schemas.microsoft.com/office/drawing/2014/main" id="{AA8ED684-77D3-F7D3-BEAB-C3C88DC1A5A7}"/>
                </a:ext>
              </a:extLst>
            </p:cNvPr>
            <p:cNvSpPr/>
            <p:nvPr/>
          </p:nvSpPr>
          <p:spPr>
            <a:xfrm>
              <a:off x="0" y="0"/>
              <a:ext cx="5800804" cy="5372100"/>
            </a:xfrm>
            <a:custGeom>
              <a:avLst/>
              <a:gdLst/>
              <a:ahLst/>
              <a:cxnLst/>
              <a:rect l="l" t="t" r="r" b="b"/>
              <a:pathLst>
                <a:path w="5800804" h="5372100">
                  <a:moveTo>
                    <a:pt x="4250134" y="0"/>
                  </a:moveTo>
                  <a:lnTo>
                    <a:pt x="1550670" y="0"/>
                  </a:lnTo>
                  <a:lnTo>
                    <a:pt x="0" y="2686050"/>
                  </a:lnTo>
                  <a:lnTo>
                    <a:pt x="1550670" y="5372100"/>
                  </a:lnTo>
                  <a:lnTo>
                    <a:pt x="4250134" y="5372100"/>
                  </a:lnTo>
                  <a:lnTo>
                    <a:pt x="5800804" y="2686050"/>
                  </a:lnTo>
                  <a:lnTo>
                    <a:pt x="4250134" y="0"/>
                  </a:lnTo>
                  <a:close/>
                </a:path>
              </a:pathLst>
            </a:custGeom>
            <a:solidFill>
              <a:srgbClr val="A066CB"/>
            </a:solidFill>
          </p:spPr>
          <p:txBody>
            <a:bodyPr/>
            <a:lstStyle/>
            <a:p>
              <a:endParaRPr lang="vi-VN"/>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1193</Words>
  <Application>Microsoft Office PowerPoint</Application>
  <PresentationFormat>Custom</PresentationFormat>
  <Paragraphs>116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Arial</vt:lpstr>
      <vt:lpstr>Calibri</vt:lpstr>
      <vt:lpstr>Cabin Medium</vt:lpstr>
      <vt:lpstr>Cabin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CoSoNganh</dc:title>
  <cp:lastModifiedBy>Thuấn Khang La</cp:lastModifiedBy>
  <cp:revision>8</cp:revision>
  <dcterms:created xsi:type="dcterms:W3CDTF">2006-08-16T00:00:00Z</dcterms:created>
  <dcterms:modified xsi:type="dcterms:W3CDTF">2025-01-08T16:45:40Z</dcterms:modified>
  <dc:identifier>DAGbnXCPPBE</dc:identifier>
</cp:coreProperties>
</file>