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7" roundtripDataSignature="AMtx7mi5TWtPlsHgw0kZq+IB34F8ybq3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slide" Target="slides/slide40.xml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46" Type="http://schemas.openxmlformats.org/officeDocument/2006/relationships/slide" Target="slides/slide42.xml"/><Relationship Id="rId23" Type="http://schemas.openxmlformats.org/officeDocument/2006/relationships/slide" Target="slides/slide19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47" Type="http://customschemas.google.com/relationships/presentationmetadata" Target="meta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Fault: đặt chỉ số vòng lặp sai (do con người)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Error: Vòng lặp thực hiện nhiều lần (lỗi hệ thống)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Failure: Hệ thống hông báo: tràn bộ nhớ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Fault -&gt;Error -&gt;Failure</a:t>
            </a:r>
            <a:endParaRPr/>
          </a:p>
        </p:txBody>
      </p:sp>
      <p:sp>
        <p:nvSpPr>
          <p:cNvPr id="212" name="Google Shape;212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Vai trò này dành cho developer test code</a:t>
            </a:r>
            <a:endParaRPr/>
          </a:p>
        </p:txBody>
      </p:sp>
      <p:sp>
        <p:nvSpPr>
          <p:cNvPr id="252" name="Google Shape;252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Vai trò này dành cho tester</a:t>
            </a:r>
            <a:endParaRPr/>
          </a:p>
        </p:txBody>
      </p:sp>
      <p:sp>
        <p:nvSpPr>
          <p:cNvPr id="260" name="Google Shape;260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case dành cho test code</a:t>
            </a:r>
            <a:endParaRPr/>
          </a:p>
        </p:txBody>
      </p:sp>
      <p:sp>
        <p:nvSpPr>
          <p:cNvPr id="277" name="Google Shape;277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case loại này dung để Test các chức năng của hệ thống</a:t>
            </a:r>
            <a:endParaRPr/>
          </a:p>
        </p:txBody>
      </p:sp>
      <p:sp>
        <p:nvSpPr>
          <p:cNvPr id="293" name="Google Shape;293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acceptance testing (UAT)</a:t>
            </a:r>
            <a:b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acceptance testing (BAT)</a:t>
            </a:r>
            <a:r>
              <a:rPr lang="en-US"/>
              <a:t> </a:t>
            </a:r>
            <a:br>
              <a:rPr lang="en-US"/>
            </a:br>
            <a:endParaRPr/>
          </a:p>
        </p:txBody>
      </p:sp>
      <p:sp>
        <p:nvSpPr>
          <p:cNvPr id="358" name="Google Shape;358;p3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4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4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4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4"/>
          <p:cNvSpPr txBox="1"/>
          <p:nvPr>
            <p:ph type="ctr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4"/>
          <p:cNvSpPr txBox="1"/>
          <p:nvPr>
            <p:ph idx="1" type="subTitle"/>
          </p:nvPr>
        </p:nvSpPr>
        <p:spPr>
          <a:xfrm>
            <a:off x="825038" y="4455621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" name="Google Shape;23;p44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4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4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" name="Google Shape;26;p44"/>
          <p:cNvCxnSpPr/>
          <p:nvPr/>
        </p:nvCxnSpPr>
        <p:spPr>
          <a:xfrm>
            <a:off x="905744" y="4343400"/>
            <a:ext cx="740664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3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53"/>
          <p:cNvSpPr txBox="1"/>
          <p:nvPr>
            <p:ph idx="1" type="body"/>
          </p:nvPr>
        </p:nvSpPr>
        <p:spPr>
          <a:xfrm rot="5400000">
            <a:off x="2583179" y="85514"/>
            <a:ext cx="4023360" cy="7543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0" name="Google Shape;90;p53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53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53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54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54"/>
          <p:cNvSpPr txBox="1"/>
          <p:nvPr>
            <p:ph type="title"/>
          </p:nvPr>
        </p:nvSpPr>
        <p:spPr>
          <a:xfrm rot="5400000">
            <a:off x="4650802" y="2307652"/>
            <a:ext cx="5757421" cy="197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54"/>
          <p:cNvSpPr txBox="1"/>
          <p:nvPr>
            <p:ph idx="1" type="body"/>
          </p:nvPr>
        </p:nvSpPr>
        <p:spPr>
          <a:xfrm rot="5400000">
            <a:off x="650303" y="393126"/>
            <a:ext cx="5757420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8" name="Google Shape;98;p54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54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54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5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5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0" name="Google Shape;30;p45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5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5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6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6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6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6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7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4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47"/>
          <p:cNvSpPr txBox="1"/>
          <p:nvPr>
            <p:ph type="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7"/>
          <p:cNvSpPr txBox="1"/>
          <p:nvPr>
            <p:ph idx="1" type="body"/>
          </p:nvPr>
        </p:nvSpPr>
        <p:spPr>
          <a:xfrm>
            <a:off x="822960" y="4453128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47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7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7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7" name="Google Shape;47;p47"/>
          <p:cNvCxnSpPr/>
          <p:nvPr/>
        </p:nvCxnSpPr>
        <p:spPr>
          <a:xfrm>
            <a:off x="905744" y="4343400"/>
            <a:ext cx="740664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8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8"/>
          <p:cNvSpPr txBox="1"/>
          <p:nvPr>
            <p:ph idx="1" type="body"/>
          </p:nvPr>
        </p:nvSpPr>
        <p:spPr>
          <a:xfrm>
            <a:off x="822960" y="1845734"/>
            <a:ext cx="37033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1" name="Google Shape;51;p48"/>
          <p:cNvSpPr txBox="1"/>
          <p:nvPr>
            <p:ph idx="2" type="body"/>
          </p:nvPr>
        </p:nvSpPr>
        <p:spPr>
          <a:xfrm>
            <a:off x="4663440" y="1845736"/>
            <a:ext cx="3703320" cy="4023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2" name="Google Shape;52;p48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8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8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9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9"/>
          <p:cNvSpPr txBox="1"/>
          <p:nvPr>
            <p:ph idx="1" type="body"/>
          </p:nvPr>
        </p:nvSpPr>
        <p:spPr>
          <a:xfrm>
            <a:off x="82296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49"/>
          <p:cNvSpPr txBox="1"/>
          <p:nvPr>
            <p:ph idx="2" type="body"/>
          </p:nvPr>
        </p:nvSpPr>
        <p:spPr>
          <a:xfrm>
            <a:off x="822960" y="2582334"/>
            <a:ext cx="3703320" cy="328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9" name="Google Shape;59;p49"/>
          <p:cNvSpPr txBox="1"/>
          <p:nvPr>
            <p:ph idx="3" type="body"/>
          </p:nvPr>
        </p:nvSpPr>
        <p:spPr>
          <a:xfrm>
            <a:off x="466344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49"/>
          <p:cNvSpPr txBox="1"/>
          <p:nvPr>
            <p:ph idx="4" type="body"/>
          </p:nvPr>
        </p:nvSpPr>
        <p:spPr>
          <a:xfrm>
            <a:off x="4663440" y="2582334"/>
            <a:ext cx="3703320" cy="328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1" name="Google Shape;61;p49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9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9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0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0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0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0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1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51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51"/>
          <p:cNvSpPr txBox="1"/>
          <p:nvPr>
            <p:ph type="title"/>
          </p:nvPr>
        </p:nvSpPr>
        <p:spPr>
          <a:xfrm>
            <a:off x="342900" y="594359"/>
            <a:ext cx="24003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1"/>
          <p:cNvSpPr txBox="1"/>
          <p:nvPr>
            <p:ph idx="1" type="body"/>
          </p:nvPr>
        </p:nvSpPr>
        <p:spPr>
          <a:xfrm>
            <a:off x="3460237" y="731520"/>
            <a:ext cx="5009393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4" name="Google Shape;74;p51"/>
          <p:cNvSpPr txBox="1"/>
          <p:nvPr>
            <p:ph idx="2" type="body"/>
          </p:nvPr>
        </p:nvSpPr>
        <p:spPr>
          <a:xfrm>
            <a:off x="342900" y="2926080"/>
            <a:ext cx="24003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51"/>
          <p:cNvSpPr txBox="1"/>
          <p:nvPr>
            <p:ph idx="10" type="dt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1"/>
          <p:cNvSpPr txBox="1"/>
          <p:nvPr>
            <p:ph idx="11" type="ftr"/>
          </p:nvPr>
        </p:nvSpPr>
        <p:spPr>
          <a:xfrm>
            <a:off x="3600450" y="6459786"/>
            <a:ext cx="34861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1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2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52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52"/>
          <p:cNvSpPr txBox="1"/>
          <p:nvPr>
            <p:ph type="title"/>
          </p:nvPr>
        </p:nvSpPr>
        <p:spPr>
          <a:xfrm>
            <a:off x="822960" y="5074920"/>
            <a:ext cx="7589520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82" name="Google Shape;82;p52"/>
          <p:cNvPicPr preferRelativeResize="0"/>
          <p:nvPr>
            <p:ph idx="2" type="pic"/>
          </p:nvPr>
        </p:nvPicPr>
        <p:blipFill/>
        <p:spPr>
          <a:xfrm>
            <a:off x="12" y="0"/>
            <a:ext cx="9143989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83" name="Google Shape;83;p52"/>
          <p:cNvSpPr txBox="1"/>
          <p:nvPr>
            <p:ph idx="1" type="body"/>
          </p:nvPr>
        </p:nvSpPr>
        <p:spPr>
          <a:xfrm>
            <a:off x="822959" y="5907024"/>
            <a:ext cx="7589520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4" name="Google Shape;84;p52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2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52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3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43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43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43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3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43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43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43"/>
          <p:cNvCxnSpPr/>
          <p:nvPr/>
        </p:nvCxnSpPr>
        <p:spPr>
          <a:xfrm>
            <a:off x="895149" y="1737845"/>
            <a:ext cx="74752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/>
          <p:nvPr>
            <p:ph type="ctr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alibri"/>
              <a:buNone/>
            </a:pPr>
            <a:r>
              <a:rPr lang="en-US" sz="5400"/>
              <a:t>SOFTWARE TESTING AND QUALITY ASSURANCE</a:t>
            </a:r>
            <a:endParaRPr/>
          </a:p>
        </p:txBody>
      </p:sp>
      <p:sp>
        <p:nvSpPr>
          <p:cNvPr id="106" name="Google Shape;106;p1"/>
          <p:cNvSpPr txBox="1"/>
          <p:nvPr>
            <p:ph idx="1" type="subTitle"/>
          </p:nvPr>
        </p:nvSpPr>
        <p:spPr>
          <a:xfrm>
            <a:off x="825038" y="4455621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DINH THI MY CANH</a:t>
            </a:r>
            <a:endParaRPr/>
          </a:p>
        </p:txBody>
      </p:sp>
      <p:sp>
        <p:nvSpPr>
          <p:cNvPr id="107" name="Google Shape;107;p1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1.Quality revolution</a:t>
            </a:r>
            <a:endParaRPr/>
          </a:p>
        </p:txBody>
      </p:sp>
      <p:sp>
        <p:nvSpPr>
          <p:cNvPr id="170" name="Google Shape;170;p10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800"/>
              <a:t>“Lean principle” was developed by Taiichi Ohno of Toyota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“A systematic approach to identifying and eliminating waste through continuous improvement, flowing the product at the pull of the customer in pursuit of perfection.”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id="171" name="Google Shape;171;p10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hewhartcycle" id="172" name="Google Shape;17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9931" y="4238494"/>
            <a:ext cx="6497406" cy="2084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73367" y="6459786"/>
            <a:ext cx="2665496" cy="314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1.Quality revolution</a:t>
            </a:r>
            <a:endParaRPr/>
          </a:p>
        </p:txBody>
      </p:sp>
      <p:sp>
        <p:nvSpPr>
          <p:cNvPr id="179" name="Google Shape;179;p11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800"/>
              <a:t> In 1954, Juran spurred the move from SQC to TQC (Total Quality Control)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800"/>
              <a:t> Key Elements of TQC: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Quality comes first, not short-term profits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The customer comes first, not the producer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Decisions are based on facts and data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Management is participatory and respectful of all employees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Management is driven by cross-functional committees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id="180" name="Google Shape;180;p11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1.Quality revolution</a:t>
            </a:r>
            <a:endParaRPr/>
          </a:p>
        </p:txBody>
      </p:sp>
      <p:sp>
        <p:nvSpPr>
          <p:cNvPr id="186" name="Google Shape;186;p12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427038" lvl="0" marL="427038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 sz="1800"/>
              <a:t> </a:t>
            </a:r>
            <a:r>
              <a:rPr lang="en-US" sz="2400"/>
              <a:t>National Broadcasting Corporation (NBC) of United States broadcast a documentary</a:t>
            </a:r>
            <a:endParaRPr/>
          </a:p>
          <a:p>
            <a:pPr indent="0" lvl="0" marL="0" rtl="0" algn="ctr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600"/>
              <a:buNone/>
            </a:pPr>
            <a:r>
              <a:rPr b="1" lang="en-US" sz="1600">
                <a:solidFill>
                  <a:srgbClr val="0070C0"/>
                </a:solidFill>
              </a:rPr>
              <a:t>“</a:t>
            </a:r>
            <a:r>
              <a:rPr lang="en-US" sz="1600">
                <a:solidFill>
                  <a:srgbClr val="0070C0"/>
                </a:solidFill>
              </a:rPr>
              <a:t>If Japan Can ... Why Can’t We?” on June 24</a:t>
            </a:r>
            <a:r>
              <a:rPr baseline="30000" lang="en-US" sz="1600">
                <a:solidFill>
                  <a:srgbClr val="0070C0"/>
                </a:solidFill>
              </a:rPr>
              <a:t>th</a:t>
            </a:r>
            <a:r>
              <a:rPr lang="en-US" sz="1600">
                <a:solidFill>
                  <a:srgbClr val="0070C0"/>
                </a:solidFill>
              </a:rPr>
              <a:t>, 1980</a:t>
            </a:r>
            <a:endParaRPr sz="1600">
              <a:solidFill>
                <a:srgbClr val="0070C0"/>
              </a:solidFill>
            </a:endParaRPr>
          </a:p>
          <a:p>
            <a:pPr indent="-427038" lvl="0" marL="427038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b="1" lang="en-US" sz="2400"/>
              <a:t> </a:t>
            </a:r>
            <a:r>
              <a:rPr lang="en-US" sz="2400"/>
              <a:t>Leaders in United States started emphasizing on quality</a:t>
            </a:r>
            <a:endParaRPr sz="2400"/>
          </a:p>
          <a:p>
            <a:pPr indent="-427038" lvl="0" marL="427038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 In 1987 Malcolm Baldrige National Quality Award was introduced in U.S.A </a:t>
            </a:r>
            <a:endParaRPr sz="2400"/>
          </a:p>
          <a:p>
            <a:pPr indent="0" lvl="0" marL="0" rtl="0" algn="ctr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rgbClr val="0070C0"/>
                </a:solidFill>
              </a:rPr>
              <a:t> Similar to the Deming prize in Japan</a:t>
            </a:r>
            <a:endParaRPr>
              <a:solidFill>
                <a:srgbClr val="0070C0"/>
              </a:solidFill>
            </a:endParaRPr>
          </a:p>
          <a:p>
            <a:pPr indent="-427038" lvl="0" marL="427038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 In Baldrige National Award the quality is viewed as:</a:t>
            </a:r>
            <a:endParaRPr/>
          </a:p>
          <a:p>
            <a:pPr indent="0" lvl="0" marL="0" rtl="0" algn="ctr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rgbClr val="0070C0"/>
                </a:solidFill>
              </a:rPr>
              <a:t>Something defined by the customer</a:t>
            </a:r>
            <a:endParaRPr/>
          </a:p>
          <a:p>
            <a:pPr indent="-427038" lvl="0" marL="427038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 In Deming prize, the quality is viewed as:</a:t>
            </a:r>
            <a:endParaRPr/>
          </a:p>
          <a:p>
            <a:pPr indent="0" lvl="0" marL="0" rtl="0" algn="ctr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rgbClr val="0070C0"/>
                </a:solidFill>
              </a:rPr>
              <a:t>   Something defined by the producer by conformance to specifications</a:t>
            </a:r>
            <a:endParaRPr b="1">
              <a:solidFill>
                <a:srgbClr val="0070C0"/>
              </a:solidFill>
            </a:endParaRPr>
          </a:p>
        </p:txBody>
      </p:sp>
      <p:sp>
        <p:nvSpPr>
          <p:cNvPr id="187" name="Google Shape;187;p12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2. Software quality</a:t>
            </a:r>
            <a:endParaRPr/>
          </a:p>
        </p:txBody>
      </p:sp>
      <p:sp>
        <p:nvSpPr>
          <p:cNvPr id="193" name="Google Shape;193;p13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800"/>
              <a:t>Five Views of Software Quality: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Transcendental view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User’s view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Manufacturing view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Product view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Value-based view</a:t>
            </a:r>
            <a:endParaRPr/>
          </a:p>
          <a:p>
            <a:pPr indent="-249237" lvl="0" marL="427038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b="1" sz="2800">
              <a:solidFill>
                <a:srgbClr val="0070C0"/>
              </a:solidFill>
            </a:endParaRPr>
          </a:p>
        </p:txBody>
      </p:sp>
      <p:sp>
        <p:nvSpPr>
          <p:cNvPr id="194" name="Google Shape;194;p13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2. Software quality</a:t>
            </a:r>
            <a:endParaRPr/>
          </a:p>
        </p:txBody>
      </p:sp>
      <p:sp>
        <p:nvSpPr>
          <p:cNvPr id="200" name="Google Shape;200;p14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800"/>
              <a:t> Software Quality in terms of quality factors and criteria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 A quality factor represents behavioral characteristic of a system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Examples: correctness, reliability, efficiency, and testability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A quality criterion is an attribute of a quality factor that is related to software development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 Example: modularity is an attribute of  software architecture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800"/>
              <a:t> Quality Models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Examples: ISO 9126, CMM, TPI, and TMM</a:t>
            </a:r>
            <a:endParaRPr/>
          </a:p>
          <a:p>
            <a:pPr indent="-249237" lvl="0" marL="427038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b="1" sz="2800">
              <a:solidFill>
                <a:srgbClr val="0070C0"/>
              </a:solidFill>
            </a:endParaRPr>
          </a:p>
        </p:txBody>
      </p:sp>
      <p:sp>
        <p:nvSpPr>
          <p:cNvPr id="201" name="Google Shape;201;p14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5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3.Verification and validation</a:t>
            </a:r>
            <a:endParaRPr/>
          </a:p>
        </p:txBody>
      </p:sp>
      <p:sp>
        <p:nvSpPr>
          <p:cNvPr id="207" name="Google Shape;207;p15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92500"/>
          </a:bodyPr>
          <a:lstStyle/>
          <a:p>
            <a:pPr indent="-164465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oto Sans Symbols"/>
              <a:buChar char="▪"/>
            </a:pPr>
            <a:r>
              <a:rPr lang="en-US" sz="2800"/>
              <a:t>Verification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Char char="◦"/>
            </a:pPr>
            <a:r>
              <a:rPr lang="en-US" sz="2400">
                <a:solidFill>
                  <a:srgbClr val="0070C0"/>
                </a:solidFill>
              </a:rPr>
              <a:t>Evaluation of software system that help in determining whether the product of a given development phase satisfy the requirements established before the start of that phase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Char char="◦"/>
            </a:pPr>
            <a:r>
              <a:rPr lang="en-US" sz="2000"/>
              <a:t>Building the product correctly</a:t>
            </a:r>
            <a:endParaRPr sz="2000"/>
          </a:p>
          <a:p>
            <a:pPr indent="-164465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Noto Sans Symbols"/>
              <a:buChar char="▪"/>
            </a:pPr>
            <a:r>
              <a:rPr lang="en-US" sz="2800"/>
              <a:t>Validation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Char char="◦"/>
            </a:pPr>
            <a:r>
              <a:rPr lang="en-US" sz="2400">
                <a:solidFill>
                  <a:srgbClr val="0070C0"/>
                </a:solidFill>
              </a:rPr>
              <a:t>Evaluation of software system that help in determining whether the product meets its intended use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Char char="◦"/>
            </a:pPr>
            <a:r>
              <a:rPr lang="en-US" sz="2000"/>
              <a:t>Building the correct product</a:t>
            </a:r>
            <a:endParaRPr/>
          </a:p>
          <a:p>
            <a:pPr indent="-18796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Noto Sans Symbols"/>
              <a:buChar char="▪"/>
            </a:pPr>
            <a:r>
              <a:rPr lang="en-US" sz="3200"/>
              <a:t>V&amp;V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600"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800"/>
          </a:p>
        </p:txBody>
      </p:sp>
      <p:sp>
        <p:nvSpPr>
          <p:cNvPr id="208" name="Google Shape;208;p15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4. Failure, error, fault, and defect</a:t>
            </a:r>
            <a:endParaRPr/>
          </a:p>
        </p:txBody>
      </p:sp>
      <p:sp>
        <p:nvSpPr>
          <p:cNvPr id="215" name="Google Shape;215;p16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800"/>
              <a:t>Failure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 </a:t>
            </a:r>
            <a:r>
              <a:rPr lang="en-US" sz="2400">
                <a:solidFill>
                  <a:srgbClr val="0070C0"/>
                </a:solidFill>
              </a:rPr>
              <a:t>A </a:t>
            </a:r>
            <a:r>
              <a:rPr i="1" lang="en-US" sz="2400">
                <a:solidFill>
                  <a:srgbClr val="0070C0"/>
                </a:solidFill>
              </a:rPr>
              <a:t>failure</a:t>
            </a:r>
            <a:r>
              <a:rPr lang="en-US" sz="2400">
                <a:solidFill>
                  <a:srgbClr val="0070C0"/>
                </a:solidFill>
              </a:rPr>
              <a:t> is said to occur whenever the external behavior of a system does not conform to that prescribed in the system specification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800"/>
              <a:t>Error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 </a:t>
            </a:r>
            <a:r>
              <a:rPr lang="en-US" sz="2400">
                <a:solidFill>
                  <a:srgbClr val="0070C0"/>
                </a:solidFill>
              </a:rPr>
              <a:t>An </a:t>
            </a:r>
            <a:r>
              <a:rPr i="1" lang="en-US" sz="2400">
                <a:solidFill>
                  <a:srgbClr val="0070C0"/>
                </a:solidFill>
              </a:rPr>
              <a:t>error</a:t>
            </a:r>
            <a:r>
              <a:rPr lang="en-US" sz="2400">
                <a:solidFill>
                  <a:srgbClr val="0070C0"/>
                </a:solidFill>
              </a:rPr>
              <a:t> is a state of the system.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-US" sz="2400">
                <a:solidFill>
                  <a:srgbClr val="0070C0"/>
                </a:solidFill>
              </a:rPr>
              <a:t> An </a:t>
            </a:r>
            <a:r>
              <a:rPr i="1" lang="en-US" sz="2400">
                <a:solidFill>
                  <a:srgbClr val="0070C0"/>
                </a:solidFill>
              </a:rPr>
              <a:t>error</a:t>
            </a:r>
            <a:r>
              <a:rPr lang="en-US" sz="2400">
                <a:solidFill>
                  <a:srgbClr val="0070C0"/>
                </a:solidFill>
              </a:rPr>
              <a:t> state could lead to a </a:t>
            </a:r>
            <a:r>
              <a:rPr i="1" lang="en-US" sz="2400">
                <a:solidFill>
                  <a:srgbClr val="0070C0"/>
                </a:solidFill>
              </a:rPr>
              <a:t>failure</a:t>
            </a:r>
            <a:r>
              <a:rPr lang="en-US" sz="2400">
                <a:solidFill>
                  <a:srgbClr val="0070C0"/>
                </a:solidFill>
              </a:rPr>
              <a:t> in the absence of any corrective action by the system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800"/>
              <a:t>Fault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-US" sz="2400">
                <a:solidFill>
                  <a:srgbClr val="0070C0"/>
                </a:solidFill>
              </a:rPr>
              <a:t>A </a:t>
            </a:r>
            <a:r>
              <a:rPr i="1" lang="en-US" sz="2400">
                <a:solidFill>
                  <a:srgbClr val="0070C0"/>
                </a:solidFill>
              </a:rPr>
              <a:t>fault</a:t>
            </a:r>
            <a:r>
              <a:rPr lang="en-US" sz="2400">
                <a:solidFill>
                  <a:srgbClr val="0070C0"/>
                </a:solidFill>
              </a:rPr>
              <a:t> is the adjudged cause of an </a:t>
            </a:r>
            <a:r>
              <a:rPr i="1" lang="en-US" sz="2400">
                <a:solidFill>
                  <a:srgbClr val="0070C0"/>
                </a:solidFill>
              </a:rPr>
              <a:t>error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800"/>
              <a:t>Defect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-US" sz="2400">
                <a:solidFill>
                  <a:srgbClr val="0070C0"/>
                </a:solidFill>
              </a:rPr>
              <a:t>It is synonymous of </a:t>
            </a:r>
            <a:r>
              <a:rPr i="1" lang="en-US" sz="2400">
                <a:solidFill>
                  <a:srgbClr val="0070C0"/>
                </a:solidFill>
              </a:rPr>
              <a:t>fault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-US" sz="2400">
                <a:solidFill>
                  <a:srgbClr val="0070C0"/>
                </a:solidFill>
              </a:rPr>
              <a:t>It a.k.a. </a:t>
            </a:r>
            <a:r>
              <a:rPr i="1" lang="en-US" sz="2400">
                <a:solidFill>
                  <a:srgbClr val="0070C0"/>
                </a:solidFill>
              </a:rPr>
              <a:t>bug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216" name="Google Shape;216;p16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7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4. Failure, error, fault, and defect</a:t>
            </a:r>
            <a:endParaRPr/>
          </a:p>
        </p:txBody>
      </p:sp>
      <p:sp>
        <p:nvSpPr>
          <p:cNvPr id="222" name="Google Shape;222;p17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3" name="Google Shape;223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4401" y="1859910"/>
            <a:ext cx="6170943" cy="402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8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4. Failure, error, fault, and defect</a:t>
            </a:r>
            <a:endParaRPr/>
          </a:p>
        </p:txBody>
      </p:sp>
      <p:sp>
        <p:nvSpPr>
          <p:cNvPr id="229" name="Google Shape;229;p18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1" name="Google Shape;23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9607" y="1866761"/>
            <a:ext cx="6622321" cy="4110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5. QA, QC, Testing </a:t>
            </a:r>
            <a:endParaRPr/>
          </a:p>
        </p:txBody>
      </p:sp>
      <p:sp>
        <p:nvSpPr>
          <p:cNvPr id="238" name="Google Shape;238;p19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342900" lvl="0" marL="355600" marR="377825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Quality Assurance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1" marL="648208" marR="377825" rtl="0" algn="l">
              <a:lnSpc>
                <a:spcPct val="106666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 process for providing adequate assurance  that the software products and processes in the product life cycle  conform to their specific requirements and adhere to their  established plans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15900" lvl="0" marL="355600" rtl="0" algn="l">
              <a:lnSpc>
                <a:spcPct val="108000"/>
              </a:lnSpc>
              <a:spcBef>
                <a:spcPts val="415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rtl="0" algn="l">
              <a:lnSpc>
                <a:spcPct val="108000"/>
              </a:lnSpc>
              <a:spcBef>
                <a:spcPts val="215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Quality Control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1" marL="648208" rtl="0" algn="l">
              <a:lnSpc>
                <a:spcPct val="120000"/>
              </a:lnSpc>
              <a:spcBef>
                <a:spcPts val="215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 set of activities designed to evaluate a developed working product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15900" lvl="0" marL="355600" marR="5080" rtl="0" algn="l">
              <a:lnSpc>
                <a:spcPct val="96000"/>
              </a:lnSpc>
              <a:spcBef>
                <a:spcPts val="865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5080" rtl="0" algn="l">
              <a:lnSpc>
                <a:spcPct val="96000"/>
              </a:lnSpc>
              <a:spcBef>
                <a:spcPts val="665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Testing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1" marL="648208" marR="5080" rtl="0" algn="l">
              <a:lnSpc>
                <a:spcPct val="106666"/>
              </a:lnSpc>
              <a:spcBef>
                <a:spcPts val="665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The process of executing a system with the intent of finding  defects including test planning prior to the execution of the test  cases.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39" name="Google Shape;239;p19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0" name="Google Shape;24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5344" y="5659544"/>
            <a:ext cx="1171575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Hình thức đánh giá</a:t>
            </a:r>
            <a:endParaRPr/>
          </a:p>
        </p:txBody>
      </p:sp>
      <p:sp>
        <p:nvSpPr>
          <p:cNvPr id="113" name="Google Shape;113;p2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US" sz="2800"/>
              <a:t>Điểm quá trình: 40%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 sz="2600"/>
              <a:t>Điểm danh + Một số bài thực hành + báo cáo</a:t>
            </a:r>
            <a:endParaRPr sz="2600"/>
          </a:p>
          <a:p>
            <a:pPr indent="-1778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US" sz="2800"/>
              <a:t>Cuối kỳ: 60% 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 sz="2600"/>
              <a:t>Thi vấn đáp</a:t>
            </a:r>
            <a:endParaRPr sz="2600"/>
          </a:p>
        </p:txBody>
      </p:sp>
      <p:sp>
        <p:nvSpPr>
          <p:cNvPr id="114" name="Google Shape;114;p2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0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5. QA, QC, Testing</a:t>
            </a:r>
            <a:endParaRPr/>
          </a:p>
        </p:txBody>
      </p:sp>
      <p:sp>
        <p:nvSpPr>
          <p:cNvPr id="246" name="Google Shape;246;p20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key difference to remember is that</a:t>
            </a:r>
            <a:endParaRPr/>
          </a:p>
          <a:p>
            <a:pPr indent="-571500" lvl="0" marL="927100" marR="153416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b="1" i="1" lang="en-US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Quality Assurance is interested in the process  whereas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27000" lvl="0" marL="9271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b="1" i="1" lang="en-US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Testing and Quality Control are interested in the product.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91440" rtl="0" algn="l">
              <a:lnSpc>
                <a:spcPct val="100000"/>
              </a:lnSpc>
              <a:spcBef>
                <a:spcPts val="205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127000" lvl="0" marL="355600" marR="681355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Having a testing component in your development process  demonstrates a higher degree of quality (as in QA).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47" name="Google Shape;247;p20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8" name="Google Shape;24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80972" y="5535790"/>
            <a:ext cx="1171575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1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6. Role of testing (1)</a:t>
            </a:r>
            <a:endParaRPr/>
          </a:p>
        </p:txBody>
      </p:sp>
      <p:sp>
        <p:nvSpPr>
          <p:cNvPr id="255" name="Google Shape;255;p21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92500" lnSpcReduction="20000"/>
          </a:bodyPr>
          <a:lstStyle/>
          <a:p>
            <a:pPr indent="-152717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oto Sans Symbols"/>
              <a:buChar char="▪"/>
            </a:pPr>
            <a:r>
              <a:rPr lang="en-US" sz="2600"/>
              <a:t>Software quality assessment divide into two categories:</a:t>
            </a:r>
            <a:endParaRPr sz="2600"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Char char="◦"/>
            </a:pPr>
            <a:r>
              <a:rPr lang="en-US" sz="2400"/>
              <a:t> </a:t>
            </a:r>
            <a:r>
              <a:rPr lang="en-US" sz="2400">
                <a:solidFill>
                  <a:srgbClr val="0070C0"/>
                </a:solidFill>
              </a:rPr>
              <a:t>Static analysis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Char char="◦"/>
            </a:pPr>
            <a:r>
              <a:rPr lang="en-US" sz="2000"/>
              <a:t>It examines the code and reasons over all behaviors that might arise during run time</a:t>
            </a:r>
            <a:endParaRPr/>
          </a:p>
          <a:p>
            <a:pPr indent="-182880" lvl="3" marL="74980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Char char="◦"/>
            </a:pPr>
            <a:r>
              <a:rPr lang="en-US" sz="1800"/>
              <a:t>Examples: code review, inspection, walk-through, algorithm analysis, and</a:t>
            </a:r>
            <a:br>
              <a:rPr lang="en-US" sz="1800"/>
            </a:br>
            <a:r>
              <a:rPr lang="en-US" sz="1800"/>
              <a:t>proof of correctness </a:t>
            </a:r>
            <a:endParaRPr sz="1800"/>
          </a:p>
          <a:p>
            <a:pPr indent="-77152" lvl="3" marL="74980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800"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Char char="◦"/>
            </a:pPr>
            <a:r>
              <a:rPr lang="en-US" sz="2400">
                <a:solidFill>
                  <a:srgbClr val="0070C0"/>
                </a:solidFill>
              </a:rPr>
              <a:t>Dynamic analysis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Char char="◦"/>
            </a:pPr>
            <a:r>
              <a:rPr lang="en-US" sz="2000"/>
              <a:t>Actual program execution to expose possible program failure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Char char="◦"/>
            </a:pPr>
            <a:r>
              <a:rPr lang="en-US" sz="2000"/>
              <a:t>One observe some representative program behavior, and reach conclusion about the quality of the system</a:t>
            </a:r>
            <a:endParaRPr/>
          </a:p>
          <a:p>
            <a:pPr indent="-65405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000"/>
          </a:p>
          <a:p>
            <a:pPr indent="-152717" lvl="0" marL="9144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▪"/>
            </a:pPr>
            <a:r>
              <a:rPr lang="en-US" sz="2600"/>
              <a:t>Static and Dynamic Analysis are complementary in nature</a:t>
            </a:r>
            <a:endParaRPr/>
          </a:p>
          <a:p>
            <a:pPr indent="-152717" lvl="0" marL="9144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Noto Sans Symbols"/>
              <a:buChar char="▪"/>
            </a:pPr>
            <a:r>
              <a:rPr lang="en-US" sz="2600"/>
              <a:t> Focus is to combines the strengths of both approaches</a:t>
            </a:r>
            <a:endParaRPr sz="2600"/>
          </a:p>
          <a:p>
            <a:pPr indent="0" lvl="0" marL="9144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800"/>
          </a:p>
        </p:txBody>
      </p:sp>
      <p:sp>
        <p:nvSpPr>
          <p:cNvPr id="256" name="Google Shape;256;p21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2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6. Role of the Testing (2)</a:t>
            </a:r>
            <a:endParaRPr/>
          </a:p>
        </p:txBody>
      </p:sp>
      <p:sp>
        <p:nvSpPr>
          <p:cNvPr id="263" name="Google Shape;263;p22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34290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The Testing Group provides important technical services, including: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87019" lvl="1" marL="756285" rtl="0" algn="l">
              <a:lnSpc>
                <a:spcPct val="100000"/>
              </a:lnSpc>
              <a:spcBef>
                <a:spcPts val="684"/>
              </a:spcBef>
              <a:spcAft>
                <a:spcPts val="0"/>
              </a:spcAft>
              <a:buSzPts val="2000"/>
              <a:buChar char="–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Finding and reporting bugs.</a:t>
            </a:r>
            <a:endParaRPr/>
          </a:p>
          <a:p>
            <a:pPr indent="-287019" lvl="1" marL="756285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SzPts val="2000"/>
              <a:buChar char="–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Identifying weak areas of the program.</a:t>
            </a:r>
            <a:endParaRPr/>
          </a:p>
          <a:p>
            <a:pPr indent="-287019" lvl="1" marL="756285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SzPts val="2000"/>
              <a:buChar char="–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Identifying high risk areas of a project.</a:t>
            </a:r>
            <a:endParaRPr/>
          </a:p>
          <a:p>
            <a:pPr indent="-287019" lvl="1" marL="756285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SzPts val="2000"/>
              <a:buChar char="–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Explaining findings in ways that help</a:t>
            </a:r>
            <a:endParaRPr/>
          </a:p>
          <a:p>
            <a:pPr indent="-229235" lvl="2" marL="11557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Engineering solve or fix the problems.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9235" lvl="2" marL="1155700" rtl="0" algn="l">
              <a:lnSpc>
                <a:spcPct val="100000"/>
              </a:lnSpc>
              <a:spcBef>
                <a:spcPts val="834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The customer service staff help customers.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9235" lvl="2" marL="1155700" rtl="0" algn="l">
              <a:lnSpc>
                <a:spcPct val="100000"/>
              </a:lnSpc>
              <a:spcBef>
                <a:spcPts val="834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Management make sound business decisions about each bug.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64" name="Google Shape;264;p22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5" name="Google Shape;26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3575" y="5869094"/>
            <a:ext cx="1171575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3"/>
          <p:cNvSpPr txBox="1"/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7. Objectives of testing</a:t>
            </a:r>
            <a:endParaRPr/>
          </a:p>
        </p:txBody>
      </p:sp>
      <p:sp>
        <p:nvSpPr>
          <p:cNvPr id="271" name="Google Shape;271;p23"/>
          <p:cNvSpPr txBox="1"/>
          <p:nvPr>
            <p:ph idx="12" type="sldNum"/>
          </p:nvPr>
        </p:nvSpPr>
        <p:spPr>
          <a:xfrm>
            <a:off x="7425344" y="6459786"/>
            <a:ext cx="9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2" name="Google Shape;272;p23"/>
          <p:cNvSpPr txBox="1"/>
          <p:nvPr>
            <p:ph idx="1" type="body"/>
          </p:nvPr>
        </p:nvSpPr>
        <p:spPr>
          <a:xfrm>
            <a:off x="822959" y="1845734"/>
            <a:ext cx="75438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5240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Objective of Testing a Program is to Find Problems.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9144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SzPts val="2900"/>
              <a:buNone/>
            </a:pPr>
            <a:r>
              <a:t/>
            </a:r>
            <a:endParaRPr sz="2900">
              <a:latin typeface="Arial"/>
              <a:ea typeface="Arial"/>
              <a:cs typeface="Arial"/>
              <a:sym typeface="Arial"/>
            </a:endParaRPr>
          </a:p>
          <a:p>
            <a:pPr indent="-127000" lvl="0" marL="106679" marR="5080" rtl="0" algn="l">
              <a:lnSpc>
                <a:spcPct val="100000"/>
              </a:lnSpc>
              <a:spcBef>
                <a:spcPts val="205"/>
              </a:spcBef>
              <a:spcAft>
                <a:spcPts val="0"/>
              </a:spcAft>
              <a:buSzPts val="2000"/>
              <a:buChar char=" 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Finding problems is the core of your work. You should want to find  as many problems as possible. The more serious the problem tester  find, the better tester is.</a:t>
            </a:r>
            <a:endParaRPr/>
          </a:p>
          <a:p>
            <a:pPr indent="0" lvl="0" marL="9144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SzPts val="2900"/>
              <a:buNone/>
            </a:pPr>
            <a:r>
              <a:t/>
            </a:r>
            <a:endParaRPr sz="2900">
              <a:latin typeface="Arial"/>
              <a:ea typeface="Arial"/>
              <a:cs typeface="Arial"/>
              <a:sym typeface="Arial"/>
            </a:endParaRPr>
          </a:p>
          <a:p>
            <a:pPr indent="-127000" lvl="0" marL="678815" rtl="0" algn="l">
              <a:lnSpc>
                <a:spcPct val="100000"/>
              </a:lnSpc>
              <a:spcBef>
                <a:spcPts val="205"/>
              </a:spcBef>
              <a:spcAft>
                <a:spcPts val="0"/>
              </a:spcAft>
              <a:buSzPts val="2000"/>
              <a:buChar char=" "/>
            </a:pPr>
            <a:r>
              <a:rPr b="1" i="1" lang="en-US" sz="2000">
                <a:latin typeface="Arial"/>
                <a:ea typeface="Arial"/>
                <a:cs typeface="Arial"/>
                <a:sym typeface="Arial"/>
              </a:rPr>
              <a:t>A test that reveals a problem is a success. A test that did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27000" lvl="0" marL="106679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b="1" i="1" lang="en-US" sz="2000">
                <a:latin typeface="Arial"/>
                <a:ea typeface="Arial"/>
                <a:cs typeface="Arial"/>
                <a:sym typeface="Arial"/>
              </a:rPr>
              <a:t>not reveal a problem is (often) a waste of time!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" name="Google Shape;27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80972" y="5869094"/>
            <a:ext cx="1171575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4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8. Test case (1)</a:t>
            </a:r>
            <a:endParaRPr/>
          </a:p>
        </p:txBody>
      </p:sp>
      <p:sp>
        <p:nvSpPr>
          <p:cNvPr id="280" name="Google Shape;280;p24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143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 sz="1800"/>
              <a:t> </a:t>
            </a:r>
            <a:r>
              <a:rPr lang="en-US" sz="2400"/>
              <a:t>Test Case is a simple pair of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None/>
            </a:pPr>
            <a:r>
              <a:rPr b="1" lang="en-US" sz="2000"/>
              <a:t>&lt;input, expected outcome&gt;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State-oriented: ATM is a state oriented system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Test cases are not that simple. A test case may consist of a sequences of &lt;</a:t>
            </a:r>
            <a:r>
              <a:rPr b="1" lang="en-US" sz="2000"/>
              <a:t>input, expected outcome&gt;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◦"/>
            </a:pPr>
            <a:r>
              <a:rPr lang="en-US" sz="1600"/>
              <a:t> The outcome depends both on the current state of the system and the current input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◦"/>
            </a:pPr>
            <a:r>
              <a:rPr lang="en-US" sz="1600"/>
              <a:t>ATM example: </a:t>
            </a:r>
            <a:endParaRPr/>
          </a:p>
          <a:p>
            <a:pPr indent="-182880" lvl="4" marL="93268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◦"/>
            </a:pPr>
            <a:r>
              <a:rPr lang="en-US" sz="1600"/>
              <a:t> </a:t>
            </a:r>
            <a:r>
              <a:rPr b="1" lang="en-US" sz="1600"/>
              <a:t>&lt; check balance, $500.00 &gt;, </a:t>
            </a:r>
            <a:endParaRPr/>
          </a:p>
          <a:p>
            <a:pPr indent="-182880" lvl="4" marL="93268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◦"/>
            </a:pPr>
            <a:r>
              <a:rPr b="1" lang="en-US" sz="1600"/>
              <a:t>&lt; withdraw, “amount?” &gt;,</a:t>
            </a:r>
            <a:endParaRPr/>
          </a:p>
          <a:p>
            <a:pPr indent="-182880" lvl="4" marL="93268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◦"/>
            </a:pPr>
            <a:r>
              <a:rPr b="1" lang="en-US" sz="1600"/>
              <a:t>&lt; $200.00, “$200.00” &gt;, </a:t>
            </a:r>
            <a:endParaRPr/>
          </a:p>
          <a:p>
            <a:pPr indent="-182880" lvl="4" marL="93268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◦"/>
            </a:pPr>
            <a:r>
              <a:rPr b="1" lang="en-US" sz="1600"/>
              <a:t>&lt; check balance, $300.00 &gt;</a:t>
            </a:r>
            <a:endParaRPr sz="1600"/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281" name="Google Shape;281;p24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5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7" name="Google Shape;287;p25"/>
          <p:cNvSpPr txBox="1"/>
          <p:nvPr>
            <p:ph idx="4294967295" type="body"/>
          </p:nvPr>
        </p:nvSpPr>
        <p:spPr>
          <a:xfrm>
            <a:off x="632316" y="4381411"/>
            <a:ext cx="7285037" cy="2059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/>
              <a:t>  </a:t>
            </a:r>
            <a:r>
              <a:rPr lang="en-US" sz="2400"/>
              <a:t>Identify the objective to be tested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Select inputs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Compute the expected outcome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Set up the execution environment of the program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Execute the program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Analyze the test results</a:t>
            </a:r>
            <a:br>
              <a:rPr lang="en-US"/>
            </a:br>
            <a:endParaRPr/>
          </a:p>
        </p:txBody>
      </p:sp>
      <p:sp>
        <p:nvSpPr>
          <p:cNvPr id="288" name="Google Shape;288;p25"/>
          <p:cNvSpPr txBox="1"/>
          <p:nvPr>
            <p:ph idx="4294967295" type="title"/>
          </p:nvPr>
        </p:nvSpPr>
        <p:spPr>
          <a:xfrm>
            <a:off x="330958" y="301837"/>
            <a:ext cx="7448266" cy="59891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None/>
            </a:pPr>
            <a:r>
              <a:rPr b="1" lang="en-US" sz="2000"/>
              <a:t>TESTING ACTIVITIES</a:t>
            </a:r>
            <a:endParaRPr sz="2000"/>
          </a:p>
        </p:txBody>
      </p:sp>
      <p:pic>
        <p:nvPicPr>
          <p:cNvPr descr="testactivity" id="289" name="Google Shape;28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9777" y="1107556"/>
            <a:ext cx="7727950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6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8. Test case (2)</a:t>
            </a:r>
            <a:endParaRPr/>
          </a:p>
        </p:txBody>
      </p:sp>
      <p:sp>
        <p:nvSpPr>
          <p:cNvPr id="296" name="Google Shape;296;p26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328613" lvl="0" marL="341313" marR="508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Definition: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A specific of test data and associated  procedures developed for a particular objective, such as to  exercise a particular program path or to verify compliance  with a specific requirement (IEEE – 729-1983)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28613" lvl="0" marL="341313" marR="115570" rtl="0" algn="l">
              <a:lnSpc>
                <a:spcPct val="119000"/>
              </a:lnSpc>
              <a:spcBef>
                <a:spcPts val="715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Definition: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A test that (ideally) executes a single well  defined test objective (i.e., a specific behavior of a feature  under a specific condition) (Testing Computer Software –  Kaner, Falk, Nguyen)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97" name="Google Shape;297;p26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8" name="Google Shape;29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80972" y="5869094"/>
            <a:ext cx="1171575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7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8. Test case</a:t>
            </a:r>
            <a:endParaRPr/>
          </a:p>
        </p:txBody>
      </p:sp>
      <p:sp>
        <p:nvSpPr>
          <p:cNvPr id="304" name="Google Shape;304;p27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343535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Why write test case?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343535" lvl="1" marL="64820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Accountability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3535" lvl="1" marL="648208" rtl="0" algn="l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Reproducibility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3535" lvl="1" marL="648208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Tracking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3535" lvl="1" marL="648208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Verifying that tests are being executed correctly</a:t>
            </a:r>
            <a:endParaRPr/>
          </a:p>
          <a:p>
            <a:pPr indent="-343535" lvl="1" marL="648208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Measuring test coverage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3535" lvl="1" marL="648208" rtl="0" algn="l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Finding bugs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3535" lvl="1" marL="648208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Automation</a:t>
            </a:r>
            <a:endParaRPr/>
          </a:p>
          <a:p>
            <a:pPr indent="-343535" lvl="1" marL="648208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Used as a training tool for new testers</a:t>
            </a:r>
            <a:endParaRPr/>
          </a:p>
          <a:p>
            <a:pPr indent="-343535" lvl="1" marL="648208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For compliance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305" name="Google Shape;305;p27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6" name="Google Shape;30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80972" y="5869094"/>
            <a:ext cx="1171575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8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8. Test case</a:t>
            </a:r>
            <a:endParaRPr/>
          </a:p>
        </p:txBody>
      </p:sp>
      <p:sp>
        <p:nvSpPr>
          <p:cNvPr id="312" name="Google Shape;312;p28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92500" lnSpcReduction="20000"/>
          </a:bodyPr>
          <a:lstStyle/>
          <a:p>
            <a:pPr indent="-117475" lvl="0" marL="165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Things usually to include in a test case: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050">
              <a:latin typeface="Arial"/>
              <a:ea typeface="Arial"/>
              <a:cs typeface="Arial"/>
              <a:sym typeface="Arial"/>
            </a:endParaRPr>
          </a:p>
          <a:p>
            <a:pPr indent="-343535" lvl="0" marL="50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Tracking Information</a:t>
            </a:r>
            <a:endParaRPr/>
          </a:p>
          <a:p>
            <a:pPr indent="-343535" lvl="0" marL="50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Test Case ID</a:t>
            </a:r>
            <a:endParaRPr/>
          </a:p>
          <a:p>
            <a:pPr indent="-343535" lvl="0" marL="50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Test Description</a:t>
            </a:r>
            <a:endParaRPr/>
          </a:p>
          <a:p>
            <a:pPr indent="-117475" lvl="0" marL="622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–	Purpose/Objective/Title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3535" lvl="0" marL="50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Procedures/Steps</a:t>
            </a:r>
            <a:endParaRPr/>
          </a:p>
          <a:p>
            <a:pPr indent="-343535" lvl="0" marL="50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Script</a:t>
            </a:r>
            <a:endParaRPr/>
          </a:p>
          <a:p>
            <a:pPr indent="-343535" lvl="0" marL="50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Parameters: Input, Output, Default, Options, Conditions…</a:t>
            </a:r>
            <a:endParaRPr/>
          </a:p>
          <a:p>
            <a:pPr indent="-343535" lvl="0" marL="50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Call to system (printer, system clock, available RAM, APIs)</a:t>
            </a:r>
            <a:endParaRPr/>
          </a:p>
          <a:p>
            <a:pPr indent="-343535" lvl="0" marL="50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Expected Result</a:t>
            </a:r>
            <a:endParaRPr/>
          </a:p>
          <a:p>
            <a:pPr indent="-343535" lvl="0" marL="50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Observed Result</a:t>
            </a:r>
            <a:endParaRPr/>
          </a:p>
          <a:p>
            <a:pPr indent="-343535" lvl="0" marL="50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Passed / Failed / Blocked / Skipped</a:t>
            </a:r>
            <a:endParaRPr/>
          </a:p>
          <a:p>
            <a:pPr indent="-343535" lvl="0" marL="50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Bug ID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3535" lvl="0" marL="50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Notes/Comments</a:t>
            </a:r>
            <a:endParaRPr/>
          </a:p>
          <a:p>
            <a:pPr indent="-343535" lvl="0" marL="50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Environment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313" name="Google Shape;313;p28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4" name="Google Shape;31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80972" y="5869094"/>
            <a:ext cx="1171575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9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8. Test case</a:t>
            </a:r>
            <a:endParaRPr/>
          </a:p>
        </p:txBody>
      </p:sp>
      <p:sp>
        <p:nvSpPr>
          <p:cNvPr id="320" name="Google Shape;320;p29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342900" lvl="0" marL="355600" rtl="0" algn="l">
              <a:lnSpc>
                <a:spcPct val="113958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The most important part of a test case is the 1-line title describing the objective of the test</a:t>
            </a:r>
            <a:endParaRPr/>
          </a:p>
          <a:p>
            <a:pPr indent="-342900" lvl="0" marL="35560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That 1-line title can be called: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87019" lvl="1" marL="756285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SzPts val="2200"/>
              <a:buChar char="–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Test Title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287019" lvl="1" marL="756285" rtl="0" algn="l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SzPts val="2200"/>
              <a:buChar char="–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Test Name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287019" lvl="1" marL="756285" rtl="0" algn="l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SzPts val="2200"/>
              <a:buChar char="–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Test Case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287019" lvl="1" marL="756285" rtl="0" algn="l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SzPts val="2200"/>
              <a:buChar char="–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Test Objective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287019" lvl="1" marL="756285" rtl="0" algn="l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SzPts val="2200"/>
              <a:buChar char="–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Test Goal/Purpose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321" name="Google Shape;321;p29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2" name="Google Shape;32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80972" y="5869094"/>
            <a:ext cx="1171575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en-US"/>
              <a:t>References</a:t>
            </a:r>
            <a:endParaRPr b="1"/>
          </a:p>
        </p:txBody>
      </p:sp>
      <p:sp>
        <p:nvSpPr>
          <p:cNvPr id="120" name="Google Shape;120;p3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524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1.  Kshirasagar Naik And Priyadarshi Tripathy,</a:t>
            </a:r>
            <a:r>
              <a:rPr b="1" i="1" lang="en-US" sz="2400"/>
              <a:t> Software Testing And Quality Assurance</a:t>
            </a:r>
            <a:r>
              <a:rPr lang="en-US" sz="2400"/>
              <a:t>, Theory And Practice, 2008, John Wiley &amp; Sons, Inc.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2. Phạm Ngọc Hùng, Trương Anh Hoàng và Đặng Văn Hưng, </a:t>
            </a:r>
            <a:r>
              <a:rPr b="1" i="1" lang="en-US" sz="2400"/>
              <a:t>Giáo trình kiểm thử phần mềm, </a:t>
            </a:r>
            <a:r>
              <a:rPr lang="en-US" sz="2400"/>
              <a:t>tháng 1 năm 2014.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3. https://www.softwaretestinghelp.com</a:t>
            </a:r>
            <a:endParaRPr sz="2400"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121" name="Google Shape;121;p3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0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8. Test case</a:t>
            </a:r>
            <a:endParaRPr/>
          </a:p>
        </p:txBody>
      </p:sp>
      <p:sp>
        <p:nvSpPr>
          <p:cNvPr id="328" name="Google Shape;328;p30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-34290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It is most important because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87019" lvl="1" marL="756285" rtl="0" algn="l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SzPts val="2400"/>
              <a:buChar char="–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It gives the reader a description and idea of the test</a:t>
            </a:r>
            <a:endParaRPr/>
          </a:p>
          <a:p>
            <a:pPr indent="-287019" lvl="1" marL="756285" rtl="0" algn="l">
              <a:lnSpc>
                <a:spcPct val="100000"/>
              </a:lnSpc>
              <a:spcBef>
                <a:spcPts val="975"/>
              </a:spcBef>
              <a:spcAft>
                <a:spcPts val="0"/>
              </a:spcAft>
              <a:buSzPts val="2400"/>
              <a:buChar char="–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A good test name makes review easier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87019" lvl="1" marL="756285" rtl="0" algn="l">
              <a:lnSpc>
                <a:spcPct val="100000"/>
              </a:lnSpc>
              <a:spcBef>
                <a:spcPts val="975"/>
              </a:spcBef>
              <a:spcAft>
                <a:spcPts val="0"/>
              </a:spcAft>
              <a:buSzPts val="2400"/>
              <a:buChar char="–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Easier to pass to another person</a:t>
            </a:r>
            <a:endParaRPr/>
          </a:p>
          <a:p>
            <a:pPr indent="-287019" lvl="1" marL="756285" rtl="0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SzPts val="2400"/>
              <a:buChar char="–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Easier to pass to automation team</a:t>
            </a:r>
            <a:endParaRPr/>
          </a:p>
          <a:p>
            <a:pPr indent="-287019" lvl="1" marL="756285" rtl="0" algn="l">
              <a:lnSpc>
                <a:spcPct val="100000"/>
              </a:lnSpc>
              <a:spcBef>
                <a:spcPts val="975"/>
              </a:spcBef>
              <a:spcAft>
                <a:spcPts val="0"/>
              </a:spcAft>
              <a:buSzPts val="2400"/>
              <a:buChar char="–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Describes intention of the test</a:t>
            </a:r>
            <a:endParaRPr/>
          </a:p>
          <a:p>
            <a:pPr indent="-287019" lvl="1" marL="756285" rtl="0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SzPts val="2400"/>
              <a:buChar char="–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In many cases, may be the only part of a test case</a:t>
            </a:r>
            <a:endParaRPr/>
          </a:p>
          <a:p>
            <a:pPr indent="-152400" lvl="0" marL="75628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Char char=" 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documented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329" name="Google Shape;329;p30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0" name="Google Shape;33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80972" y="5869094"/>
            <a:ext cx="1171575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1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8. Test case</a:t>
            </a:r>
            <a:endParaRPr/>
          </a:p>
        </p:txBody>
      </p:sp>
      <p:sp>
        <p:nvSpPr>
          <p:cNvPr id="336" name="Google Shape;336;p31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42900" lvl="0" marL="355600" rtl="0" algn="l">
              <a:lnSpc>
                <a:spcPct val="149375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Test Objective suggested syntax:</a:t>
            </a:r>
            <a:endParaRPr/>
          </a:p>
          <a:p>
            <a:pPr indent="-152400" lvl="0" marL="927100" rtl="0" algn="l">
              <a:lnSpc>
                <a:spcPct val="139583"/>
              </a:lnSpc>
              <a:spcBef>
                <a:spcPts val="200"/>
              </a:spcBef>
              <a:spcAft>
                <a:spcPts val="0"/>
              </a:spcAft>
              <a:buSzPts val="2400"/>
              <a:buChar char=" "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Action + Function + Operating Condition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85750" lvl="0" marL="2984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In which:</a:t>
            </a:r>
            <a:endParaRPr/>
          </a:p>
          <a:p>
            <a:pPr indent="-287019" lvl="1" marL="756285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Char char="–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Function may be function, feature, validation point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287019" lvl="1" marL="75628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–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Condition may be data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287019" lvl="1" marL="75628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–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Action: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229235" lvl="2" marL="11557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Verify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9235" lvl="2" marL="11557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Test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9235" lvl="2" marL="11557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Validate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9235" lvl="2" marL="11557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Prove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9235" lvl="2" marL="11557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Execute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9235" lvl="2" marL="11557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Print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9235" lvl="2" marL="11557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Calculate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9235" lvl="2" marL="11557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Run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9235" lvl="2" marL="11557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…any action verb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</p:txBody>
      </p:sp>
      <p:sp>
        <p:nvSpPr>
          <p:cNvPr id="337" name="Google Shape;337;p31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8" name="Google Shape;33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80972" y="5869094"/>
            <a:ext cx="1171575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2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344" name="Google Shape;344;p32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92500" lnSpcReduction="10000"/>
          </a:bodyPr>
          <a:lstStyle/>
          <a:p>
            <a:pPr indent="-117475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: 01</a:t>
            </a:r>
            <a:endParaRPr/>
          </a:p>
          <a:p>
            <a:pPr indent="0" lvl="0" marL="9144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750">
              <a:latin typeface="Arial"/>
              <a:ea typeface="Arial"/>
              <a:cs typeface="Arial"/>
              <a:sym typeface="Arial"/>
            </a:endParaRPr>
          </a:p>
          <a:p>
            <a:pPr indent="-117475" lvl="0" marL="12700" rtl="0" algn="l">
              <a:lnSpc>
                <a:spcPct val="100000"/>
              </a:lnSpc>
              <a:spcBef>
                <a:spcPts val="205"/>
              </a:spcBef>
              <a:spcAft>
                <a:spcPts val="0"/>
              </a:spcAft>
              <a:buSzPct val="100000"/>
              <a:buChar char=" 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Description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: Verify that user can login successfully.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9144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750">
              <a:latin typeface="Arial"/>
              <a:ea typeface="Arial"/>
              <a:cs typeface="Arial"/>
              <a:sym typeface="Arial"/>
            </a:endParaRPr>
          </a:p>
          <a:p>
            <a:pPr indent="-117475" lvl="0" marL="127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Steps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457833" lvl="0" marL="4699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SzPct val="100000"/>
              <a:buAutoNum type="arabicPeriod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Navigate to the web application.</a:t>
            </a:r>
            <a:endParaRPr/>
          </a:p>
          <a:p>
            <a:pPr indent="-457833" lvl="0" marL="4699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SzPct val="100000"/>
              <a:buAutoNum type="arabicPeriod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Enter valid username.</a:t>
            </a:r>
            <a:endParaRPr/>
          </a:p>
          <a:p>
            <a:pPr indent="-457833" lvl="0" marL="4699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SzPct val="100000"/>
              <a:buAutoNum type="arabicPeriod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Enter valid password.</a:t>
            </a:r>
            <a:endParaRPr/>
          </a:p>
          <a:p>
            <a:pPr indent="-457833" lvl="0" marL="469900" rtl="0" algn="l">
              <a:lnSpc>
                <a:spcPct val="100000"/>
              </a:lnSpc>
              <a:spcBef>
                <a:spcPts val="684"/>
              </a:spcBef>
              <a:spcAft>
                <a:spcPts val="0"/>
              </a:spcAft>
              <a:buSzPct val="100000"/>
              <a:buAutoNum type="arabicPeriod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Click on ‘Login’ button.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9144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750">
              <a:latin typeface="Arial"/>
              <a:ea typeface="Arial"/>
              <a:cs typeface="Arial"/>
              <a:sym typeface="Arial"/>
            </a:endParaRPr>
          </a:p>
          <a:p>
            <a:pPr indent="-117475" lvl="0" marL="12700" marR="508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Expected Result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: User can login successfully. Welcome page displays  with the text of Welcome Username.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345" name="Google Shape;345;p32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6" name="Google Shape;34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80972" y="5869094"/>
            <a:ext cx="1171575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3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9. Test levels</a:t>
            </a:r>
            <a:endParaRPr/>
          </a:p>
        </p:txBody>
      </p:sp>
      <p:sp>
        <p:nvSpPr>
          <p:cNvPr id="352" name="Google Shape;352;p33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vmodel" id="353" name="Google Shape;353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0659" y="1846263"/>
            <a:ext cx="5757466" cy="4022725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33"/>
          <p:cNvSpPr txBox="1"/>
          <p:nvPr/>
        </p:nvSpPr>
        <p:spPr>
          <a:xfrm>
            <a:off x="1896229" y="5977890"/>
            <a:ext cx="4886325" cy="71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1.7: Development and testing phases in the V model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4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9. Test levels</a:t>
            </a:r>
            <a:endParaRPr/>
          </a:p>
        </p:txBody>
      </p:sp>
      <p:sp>
        <p:nvSpPr>
          <p:cNvPr id="361" name="Google Shape;361;p34"/>
          <p:cNvSpPr txBox="1"/>
          <p:nvPr>
            <p:ph idx="1" type="body"/>
          </p:nvPr>
        </p:nvSpPr>
        <p:spPr>
          <a:xfrm>
            <a:off x="822950" y="1845724"/>
            <a:ext cx="7543800" cy="44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52400" lvl="0" marL="9144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Unit testing</a:t>
            </a:r>
            <a:endParaRPr/>
          </a:p>
          <a:p>
            <a:pPr indent="-182880" lvl="1" marL="384048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◦"/>
            </a:pPr>
            <a:r>
              <a:rPr lang="en-US" sz="2000">
                <a:solidFill>
                  <a:srgbClr val="0070C0"/>
                </a:solidFill>
              </a:rPr>
              <a:t>Individual program units, such as procedure, methods in isolation</a:t>
            </a:r>
            <a:endParaRPr/>
          </a:p>
          <a:p>
            <a:pPr indent="-152400" lvl="0" marL="9144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Integration testing</a:t>
            </a:r>
            <a:endParaRPr/>
          </a:p>
          <a:p>
            <a:pPr indent="-182880" lvl="1" marL="384048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◦"/>
            </a:pPr>
            <a:r>
              <a:rPr lang="en-US" sz="2000">
                <a:solidFill>
                  <a:srgbClr val="0070C0"/>
                </a:solidFill>
              </a:rPr>
              <a:t>Modules are assembled to construct larger subsystem and tested</a:t>
            </a:r>
            <a:endParaRPr/>
          </a:p>
          <a:p>
            <a:pPr indent="-152400" lvl="0" marL="9144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System testing</a:t>
            </a:r>
            <a:endParaRPr/>
          </a:p>
          <a:p>
            <a:pPr indent="-182880" lvl="1" marL="384048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◦"/>
            </a:pPr>
            <a:r>
              <a:rPr lang="en-US" sz="2000">
                <a:solidFill>
                  <a:srgbClr val="0070C0"/>
                </a:solidFill>
              </a:rPr>
              <a:t>Includes wide spectrum of testing such as functionality, and load</a:t>
            </a:r>
            <a:endParaRPr/>
          </a:p>
          <a:p>
            <a:pPr indent="-152400" lvl="0" marL="9144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Acceptance testing</a:t>
            </a:r>
            <a:endParaRPr/>
          </a:p>
          <a:p>
            <a:pPr indent="-182880" lvl="1" marL="384048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◦"/>
            </a:pPr>
            <a:r>
              <a:rPr lang="en-US" sz="2000">
                <a:solidFill>
                  <a:srgbClr val="0070C0"/>
                </a:solidFill>
              </a:rPr>
              <a:t>Customer’s expectations from the system</a:t>
            </a:r>
            <a:endParaRPr/>
          </a:p>
          <a:p>
            <a:pPr indent="-182880" lvl="1" marL="384048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000">
                <a:solidFill>
                  <a:srgbClr val="0070C0"/>
                </a:solidFill>
              </a:rPr>
              <a:t> Two types of acceptance testing</a:t>
            </a:r>
            <a:endParaRPr/>
          </a:p>
          <a:p>
            <a:pPr indent="-182880" lvl="2" marL="566928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000">
                <a:solidFill>
                  <a:srgbClr val="0070C0"/>
                </a:solidFill>
              </a:rPr>
              <a:t>UAT(User acceptance testing)</a:t>
            </a:r>
            <a:endParaRPr sz="2000">
              <a:solidFill>
                <a:srgbClr val="0070C0"/>
              </a:solidFill>
            </a:endParaRPr>
          </a:p>
          <a:p>
            <a:pPr indent="-182880" lvl="2" marL="566928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000">
                <a:solidFill>
                  <a:srgbClr val="0070C0"/>
                </a:solidFill>
              </a:rPr>
              <a:t>BAT (Business acceptance testing </a:t>
            </a:r>
            <a:r>
              <a:rPr lang="en-US" sz="2000">
                <a:solidFill>
                  <a:schemeClr val="dk1"/>
                </a:solidFill>
              </a:rPr>
              <a:t>)</a:t>
            </a:r>
            <a:endParaRPr sz="2000">
              <a:solidFill>
                <a:srgbClr val="0070C0"/>
              </a:solidFill>
            </a:endParaRPr>
          </a:p>
          <a:p>
            <a:pPr indent="-182880" lvl="1" marL="384048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000">
                <a:solidFill>
                  <a:srgbClr val="0070C0"/>
                </a:solidFill>
              </a:rPr>
              <a:t>UAT: System satisfies the contractual acceptance criteria</a:t>
            </a:r>
            <a:endParaRPr/>
          </a:p>
          <a:p>
            <a:pPr indent="-182880" lvl="1" marL="384048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000">
                <a:solidFill>
                  <a:srgbClr val="0070C0"/>
                </a:solidFill>
              </a:rPr>
              <a:t>BAT: System will eventually pass the user acceptance test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362" name="Google Shape;362;p34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5"/>
          <p:cNvSpPr txBox="1"/>
          <p:nvPr>
            <p:ph type="title"/>
          </p:nvPr>
        </p:nvSpPr>
        <p:spPr>
          <a:xfrm>
            <a:off x="822960" y="225729"/>
            <a:ext cx="75438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9. Test levels</a:t>
            </a:r>
            <a:endParaRPr/>
          </a:p>
        </p:txBody>
      </p:sp>
      <p:sp>
        <p:nvSpPr>
          <p:cNvPr id="368" name="Google Shape;368;p35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9" name="Google Shape;369;p35"/>
          <p:cNvSpPr txBox="1"/>
          <p:nvPr>
            <p:ph idx="1" type="body"/>
          </p:nvPr>
        </p:nvSpPr>
        <p:spPr>
          <a:xfrm>
            <a:off x="822960" y="4717444"/>
            <a:ext cx="7543801" cy="1446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/>
              <a:t> </a:t>
            </a:r>
            <a:r>
              <a:rPr lang="en-US" sz="2400"/>
              <a:t>New test cases are not designed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 Test are selected, prioritized and executed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To ensure that nothing is broken in the new version of the software</a:t>
            </a:r>
            <a:endParaRPr/>
          </a:p>
        </p:txBody>
      </p:sp>
      <p:pic>
        <p:nvPicPr>
          <p:cNvPr descr="regressiontest" id="370" name="Google Shape;37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4437" y="1966742"/>
            <a:ext cx="7020843" cy="1864664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35"/>
          <p:cNvSpPr txBox="1"/>
          <p:nvPr/>
        </p:nvSpPr>
        <p:spPr>
          <a:xfrm>
            <a:off x="1032251" y="3926798"/>
            <a:ext cx="7377112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1.8: Regression testing at different software testing levels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6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10. Sources of information for test case selection</a:t>
            </a:r>
            <a:endParaRPr/>
          </a:p>
        </p:txBody>
      </p:sp>
      <p:sp>
        <p:nvSpPr>
          <p:cNvPr id="377" name="Google Shape;377;p36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800"/>
              <a:t>Requirement and Functional Specifications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800"/>
              <a:t>Source Code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800"/>
              <a:t>Input and output Domain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800"/>
              <a:t>Operational Profile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800"/>
              <a:t>Fault Model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Error Guessing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Fault Seeding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Mutation Analysis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id="378" name="Google Shape;378;p36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7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11. White-box and black- box  testing</a:t>
            </a:r>
            <a:endParaRPr/>
          </a:p>
        </p:txBody>
      </p:sp>
      <p:sp>
        <p:nvSpPr>
          <p:cNvPr id="384" name="Google Shape;384;p37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5" name="Google Shape;385;p3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3156" y="2087211"/>
            <a:ext cx="4752471" cy="402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8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11. White-box and black- box  testing</a:t>
            </a:r>
            <a:endParaRPr/>
          </a:p>
        </p:txBody>
      </p:sp>
      <p:sp>
        <p:nvSpPr>
          <p:cNvPr id="391" name="Google Shape;391;p38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800"/>
              <a:t>White-box testing a.k.a. </a:t>
            </a:r>
            <a:r>
              <a:rPr b="1" lang="en-US" sz="2800"/>
              <a:t>structural  testing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800"/>
              <a:t>Examines source code with focus on: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Control flow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Data flow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800"/>
              <a:t>Control flow refers to flow of control from one instruction to another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800"/>
              <a:t>Data flow refers to propagation of values from one variable or constant to another variable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800"/>
              <a:t>It is applied to individual units of a program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800"/>
              <a:t>Software developers perform structural testing on the individual program units they write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/>
          </a:p>
        </p:txBody>
      </p:sp>
      <p:sp>
        <p:nvSpPr>
          <p:cNvPr id="392" name="Google Shape;392;p38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9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11. White-box and black- box  testing</a:t>
            </a:r>
            <a:endParaRPr/>
          </a:p>
        </p:txBody>
      </p:sp>
      <p:sp>
        <p:nvSpPr>
          <p:cNvPr id="398" name="Google Shape;398;p39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399" name="Google Shape;399;p39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0" name="Google Shape;400;p39"/>
          <p:cNvPicPr preferRelativeResize="0"/>
          <p:nvPr/>
        </p:nvPicPr>
        <p:blipFill rotWithShape="1">
          <a:blip r:embed="rId3">
            <a:alphaModFix/>
          </a:blip>
          <a:srcRect b="3621" l="9959" r="8768" t="0"/>
          <a:stretch/>
        </p:blipFill>
        <p:spPr>
          <a:xfrm>
            <a:off x="2211423" y="2201675"/>
            <a:ext cx="4019471" cy="2880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en-US"/>
              <a:t>Contents</a:t>
            </a:r>
            <a:endParaRPr b="1"/>
          </a:p>
        </p:txBody>
      </p:sp>
      <p:sp>
        <p:nvSpPr>
          <p:cNvPr id="127" name="Google Shape;127;p4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Chapter 1: Basic Concepts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Chapter 2: </a:t>
            </a:r>
            <a:r>
              <a:rPr lang="en-US" sz="2800">
                <a:solidFill>
                  <a:srgbClr val="FF0000"/>
                </a:solidFill>
              </a:rPr>
              <a:t>Unit Testing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Chapter 3: Control Flow Testing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Chapter 4: Data Flow Testing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Chapter 5:  </a:t>
            </a:r>
            <a:r>
              <a:rPr lang="en-US" sz="2800">
                <a:solidFill>
                  <a:srgbClr val="FF0000"/>
                </a:solidFill>
              </a:rPr>
              <a:t>System Integration Testing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Chapter 6: </a:t>
            </a:r>
            <a:r>
              <a:rPr lang="en-US" sz="2800">
                <a:solidFill>
                  <a:srgbClr val="FF0000"/>
                </a:solidFill>
              </a:rPr>
              <a:t>System Testing</a:t>
            </a:r>
            <a:endParaRPr/>
          </a:p>
        </p:txBody>
      </p:sp>
      <p:sp>
        <p:nvSpPr>
          <p:cNvPr id="128" name="Google Shape;128;p4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0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11. White-box and black- box  testing</a:t>
            </a:r>
            <a:endParaRPr/>
          </a:p>
        </p:txBody>
      </p:sp>
      <p:sp>
        <p:nvSpPr>
          <p:cNvPr id="406" name="Google Shape;406;p40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800"/>
              <a:t>Black-box testing a.k.a. </a:t>
            </a:r>
            <a:r>
              <a:rPr b="1" lang="en-US" sz="2800"/>
              <a:t>functional testing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800"/>
              <a:t> Examines the program that is accessible from outside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800"/>
              <a:t>Applies the input to a program and observe the externally visible outcome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800"/>
              <a:t>It is applied to both an entire program as well as to individual program units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800"/>
              <a:t>It is performed at the external interface level of a system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800"/>
              <a:t>It is conducted by a separate software quality assurance group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/>
          </a:p>
        </p:txBody>
      </p:sp>
      <p:sp>
        <p:nvSpPr>
          <p:cNvPr id="407" name="Google Shape;407;p40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1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12. Test Planning</a:t>
            </a:r>
            <a:endParaRPr/>
          </a:p>
        </p:txBody>
      </p:sp>
      <p:sp>
        <p:nvSpPr>
          <p:cNvPr id="413" name="Google Shape;413;p41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800"/>
              <a:t>The purpose is to get ready and organized for test execution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800"/>
              <a:t>A test plan provides a: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Framework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A set of ideas, facts or circumstances within which the tests will be conducted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Scope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 The domain or extent of the test activities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Details of resource needed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Effort required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Schedule of activities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Budget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id="414" name="Google Shape;414;p41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2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THE END</a:t>
            </a:r>
            <a:endParaRPr/>
          </a:p>
        </p:txBody>
      </p:sp>
      <p:sp>
        <p:nvSpPr>
          <p:cNvPr id="420" name="Google Shape;420;p42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421" name="Google Shape;421;p42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en-US"/>
              <a:t>Contents</a:t>
            </a:r>
            <a:endParaRPr/>
          </a:p>
        </p:txBody>
      </p:sp>
      <p:sp>
        <p:nvSpPr>
          <p:cNvPr id="134" name="Google Shape;134;p5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Chapter 7: Functional Testing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Chapter 8: Model Based Testing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Chapter 9: System Test Design</a:t>
            </a:r>
            <a:endParaRPr sz="2800"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Chapter 10: </a:t>
            </a:r>
            <a:r>
              <a:rPr lang="en-US" sz="2800">
                <a:solidFill>
                  <a:srgbClr val="FF0000"/>
                </a:solidFill>
              </a:rPr>
              <a:t>Acceptance Testing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Chapter 11: Software Quality Assurance 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Chapter 12: Maturity Model and Quality Standards 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135" name="Google Shape;135;p5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/>
          <p:nvPr>
            <p:ph type="ctr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alibri"/>
              <a:buNone/>
            </a:pPr>
            <a:r>
              <a:rPr b="1" lang="en-US" sz="5400"/>
              <a:t>Chapter 1: Basic Concepts</a:t>
            </a:r>
            <a:endParaRPr/>
          </a:p>
        </p:txBody>
      </p:sp>
      <p:sp>
        <p:nvSpPr>
          <p:cNvPr id="141" name="Google Shape;141;p6"/>
          <p:cNvSpPr txBox="1"/>
          <p:nvPr>
            <p:ph idx="1" type="subTitle"/>
          </p:nvPr>
        </p:nvSpPr>
        <p:spPr>
          <a:xfrm>
            <a:off x="825038" y="4455621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kh</a:t>
            </a:r>
            <a:endParaRPr/>
          </a:p>
        </p:txBody>
      </p:sp>
      <p:sp>
        <p:nvSpPr>
          <p:cNvPr id="142" name="Google Shape;142;p6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en-US"/>
              <a:t>Contents</a:t>
            </a:r>
            <a:endParaRPr b="1"/>
          </a:p>
        </p:txBody>
      </p:sp>
      <p:sp>
        <p:nvSpPr>
          <p:cNvPr id="148" name="Google Shape;148;p7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-US" sz="2800"/>
              <a:t>Quality revolution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-US" sz="2800"/>
              <a:t>Software quality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-US" sz="2800"/>
              <a:t>Verification and validation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-US" sz="2800"/>
              <a:t>Failure, error, fault, and defect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-US" sz="2800"/>
              <a:t>Testing, QA, QC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-US" sz="2800"/>
              <a:t>Role of testing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-165100" lvl="0" marL="3429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Calibri"/>
              <a:buNone/>
            </a:pPr>
            <a:r>
              <a:t/>
            </a:r>
            <a:endParaRPr sz="2800"/>
          </a:p>
          <a:p>
            <a:pPr indent="-165100" lvl="0" marL="3429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Calibri"/>
              <a:buNone/>
            </a:pPr>
            <a:r>
              <a:t/>
            </a:r>
            <a:endParaRPr sz="2800"/>
          </a:p>
        </p:txBody>
      </p:sp>
      <p:sp>
        <p:nvSpPr>
          <p:cNvPr id="149" name="Google Shape;149;p7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en-US"/>
              <a:t>Contents</a:t>
            </a:r>
            <a:endParaRPr/>
          </a:p>
        </p:txBody>
      </p:sp>
      <p:sp>
        <p:nvSpPr>
          <p:cNvPr id="155" name="Google Shape;155;p8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AutoNum type="arabicPeriod" startAt="7"/>
            </a:pPr>
            <a:r>
              <a:rPr lang="en-US" sz="2800"/>
              <a:t>Objectives of testing</a:t>
            </a:r>
            <a:endParaRPr sz="2800"/>
          </a:p>
          <a:p>
            <a:pPr indent="-514350" lvl="0" marL="51435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Calibri"/>
              <a:buAutoNum type="arabicPeriod" startAt="7"/>
            </a:pPr>
            <a:r>
              <a:rPr lang="en-US" sz="2800"/>
              <a:t> Test case</a:t>
            </a:r>
            <a:endParaRPr sz="2800"/>
          </a:p>
          <a:p>
            <a:pPr indent="-514350" lvl="0" marL="51435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Calibri"/>
              <a:buAutoNum type="arabicPeriod" startAt="7"/>
            </a:pPr>
            <a:r>
              <a:rPr lang="en-US" sz="2800"/>
              <a:t>Test levels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Calibri"/>
              <a:buAutoNum type="arabicPeriod" startAt="7"/>
            </a:pPr>
            <a:r>
              <a:rPr lang="en-US" sz="2800"/>
              <a:t>Sources of information for test case selection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Calibri"/>
              <a:buAutoNum type="arabicPeriod" startAt="7"/>
            </a:pPr>
            <a:r>
              <a:rPr lang="en-US" sz="2800"/>
              <a:t>White-box and black- box  testing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Calibri"/>
              <a:buAutoNum type="arabicPeriod" startAt="7"/>
            </a:pPr>
            <a:r>
              <a:rPr lang="en-US" sz="2800"/>
              <a:t>Test Planning</a:t>
            </a:r>
            <a:endParaRPr sz="2800"/>
          </a:p>
          <a:p>
            <a:pPr indent="-207963" lvl="0" marL="385763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Calibri"/>
              <a:buNone/>
            </a:pPr>
            <a:r>
              <a:t/>
            </a:r>
            <a:endParaRPr sz="2800"/>
          </a:p>
          <a:p>
            <a:pPr indent="-207963" lvl="0" marL="385763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Calibri"/>
              <a:buNone/>
            </a:pPr>
            <a:r>
              <a:t/>
            </a:r>
            <a:endParaRPr sz="2800"/>
          </a:p>
        </p:txBody>
      </p:sp>
      <p:sp>
        <p:nvSpPr>
          <p:cNvPr id="156" name="Google Shape;156;p8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1.Quality revolution</a:t>
            </a:r>
            <a:endParaRPr/>
          </a:p>
        </p:txBody>
      </p:sp>
      <p:sp>
        <p:nvSpPr>
          <p:cNvPr id="163" name="Google Shape;163;p9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800"/>
              <a:t>Started in Japan by Deming, Juran, and Ishikawa during 1940s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800"/>
              <a:t> In 1950s, Deming introduced statistical quality control to Japanese engineers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800"/>
              <a:t> Statistical quality control (SQC) is a discipline based on measurement and statistics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SQC methods use seven basic quality management tool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Pareto analysis, Trend Chart, Flow chart, Histogram, Scatter diagram, Control chart, Cause and effect diagram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id="164" name="Google Shape;164;p9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2021-07-03T03:13:45Z</dcterms:created>
  <dc:creator>Admin</dc:creator>
</cp:coreProperties>
</file>