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9144000"/>
  <p:notesSz cx="7315200" cy="9601200"/>
  <p:embeddedFontLst>
    <p:embeddedFont>
      <p:font typeface="Quattrocento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GoogleSlidesCustomDataVersion2">
      <go:slidesCustomData xmlns:go="http://customooxmlschemas.google.com/" r:id="rId39" roundtripDataSignature="AMtx7misE2SfY9jHzQ8bwbDwzXTMboX0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QuattrocentoSans-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QuattrocentoSans-italic.fntdata"/><Relationship Id="rId14" Type="http://schemas.openxmlformats.org/officeDocument/2006/relationships/slide" Target="slides/slide7.xml"/><Relationship Id="rId36" Type="http://schemas.openxmlformats.org/officeDocument/2006/relationships/font" Target="fonts/QuattrocentoSans-bold.fntdata"/><Relationship Id="rId17" Type="http://schemas.openxmlformats.org/officeDocument/2006/relationships/slide" Target="slides/slide10.xml"/><Relationship Id="rId39" Type="http://customschemas.google.com/relationships/presentationmetadata" Target="metadata"/><Relationship Id="rId16" Type="http://schemas.openxmlformats.org/officeDocument/2006/relationships/slide" Target="slides/slide9.xml"/><Relationship Id="rId38" Type="http://schemas.openxmlformats.org/officeDocument/2006/relationships/font" Target="fonts/QuattrocentoSa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cap="none" strike="noStrike">
                <a:solidFill>
                  <a:srgbClr val="000066"/>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97" name="Google Shape;97;p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
        <p:nvSpPr>
          <p:cNvPr id="98" name="Google Shape;98;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1:notes"/>
          <p:cNvSpPr txBox="1"/>
          <p:nvPr>
            <p:ph idx="1" type="body"/>
          </p:nvPr>
        </p:nvSpPr>
        <p:spPr>
          <a:xfrm>
            <a:off x="977900" y="4562475"/>
            <a:ext cx="5359400" cy="43180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2" name="Google Shape;202;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114300" lvl="0" marL="171450" rtl="0" algn="l">
              <a:spcBef>
                <a:spcPts val="0"/>
              </a:spcBef>
              <a:spcAft>
                <a:spcPts val="0"/>
              </a:spcAft>
              <a:buSzPts val="1800"/>
              <a:buChar char="-"/>
            </a:pPr>
            <a:r>
              <a:rPr lang="en-US"/>
              <a:t>cung cấp một tập các chức năng thích hợp cho công việc cụ thể phục vụ mục đích của người sử dụng </a:t>
            </a:r>
            <a:endParaRPr/>
          </a:p>
          <a:p>
            <a:pPr indent="-114300" lvl="0" marL="171450" rtl="0" algn="l">
              <a:spcBef>
                <a:spcPts val="0"/>
              </a:spcBef>
              <a:spcAft>
                <a:spcPts val="0"/>
              </a:spcAft>
              <a:buSzPts val="1800"/>
              <a:buChar char="-"/>
            </a:pPr>
            <a:r>
              <a:rPr lang="en-US"/>
              <a:t>có thể cung cấp các kết quả hay hiệu quả đúng đắn hoặc chấp nhận được với độ chính xác cần thiết </a:t>
            </a:r>
            <a:endParaRPr/>
          </a:p>
          <a:p>
            <a:pPr indent="-114300" lvl="0" marL="171450" rtl="0" algn="l">
              <a:spcBef>
                <a:spcPts val="0"/>
              </a:spcBef>
              <a:spcAft>
                <a:spcPts val="0"/>
              </a:spcAft>
              <a:buSzPts val="1800"/>
              <a:buChar char="-"/>
            </a:pPr>
            <a:r>
              <a:rPr lang="en-US"/>
              <a:t>Khả năng tương tác với một hoặc một vài hệ thống cụ thể của phần mềm </a:t>
            </a:r>
            <a:endParaRPr/>
          </a:p>
          <a:p>
            <a:pPr indent="-114300" lvl="0" marL="171450" rtl="0" algn="l">
              <a:spcBef>
                <a:spcPts val="0"/>
              </a:spcBef>
              <a:spcAft>
                <a:spcPts val="0"/>
              </a:spcAft>
              <a:buSzPts val="1800"/>
              <a:buChar char="-"/>
            </a:pPr>
            <a:r>
              <a:rPr lang="en-US"/>
              <a:t>Khả năng bảo vệ thông tin và dữ liệu của sản phẩm phần mềm </a:t>
            </a:r>
            <a:br>
              <a:rPr lang="en-US"/>
            </a:br>
            <a:br>
              <a:rPr lang="en-US"/>
            </a:br>
            <a:br>
              <a:rPr lang="en-US"/>
            </a:br>
            <a:br>
              <a:rPr lang="en-US"/>
            </a:br>
            <a:endParaRPr/>
          </a:p>
        </p:txBody>
      </p:sp>
      <p:sp>
        <p:nvSpPr>
          <p:cNvPr id="220" name="Google Shape;220;p18: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21" name="Google Shape;221;p1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p1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114300" lvl="0" marL="171450" rtl="0" algn="l">
              <a:spcBef>
                <a:spcPts val="0"/>
              </a:spcBef>
              <a:spcAft>
                <a:spcPts val="0"/>
              </a:spcAft>
              <a:buSzPts val="1800"/>
              <a:buChar char="-"/>
            </a:pPr>
            <a:r>
              <a:rPr lang="en-US"/>
              <a:t>Khả năng tránh các kết quả sai </a:t>
            </a:r>
            <a:br>
              <a:rPr lang="en-US"/>
            </a:br>
            <a:r>
              <a:rPr lang="en-US"/>
              <a:t>-Khả năng của phần mềm hoạt động ổn định tại một mức độ cả trong trường hợp có lỗi xảy ra </a:t>
            </a:r>
            <a:endParaRPr/>
          </a:p>
          <a:p>
            <a:pPr indent="-114300" lvl="0" marL="171450" rtl="0" algn="l">
              <a:spcBef>
                <a:spcPts val="0"/>
              </a:spcBef>
              <a:spcAft>
                <a:spcPts val="0"/>
              </a:spcAft>
              <a:buSzPts val="1800"/>
              <a:buChar char="-"/>
            </a:pPr>
            <a:r>
              <a:rPr lang="en-US"/>
              <a:t>Khả năng của phần mềm có thể tái thiết lại hoạt động tại một mức xác định và khôi phục lại những dữ liệu có liên quan trực tiếp đến lỗi </a:t>
            </a:r>
            <a:endParaRPr/>
          </a:p>
          <a:p>
            <a:pPr indent="-114300" lvl="0" marL="171450" rtl="0" algn="l">
              <a:spcBef>
                <a:spcPts val="0"/>
              </a:spcBef>
              <a:spcAft>
                <a:spcPts val="0"/>
              </a:spcAft>
              <a:buSzPts val="1800"/>
              <a:buChar char="-"/>
            </a:pPr>
            <a:r>
              <a:rPr lang="en-US"/>
              <a:t>Phần mềm thoả mãn các chuẩn, quy ước, quy định </a:t>
            </a:r>
            <a:br>
              <a:rPr lang="en-US"/>
            </a:br>
            <a:br>
              <a:rPr lang="en-US"/>
            </a:br>
            <a:br>
              <a:rPr lang="en-US"/>
            </a:br>
            <a:endParaRPr/>
          </a:p>
        </p:txBody>
      </p:sp>
      <p:sp>
        <p:nvSpPr>
          <p:cNvPr id="229" name="Google Shape;229;p19: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30" name="Google Shape;230;p1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0: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 </a:t>
            </a:r>
            <a:endParaRPr/>
          </a:p>
        </p:txBody>
      </p:sp>
      <p:sp>
        <p:nvSpPr>
          <p:cNvPr id="238" name="Google Shape;238;p20: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39" name="Google Shape;239;p20: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2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-Khả năng của phần mềm có thể đưa ra một trả lời, một thời gian</a:t>
            </a:r>
            <a:br>
              <a:rPr lang="en-US"/>
            </a:br>
            <a:r>
              <a:rPr lang="en-US"/>
              <a:t>xử lý và một tốc độ thông lượng hợp lý khi nó thực hiện công việc của mình </a:t>
            </a:r>
            <a:br>
              <a:rPr lang="en-US"/>
            </a:br>
            <a:r>
              <a:rPr lang="en-US"/>
              <a:t>- Khả năng của phần mềm có thể sử dụng một lượng, một loại tài</a:t>
            </a:r>
            <a:br>
              <a:rPr lang="en-US"/>
            </a:br>
            <a:r>
              <a:rPr lang="en-US"/>
              <a:t>nguyên hợp lý để thực hiện công việc trong những điều kiện cụ thể </a:t>
            </a:r>
            <a:br>
              <a:rPr lang="en-US"/>
            </a:br>
            <a:r>
              <a:rPr lang="en-US"/>
              <a:t>- Thoả mãn các chuẩn, quy ước, quy định </a:t>
            </a:r>
            <a:br>
              <a:rPr lang="en-US"/>
            </a:br>
            <a:endParaRPr/>
          </a:p>
        </p:txBody>
      </p:sp>
      <p:sp>
        <p:nvSpPr>
          <p:cNvPr id="247" name="Google Shape;247;p2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48" name="Google Shape;248;p2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5" name="Google Shape;255;p2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114300" lvl="0" marL="171450" rtl="0" algn="l">
              <a:spcBef>
                <a:spcPts val="0"/>
              </a:spcBef>
              <a:spcAft>
                <a:spcPts val="0"/>
              </a:spcAft>
              <a:buSzPts val="1800"/>
              <a:buChar char="-"/>
            </a:pPr>
            <a:r>
              <a:rPr lang="en-US"/>
              <a:t>Phần mềm có thể được chẩn đoán để tìm những thiếu sót hay những nguyên nhân gây lỗi </a:t>
            </a:r>
            <a:br>
              <a:rPr lang="en-US"/>
            </a:br>
            <a:r>
              <a:rPr lang="en-US"/>
              <a:t>- Phần mềm có thể chấp nhận một số thay đổi cụ thể trong quá trình triển khai </a:t>
            </a:r>
            <a:br>
              <a:rPr lang="en-US"/>
            </a:br>
            <a:r>
              <a:rPr lang="en-US"/>
              <a:t>- Khả năng tránh những tác động không mong muốn khi chỉnh sửa phần mềm. </a:t>
            </a:r>
            <a:endParaRPr/>
          </a:p>
          <a:p>
            <a:pPr indent="-114300" lvl="0" marL="171450" rtl="0" algn="l">
              <a:spcBef>
                <a:spcPts val="0"/>
              </a:spcBef>
              <a:spcAft>
                <a:spcPts val="0"/>
              </a:spcAft>
              <a:buSzPts val="1800"/>
              <a:buChar char="-"/>
            </a:pPr>
            <a:r>
              <a:rPr lang="en-US"/>
              <a:t>Khả năng cho phép đánh giá được phần mềm chỉnh sửa </a:t>
            </a:r>
            <a:br>
              <a:rPr lang="en-US"/>
            </a:br>
            <a:r>
              <a:rPr lang="en-US"/>
              <a:t>- Thoả mãn các chuẩn, quy ước, quy định </a:t>
            </a:r>
            <a:br>
              <a:rPr lang="en-US"/>
            </a:br>
            <a:br>
              <a:rPr lang="en-US"/>
            </a:br>
            <a:endParaRPr/>
          </a:p>
        </p:txBody>
      </p:sp>
      <p:sp>
        <p:nvSpPr>
          <p:cNvPr id="256" name="Google Shape;256;p22: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57" name="Google Shape;257;p2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114300" lvl="0" marL="171450" rtl="0" algn="l">
              <a:spcBef>
                <a:spcPts val="0"/>
              </a:spcBef>
              <a:spcAft>
                <a:spcPts val="0"/>
              </a:spcAft>
              <a:buSzPts val="1800"/>
              <a:buChar char="-"/>
            </a:pPr>
            <a:r>
              <a:rPr lang="en-US"/>
              <a:t>Khả năng của phần mềm có thể thích nghi với nhiều môi trường khác nhau mà không cần phải thay đổi. </a:t>
            </a:r>
            <a:endParaRPr/>
          </a:p>
          <a:p>
            <a:pPr indent="0" lvl="0" marL="171450" rtl="0" algn="l">
              <a:spcBef>
                <a:spcPts val="0"/>
              </a:spcBef>
              <a:spcAft>
                <a:spcPts val="0"/>
              </a:spcAft>
              <a:buSzPts val="1800"/>
              <a:buNone/>
            </a:pPr>
            <a:r>
              <a:t/>
            </a:r>
            <a:endParaRPr/>
          </a:p>
          <a:p>
            <a:pPr indent="-114300" lvl="0" marL="171450" rtl="0" algn="l">
              <a:spcBef>
                <a:spcPts val="0"/>
              </a:spcBef>
              <a:spcAft>
                <a:spcPts val="0"/>
              </a:spcAft>
              <a:buSzPts val="1800"/>
              <a:buChar char="-"/>
            </a:pPr>
            <a:r>
              <a:rPr lang="en-US"/>
              <a:t>Phần mềm có thể dùng thay thế cho một phần mềm khác, với</a:t>
            </a:r>
            <a:br>
              <a:rPr lang="en-US"/>
            </a:br>
            <a:r>
              <a:rPr lang="en-US"/>
              <a:t>cùng mục đích và trong cùng môi trường </a:t>
            </a:r>
            <a:br>
              <a:rPr lang="en-US"/>
            </a:br>
            <a:r>
              <a:rPr lang="en-US"/>
              <a:t>- Thoả mãn các chuẩn, quy ước, quy định </a:t>
            </a:r>
            <a:br>
              <a:rPr lang="en-US"/>
            </a:br>
            <a:br>
              <a:rPr lang="en-US"/>
            </a:br>
            <a:endParaRPr/>
          </a:p>
        </p:txBody>
      </p:sp>
      <p:sp>
        <p:nvSpPr>
          <p:cNvPr id="265" name="Google Shape;265;p23: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66" name="Google Shape;266;p2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p2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1" name="Google Shape;281;p25: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82" name="Google Shape;282;p2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9" name="Google Shape;289;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9"/>
          <p:cNvSpPr txBox="1"/>
          <p:nvPr>
            <p:ph idx="1" type="subTitle"/>
          </p:nvPr>
        </p:nvSpPr>
        <p:spPr>
          <a:xfrm>
            <a:off x="755650" y="1844675"/>
            <a:ext cx="4392613" cy="3097213"/>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900"/>
              <a:buFont typeface="Noto Sans Symbols"/>
              <a:buNone/>
              <a:defRPr sz="29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7" name="Google Shape;17;p29"/>
          <p:cNvSpPr txBox="1"/>
          <p:nvPr>
            <p:ph type="ctrTitle"/>
          </p:nvPr>
        </p:nvSpPr>
        <p:spPr>
          <a:xfrm>
            <a:off x="755650" y="196850"/>
            <a:ext cx="7632700" cy="1216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4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0"/>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79" name="Google Shape;79;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0" name="Google Shape;80;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1" name="Google Shape;81;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2" name="Google Shape;82;p41"/>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1"/>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4" name="Shape 84"/>
        <p:cNvGrpSpPr/>
        <p:nvPr/>
      </p:nvGrpSpPr>
      <p:grpSpPr>
        <a:xfrm>
          <a:off x="0" y="0"/>
          <a:ext cx="0" cy="0"/>
          <a:chOff x="0" y="0"/>
          <a:chExt cx="0" cy="0"/>
        </a:xfrm>
      </p:grpSpPr>
      <p:sp>
        <p:nvSpPr>
          <p:cNvPr id="85" name="Google Shape;85;p4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 type="body"/>
          </p:nvPr>
        </p:nvSpPr>
        <p:spPr>
          <a:xfrm>
            <a:off x="685800" y="1798638"/>
            <a:ext cx="3846513" cy="436721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7" name="Google Shape;87;p42"/>
          <p:cNvSpPr txBox="1"/>
          <p:nvPr>
            <p:ph idx="2" type="body"/>
          </p:nvPr>
        </p:nvSpPr>
        <p:spPr>
          <a:xfrm>
            <a:off x="4684713" y="1798638"/>
            <a:ext cx="3848100" cy="436721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8" name="Google Shape;88;p42"/>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2"/>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4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3" name="Google Shape;93;p43"/>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3"/>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 name="Google Shape;27;p31"/>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35" name="Shape 35"/>
        <p:cNvGrpSpPr/>
        <p:nvPr/>
      </p:nvGrpSpPr>
      <p:grpSpPr>
        <a:xfrm>
          <a:off x="0" y="0"/>
          <a:ext cx="0" cy="0"/>
          <a:chOff x="0" y="0"/>
          <a:chExt cx="0" cy="0"/>
        </a:xfrm>
      </p:grpSpPr>
      <p:sp>
        <p:nvSpPr>
          <p:cNvPr id="36" name="Google Shape;36;p3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3"/>
          <p:cNvSpPr txBox="1"/>
          <p:nvPr>
            <p:ph idx="1" type="body"/>
          </p:nvPr>
        </p:nvSpPr>
        <p:spPr>
          <a:xfrm>
            <a:off x="685800" y="1798638"/>
            <a:ext cx="3846513" cy="4367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33"/>
          <p:cNvSpPr/>
          <p:nvPr>
            <p:ph idx="2" type="clipArt"/>
          </p:nvPr>
        </p:nvSpPr>
        <p:spPr>
          <a:xfrm>
            <a:off x="4684713" y="1798638"/>
            <a:ext cx="3848100" cy="4367212"/>
          </a:xfrm>
          <a:prstGeom prst="rect">
            <a:avLst/>
          </a:prstGeom>
          <a:noFill/>
          <a:ln>
            <a:noFill/>
          </a:ln>
        </p:spPr>
      </p:sp>
      <p:sp>
        <p:nvSpPr>
          <p:cNvPr id="39" name="Google Shape;39;p33"/>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41" name="Shape 41"/>
        <p:cNvGrpSpPr/>
        <p:nvPr/>
      </p:nvGrpSpPr>
      <p:grpSpPr>
        <a:xfrm>
          <a:off x="0" y="0"/>
          <a:ext cx="0" cy="0"/>
          <a:chOff x="0" y="0"/>
          <a:chExt cx="0" cy="0"/>
        </a:xfrm>
      </p:grpSpPr>
      <p:sp>
        <p:nvSpPr>
          <p:cNvPr id="42" name="Google Shape;42;p3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 type="body"/>
          </p:nvPr>
        </p:nvSpPr>
        <p:spPr>
          <a:xfrm>
            <a:off x="685800" y="1798638"/>
            <a:ext cx="3846513" cy="4367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34"/>
          <p:cNvSpPr/>
          <p:nvPr>
            <p:ph idx="2" type="chart"/>
          </p:nvPr>
        </p:nvSpPr>
        <p:spPr>
          <a:xfrm>
            <a:off x="4684713" y="1798638"/>
            <a:ext cx="3848100" cy="4367212"/>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lvl="1"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lvl="2"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lvl="3"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lvl="4"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lvl="5"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lvl="6"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lvl="7"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lvl="8"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45" name="Google Shape;45;p34"/>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4"/>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35"/>
          <p:cNvSpPr txBox="1"/>
          <p:nvPr>
            <p:ph type="title"/>
          </p:nvPr>
        </p:nvSpPr>
        <p:spPr>
          <a:xfrm rot="5400000">
            <a:off x="4545807" y="2178843"/>
            <a:ext cx="6013450" cy="1960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 type="body"/>
          </p:nvPr>
        </p:nvSpPr>
        <p:spPr>
          <a:xfrm rot="5400000">
            <a:off x="546100" y="292100"/>
            <a:ext cx="6013450" cy="5734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35"/>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5"/>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2" name="Shape 52"/>
        <p:cNvGrpSpPr/>
        <p:nvPr/>
      </p:nvGrpSpPr>
      <p:grpSpPr>
        <a:xfrm>
          <a:off x="0" y="0"/>
          <a:ext cx="0" cy="0"/>
          <a:chOff x="0" y="0"/>
          <a:chExt cx="0" cy="0"/>
        </a:xfrm>
      </p:grpSpPr>
      <p:sp>
        <p:nvSpPr>
          <p:cNvPr id="53" name="Google Shape;53;p3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 type="body"/>
          </p:nvPr>
        </p:nvSpPr>
        <p:spPr>
          <a:xfrm rot="5400000">
            <a:off x="2425700" y="58737"/>
            <a:ext cx="4367212" cy="78470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36"/>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6"/>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p:nvPr>
            <p:ph idx="2" type="pic"/>
          </p:nvPr>
        </p:nvSpPr>
        <p:spPr>
          <a:xfrm>
            <a:off x="1792288" y="612775"/>
            <a:ext cx="5486400" cy="4114800"/>
          </a:xfrm>
          <a:prstGeom prst="rect">
            <a:avLst/>
          </a:prstGeom>
          <a:noFill/>
          <a:ln>
            <a:noFill/>
          </a:ln>
        </p:spPr>
      </p:sp>
      <p:sp>
        <p:nvSpPr>
          <p:cNvPr id="60" name="Google Shape;60;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1" name="Google Shape;61;p37"/>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7"/>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6" name="Google Shape;66;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7" name="Google Shape;67;p38"/>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8"/>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39"/>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9"/>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ackground" id="10" name="Google Shape;10;p28"/>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logo-white" id="11" name="Google Shape;11;p28"/>
          <p:cNvPicPr preferRelativeResize="0"/>
          <p:nvPr/>
        </p:nvPicPr>
        <p:blipFill rotWithShape="1">
          <a:blip r:embed="rId2">
            <a:alphaModFix/>
          </a:blip>
          <a:srcRect b="0" l="0" r="0" t="0"/>
          <a:stretch/>
        </p:blipFill>
        <p:spPr>
          <a:xfrm>
            <a:off x="5364162" y="1773237"/>
            <a:ext cx="3600450" cy="3254375"/>
          </a:xfrm>
          <a:prstGeom prst="rect">
            <a:avLst/>
          </a:prstGeom>
          <a:noFill/>
          <a:ln>
            <a:noFill/>
          </a:ln>
        </p:spPr>
      </p:pic>
      <p:sp>
        <p:nvSpPr>
          <p:cNvPr id="12" name="Google Shape;12;p28"/>
          <p:cNvSpPr txBox="1"/>
          <p:nvPr/>
        </p:nvSpPr>
        <p:spPr>
          <a:xfrm>
            <a:off x="1187450" y="4838700"/>
            <a:ext cx="3529012"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 name="Google Shape;13;p2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14" name="Google Shape;14;p2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pic>
        <p:nvPicPr>
          <p:cNvPr descr="griffin_powerpoint_theme" id="19" name="Google Shape;19;p30"/>
          <p:cNvPicPr preferRelativeResize="0"/>
          <p:nvPr/>
        </p:nvPicPr>
        <p:blipFill rotWithShape="1">
          <a:blip r:embed="rId1">
            <a:alphaModFix/>
          </a:blip>
          <a:srcRect b="0" l="0" r="0" t="0"/>
          <a:stretch/>
        </p:blipFill>
        <p:spPr>
          <a:xfrm>
            <a:off x="0" y="0"/>
            <a:ext cx="9144000" cy="1801812"/>
          </a:xfrm>
          <a:prstGeom prst="rect">
            <a:avLst/>
          </a:prstGeom>
          <a:noFill/>
          <a:ln>
            <a:noFill/>
          </a:ln>
        </p:spPr>
      </p:pic>
      <p:sp>
        <p:nvSpPr>
          <p:cNvPr id="20" name="Google Shape;20;p30"/>
          <p:cNvSpPr txBox="1"/>
          <p:nvPr/>
        </p:nvSpPr>
        <p:spPr>
          <a:xfrm>
            <a:off x="2843212" y="6453187"/>
            <a:ext cx="2736850"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1" name="Google Shape;21;p3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22" name="Google Shape;22;p3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sp>
        <p:nvSpPr>
          <p:cNvPr id="23" name="Google Shape;23;p30"/>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 name="Shape 28"/>
        <p:cNvGrpSpPr/>
        <p:nvPr/>
      </p:nvGrpSpPr>
      <p:grpSpPr>
        <a:xfrm>
          <a:off x="0" y="0"/>
          <a:ext cx="0" cy="0"/>
          <a:chOff x="0" y="0"/>
          <a:chExt cx="0" cy="0"/>
        </a:xfrm>
      </p:grpSpPr>
      <p:sp>
        <p:nvSpPr>
          <p:cNvPr id="29" name="Google Shape;29;p3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30" name="Google Shape;30;p32"/>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marR="0" rtl="0" algn="r">
              <a:lnSpc>
                <a:spcPct val="100000"/>
              </a:lnSpc>
              <a:spcBef>
                <a:spcPts val="0"/>
              </a:spcBef>
              <a:spcAft>
                <a:spcPts val="0"/>
              </a:spcAft>
              <a:buSzPts val="1400"/>
              <a:buNone/>
              <a:defRPr b="0" i="0" sz="12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1" name="Google Shape;31;p32"/>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32" name="Google Shape;32;p3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pic>
        <p:nvPicPr>
          <p:cNvPr descr="griffin_powerpoint_theme" id="33" name="Google Shape;33;p32"/>
          <p:cNvPicPr preferRelativeResize="0"/>
          <p:nvPr/>
        </p:nvPicPr>
        <p:blipFill rotWithShape="1">
          <a:blip r:embed="rId1">
            <a:alphaModFix/>
          </a:blip>
          <a:srcRect b="0" l="0" r="0" t="0"/>
          <a:stretch/>
        </p:blipFill>
        <p:spPr>
          <a:xfrm>
            <a:off x="0" y="0"/>
            <a:ext cx="9144000" cy="1801812"/>
          </a:xfrm>
          <a:prstGeom prst="rect">
            <a:avLst/>
          </a:prstGeom>
          <a:noFill/>
          <a:ln>
            <a:noFill/>
          </a:ln>
        </p:spPr>
      </p:pic>
      <p:sp>
        <p:nvSpPr>
          <p:cNvPr id="34" name="Google Shape;34;p32"/>
          <p:cNvSpPr txBox="1"/>
          <p:nvPr/>
        </p:nvSpPr>
        <p:spPr>
          <a:xfrm>
            <a:off x="2843212" y="6453187"/>
            <a:ext cx="2736850"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684212" y="1376362"/>
            <a:ext cx="7581900" cy="1403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66"/>
              </a:buClr>
              <a:buSzPts val="3600"/>
              <a:buFont typeface="Arial"/>
              <a:buNone/>
            </a:pPr>
            <a:r>
              <a:rPr b="1" i="0" lang="en-US" sz="3600" u="none">
                <a:solidFill>
                  <a:srgbClr val="000066"/>
                </a:solidFill>
                <a:latin typeface="Arial"/>
                <a:ea typeface="Arial"/>
                <a:cs typeface="Arial"/>
                <a:sym typeface="Arial"/>
              </a:rPr>
              <a:t>CHƯƠNG 11: </a:t>
            </a:r>
            <a:br>
              <a:rPr b="1" i="0" lang="en-US" sz="3600" u="none">
                <a:solidFill>
                  <a:srgbClr val="000066"/>
                </a:solidFill>
                <a:latin typeface="Arial"/>
                <a:ea typeface="Arial"/>
                <a:cs typeface="Arial"/>
                <a:sym typeface="Arial"/>
              </a:rPr>
            </a:br>
            <a:r>
              <a:rPr b="1" i="0" lang="en-US" sz="3600" u="none">
                <a:solidFill>
                  <a:srgbClr val="000066"/>
                </a:solidFill>
                <a:latin typeface="Arial"/>
                <a:ea typeface="Arial"/>
                <a:cs typeface="Arial"/>
                <a:sym typeface="Arial"/>
              </a:rPr>
              <a:t>CHẤT LƯỢNG PHẦN MỀM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Độ đo chất lượng phần mềm</a:t>
            </a:r>
            <a:endParaRPr/>
          </a:p>
        </p:txBody>
      </p:sp>
      <p:sp>
        <p:nvSpPr>
          <p:cNvPr id="163" name="Google Shape;163;p1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1" marL="831850" marR="0" rtl="0" algn="l">
              <a:lnSpc>
                <a:spcPct val="150000"/>
              </a:lnSpc>
              <a:spcBef>
                <a:spcPts val="0"/>
              </a:spcBef>
              <a:spcAft>
                <a:spcPts val="0"/>
              </a:spcAft>
              <a:buClr>
                <a:srgbClr val="000090"/>
              </a:buClr>
              <a:buSzPts val="2000"/>
              <a:buFont typeface="Arial"/>
              <a:buAutoNum type="arabicPeriod" startAt="5"/>
            </a:pPr>
            <a:r>
              <a:rPr b="0" i="0" lang="en-US" sz="2000" u="none" cap="none" strike="noStrike">
                <a:solidFill>
                  <a:srgbClr val="000066"/>
                </a:solidFill>
                <a:latin typeface="Arial"/>
                <a:ea typeface="Arial"/>
                <a:cs typeface="Arial"/>
                <a:sym typeface="Arial"/>
              </a:rPr>
              <a:t>Tính đầy đủ: Mức độ đáp ứng đầy đủ các yêu cầu đã được đặc ra.</a:t>
            </a:r>
            <a:endParaRPr/>
          </a:p>
          <a:p>
            <a:pPr indent="-457200" lvl="1" marL="831850" marR="0" rtl="0" algn="l">
              <a:lnSpc>
                <a:spcPct val="150000"/>
              </a:lnSpc>
              <a:spcBef>
                <a:spcPts val="400"/>
              </a:spcBef>
              <a:spcAft>
                <a:spcPts val="0"/>
              </a:spcAft>
              <a:buClr>
                <a:srgbClr val="000090"/>
              </a:buClr>
              <a:buSzPts val="2000"/>
              <a:buFont typeface="Arial"/>
              <a:buAutoNum type="arabicPeriod" startAt="5"/>
            </a:pPr>
            <a:r>
              <a:rPr b="0" i="0" lang="en-US" sz="2000" u="none" cap="none" strike="noStrike">
                <a:solidFill>
                  <a:srgbClr val="000066"/>
                </a:solidFill>
                <a:latin typeface="Arial"/>
                <a:ea typeface="Arial"/>
                <a:cs typeface="Arial"/>
                <a:sym typeface="Arial"/>
              </a:rPr>
              <a:t>Tính giao tiếp: Tính dễ kết nối giữa đầu vào với đầu ra của chương trình.</a:t>
            </a:r>
            <a:endParaRPr/>
          </a:p>
          <a:p>
            <a:pPr indent="-457200" lvl="1" marL="831850" marR="0" rtl="0" algn="l">
              <a:lnSpc>
                <a:spcPct val="150000"/>
              </a:lnSpc>
              <a:spcBef>
                <a:spcPts val="400"/>
              </a:spcBef>
              <a:spcAft>
                <a:spcPts val="0"/>
              </a:spcAft>
              <a:buClr>
                <a:srgbClr val="000090"/>
              </a:buClr>
              <a:buSzPts val="2000"/>
              <a:buFont typeface="Arial"/>
              <a:buAutoNum type="arabicPeriod" startAt="5"/>
            </a:pPr>
            <a:r>
              <a:rPr b="0" i="0" lang="en-US" sz="2000" u="none" cap="none" strike="noStrike">
                <a:solidFill>
                  <a:srgbClr val="000066"/>
                </a:solidFill>
                <a:latin typeface="Arial"/>
                <a:ea typeface="Arial"/>
                <a:cs typeface="Arial"/>
                <a:sym typeface="Arial"/>
              </a:rPr>
              <a:t>Tính súc tích: Độ gọn của chương trình.</a:t>
            </a:r>
            <a:endParaRPr/>
          </a:p>
          <a:p>
            <a:pPr indent="-457200" lvl="1" marL="831850" marR="0" rtl="0" algn="l">
              <a:lnSpc>
                <a:spcPct val="150000"/>
              </a:lnSpc>
              <a:spcBef>
                <a:spcPts val="400"/>
              </a:spcBef>
              <a:spcAft>
                <a:spcPts val="0"/>
              </a:spcAft>
              <a:buClr>
                <a:srgbClr val="000090"/>
              </a:buClr>
              <a:buSzPts val="2000"/>
              <a:buFont typeface="Arial"/>
              <a:buAutoNum type="arabicPeriod" startAt="5"/>
            </a:pPr>
            <a:r>
              <a:rPr b="0" i="0" lang="en-US" sz="2000" u="none" cap="none" strike="noStrike">
                <a:solidFill>
                  <a:srgbClr val="000066"/>
                </a:solidFill>
                <a:latin typeface="Arial"/>
                <a:ea typeface="Arial"/>
                <a:cs typeface="Arial"/>
                <a:sym typeface="Arial"/>
              </a:rPr>
              <a:t>Tính nhất quán: Tính nhất quán trong toàn bộ chương trình. </a:t>
            </a:r>
            <a:endParaRPr/>
          </a:p>
          <a:p>
            <a:pPr indent="-457200" lvl="1" marL="831850" marR="0" rtl="0" algn="l">
              <a:lnSpc>
                <a:spcPct val="150000"/>
              </a:lnSpc>
              <a:spcBef>
                <a:spcPts val="400"/>
              </a:spcBef>
              <a:spcAft>
                <a:spcPts val="0"/>
              </a:spcAft>
              <a:buClr>
                <a:srgbClr val="000090"/>
              </a:buClr>
              <a:buSzPts val="2000"/>
              <a:buFont typeface="Arial"/>
              <a:buAutoNum type="arabicPeriod" startAt="5"/>
            </a:pPr>
            <a:r>
              <a:rPr b="0" i="0" lang="en-US" sz="2000" u="none" cap="none" strike="noStrike">
                <a:solidFill>
                  <a:srgbClr val="000066"/>
                </a:solidFill>
                <a:latin typeface="Arial"/>
                <a:ea typeface="Arial"/>
                <a:cs typeface="Arial"/>
                <a:sym typeface="Arial"/>
              </a:rPr>
              <a:t>Phổ biến dữ liệu: Việc dùng các cấu trúc và kiểu dữ liệu chuẩn trong chương trình.</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64" name="Google Shape;164;p1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Độ đo chất lượng phần mềm (tt)</a:t>
            </a:r>
            <a:endParaRPr/>
          </a:p>
        </p:txBody>
      </p:sp>
      <p:sp>
        <p:nvSpPr>
          <p:cNvPr id="170" name="Google Shape;170;p1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1" marL="831850" marR="0" rtl="0" algn="l">
              <a:lnSpc>
                <a:spcPct val="150000"/>
              </a:lnSpc>
              <a:spcBef>
                <a:spcPts val="0"/>
              </a:spcBef>
              <a:spcAft>
                <a:spcPts val="0"/>
              </a:spcAft>
              <a:buClr>
                <a:srgbClr val="000090"/>
              </a:buClr>
              <a:buSzPts val="2000"/>
              <a:buFont typeface="Arial"/>
              <a:buAutoNum type="arabicPeriod" startAt="10"/>
            </a:pPr>
            <a:r>
              <a:rPr b="0" i="0" lang="en-US" sz="2000" u="none" cap="none" strike="noStrike">
                <a:solidFill>
                  <a:srgbClr val="000066"/>
                </a:solidFill>
                <a:latin typeface="Arial"/>
                <a:ea typeface="Arial"/>
                <a:cs typeface="Arial"/>
                <a:sym typeface="Arial"/>
              </a:rPr>
              <a:t>Dung sai: Những ảnh hưởng khi chương trình bị lỗi có thể chấp nhận được.</a:t>
            </a:r>
            <a:endParaRPr/>
          </a:p>
          <a:p>
            <a:pPr indent="-457200" lvl="1" marL="831850" marR="0" rtl="0" algn="l">
              <a:lnSpc>
                <a:spcPct val="150000"/>
              </a:lnSpc>
              <a:spcBef>
                <a:spcPts val="400"/>
              </a:spcBef>
              <a:spcAft>
                <a:spcPts val="0"/>
              </a:spcAft>
              <a:buClr>
                <a:srgbClr val="000090"/>
              </a:buClr>
              <a:buSzPts val="2000"/>
              <a:buFont typeface="Arial"/>
              <a:buAutoNum type="arabicPeriod" startAt="10"/>
            </a:pPr>
            <a:r>
              <a:rPr b="0" i="0" lang="en-US" sz="2000" u="none" cap="none" strike="noStrike">
                <a:solidFill>
                  <a:srgbClr val="000066"/>
                </a:solidFill>
                <a:latin typeface="Arial"/>
                <a:ea typeface="Arial"/>
                <a:cs typeface="Arial"/>
                <a:sym typeface="Arial"/>
              </a:rPr>
              <a:t>Hiệu quả thực hiện: Hiệu năng khi chạy chương trình.</a:t>
            </a:r>
            <a:endParaRPr/>
          </a:p>
          <a:p>
            <a:pPr indent="-457200" lvl="1" marL="831850" marR="0" rtl="0" algn="l">
              <a:lnSpc>
                <a:spcPct val="150000"/>
              </a:lnSpc>
              <a:spcBef>
                <a:spcPts val="400"/>
              </a:spcBef>
              <a:spcAft>
                <a:spcPts val="0"/>
              </a:spcAft>
              <a:buClr>
                <a:srgbClr val="000090"/>
              </a:buClr>
              <a:buSzPts val="2000"/>
              <a:buFont typeface="Arial"/>
              <a:buAutoNum type="arabicPeriod" startAt="10"/>
            </a:pPr>
            <a:r>
              <a:rPr b="0" i="0" lang="en-US" sz="2000" u="none" cap="none" strike="noStrike">
                <a:solidFill>
                  <a:srgbClr val="000066"/>
                </a:solidFill>
                <a:latin typeface="Arial"/>
                <a:ea typeface="Arial"/>
                <a:cs typeface="Arial"/>
                <a:sym typeface="Arial"/>
              </a:rPr>
              <a:t>Tính mở rộng được: Mức độ mà theo đó các thiết kế kiến trúc, dữ liệu hay chức năng có thể mở rộng được.</a:t>
            </a:r>
            <a:endParaRPr/>
          </a:p>
          <a:p>
            <a:pPr indent="-457200" lvl="1" marL="831850" marR="0" rtl="0" algn="l">
              <a:lnSpc>
                <a:spcPct val="150000"/>
              </a:lnSpc>
              <a:spcBef>
                <a:spcPts val="400"/>
              </a:spcBef>
              <a:spcAft>
                <a:spcPts val="0"/>
              </a:spcAft>
              <a:buClr>
                <a:srgbClr val="000090"/>
              </a:buClr>
              <a:buSzPts val="2000"/>
              <a:buFont typeface="Arial"/>
              <a:buAutoNum type="arabicPeriod" startAt="10"/>
            </a:pPr>
            <a:r>
              <a:rPr b="0" i="0" lang="en-US" sz="2000" u="none" cap="none" strike="noStrike">
                <a:solidFill>
                  <a:srgbClr val="000066"/>
                </a:solidFill>
                <a:latin typeface="Arial"/>
                <a:ea typeface="Arial"/>
                <a:cs typeface="Arial"/>
                <a:sym typeface="Arial"/>
              </a:rPr>
              <a:t>Tính tổng quát: Khả năng mở rộng các ứng dụng tiềm năng của chương trình.</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71" name="Google Shape;171;p1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Độ đo chất lượng phần mềm (tt)</a:t>
            </a:r>
            <a:endParaRPr/>
          </a:p>
        </p:txBody>
      </p:sp>
      <p:sp>
        <p:nvSpPr>
          <p:cNvPr id="177" name="Google Shape;177;p1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1" marL="831850" marR="0" rtl="0" algn="l">
              <a:lnSpc>
                <a:spcPct val="150000"/>
              </a:lnSpc>
              <a:spcBef>
                <a:spcPts val="0"/>
              </a:spcBef>
              <a:spcAft>
                <a:spcPts val="0"/>
              </a:spcAft>
              <a:buClr>
                <a:srgbClr val="000090"/>
              </a:buClr>
              <a:buSzPts val="2000"/>
              <a:buFont typeface="Arial"/>
              <a:buAutoNum type="arabicPeriod" startAt="14"/>
            </a:pPr>
            <a:r>
              <a:rPr b="0" i="0" lang="en-US" sz="2000" u="none" cap="none" strike="noStrike">
                <a:solidFill>
                  <a:srgbClr val="000066"/>
                </a:solidFill>
                <a:latin typeface="Arial"/>
                <a:ea typeface="Arial"/>
                <a:cs typeface="Arial"/>
                <a:sym typeface="Arial"/>
              </a:rPr>
              <a:t>Độc lập phần cứng: Mức tách biệt của phần mềm đối với phần cứng.</a:t>
            </a:r>
            <a:endParaRPr/>
          </a:p>
          <a:p>
            <a:pPr indent="-457200" lvl="1" marL="831850" marR="0" rtl="0" algn="l">
              <a:lnSpc>
                <a:spcPct val="150000"/>
              </a:lnSpc>
              <a:spcBef>
                <a:spcPts val="400"/>
              </a:spcBef>
              <a:spcAft>
                <a:spcPts val="0"/>
              </a:spcAft>
              <a:buClr>
                <a:srgbClr val="000090"/>
              </a:buClr>
              <a:buSzPts val="2000"/>
              <a:buFont typeface="Arial"/>
              <a:buAutoNum type="arabicPeriod" startAt="14"/>
            </a:pPr>
            <a:r>
              <a:rPr b="0" i="0" lang="en-US" sz="2000" u="none" cap="none" strike="noStrike">
                <a:solidFill>
                  <a:srgbClr val="000066"/>
                </a:solidFill>
                <a:latin typeface="Arial"/>
                <a:ea typeface="Arial"/>
                <a:cs typeface="Arial"/>
                <a:sym typeface="Arial"/>
              </a:rPr>
              <a:t>Trang bị đủ đồ nghề (Instrumentation): Mức độ mà chương trình cung cấp cho đo lường việc sử dụng của chương trình hay khả năng xác định các lỗi.</a:t>
            </a:r>
            <a:endParaRPr/>
          </a:p>
          <a:p>
            <a:pPr indent="-457200" lvl="1" marL="831850" marR="0" rtl="0" algn="l">
              <a:lnSpc>
                <a:spcPct val="150000"/>
              </a:lnSpc>
              <a:spcBef>
                <a:spcPts val="400"/>
              </a:spcBef>
              <a:spcAft>
                <a:spcPts val="0"/>
              </a:spcAft>
              <a:buClr>
                <a:srgbClr val="000090"/>
              </a:buClr>
              <a:buSzPts val="2000"/>
              <a:buFont typeface="Arial"/>
              <a:buAutoNum type="arabicPeriod" startAt="14"/>
            </a:pPr>
            <a:r>
              <a:rPr b="0" i="0" lang="en-US" sz="2000" u="none" cap="none" strike="noStrike">
                <a:solidFill>
                  <a:srgbClr val="000066"/>
                </a:solidFill>
                <a:latin typeface="Arial"/>
                <a:ea typeface="Arial"/>
                <a:cs typeface="Arial"/>
                <a:sym typeface="Arial"/>
              </a:rPr>
              <a:t>Tính môđun: Tính độc lập với các thành phần.</a:t>
            </a:r>
            <a:endParaRPr/>
          </a:p>
          <a:p>
            <a:pPr indent="-457200" lvl="1" marL="831850" marR="0" rtl="0" algn="l">
              <a:lnSpc>
                <a:spcPct val="150000"/>
              </a:lnSpc>
              <a:spcBef>
                <a:spcPts val="400"/>
              </a:spcBef>
              <a:spcAft>
                <a:spcPts val="0"/>
              </a:spcAft>
              <a:buClr>
                <a:srgbClr val="000090"/>
              </a:buClr>
              <a:buSzPts val="2000"/>
              <a:buFont typeface="Arial"/>
              <a:buAutoNum type="arabicPeriod" startAt="14"/>
            </a:pPr>
            <a:r>
              <a:rPr b="0" i="0" lang="en-US" sz="2000" u="none" cap="none" strike="noStrike">
                <a:solidFill>
                  <a:srgbClr val="000066"/>
                </a:solidFill>
                <a:latin typeface="Arial"/>
                <a:ea typeface="Arial"/>
                <a:cs typeface="Arial"/>
                <a:sym typeface="Arial"/>
              </a:rPr>
              <a:t>Tính vận hành: Tính dễ vận hành của chương trình.</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78" name="Google Shape;178;p1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Độ đo chất lượng phần mềm (tt)</a:t>
            </a:r>
            <a:endParaRPr/>
          </a:p>
        </p:txBody>
      </p:sp>
      <p:sp>
        <p:nvSpPr>
          <p:cNvPr id="184" name="Google Shape;184;p1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1" marL="831850" marR="0" rtl="0" algn="l">
              <a:lnSpc>
                <a:spcPct val="150000"/>
              </a:lnSpc>
              <a:spcBef>
                <a:spcPts val="0"/>
              </a:spcBef>
              <a:spcAft>
                <a:spcPts val="0"/>
              </a:spcAft>
              <a:buClr>
                <a:srgbClr val="000090"/>
              </a:buClr>
              <a:buSzPts val="2000"/>
              <a:buFont typeface="Arial"/>
              <a:buAutoNum type="arabicPeriod" startAt="18"/>
            </a:pPr>
            <a:r>
              <a:rPr b="0" i="0" lang="en-US" sz="2000" u="none" cap="none" strike="noStrike">
                <a:solidFill>
                  <a:srgbClr val="000066"/>
                </a:solidFill>
                <a:latin typeface="Arial"/>
                <a:ea typeface="Arial"/>
                <a:cs typeface="Arial"/>
                <a:sym typeface="Arial"/>
              </a:rPr>
              <a:t>Tính sưu liệu: Khả năng đáp ứng đầy đủ các thông tin trong quá trình phát triển phần mềm.</a:t>
            </a:r>
            <a:endParaRPr/>
          </a:p>
          <a:p>
            <a:pPr indent="-457200" lvl="1" marL="831850" marR="0" rtl="0" algn="l">
              <a:lnSpc>
                <a:spcPct val="150000"/>
              </a:lnSpc>
              <a:spcBef>
                <a:spcPts val="400"/>
              </a:spcBef>
              <a:spcAft>
                <a:spcPts val="0"/>
              </a:spcAft>
              <a:buClr>
                <a:srgbClr val="000090"/>
              </a:buClr>
              <a:buSzPts val="2000"/>
              <a:buFont typeface="Arial"/>
              <a:buAutoNum type="arabicPeriod" startAt="18"/>
            </a:pPr>
            <a:r>
              <a:rPr b="0" i="0" lang="en-US" sz="2000" u="none" cap="none" strike="noStrike">
                <a:solidFill>
                  <a:srgbClr val="000066"/>
                </a:solidFill>
                <a:latin typeface="Arial"/>
                <a:ea typeface="Arial"/>
                <a:cs typeface="Arial"/>
                <a:sym typeface="Arial"/>
              </a:rPr>
              <a:t>Tính đơn giản: Mức độ người dùng có thể hiểu được chương trình một cách dễ dàng.</a:t>
            </a:r>
            <a:endParaRPr/>
          </a:p>
          <a:p>
            <a:pPr indent="-457200" lvl="1" marL="831850" marR="0" rtl="0" algn="l">
              <a:lnSpc>
                <a:spcPct val="150000"/>
              </a:lnSpc>
              <a:spcBef>
                <a:spcPts val="400"/>
              </a:spcBef>
              <a:spcAft>
                <a:spcPts val="0"/>
              </a:spcAft>
              <a:buClr>
                <a:srgbClr val="000090"/>
              </a:buClr>
              <a:buSzPts val="2000"/>
              <a:buFont typeface="Arial"/>
              <a:buAutoNum type="arabicPeriod" startAt="18"/>
            </a:pPr>
            <a:r>
              <a:rPr b="0" i="0" lang="en-US" sz="2000" u="none" cap="none" strike="noStrike">
                <a:solidFill>
                  <a:srgbClr val="000066"/>
                </a:solidFill>
                <a:latin typeface="Arial"/>
                <a:ea typeface="Arial"/>
                <a:cs typeface="Arial"/>
                <a:sym typeface="Arial"/>
              </a:rPr>
              <a:t>Tính độc lập hệ thống phần mềm: Mức độ mà theo đó chương trình được độc lập với các tính năng và các ràng buộc với các môi trường khác.</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85" name="Google Shape;185;p1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Độ đo chất lượng phần mềm (tt)</a:t>
            </a:r>
            <a:endParaRPr/>
          </a:p>
        </p:txBody>
      </p:sp>
      <p:sp>
        <p:nvSpPr>
          <p:cNvPr id="191" name="Google Shape;191;p14"/>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1" marL="831850" marR="0" rtl="0" algn="l">
              <a:lnSpc>
                <a:spcPct val="150000"/>
              </a:lnSpc>
              <a:spcBef>
                <a:spcPts val="0"/>
              </a:spcBef>
              <a:spcAft>
                <a:spcPts val="0"/>
              </a:spcAft>
              <a:buClr>
                <a:srgbClr val="000090"/>
              </a:buClr>
              <a:buSzPts val="2000"/>
              <a:buFont typeface="Arial"/>
              <a:buAutoNum type="arabicPeriod" startAt="21"/>
            </a:pPr>
            <a:r>
              <a:rPr b="0" i="0" lang="en-US" sz="2000" u="none" cap="none" strike="noStrike">
                <a:solidFill>
                  <a:srgbClr val="000066"/>
                </a:solidFill>
                <a:latin typeface="Arial"/>
                <a:ea typeface="Arial"/>
                <a:cs typeface="Arial"/>
                <a:sym typeface="Arial"/>
              </a:rPr>
              <a:t>Hiệu quả phần mềm: Hiệu năng lưu trữ khi thực thi chương trình.</a:t>
            </a:r>
            <a:endParaRPr/>
          </a:p>
          <a:p>
            <a:pPr indent="-457200" lvl="1" marL="831850" marR="0" rtl="0" algn="l">
              <a:lnSpc>
                <a:spcPct val="150000"/>
              </a:lnSpc>
              <a:spcBef>
                <a:spcPts val="400"/>
              </a:spcBef>
              <a:spcAft>
                <a:spcPts val="0"/>
              </a:spcAft>
              <a:buClr>
                <a:srgbClr val="000090"/>
              </a:buClr>
              <a:buSzPts val="2000"/>
              <a:buFont typeface="Arial"/>
              <a:buAutoNum type="arabicPeriod" startAt="21"/>
            </a:pPr>
            <a:r>
              <a:rPr b="0" i="0" lang="en-US" sz="2000" u="none" cap="none" strike="noStrike">
                <a:solidFill>
                  <a:srgbClr val="000066"/>
                </a:solidFill>
                <a:latin typeface="Arial"/>
                <a:ea typeface="Arial"/>
                <a:cs typeface="Arial"/>
                <a:sym typeface="Arial"/>
              </a:rPr>
              <a:t>Tính lần vết được: Khả năng liên kết các thành phần của chương trình theo yêu cầu.</a:t>
            </a:r>
            <a:endParaRPr/>
          </a:p>
          <a:p>
            <a:pPr indent="-457200" lvl="1" marL="831850" marR="0" rtl="0" algn="l">
              <a:lnSpc>
                <a:spcPct val="150000"/>
              </a:lnSpc>
              <a:spcBef>
                <a:spcPts val="400"/>
              </a:spcBef>
              <a:spcAft>
                <a:spcPts val="0"/>
              </a:spcAft>
              <a:buClr>
                <a:srgbClr val="000090"/>
              </a:buClr>
              <a:buSzPts val="2000"/>
              <a:buFont typeface="Arial"/>
              <a:buAutoNum type="arabicPeriod" startAt="21"/>
            </a:pPr>
            <a:r>
              <a:rPr b="0" i="0" lang="en-US" sz="2000" u="none" cap="none" strike="noStrike">
                <a:solidFill>
                  <a:srgbClr val="000066"/>
                </a:solidFill>
                <a:latin typeface="Arial"/>
                <a:ea typeface="Arial"/>
                <a:cs typeface="Arial"/>
                <a:sym typeface="Arial"/>
              </a:rPr>
              <a:t>Tính huấn luyện: Mức độ mà chương trình trợ giúp người dùng thực hiện các thao tác.</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92" name="Google Shape;192;p1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Mối liên hệ giữa các nhân tố chất lượng phần mềm và các độ đo được thiết kế</a:t>
            </a:r>
            <a:endParaRPr/>
          </a:p>
        </p:txBody>
      </p:sp>
      <p:sp>
        <p:nvSpPr>
          <p:cNvPr id="198" name="Google Shape;198;p1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99" name="Google Shape;199;p15"/>
          <p:cNvPicPr preferRelativeResize="0"/>
          <p:nvPr>
            <p:ph idx="1" type="body"/>
          </p:nvPr>
        </p:nvPicPr>
        <p:blipFill rotWithShape="1">
          <a:blip r:embed="rId3">
            <a:alphaModFix/>
          </a:blip>
          <a:srcRect b="0" l="0" r="0" t="0"/>
          <a:stretch/>
        </p:blipFill>
        <p:spPr>
          <a:xfrm>
            <a:off x="215900" y="1881187"/>
            <a:ext cx="8712200" cy="4416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Mối liên hệ giữa các nhân tố chất lượng phần mềm và các độ đo được thiết kế (tt)</a:t>
            </a:r>
            <a:endParaRPr/>
          </a:p>
        </p:txBody>
      </p:sp>
      <p:sp>
        <p:nvSpPr>
          <p:cNvPr id="205" name="Google Shape;205;p1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06" name="Google Shape;206;p16"/>
          <p:cNvPicPr preferRelativeResize="0"/>
          <p:nvPr>
            <p:ph idx="1" type="body"/>
          </p:nvPr>
        </p:nvPicPr>
        <p:blipFill rotWithShape="1">
          <a:blip r:embed="rId3">
            <a:alphaModFix/>
          </a:blip>
          <a:srcRect b="77523" l="0" r="0" t="0"/>
          <a:stretch/>
        </p:blipFill>
        <p:spPr>
          <a:xfrm>
            <a:off x="314325" y="1773237"/>
            <a:ext cx="8829675" cy="893762"/>
          </a:xfrm>
          <a:prstGeom prst="rect">
            <a:avLst/>
          </a:prstGeom>
          <a:noFill/>
          <a:ln>
            <a:noFill/>
          </a:ln>
        </p:spPr>
      </p:pic>
      <p:pic>
        <p:nvPicPr>
          <p:cNvPr id="207" name="Google Shape;207;p16"/>
          <p:cNvPicPr preferRelativeResize="0"/>
          <p:nvPr/>
        </p:nvPicPr>
        <p:blipFill rotWithShape="1">
          <a:blip r:embed="rId4">
            <a:alphaModFix/>
          </a:blip>
          <a:srcRect b="0" l="0" r="0" t="0"/>
          <a:stretch/>
        </p:blipFill>
        <p:spPr>
          <a:xfrm>
            <a:off x="328612" y="2636837"/>
            <a:ext cx="8829675" cy="3810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Mối liên hệ giữa các nhân tố chất lượng phần mềm và các độ đo được thiết kế (tt)</a:t>
            </a:r>
            <a:endParaRPr/>
          </a:p>
        </p:txBody>
      </p:sp>
      <p:sp>
        <p:nvSpPr>
          <p:cNvPr id="213" name="Google Shape;213;p1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14" name="Google Shape;214;p17"/>
          <p:cNvPicPr preferRelativeResize="0"/>
          <p:nvPr>
            <p:ph idx="1" type="body"/>
          </p:nvPr>
        </p:nvPicPr>
        <p:blipFill rotWithShape="1">
          <a:blip r:embed="rId3">
            <a:alphaModFix/>
          </a:blip>
          <a:srcRect b="77523" l="0" r="0" t="0"/>
          <a:stretch/>
        </p:blipFill>
        <p:spPr>
          <a:xfrm>
            <a:off x="198437" y="1584325"/>
            <a:ext cx="8829675" cy="893762"/>
          </a:xfrm>
          <a:prstGeom prst="rect">
            <a:avLst/>
          </a:prstGeom>
          <a:noFill/>
          <a:ln>
            <a:noFill/>
          </a:ln>
        </p:spPr>
      </p:pic>
      <p:pic>
        <p:nvPicPr>
          <p:cNvPr id="215" name="Google Shape;215;p17"/>
          <p:cNvPicPr preferRelativeResize="0"/>
          <p:nvPr/>
        </p:nvPicPr>
        <p:blipFill rotWithShape="1">
          <a:blip r:embed="rId4">
            <a:alphaModFix/>
          </a:blip>
          <a:srcRect b="0" l="0" r="0" t="0"/>
          <a:stretch/>
        </p:blipFill>
        <p:spPr>
          <a:xfrm>
            <a:off x="187325" y="2246312"/>
            <a:ext cx="8858250" cy="2390775"/>
          </a:xfrm>
          <a:prstGeom prst="rect">
            <a:avLst/>
          </a:prstGeom>
          <a:noFill/>
          <a:ln>
            <a:noFill/>
          </a:ln>
        </p:spPr>
      </p:pic>
      <p:pic>
        <p:nvPicPr>
          <p:cNvPr id="216" name="Google Shape;216;p17"/>
          <p:cNvPicPr preferRelativeResize="0"/>
          <p:nvPr/>
        </p:nvPicPr>
        <p:blipFill rotWithShape="1">
          <a:blip r:embed="rId5">
            <a:alphaModFix/>
          </a:blip>
          <a:srcRect b="0" l="0" r="0" t="0"/>
          <a:stretch/>
        </p:blipFill>
        <p:spPr>
          <a:xfrm>
            <a:off x="188912" y="4589462"/>
            <a:ext cx="8858250" cy="2181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đặc tính chất lượng ISO 9126  </a:t>
            </a:r>
            <a:endParaRPr/>
          </a:p>
        </p:txBody>
      </p:sp>
      <p:sp>
        <p:nvSpPr>
          <p:cNvPr id="224" name="Google Shape;224;p1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a:pPr>
            <a:r>
              <a:rPr b="1" i="0" lang="en-US" sz="2400" u="none">
                <a:solidFill>
                  <a:srgbClr val="000066"/>
                </a:solidFill>
                <a:latin typeface="Arial"/>
                <a:ea typeface="Arial"/>
                <a:cs typeface="Arial"/>
                <a:sym typeface="Arial"/>
              </a:rPr>
              <a:t>Tính chức năng:</a:t>
            </a:r>
            <a:r>
              <a:rPr b="0" i="0" lang="en-US" sz="2400" u="none">
                <a:solidFill>
                  <a:srgbClr val="000066"/>
                </a:solidFill>
                <a:latin typeface="Arial"/>
                <a:ea typeface="Arial"/>
                <a:cs typeface="Arial"/>
                <a:sym typeface="Arial"/>
              </a:rPr>
              <a:t> Đặc tính này liên quan đến khả năng của phần mềm cung cấp các chức năng đáp ứng được nhu cầu sử dụng khi phần mềm làm việc trong điều kiện cụ thể.</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phù hợp</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chính xác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hợp tác làm việc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an toàn</a:t>
            </a:r>
            <a:endParaRPr/>
          </a:p>
        </p:txBody>
      </p:sp>
      <p:sp>
        <p:nvSpPr>
          <p:cNvPr id="225" name="Google Shape;225;p1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đặc tính chất lượng ISO 9126 (tt)  </a:t>
            </a:r>
            <a:endParaRPr/>
          </a:p>
        </p:txBody>
      </p:sp>
      <p:sp>
        <p:nvSpPr>
          <p:cNvPr id="233" name="Google Shape;233;p19"/>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startAt="2"/>
            </a:pPr>
            <a:r>
              <a:rPr b="1" i="0" lang="en-US" sz="2400" u="none">
                <a:solidFill>
                  <a:srgbClr val="000066"/>
                </a:solidFill>
                <a:latin typeface="Arial"/>
                <a:ea typeface="Arial"/>
                <a:cs typeface="Arial"/>
                <a:sym typeface="Arial"/>
              </a:rPr>
              <a:t>Tính tin cậy: </a:t>
            </a:r>
            <a:r>
              <a:rPr b="0" i="0" lang="en-US" sz="2400" u="none">
                <a:solidFill>
                  <a:srgbClr val="000066"/>
                </a:solidFill>
                <a:latin typeface="Arial"/>
                <a:ea typeface="Arial"/>
                <a:cs typeface="Arial"/>
                <a:sym typeface="Arial"/>
              </a:rPr>
              <a:t>Là thuộc tính liên quan đến khả năng của phần mềm có thể hoạt động ổn định trong những điều kiện cụ thể.</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hoàn thiện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chịu lỗi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phục hồi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tin cậy phù hợp</a:t>
            </a:r>
            <a:endParaRPr/>
          </a:p>
        </p:txBody>
      </p:sp>
      <p:sp>
        <p:nvSpPr>
          <p:cNvPr id="234" name="Google Shape;234;p1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Nội dung</a:t>
            </a:r>
            <a:endParaRPr/>
          </a:p>
        </p:txBody>
      </p:sp>
      <p:sp>
        <p:nvSpPr>
          <p:cNvPr id="107" name="Google Shape;107;p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Năm quan điểm khác nhau về chất  lượng </a:t>
            </a:r>
            <a:endParaRPr/>
          </a:p>
          <a:p>
            <a:pPr indent="-457200" lvl="1" marL="457200" marR="0" rtl="0" algn="l">
              <a:lnSpc>
                <a:spcPct val="15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Các độ đo và nhân tố chất lượng phần mềm</a:t>
            </a:r>
            <a:endParaRPr/>
          </a:p>
          <a:p>
            <a:pPr indent="-457200" lvl="1" marL="457200" marR="0" rtl="0" algn="l">
              <a:lnSpc>
                <a:spcPct val="15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Các đặc tính chất lượng ISO 9126</a:t>
            </a:r>
            <a:endParaRPr/>
          </a:p>
          <a:p>
            <a:pPr indent="-457200" lvl="1" marL="457200" marR="0" rtl="0" algn="l">
              <a:lnSpc>
                <a:spcPct val="15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Chuẩn chất lượng phần mềm ISO 9000: 2000</a:t>
            </a:r>
            <a:endParaRPr/>
          </a:p>
        </p:txBody>
      </p:sp>
      <p:sp>
        <p:nvSpPr>
          <p:cNvPr id="108" name="Google Shape;108;p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đặc tính chất lượng ISO 9126 (tt)  </a:t>
            </a:r>
            <a:endParaRPr/>
          </a:p>
        </p:txBody>
      </p:sp>
      <p:sp>
        <p:nvSpPr>
          <p:cNvPr id="242" name="Google Shape;242;p2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startAt="3"/>
            </a:pPr>
            <a:r>
              <a:rPr b="1" i="0" lang="en-US" sz="2400" u="none">
                <a:solidFill>
                  <a:srgbClr val="000066"/>
                </a:solidFill>
                <a:latin typeface="Arial"/>
                <a:ea typeface="Arial"/>
                <a:cs typeface="Arial"/>
                <a:sym typeface="Arial"/>
              </a:rPr>
              <a:t>Tính khả dụng: </a:t>
            </a:r>
            <a:r>
              <a:rPr b="0" i="0" lang="en-US" sz="2400" u="none">
                <a:solidFill>
                  <a:srgbClr val="000066"/>
                </a:solidFill>
                <a:latin typeface="Arial"/>
                <a:ea typeface="Arial"/>
                <a:cs typeface="Arial"/>
                <a:sym typeface="Arial"/>
              </a:rPr>
              <a:t>Là thuộc tính liên quan đến khả năng của phần mềm có thể hiểu được, học được, sử dụng được và hấp dẫn người sử dụng trong từng trường hợp sử dụng cụ thể.</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Có thể hiểu được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Có thể học được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Có thể sử dụng được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hấp dẫn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khả dụng phù hợp</a:t>
            </a:r>
            <a:endParaRPr/>
          </a:p>
        </p:txBody>
      </p:sp>
      <p:sp>
        <p:nvSpPr>
          <p:cNvPr id="243" name="Google Shape;243;p2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đặc tính chất lượng ISO 9126 (tt)  </a:t>
            </a:r>
            <a:endParaRPr/>
          </a:p>
        </p:txBody>
      </p:sp>
      <p:sp>
        <p:nvSpPr>
          <p:cNvPr id="251" name="Google Shape;251;p2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startAt="4"/>
            </a:pPr>
            <a:r>
              <a:rPr b="1" i="0" lang="en-US" sz="2400" u="none">
                <a:solidFill>
                  <a:srgbClr val="000066"/>
                </a:solidFill>
                <a:latin typeface="Arial"/>
                <a:ea typeface="Arial"/>
                <a:cs typeface="Arial"/>
                <a:sym typeface="Arial"/>
              </a:rPr>
              <a:t>Tính hiệu quả: </a:t>
            </a:r>
            <a:r>
              <a:rPr b="0" i="0" lang="en-US" sz="2400" u="none">
                <a:solidFill>
                  <a:srgbClr val="000066"/>
                </a:solidFill>
                <a:latin typeface="Arial"/>
                <a:ea typeface="Arial"/>
                <a:cs typeface="Arial"/>
                <a:sym typeface="Arial"/>
              </a:rPr>
              <a:t>Là đặc tính liên quan đến khả năng của phần mềm có thể hoạt động một cách hợp lý, tương ứng với lượng tài nguyên nó sử dụng, trong điều kiện cụ thể.</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Đáp ứng thời gian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Sử dụng tài nguyên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hiệu quả phù hợp</a:t>
            </a:r>
            <a:endParaRPr/>
          </a:p>
        </p:txBody>
      </p:sp>
      <p:sp>
        <p:nvSpPr>
          <p:cNvPr id="252" name="Google Shape;252;p2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đặc tính chất lượng ISO 9126 (tt)  </a:t>
            </a:r>
            <a:endParaRPr/>
          </a:p>
        </p:txBody>
      </p:sp>
      <p:sp>
        <p:nvSpPr>
          <p:cNvPr id="260" name="Google Shape;260;p2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30000"/>
              </a:lnSpc>
              <a:spcBef>
                <a:spcPts val="0"/>
              </a:spcBef>
              <a:spcAft>
                <a:spcPts val="0"/>
              </a:spcAft>
              <a:buClr>
                <a:srgbClr val="000090"/>
              </a:buClr>
              <a:buSzPts val="2400"/>
              <a:buFont typeface="Arial"/>
              <a:buAutoNum type="arabicPeriod" startAt="5"/>
            </a:pPr>
            <a:r>
              <a:rPr b="1" i="0" lang="en-US" sz="2400" u="none">
                <a:solidFill>
                  <a:srgbClr val="000066"/>
                </a:solidFill>
                <a:latin typeface="Arial"/>
                <a:ea typeface="Arial"/>
                <a:cs typeface="Arial"/>
                <a:sym typeface="Arial"/>
              </a:rPr>
              <a:t>Khả năng bảo hành, bảo trì: </a:t>
            </a:r>
            <a:r>
              <a:rPr b="0" i="0" lang="en-US" sz="2400" u="none">
                <a:solidFill>
                  <a:srgbClr val="000066"/>
                </a:solidFill>
                <a:latin typeface="Arial"/>
                <a:ea typeface="Arial"/>
                <a:cs typeface="Arial"/>
                <a:sym typeface="Arial"/>
              </a:rPr>
              <a:t>Là đặc tính liên quan đến khả năng của phần mềm có thể chỉnh sửa. Việc chỉnh sửa bao gồm: sửa lại cho đúng, cải tiến và làm phần mềm thích nghi được với những thay đổi của môi trường, của yêu cầu và của chức năng xác định.</a:t>
            </a:r>
            <a:endParaRPr/>
          </a:p>
          <a:p>
            <a:pPr indent="-192087" lvl="1" marL="1147762"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Có thể phân tích được</a:t>
            </a:r>
            <a:endParaRPr/>
          </a:p>
          <a:p>
            <a:pPr indent="-192087" lvl="1" marL="1147762"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Có thể thay đổi được</a:t>
            </a:r>
            <a:endParaRPr/>
          </a:p>
          <a:p>
            <a:pPr indent="-192087" lvl="1" marL="1147762"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ổn định</a:t>
            </a:r>
            <a:endParaRPr/>
          </a:p>
          <a:p>
            <a:pPr indent="-192087" lvl="1" marL="1147762"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Có thể kiểm tra được</a:t>
            </a:r>
            <a:endParaRPr/>
          </a:p>
          <a:p>
            <a:pPr indent="-192087" lvl="1" marL="1147762"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bảo hành bảo trì phù hợp</a:t>
            </a:r>
            <a:endParaRPr/>
          </a:p>
        </p:txBody>
      </p:sp>
      <p:sp>
        <p:nvSpPr>
          <p:cNvPr id="261" name="Google Shape;261;p2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đặc tính chất lượng ISO 9126 (tt)  </a:t>
            </a:r>
            <a:endParaRPr/>
          </a:p>
        </p:txBody>
      </p:sp>
      <p:sp>
        <p:nvSpPr>
          <p:cNvPr id="269" name="Google Shape;269;p2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startAt="6"/>
            </a:pPr>
            <a:r>
              <a:rPr b="1" i="0" lang="en-US" sz="2400" u="none">
                <a:solidFill>
                  <a:srgbClr val="000066"/>
                </a:solidFill>
                <a:latin typeface="Arial"/>
                <a:ea typeface="Arial"/>
                <a:cs typeface="Arial"/>
                <a:sym typeface="Arial"/>
              </a:rPr>
              <a:t>Tính khả chuyển: </a:t>
            </a:r>
            <a:r>
              <a:rPr b="0" i="0" lang="en-US" sz="2400" u="none">
                <a:solidFill>
                  <a:srgbClr val="000066"/>
                </a:solidFill>
                <a:latin typeface="Arial"/>
                <a:ea typeface="Arial"/>
                <a:cs typeface="Arial"/>
                <a:sym typeface="Arial"/>
              </a:rPr>
              <a:t>Là đặc tính liên quan đến khả năng của phần mềm cho phép nó có thể được chuyển từ môi trường này sang môi trường khác.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thích nghi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Có thể cài đặt được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cùng tồn tại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thay thế</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khả chuyển phù hợp</a:t>
            </a:r>
            <a:endParaRPr/>
          </a:p>
        </p:txBody>
      </p:sp>
      <p:sp>
        <p:nvSpPr>
          <p:cNvPr id="270" name="Google Shape;270;p2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Chuẩn chất lượng phần mềm ISO 9000:2000</a:t>
            </a:r>
            <a:endParaRPr/>
          </a:p>
        </p:txBody>
      </p:sp>
      <p:sp>
        <p:nvSpPr>
          <p:cNvPr id="276" name="Google Shape;276;p24"/>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ISO 9000 là bộ tiêu chuẩn về hệ thống quản lí chất lượng. Bộ tiêu chuẩn này bao gồm các tiêu chuẩn sau:</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ISO 9000:2000</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ISO 9001:2000</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ISO 9004:2000</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77" name="Google Shape;277;p2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Chuẩn chất lượng phần mềm ISO 9000:2000 (tt)</a:t>
            </a:r>
            <a:endParaRPr/>
          </a:p>
        </p:txBody>
      </p:sp>
      <p:sp>
        <p:nvSpPr>
          <p:cNvPr id="285" name="Google Shape;285;p2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3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ISO 9000:2000 dựa trên 8 nguyên tắc quản lí chất lượng sau:</a:t>
            </a:r>
            <a:endParaRPr/>
          </a:p>
          <a:p>
            <a:pPr indent="-192087" lvl="1" marL="568325"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Hướng vào khách hàng</a:t>
            </a:r>
            <a:endParaRPr/>
          </a:p>
          <a:p>
            <a:pPr indent="-192087" lvl="1" marL="568325"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Sự lãnh đạo</a:t>
            </a:r>
            <a:endParaRPr/>
          </a:p>
          <a:p>
            <a:pPr indent="-192087" lvl="1" marL="568325"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Sự tham gia của mọi người</a:t>
            </a:r>
            <a:endParaRPr/>
          </a:p>
          <a:p>
            <a:pPr indent="-192087" lvl="1" marL="568325"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Cách tiếp cận theo quá trình: Kết quả mong muốn sẽ đạt được một cách có hiệu quả khi các nguồn lực và các hoạt động có liên quan được quản lí như một quá trình </a:t>
            </a:r>
            <a:br>
              <a:rPr b="0" i="0" lang="en-US" sz="2000" u="none" cap="none" strike="noStrike">
                <a:solidFill>
                  <a:srgbClr val="000066"/>
                </a:solidFill>
                <a:latin typeface="Arial"/>
                <a:ea typeface="Arial"/>
                <a:cs typeface="Arial"/>
                <a:sym typeface="Arial"/>
              </a:rPr>
            </a:b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86" name="Google Shape;286;p2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Chuẩn chất lượng phần mềm ISO 9000:2000 (tt)</a:t>
            </a:r>
            <a:endParaRPr/>
          </a:p>
        </p:txBody>
      </p:sp>
      <p:sp>
        <p:nvSpPr>
          <p:cNvPr id="292" name="Google Shape;292;p2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3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ISO 9000:2000 dựa trên 8 nguyên tắc quản lí chất lượng sau:</a:t>
            </a:r>
            <a:endParaRPr/>
          </a:p>
          <a:p>
            <a:pPr indent="-192087" lvl="1" marL="568325"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Cách tiếp cận theo hệ thống đối với quản lí: Việc xác định, hiểu và quản lí các quá trình có liên quan lẫn nhau như một hệ thống sẽ đem lại hiệu quả và hiệu suất của tổ chức nhằm đạt các mục tiêu đề ra. </a:t>
            </a:r>
            <a:br>
              <a:rPr b="0" i="0" lang="en-US" sz="2000" u="none" cap="none" strike="noStrike">
                <a:solidFill>
                  <a:srgbClr val="000066"/>
                </a:solidFill>
                <a:latin typeface="Arial"/>
                <a:ea typeface="Arial"/>
                <a:cs typeface="Arial"/>
                <a:sym typeface="Arial"/>
              </a:rPr>
            </a:br>
            <a:r>
              <a:rPr b="0" i="0" lang="en-US" sz="2000" u="none" cap="none" strike="noStrike">
                <a:solidFill>
                  <a:srgbClr val="000066"/>
                </a:solidFill>
                <a:latin typeface="Arial"/>
                <a:ea typeface="Arial"/>
                <a:cs typeface="Arial"/>
                <a:sym typeface="Arial"/>
              </a:rPr>
              <a:t>Cải tiến liên tục</a:t>
            </a:r>
            <a:endParaRPr/>
          </a:p>
          <a:p>
            <a:pPr indent="-192087" lvl="1" marL="568325"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Quyết định dựa trên sự kiện</a:t>
            </a:r>
            <a:endParaRPr/>
          </a:p>
          <a:p>
            <a:pPr indent="-192087" lvl="1" marL="568325" marR="0" rtl="0" algn="l">
              <a:lnSpc>
                <a:spcPct val="13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Quan hệ hợp tác cùng có lợi với người cung ứng</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93" name="Google Shape;293;p2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593725" y="0"/>
            <a:ext cx="8091487" cy="7778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THE END</a:t>
            </a:r>
            <a:endParaRPr/>
          </a:p>
        </p:txBody>
      </p:sp>
      <p:sp>
        <p:nvSpPr>
          <p:cNvPr id="299" name="Google Shape;299;p27"/>
          <p:cNvSpPr txBox="1"/>
          <p:nvPr>
            <p:ph idx="1" type="body"/>
          </p:nvPr>
        </p:nvSpPr>
        <p:spPr>
          <a:xfrm>
            <a:off x="2954337" y="2744787"/>
            <a:ext cx="4149725" cy="1323975"/>
          </a:xfrm>
          <a:prstGeom prst="rect">
            <a:avLst/>
          </a:prstGeom>
          <a:noFill/>
          <a:ln>
            <a:noFill/>
          </a:ln>
          <a:effectLst>
            <a:outerShdw blurRad="63500" dir="18900000" dist="107763">
              <a:schemeClr val="lt2">
                <a:alpha val="49803"/>
              </a:schemeClr>
            </a:outerShdw>
          </a:effectLst>
        </p:spPr>
        <p:txBody>
          <a:bodyPr anchorCtr="0" anchor="t" bIns="45700" lIns="91425" spcFirstLastPara="1" rIns="91425" wrap="square" tIns="45700">
            <a:noAutofit/>
          </a:bodyPr>
          <a:lstStyle/>
          <a:p>
            <a:pPr indent="-185737" lvl="0" marL="185737" rtl="0" algn="l">
              <a:lnSpc>
                <a:spcPct val="100000"/>
              </a:lnSpc>
              <a:spcBef>
                <a:spcPts val="0"/>
              </a:spcBef>
              <a:spcAft>
                <a:spcPts val="0"/>
              </a:spcAft>
              <a:buSzPts val="7700"/>
              <a:buNone/>
            </a:pPr>
            <a:r>
              <a:rPr b="1" i="0" lang="en-US" sz="7700" u="none">
                <a:solidFill>
                  <a:srgbClr val="CC0000"/>
                </a:solidFill>
                <a:latin typeface="Arial"/>
                <a:ea typeface="Arial"/>
                <a:cs typeface="Arial"/>
                <a:sym typeface="Arial"/>
              </a:rPr>
              <a:t>Thanks!</a:t>
            </a:r>
            <a:endParaRPr/>
          </a:p>
        </p:txBody>
      </p:sp>
      <p:pic>
        <p:nvPicPr>
          <p:cNvPr id="300" name="Google Shape;300;p27"/>
          <p:cNvPicPr preferRelativeResize="0"/>
          <p:nvPr/>
        </p:nvPicPr>
        <p:blipFill rotWithShape="1">
          <a:blip r:embed="rId3">
            <a:alphaModFix/>
          </a:blip>
          <a:srcRect b="0" l="0" r="0" t="0"/>
          <a:stretch/>
        </p:blipFill>
        <p:spPr>
          <a:xfrm>
            <a:off x="8543925" y="6308725"/>
            <a:ext cx="282575" cy="304800"/>
          </a:xfrm>
          <a:prstGeom prst="rect">
            <a:avLst/>
          </a:prstGeom>
          <a:noFill/>
          <a:ln>
            <a:noFill/>
          </a:ln>
        </p:spPr>
      </p:pic>
      <p:sp>
        <p:nvSpPr>
          <p:cNvPr id="301" name="Google Shape;301;p27"/>
          <p:cNvSpPr txBox="1"/>
          <p:nvPr/>
        </p:nvSpPr>
        <p:spPr>
          <a:xfrm>
            <a:off x="8129587" y="5734050"/>
            <a:ext cx="609600" cy="520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Quattrocento Sans"/>
              <a:buNone/>
            </a:pPr>
            <a:fld id="{00000000-1234-1234-1234-123412341234}" type="slidenum">
              <a:rPr b="1" i="0" lang="en-US" sz="1400" u="none">
                <a:solidFill>
                  <a:srgbClr val="FFFFFF"/>
                </a:solidFill>
                <a:latin typeface="Quattrocento Sans"/>
                <a:ea typeface="Quattrocento Sans"/>
                <a:cs typeface="Quattrocento Sans"/>
                <a:sym typeface="Quattrocento Sans"/>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98"/>
                                        </p:tgtEl>
                                        <p:attrNameLst>
                                          <p:attrName>style.visibility</p:attrName>
                                        </p:attrNameLst>
                                      </p:cBhvr>
                                      <p:to>
                                        <p:strVal val="visible"/>
                                      </p:to>
                                    </p:set>
                                    <p:anim calcmode="lin" valueType="num">
                                      <p:cBhvr additive="base">
                                        <p:cTn dur="3000"/>
                                        <p:tgtEl>
                                          <p:spTgt spid="298"/>
                                        </p:tgtEl>
                                        <p:attrNameLst>
                                          <p:attrName>ppt_w</p:attrName>
                                        </p:attrNameLst>
                                      </p:cBhvr>
                                      <p:tavLst>
                                        <p:tav fmla="" tm="0">
                                          <p:val>
                                            <p:strVal val="0"/>
                                          </p:val>
                                        </p:tav>
                                        <p:tav fmla="" tm="100000">
                                          <p:val>
                                            <p:strVal val="#ppt_w"/>
                                          </p:val>
                                        </p:tav>
                                      </p:tavLst>
                                    </p:anim>
                                    <p:anim calcmode="lin" valueType="num">
                                      <p:cBhvr additive="base">
                                        <p:cTn dur="3000"/>
                                        <p:tgtEl>
                                          <p:spTgt spid="29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1. Năm quan điểm khác nhau về chất  lượng</a:t>
            </a:r>
            <a:endParaRPr/>
          </a:p>
        </p:txBody>
      </p:sp>
      <p:sp>
        <p:nvSpPr>
          <p:cNvPr id="114" name="Google Shape;114;p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cap="none" strike="noStrike">
                <a:solidFill>
                  <a:srgbClr val="000066"/>
                </a:solidFill>
                <a:latin typeface="Arial"/>
                <a:ea typeface="Arial"/>
                <a:cs typeface="Arial"/>
                <a:sym typeface="Arial"/>
              </a:rPr>
              <a:t>Quan điểm siêu việt cho rằng</a:t>
            </a:r>
            <a:r>
              <a:rPr b="0" i="0" lang="en-US" sz="2400" u="none" cap="none" strike="noStrike">
                <a:solidFill>
                  <a:srgbClr val="000066"/>
                </a:solidFill>
                <a:latin typeface="Arial"/>
                <a:ea typeface="Arial"/>
                <a:cs typeface="Arial"/>
                <a:sym typeface="Arial"/>
              </a:rPr>
              <a:t>: Chất lượng là sự tuyệt vời, hoàn hảo tuyệt đối của sản phẩm làm cho con người cảm nhận được.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cap="none" strike="noStrike">
                <a:solidFill>
                  <a:srgbClr val="000066"/>
                </a:solidFill>
                <a:latin typeface="Arial"/>
                <a:ea typeface="Arial"/>
                <a:cs typeface="Arial"/>
                <a:sym typeface="Arial"/>
              </a:rPr>
              <a:t>Quan điểm xuất phát từ người dùng</a:t>
            </a:r>
            <a:r>
              <a:rPr b="0" i="0" lang="en-US" sz="2400" u="none" cap="none" strike="noStrike">
                <a:solidFill>
                  <a:srgbClr val="000066"/>
                </a:solidFill>
                <a:latin typeface="Arial"/>
                <a:ea typeface="Arial"/>
                <a:cs typeface="Arial"/>
                <a:sym typeface="Arial"/>
              </a:rPr>
              <a:t>: Chất lượng là sự phù hợp của sản phẩm với mục đích sử dụng của người tiêu dùng.</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15" name="Google Shape;115;p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1. Năm quan điểm khác nhau về chất  lượng (tt)</a:t>
            </a:r>
            <a:endParaRPr/>
          </a:p>
        </p:txBody>
      </p:sp>
      <p:sp>
        <p:nvSpPr>
          <p:cNvPr id="121" name="Google Shape;121;p4"/>
          <p:cNvSpPr txBox="1"/>
          <p:nvPr>
            <p:ph idx="1" type="body"/>
          </p:nvPr>
        </p:nvSpPr>
        <p:spPr>
          <a:xfrm>
            <a:off x="684212" y="159226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Quan điểm xuất phát từ nhà sản xuât</a:t>
            </a:r>
            <a:r>
              <a:rPr b="0" i="0" lang="en-US" sz="2400" u="none">
                <a:solidFill>
                  <a:srgbClr val="000066"/>
                </a:solidFill>
                <a:latin typeface="Arial"/>
                <a:ea typeface="Arial"/>
                <a:cs typeface="Arial"/>
                <a:sym typeface="Arial"/>
              </a:rPr>
              <a:t>: Chất lượng là sự hoàn hảo và phù hợp của một sản phẩm với một tập hợp các yêu cầu, tiêu chuẩn và quy cách được xác định trước.</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Quan điểm xuất phát từ thuộc tính sản phẩm</a:t>
            </a:r>
            <a:r>
              <a:rPr b="0" i="0" lang="en-US" sz="2400" u="none">
                <a:solidFill>
                  <a:srgbClr val="000066"/>
                </a:solidFill>
                <a:latin typeface="Arial"/>
                <a:ea typeface="Arial"/>
                <a:cs typeface="Arial"/>
                <a:sym typeface="Arial"/>
              </a:rPr>
              <a:t>: Chất lượng là tập hợp các thuộc tính đặc trưng vốn có, phản ánh giá trị sử dụng của sản phẩm.</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Quan điểm xuất phát từ giá trị</a:t>
            </a:r>
            <a:r>
              <a:rPr b="0" i="0" lang="en-US" sz="2400" u="none">
                <a:solidFill>
                  <a:srgbClr val="000066"/>
                </a:solidFill>
                <a:latin typeface="Arial"/>
                <a:ea typeface="Arial"/>
                <a:cs typeface="Arial"/>
                <a:sym typeface="Arial"/>
              </a:rPr>
              <a:t>: Chất lượng là cung cấp những sản phẩm với mức giá có thể chấp nhận được.</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22" name="Google Shape;122;p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 Các độ đo và nhân tố chất lượng của phần mềm</a:t>
            </a:r>
            <a:endParaRPr/>
          </a:p>
        </p:txBody>
      </p:sp>
      <p:sp>
        <p:nvSpPr>
          <p:cNvPr id="128" name="Google Shape;128;p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2" marL="185737" marR="0" rtl="0" algn="l">
              <a:lnSpc>
                <a:spcPct val="150000"/>
              </a:lnSpc>
              <a:spcBef>
                <a:spcPts val="0"/>
              </a:spcBef>
              <a:spcAft>
                <a:spcPts val="0"/>
              </a:spcAft>
              <a:buClr>
                <a:srgbClr val="000090"/>
              </a:buClr>
              <a:buSzPts val="2400"/>
              <a:buFont typeface="Noto Sans Symbols"/>
              <a:buChar char="▪"/>
            </a:pPr>
            <a:r>
              <a:rPr b="0" i="0" lang="en-US" sz="2400" u="none" cap="none" strike="noStrike">
                <a:solidFill>
                  <a:srgbClr val="000066"/>
                </a:solidFill>
                <a:latin typeface="Arial"/>
                <a:ea typeface="Arial"/>
                <a:cs typeface="Arial"/>
                <a:sym typeface="Arial"/>
              </a:rPr>
              <a:t>Các nhân tố chất lượng của phần mềm</a:t>
            </a:r>
            <a:endParaRPr/>
          </a:p>
          <a:p>
            <a:pPr indent="-185737" lvl="2" marL="185737" marR="0" rtl="0" algn="l">
              <a:lnSpc>
                <a:spcPct val="150000"/>
              </a:lnSpc>
              <a:spcBef>
                <a:spcPts val="480"/>
              </a:spcBef>
              <a:spcAft>
                <a:spcPts val="0"/>
              </a:spcAft>
              <a:buClr>
                <a:srgbClr val="000090"/>
              </a:buClr>
              <a:buSzPts val="2400"/>
              <a:buFont typeface="Noto Sans Symbols"/>
              <a:buChar char="▪"/>
            </a:pPr>
            <a:r>
              <a:rPr b="0" i="0" lang="en-US" sz="2400" u="none" cap="none" strike="noStrike">
                <a:solidFill>
                  <a:srgbClr val="000066"/>
                </a:solidFill>
                <a:latin typeface="Arial"/>
                <a:ea typeface="Arial"/>
                <a:cs typeface="Arial"/>
                <a:sym typeface="Arial"/>
              </a:rPr>
              <a:t>Độ đo chất lượng phần mềm</a:t>
            </a:r>
            <a:endParaRPr b="0" i="1" sz="2400" u="none" cap="none" strike="noStrike">
              <a:solidFill>
                <a:srgbClr val="000066"/>
              </a:solidFill>
              <a:latin typeface="Arial"/>
              <a:ea typeface="Arial"/>
              <a:cs typeface="Arial"/>
              <a:sym typeface="Arial"/>
            </a:endParaRPr>
          </a:p>
          <a:p>
            <a:pPr indent="-33337" lvl="0" marL="185738" marR="0" rtl="0" algn="l">
              <a:spcBef>
                <a:spcPts val="480"/>
              </a:spcBef>
              <a:spcAft>
                <a:spcPts val="0"/>
              </a:spcAft>
              <a:buClr>
                <a:srgbClr val="000090"/>
              </a:buClr>
              <a:buSzPts val="2400"/>
              <a:buFont typeface="Noto Sans Symbols"/>
              <a:buNone/>
            </a:pPr>
            <a:r>
              <a:t/>
            </a:r>
            <a:endParaRPr b="0" i="1" sz="2400" u="none" cap="none" strike="noStrike">
              <a:solidFill>
                <a:srgbClr val="000066"/>
              </a:solidFill>
              <a:latin typeface="Arial"/>
              <a:ea typeface="Arial"/>
              <a:cs typeface="Arial"/>
              <a:sym typeface="Arial"/>
            </a:endParaRPr>
          </a:p>
        </p:txBody>
      </p:sp>
      <p:sp>
        <p:nvSpPr>
          <p:cNvPr id="129" name="Google Shape;129;p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nhân tố chất lượng của phần mềm</a:t>
            </a:r>
            <a:endParaRPr/>
          </a:p>
        </p:txBody>
      </p:sp>
      <p:sp>
        <p:nvSpPr>
          <p:cNvPr id="135" name="Google Shape;135;p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nhân tố ảnh hưởng đến chất lượng phần mềm có thể được phân loại thành 2 nhóm chính: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nhân tố có thể đo được: Tỷ lệ lỗi, đơn vị thời gian,…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nhân tố chỉ có thể đo được một cách gián tiếp: Tính tái sử dụng, tính bảo trì,…</a:t>
            </a:r>
            <a:endParaRPr/>
          </a:p>
        </p:txBody>
      </p:sp>
      <p:sp>
        <p:nvSpPr>
          <p:cNvPr id="136" name="Google Shape;136;p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nhân tố chất lượng của phần mềm (tt)</a:t>
            </a:r>
            <a:endParaRPr/>
          </a:p>
        </p:txBody>
      </p:sp>
      <p:sp>
        <p:nvSpPr>
          <p:cNvPr id="142" name="Google Shape;142;p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McCall và các đồng nghiệp đã đề nghị một cách phân loại về các nhân tố ảnh hưởng đến chất lượng phần mềm, các nhân tố này được hội tụ trong 3 khía cạnh của phần mềm: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đặc trưng vận hành của nó.</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thích ứng với các thay đổi.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Tính thích nghi của phần mềm với môi trường mới.</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43" name="Google Shape;143;p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Mô hình các nhân tố chất lượng của McCall</a:t>
            </a:r>
            <a:endParaRPr/>
          </a:p>
        </p:txBody>
      </p:sp>
      <p:sp>
        <p:nvSpPr>
          <p:cNvPr id="149" name="Google Shape;149;p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50" name="Google Shape;150;p8"/>
          <p:cNvPicPr preferRelativeResize="0"/>
          <p:nvPr/>
        </p:nvPicPr>
        <p:blipFill rotWithShape="1">
          <a:blip r:embed="rId3">
            <a:alphaModFix/>
          </a:blip>
          <a:srcRect b="0" l="0" r="0" t="0"/>
          <a:stretch/>
        </p:blipFill>
        <p:spPr>
          <a:xfrm>
            <a:off x="179387" y="1800225"/>
            <a:ext cx="8648700" cy="46085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Độ đo chất lượng phần mềm</a:t>
            </a:r>
            <a:endParaRPr/>
          </a:p>
        </p:txBody>
      </p:sp>
      <p:sp>
        <p:nvSpPr>
          <p:cNvPr id="156" name="Google Shape;156;p9"/>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McCall đã đưa ra độ đo chất lượng phần mềm như sau:</a:t>
            </a:r>
            <a:endParaRPr/>
          </a:p>
          <a:p>
            <a:pPr indent="-457200" lvl="1" marL="831850" marR="0" rtl="0" algn="l">
              <a:lnSpc>
                <a:spcPct val="150000"/>
              </a:lnSpc>
              <a:spcBef>
                <a:spcPts val="400"/>
              </a:spcBef>
              <a:spcAft>
                <a:spcPts val="0"/>
              </a:spcAft>
              <a:buClr>
                <a:srgbClr val="000090"/>
              </a:buClr>
              <a:buSzPts val="2000"/>
              <a:buFont typeface="Arial"/>
              <a:buAutoNum type="arabicPeriod"/>
            </a:pPr>
            <a:r>
              <a:rPr b="0" i="0" lang="en-US" sz="2000" u="none" cap="none" strike="noStrike">
                <a:solidFill>
                  <a:srgbClr val="000066"/>
                </a:solidFill>
                <a:latin typeface="Arial"/>
                <a:ea typeface="Arial"/>
                <a:cs typeface="Arial"/>
                <a:sym typeface="Arial"/>
              </a:rPr>
              <a:t>Kiểm toán được: Có thể kiểm tra dễ dàng việc tuân thử các chuẩn.</a:t>
            </a:r>
            <a:endParaRPr/>
          </a:p>
          <a:p>
            <a:pPr indent="-457200" lvl="1" marL="831850" marR="0" rtl="0" algn="l">
              <a:lnSpc>
                <a:spcPct val="150000"/>
              </a:lnSpc>
              <a:spcBef>
                <a:spcPts val="400"/>
              </a:spcBef>
              <a:spcAft>
                <a:spcPts val="0"/>
              </a:spcAft>
              <a:buClr>
                <a:srgbClr val="000090"/>
              </a:buClr>
              <a:buSzPts val="2000"/>
              <a:buFont typeface="Arial"/>
              <a:buAutoNum type="arabicPeriod"/>
            </a:pPr>
            <a:r>
              <a:rPr b="0" i="0" lang="en-US" sz="2000" u="none" cap="none" strike="noStrike">
                <a:solidFill>
                  <a:srgbClr val="000066"/>
                </a:solidFill>
                <a:latin typeface="Arial"/>
                <a:ea typeface="Arial"/>
                <a:cs typeface="Arial"/>
                <a:sym typeface="Arial"/>
              </a:rPr>
              <a:t>Tính an toàn: Khả năng kiểm soát hay bảo vệ chương trình và dữ liệu.</a:t>
            </a:r>
            <a:endParaRPr/>
          </a:p>
          <a:p>
            <a:pPr indent="-457200" lvl="1" marL="831850" marR="0" rtl="0" algn="l">
              <a:lnSpc>
                <a:spcPct val="150000"/>
              </a:lnSpc>
              <a:spcBef>
                <a:spcPts val="400"/>
              </a:spcBef>
              <a:spcAft>
                <a:spcPts val="0"/>
              </a:spcAft>
              <a:buClr>
                <a:srgbClr val="000090"/>
              </a:buClr>
              <a:buSzPts val="2000"/>
              <a:buFont typeface="Arial"/>
              <a:buAutoNum type="arabicPeriod"/>
            </a:pPr>
            <a:r>
              <a:rPr b="0" i="0" lang="en-US" sz="2000" u="none" cap="none" strike="noStrike">
                <a:solidFill>
                  <a:srgbClr val="000066"/>
                </a:solidFill>
                <a:latin typeface="Arial"/>
                <a:ea typeface="Arial"/>
                <a:cs typeface="Arial"/>
                <a:sym typeface="Arial"/>
              </a:rPr>
              <a:t>Tính chính xác: Độ chính xác của các phép toán và đầu ra của chương trình.</a:t>
            </a:r>
            <a:endParaRPr/>
          </a:p>
          <a:p>
            <a:pPr indent="-457200" lvl="1" marL="831850" marR="0" rtl="0" algn="l">
              <a:lnSpc>
                <a:spcPct val="150000"/>
              </a:lnSpc>
              <a:spcBef>
                <a:spcPts val="400"/>
              </a:spcBef>
              <a:spcAft>
                <a:spcPts val="0"/>
              </a:spcAft>
              <a:buClr>
                <a:srgbClr val="000090"/>
              </a:buClr>
              <a:buSzPts val="2000"/>
              <a:buFont typeface="Arial"/>
              <a:buAutoNum type="arabicPeriod"/>
            </a:pPr>
            <a:r>
              <a:rPr b="0" i="0" lang="en-US" sz="2000" u="none" cap="none" strike="noStrike">
                <a:solidFill>
                  <a:srgbClr val="000066"/>
                </a:solidFill>
                <a:latin typeface="Arial"/>
                <a:ea typeface="Arial"/>
                <a:cs typeface="Arial"/>
                <a:sym typeface="Arial"/>
              </a:rPr>
              <a:t>Tính phổ biến thông tin: Mức độ sử dụng các giao thức và giao diện chuẩn. </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57" name="Google Shape;157;p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2005-08-23T09:20:25Z</dcterms:created>
  <dc:creator>Hans van Vliet</dc:creator>
</cp:coreProperties>
</file>