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6858000" cx="9144000"/>
  <p:notesSz cx="7315200" cy="9601200"/>
  <p:embeddedFontLst>
    <p:embeddedFont>
      <p:font typeface="Quattrocento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024">
          <p15:clr>
            <a:srgbClr val="000000"/>
          </p15:clr>
        </p15:guide>
        <p15:guide id="2" pos="2304">
          <p15:clr>
            <a:srgbClr val="000000"/>
          </p15:clr>
        </p15:guide>
      </p15:notesGuideLst>
    </p:ext>
    <p:ext uri="GoogleSlidesCustomDataVersion2">
      <go:slidesCustomData xmlns:go="http://customooxmlschemas.google.com/" r:id="rId51" roundtripDataSignature="AMtx7mi/JP9IGLSPEqkL6CTBPXYqV1Mb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655BCB-5E8F-48A9-A749-CA83E40264F6}">
  <a:tblStyle styleId="{5B655BCB-5E8F-48A9-A749-CA83E40264F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QuattrocentoSans-bold.fntdata"/><Relationship Id="rId47" Type="http://schemas.openxmlformats.org/officeDocument/2006/relationships/font" Target="fonts/QuattrocentoSans-regular.fntdata"/><Relationship Id="rId49" Type="http://schemas.openxmlformats.org/officeDocument/2006/relationships/font" Target="fonts/Quattrocento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customschemas.google.com/relationships/presentationmetadata" Target="metadata"/><Relationship Id="rId50" Type="http://schemas.openxmlformats.org/officeDocument/2006/relationships/font" Target="fonts/Quattrocento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4144962" y="0"/>
            <a:ext cx="3170237" cy="479425"/>
          </a:xfrm>
          <a:prstGeom prst="rect">
            <a:avLst/>
          </a:prstGeom>
          <a:noFill/>
          <a:ln>
            <a:noFill/>
          </a:ln>
        </p:spPr>
        <p:txBody>
          <a:bodyPr anchorCtr="0" anchor="t" bIns="48325" lIns="96650" spcFirstLastPara="1" rIns="96650" wrap="square" tIns="48325">
            <a:noAutofit/>
          </a:bodyPr>
          <a:lstStyle>
            <a:lvl1pPr lvl="0" marR="0" rtl="0" algn="r">
              <a:lnSpc>
                <a:spcPct val="100000"/>
              </a:lnSpc>
              <a:spcBef>
                <a:spcPts val="260"/>
              </a:spcBef>
              <a:spcAft>
                <a:spcPts val="0"/>
              </a:spcAft>
              <a:buClr>
                <a:srgbClr val="000000"/>
              </a:buClr>
              <a:buSzPts val="1300"/>
              <a:buFont typeface="Noto Sans Symbols"/>
              <a:buChar char="▪"/>
              <a:defRPr b="1" i="0" sz="1300" u="none" cap="none" strike="noStrike">
                <a:solidFill>
                  <a:srgbClr val="000066"/>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1775"/>
            <a:ext cx="3170237" cy="479425"/>
          </a:xfrm>
          <a:prstGeom prst="rect">
            <a:avLst/>
          </a:prstGeom>
          <a:noFill/>
          <a:ln>
            <a:noFill/>
          </a:ln>
        </p:spPr>
        <p:txBody>
          <a:bodyPr anchorCtr="0" anchor="b" bIns="48325" lIns="96650" spcFirstLastPara="1" rIns="96650" wrap="square" tIns="48325">
            <a:noAutofit/>
          </a:bodyPr>
          <a:lstStyle>
            <a:lvl1pPr lvl="0" marR="0" rtl="0" algn="l">
              <a:lnSpc>
                <a:spcPct val="100000"/>
              </a:lnSpc>
              <a:spcBef>
                <a:spcPts val="260"/>
              </a:spcBef>
              <a:spcAft>
                <a:spcPts val="0"/>
              </a:spcAft>
              <a:buClr>
                <a:srgbClr val="000000"/>
              </a:buClr>
              <a:buSzPts val="1300"/>
              <a:buFont typeface="Noto Sans Symbols"/>
              <a:buChar char="▪"/>
              <a:defRPr b="1" i="0" sz="1300" u="none" cap="none" strike="noStrike">
                <a:solidFill>
                  <a:srgbClr val="000066"/>
                </a:solidFill>
                <a:latin typeface="Arial"/>
                <a:ea typeface="Arial"/>
                <a:cs typeface="Arial"/>
                <a:sym typeface="Arial"/>
              </a:defRPr>
            </a:lvl1pPr>
            <a:lvl2pPr lvl="1"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0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r">
              <a:lnSpc>
                <a:spcPct val="100000"/>
              </a:lnSpc>
              <a:spcBef>
                <a:spcPts val="0"/>
              </a:spcBef>
              <a:spcAft>
                <a:spcPts val="0"/>
              </a:spcAft>
              <a:buClr>
                <a:srgbClr val="000000"/>
              </a:buClr>
              <a:buSzPts val="1300"/>
              <a:buFont typeface="Noto Sans Symbols"/>
              <a:buChar char="▪"/>
            </a:pPr>
            <a:fld id="{00000000-1234-1234-1234-123412341234}" type="slidenum">
              <a:rPr b="1" i="0" lang="en-US" sz="1300" u="none" cap="none" strike="noStrike">
                <a:solidFill>
                  <a:srgbClr val="000066"/>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l">
              <a:lnSpc>
                <a:spcPct val="100000"/>
              </a:lnSpc>
              <a:spcBef>
                <a:spcPts val="0"/>
              </a:spcBef>
              <a:spcAft>
                <a:spcPts val="0"/>
              </a:spcAft>
              <a:buClr>
                <a:srgbClr val="000000"/>
              </a:buClr>
              <a:buSzPts val="1300"/>
              <a:buFont typeface="Noto Sans Symbols"/>
              <a:buChar char="▪"/>
            </a:pPr>
            <a:r>
              <a:rPr b="1" i="0" lang="en-US" sz="1300" u="none">
                <a:solidFill>
                  <a:srgbClr val="000066"/>
                </a:solidFill>
                <a:latin typeface="Arial"/>
                <a:ea typeface="Arial"/>
                <a:cs typeface="Arial"/>
                <a:sym typeface="Arial"/>
              </a:rPr>
              <a:t>© SE, Testing, Hans van Vliet</a:t>
            </a:r>
            <a:endParaRPr/>
          </a:p>
        </p:txBody>
      </p:sp>
      <p:sp>
        <p:nvSpPr>
          <p:cNvPr id="60" name="Google Shape;60;p1: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r">
              <a:lnSpc>
                <a:spcPct val="100000"/>
              </a:lnSpc>
              <a:spcBef>
                <a:spcPts val="0"/>
              </a:spcBef>
              <a:spcAft>
                <a:spcPts val="0"/>
              </a:spcAft>
              <a:buClr>
                <a:srgbClr val="000000"/>
              </a:buClr>
              <a:buSzPts val="1300"/>
              <a:buFont typeface="Noto Sans Symbols"/>
              <a:buChar char="▪"/>
            </a:pPr>
            <a:fld id="{00000000-1234-1234-1234-123412341234}" type="slidenum">
              <a:rPr b="1" i="0" lang="en-US" sz="1300" u="none">
                <a:solidFill>
                  <a:srgbClr val="000066"/>
                </a:solidFill>
                <a:latin typeface="Arial"/>
                <a:ea typeface="Arial"/>
                <a:cs typeface="Arial"/>
                <a:sym typeface="Arial"/>
              </a:rPr>
              <a:t>‹#›</a:t>
            </a:fld>
            <a:endParaRPr/>
          </a:p>
        </p:txBody>
      </p:sp>
      <p:sp>
        <p:nvSpPr>
          <p:cNvPr id="61" name="Google Shape;61;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 name="Google Shape;62;p1:notes"/>
          <p:cNvSpPr txBox="1"/>
          <p:nvPr>
            <p:ph idx="1" type="body"/>
          </p:nvPr>
        </p:nvSpPr>
        <p:spPr>
          <a:xfrm>
            <a:off x="977900" y="4562475"/>
            <a:ext cx="5359400" cy="431800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0: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8" name="Google Shape;128;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6" name="Google Shape;136;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12: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SzPts val="1800"/>
              <a:buNone/>
            </a:pPr>
            <a:r>
              <a:rPr lang="en-US"/>
              <a:t>Độ đo C1 chỉ đạt 75% ứng với độ đo C2</a:t>
            </a:r>
            <a:endParaRPr/>
          </a:p>
        </p:txBody>
      </p:sp>
      <p:sp>
        <p:nvSpPr>
          <p:cNvPr id="145" name="Google Shape;145;p12: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l">
              <a:lnSpc>
                <a:spcPct val="100000"/>
              </a:lnSpc>
              <a:spcBef>
                <a:spcPts val="0"/>
              </a:spcBef>
              <a:spcAft>
                <a:spcPts val="0"/>
              </a:spcAft>
              <a:buClr>
                <a:srgbClr val="000000"/>
              </a:buClr>
              <a:buSzPts val="1300"/>
              <a:buFont typeface="Noto Sans Symbols"/>
              <a:buChar char="▪"/>
            </a:pPr>
            <a:r>
              <a:rPr b="1" i="0" lang="en-US" sz="1300" u="none">
                <a:solidFill>
                  <a:srgbClr val="000066"/>
                </a:solidFill>
                <a:latin typeface="Arial"/>
                <a:ea typeface="Arial"/>
                <a:cs typeface="Arial"/>
                <a:sym typeface="Arial"/>
              </a:rPr>
              <a:t>© SE, Testing, Hans van Vliet</a:t>
            </a:r>
            <a:endParaRPr/>
          </a:p>
        </p:txBody>
      </p:sp>
      <p:sp>
        <p:nvSpPr>
          <p:cNvPr id="146" name="Google Shape;146;p12: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r">
              <a:lnSpc>
                <a:spcPct val="100000"/>
              </a:lnSpc>
              <a:spcBef>
                <a:spcPts val="0"/>
              </a:spcBef>
              <a:spcAft>
                <a:spcPts val="0"/>
              </a:spcAft>
              <a:buClr>
                <a:srgbClr val="000000"/>
              </a:buClr>
              <a:buSzPts val="1300"/>
              <a:buFont typeface="Noto Sans Symbols"/>
              <a:buChar char="▪"/>
            </a:pPr>
            <a:fld id="{00000000-1234-1234-1234-123412341234}" type="slidenum">
              <a:rPr b="1" i="0" lang="en-US" sz="1300" u="none">
                <a:solidFill>
                  <a:srgbClr val="000066"/>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2" name="Google Shape;162;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15: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SzPts val="1800"/>
              <a:buNone/>
            </a:pPr>
            <a:r>
              <a:rPr lang="en-US"/>
              <a:t>Độ đo C2 chỉ đạt 7/8=87.5% ứng với độ đo C3</a:t>
            </a:r>
            <a:endParaRPr/>
          </a:p>
        </p:txBody>
      </p:sp>
      <p:sp>
        <p:nvSpPr>
          <p:cNvPr id="171" name="Google Shape;171;p15: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l">
              <a:lnSpc>
                <a:spcPct val="100000"/>
              </a:lnSpc>
              <a:spcBef>
                <a:spcPts val="0"/>
              </a:spcBef>
              <a:spcAft>
                <a:spcPts val="0"/>
              </a:spcAft>
              <a:buClr>
                <a:srgbClr val="000000"/>
              </a:buClr>
              <a:buSzPts val="1300"/>
              <a:buFont typeface="Noto Sans Symbols"/>
              <a:buChar char="▪"/>
            </a:pPr>
            <a:r>
              <a:rPr b="1" i="0" lang="en-US" sz="1300" u="none">
                <a:solidFill>
                  <a:srgbClr val="000066"/>
                </a:solidFill>
                <a:latin typeface="Arial"/>
                <a:ea typeface="Arial"/>
                <a:cs typeface="Arial"/>
                <a:sym typeface="Arial"/>
              </a:rPr>
              <a:t>© SE, Testing, Hans van Vliet</a:t>
            </a:r>
            <a:endParaRPr/>
          </a:p>
        </p:txBody>
      </p:sp>
      <p:sp>
        <p:nvSpPr>
          <p:cNvPr id="172" name="Google Shape;172;p15: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r">
              <a:lnSpc>
                <a:spcPct val="100000"/>
              </a:lnSpc>
              <a:spcBef>
                <a:spcPts val="0"/>
              </a:spcBef>
              <a:spcAft>
                <a:spcPts val="0"/>
              </a:spcAft>
              <a:buClr>
                <a:srgbClr val="000000"/>
              </a:buClr>
              <a:buSzPts val="1300"/>
              <a:buFont typeface="Noto Sans Symbols"/>
              <a:buChar char="▪"/>
            </a:pPr>
            <a:fld id="{00000000-1234-1234-1234-123412341234}" type="slidenum">
              <a:rPr b="1" i="0" lang="en-US" sz="1300" u="none">
                <a:solidFill>
                  <a:srgbClr val="000066"/>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0" name="Google Shape;180;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8" name="Google Shape;188;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8: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6" name="Google Shape;196;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9: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4" name="Google Shape;204;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7" name="Google Shape;67;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0: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1" name="Google Shape;211;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p21: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SzPts val="1800"/>
              <a:buNone/>
            </a:pPr>
            <a:r>
              <a:rPr lang="en-US"/>
              <a:t>Xác định số đường đi đối với độ đo C2? Sinh các test case tương ứng?</a:t>
            </a:r>
            <a:endParaRPr/>
          </a:p>
        </p:txBody>
      </p:sp>
      <p:sp>
        <p:nvSpPr>
          <p:cNvPr id="219" name="Google Shape;219;p21: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l">
              <a:lnSpc>
                <a:spcPct val="100000"/>
              </a:lnSpc>
              <a:spcBef>
                <a:spcPts val="0"/>
              </a:spcBef>
              <a:spcAft>
                <a:spcPts val="0"/>
              </a:spcAft>
              <a:buClr>
                <a:srgbClr val="000000"/>
              </a:buClr>
              <a:buSzPts val="1300"/>
              <a:buFont typeface="Noto Sans Symbols"/>
              <a:buChar char="▪"/>
            </a:pPr>
            <a:r>
              <a:rPr b="1" i="0" lang="en-US" sz="1300" u="none">
                <a:solidFill>
                  <a:srgbClr val="000066"/>
                </a:solidFill>
                <a:latin typeface="Arial"/>
                <a:ea typeface="Arial"/>
                <a:cs typeface="Arial"/>
                <a:sym typeface="Arial"/>
              </a:rPr>
              <a:t>© SE, Testing, Hans van Vliet</a:t>
            </a:r>
            <a:endParaRPr/>
          </a:p>
        </p:txBody>
      </p:sp>
      <p:sp>
        <p:nvSpPr>
          <p:cNvPr id="220" name="Google Shape;220;p21: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r">
              <a:lnSpc>
                <a:spcPct val="100000"/>
              </a:lnSpc>
              <a:spcBef>
                <a:spcPts val="0"/>
              </a:spcBef>
              <a:spcAft>
                <a:spcPts val="0"/>
              </a:spcAft>
              <a:buClr>
                <a:srgbClr val="000000"/>
              </a:buClr>
              <a:buSzPts val="1300"/>
              <a:buFont typeface="Noto Sans Symbols"/>
              <a:buChar char="▪"/>
            </a:pPr>
            <a:fld id="{00000000-1234-1234-1234-123412341234}" type="slidenum">
              <a:rPr b="1" i="0" lang="en-US" sz="1300" u="none">
                <a:solidFill>
                  <a:srgbClr val="000066"/>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2: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9" name="Google Shape;229;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7" name="Google Shape;237;p23: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SzPts val="1800"/>
              <a:buNone/>
            </a:pPr>
            <a:r>
              <a:rPr lang="en-US"/>
              <a:t>Xác định số đường đi đối với độ đo C3? Sinh các test case tương ứng?</a:t>
            </a:r>
            <a:endParaRPr/>
          </a:p>
        </p:txBody>
      </p:sp>
      <p:sp>
        <p:nvSpPr>
          <p:cNvPr id="238" name="Google Shape;238;p23: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l">
              <a:lnSpc>
                <a:spcPct val="100000"/>
              </a:lnSpc>
              <a:spcBef>
                <a:spcPts val="0"/>
              </a:spcBef>
              <a:spcAft>
                <a:spcPts val="0"/>
              </a:spcAft>
              <a:buClr>
                <a:srgbClr val="000000"/>
              </a:buClr>
              <a:buSzPts val="1300"/>
              <a:buFont typeface="Noto Sans Symbols"/>
              <a:buChar char="▪"/>
            </a:pPr>
            <a:r>
              <a:rPr b="1" i="0" lang="en-US" sz="1300" u="none">
                <a:solidFill>
                  <a:srgbClr val="000066"/>
                </a:solidFill>
                <a:latin typeface="Arial"/>
                <a:ea typeface="Arial"/>
                <a:cs typeface="Arial"/>
                <a:sym typeface="Arial"/>
              </a:rPr>
              <a:t>© SE, Testing, Hans van Vliet</a:t>
            </a:r>
            <a:endParaRPr/>
          </a:p>
        </p:txBody>
      </p:sp>
      <p:sp>
        <p:nvSpPr>
          <p:cNvPr id="239" name="Google Shape;239;p23: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r">
              <a:lnSpc>
                <a:spcPct val="100000"/>
              </a:lnSpc>
              <a:spcBef>
                <a:spcPts val="0"/>
              </a:spcBef>
              <a:spcAft>
                <a:spcPts val="0"/>
              </a:spcAft>
              <a:buClr>
                <a:srgbClr val="000000"/>
              </a:buClr>
              <a:buSzPts val="1300"/>
              <a:buFont typeface="Noto Sans Symbols"/>
              <a:buChar char="▪"/>
            </a:pPr>
            <a:fld id="{00000000-1234-1234-1234-123412341234}" type="slidenum">
              <a:rPr b="1" i="0" lang="en-US" sz="1300" u="none">
                <a:solidFill>
                  <a:srgbClr val="000066"/>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4: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7" name="Google Shape;247;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5: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5" name="Google Shape;255;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2" name="Google Shape;262;p26: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SzPts val="1800"/>
              <a:buNone/>
            </a:pPr>
            <a:r>
              <a:rPr lang="en-US"/>
              <a:t>Xác định số đường đi đối với độ đo C3? Sinh các test case tương ứng?</a:t>
            </a:r>
            <a:endParaRPr/>
          </a:p>
        </p:txBody>
      </p:sp>
      <p:sp>
        <p:nvSpPr>
          <p:cNvPr id="263" name="Google Shape;263;p26: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l">
              <a:lnSpc>
                <a:spcPct val="100000"/>
              </a:lnSpc>
              <a:spcBef>
                <a:spcPts val="0"/>
              </a:spcBef>
              <a:spcAft>
                <a:spcPts val="0"/>
              </a:spcAft>
              <a:buClr>
                <a:srgbClr val="000000"/>
              </a:buClr>
              <a:buSzPts val="1300"/>
              <a:buFont typeface="Noto Sans Symbols"/>
              <a:buChar char="▪"/>
            </a:pPr>
            <a:r>
              <a:rPr b="1" i="0" lang="en-US" sz="1300" u="none">
                <a:solidFill>
                  <a:srgbClr val="000066"/>
                </a:solidFill>
                <a:latin typeface="Arial"/>
                <a:ea typeface="Arial"/>
                <a:cs typeface="Arial"/>
                <a:sym typeface="Arial"/>
              </a:rPr>
              <a:t>© SE, Testing, Hans van Vliet</a:t>
            </a:r>
            <a:endParaRPr/>
          </a:p>
        </p:txBody>
      </p:sp>
      <p:sp>
        <p:nvSpPr>
          <p:cNvPr id="264" name="Google Shape;264;p26: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r">
              <a:lnSpc>
                <a:spcPct val="100000"/>
              </a:lnSpc>
              <a:spcBef>
                <a:spcPts val="0"/>
              </a:spcBef>
              <a:spcAft>
                <a:spcPts val="0"/>
              </a:spcAft>
              <a:buClr>
                <a:srgbClr val="000000"/>
              </a:buClr>
              <a:buSzPts val="1300"/>
              <a:buFont typeface="Noto Sans Symbols"/>
              <a:buChar char="▪"/>
            </a:pPr>
            <a:fld id="{00000000-1234-1234-1234-123412341234}" type="slidenum">
              <a:rPr b="1" i="0" lang="en-US" sz="1300" u="none">
                <a:solidFill>
                  <a:srgbClr val="000066"/>
                </a:solidFill>
                <a:latin typeface="Arial"/>
                <a:ea typeface="Arial"/>
                <a:cs typeface="Arial"/>
                <a:sym typeface="Arial"/>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7: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2" name="Google Shape;272;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8: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80" name="Google Shape;280;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9: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87" name="Google Shape;287;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4" name="Google Shape;74;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0: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4" name="Google Shape;294;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1: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02" name="Google Shape;302;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2: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09" name="Google Shape;309;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3: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16" name="Google Shape;316;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4: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23" name="Google Shape;323;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5: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30" name="Google Shape;330;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6: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37" name="Google Shape;337;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7: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44" name="Google Shape;344;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8: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51" name="Google Shape;351;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9: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58" name="Google Shape;358;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0: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65" name="Google Shape;365;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8" name="Google Shape;88;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6" name="Google Shape;96;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4" name="Google Shape;104;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p8:notes"/>
          <p:cNvSpPr txBox="1"/>
          <p:nvPr>
            <p:ph idx="1" type="body"/>
          </p:nvPr>
        </p:nvSpPr>
        <p:spPr>
          <a:xfrm>
            <a:off x="974725" y="4560887"/>
            <a:ext cx="5365750"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SzPts val="1800"/>
              <a:buNone/>
            </a:pPr>
            <a:r>
              <a:rPr lang="en-US"/>
              <a:t>Độ bao phủ số testcase đã test = Số testcase( pass/Fail)/ Tổng số testcase</a:t>
            </a:r>
            <a:endParaRPr/>
          </a:p>
          <a:p>
            <a:pPr indent="0" lvl="0" marL="0" rtl="0" algn="l">
              <a:spcBef>
                <a:spcPts val="0"/>
              </a:spcBef>
              <a:spcAft>
                <a:spcPts val="0"/>
              </a:spcAft>
              <a:buNone/>
            </a:pPr>
            <a:r>
              <a:t/>
            </a:r>
            <a:endParaRPr/>
          </a:p>
        </p:txBody>
      </p:sp>
      <p:sp>
        <p:nvSpPr>
          <p:cNvPr id="113" name="Google Shape;113;p8:notes"/>
          <p:cNvSpPr txBox="1"/>
          <p:nvPr/>
        </p:nvSpPr>
        <p:spPr>
          <a:xfrm>
            <a:off x="0"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l">
              <a:lnSpc>
                <a:spcPct val="100000"/>
              </a:lnSpc>
              <a:spcBef>
                <a:spcPts val="0"/>
              </a:spcBef>
              <a:spcAft>
                <a:spcPts val="0"/>
              </a:spcAft>
              <a:buClr>
                <a:srgbClr val="000000"/>
              </a:buClr>
              <a:buSzPts val="1300"/>
              <a:buFont typeface="Noto Sans Symbols"/>
              <a:buChar char="▪"/>
            </a:pPr>
            <a:r>
              <a:rPr b="1" i="0" lang="en-US" sz="1300" u="none">
                <a:solidFill>
                  <a:srgbClr val="000066"/>
                </a:solidFill>
                <a:latin typeface="Arial"/>
                <a:ea typeface="Arial"/>
                <a:cs typeface="Arial"/>
                <a:sym typeface="Arial"/>
              </a:rPr>
              <a:t>© SE, Testing, Hans van Vliet</a:t>
            </a:r>
            <a:endParaRPr/>
          </a:p>
        </p:txBody>
      </p:sp>
      <p:sp>
        <p:nvSpPr>
          <p:cNvPr id="114" name="Google Shape;114;p8:notes"/>
          <p:cNvSpPr txBox="1"/>
          <p:nvPr/>
        </p:nvSpPr>
        <p:spPr>
          <a:xfrm>
            <a:off x="4144962" y="9121775"/>
            <a:ext cx="3170237" cy="479425"/>
          </a:xfrm>
          <a:prstGeom prst="rect">
            <a:avLst/>
          </a:prstGeom>
          <a:noFill/>
          <a:ln>
            <a:noFill/>
          </a:ln>
        </p:spPr>
        <p:txBody>
          <a:bodyPr anchorCtr="0" anchor="b" bIns="48325" lIns="96650" spcFirstLastPara="1" rIns="96650" wrap="square" tIns="48325">
            <a:noAutofit/>
          </a:bodyPr>
          <a:lstStyle/>
          <a:p>
            <a:pPr indent="-82550" lvl="0" marL="0" marR="0" rtl="0" algn="r">
              <a:lnSpc>
                <a:spcPct val="100000"/>
              </a:lnSpc>
              <a:spcBef>
                <a:spcPts val="0"/>
              </a:spcBef>
              <a:spcAft>
                <a:spcPts val="0"/>
              </a:spcAft>
              <a:buClr>
                <a:srgbClr val="000000"/>
              </a:buClr>
              <a:buSzPts val="1300"/>
              <a:buFont typeface="Noto Sans Symbols"/>
              <a:buChar char="▪"/>
            </a:pPr>
            <a:fld id="{00000000-1234-1234-1234-123412341234}" type="slidenum">
              <a:rPr b="1" i="0" lang="en-US" sz="1300" u="none">
                <a:solidFill>
                  <a:srgbClr val="000066"/>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txBox="1"/>
          <p:nvPr>
            <p:ph idx="1" type="body"/>
          </p:nvPr>
        </p:nvSpPr>
        <p:spPr>
          <a:xfrm>
            <a:off x="974725" y="4560887"/>
            <a:ext cx="5365750"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1" name="Google Shape;121;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33e86fe4d64_6_53"/>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g33e86fe4d64_6_53"/>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33e86fe4d64_6_5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33e86fe4d64_6_88"/>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g33e86fe4d64_6_88"/>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g33e86fe4d64_6_8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33e86fe4d64_6_9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g33e86fe4d64_6_94"/>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spcBef>
                <a:spcPts val="0"/>
              </a:spcBef>
              <a:spcAft>
                <a:spcPts val="0"/>
              </a:spcAft>
              <a:buSzPts val="2800"/>
              <a:buNone/>
              <a:defRPr/>
            </a:lvl6pPr>
            <a:lvl7pPr lvl="6" algn="l">
              <a:spcBef>
                <a:spcPts val="0"/>
              </a:spcBef>
              <a:spcAft>
                <a:spcPts val="0"/>
              </a:spcAft>
              <a:buSzPts val="2800"/>
              <a:buNone/>
              <a:defRPr/>
            </a:lvl7pPr>
            <a:lvl8pPr lvl="7" algn="l">
              <a:spcBef>
                <a:spcPts val="0"/>
              </a:spcBef>
              <a:spcAft>
                <a:spcPts val="0"/>
              </a:spcAft>
              <a:buSzPts val="2800"/>
              <a:buNone/>
              <a:defRPr/>
            </a:lvl8pPr>
            <a:lvl9pPr lvl="8" algn="l">
              <a:spcBef>
                <a:spcPts val="0"/>
              </a:spcBef>
              <a:spcAft>
                <a:spcPts val="0"/>
              </a:spcAft>
              <a:buSzPts val="2800"/>
              <a:buNone/>
              <a:defRPr/>
            </a:lvl9pPr>
          </a:lstStyle>
          <a:p/>
        </p:txBody>
      </p:sp>
      <p:sp>
        <p:nvSpPr>
          <p:cNvPr id="56" name="Google Shape;56;g33e86fe4d64_6_94"/>
          <p:cNvSpPr txBox="1"/>
          <p:nvPr>
            <p:ph idx="1" type="body"/>
          </p:nvPr>
        </p:nvSpPr>
        <p:spPr>
          <a:xfrm>
            <a:off x="685800" y="1798637"/>
            <a:ext cx="7847100" cy="43671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7" name="Google Shape;57;g33e86fe4d64_6_94"/>
          <p:cNvSpPr txBox="1"/>
          <p:nvPr>
            <p:ph idx="12" type="sldNum"/>
          </p:nvPr>
        </p:nvSpPr>
        <p:spPr>
          <a:xfrm>
            <a:off x="8389937" y="6526212"/>
            <a:ext cx="719100" cy="216000"/>
          </a:xfrm>
          <a:prstGeom prst="rect">
            <a:avLst/>
          </a:prstGeom>
          <a:noFill/>
          <a:ln>
            <a:noFill/>
          </a:ln>
        </p:spPr>
        <p:txBody>
          <a:bodyPr anchorCtr="0" anchor="b" bIns="0" lIns="0" spcFirstLastPara="1" rIns="0" wrap="square" tIns="0">
            <a:noAutofit/>
          </a:bodyPr>
          <a:lstStyle>
            <a:lvl1pPr indent="0" lvl="0"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1pPr>
            <a:lvl2pPr indent="0" lvl="1"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2pPr>
            <a:lvl3pPr indent="0" lvl="2"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3pPr>
            <a:lvl4pPr indent="0" lvl="3"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4pPr>
            <a:lvl5pPr indent="0" lvl="4"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5pPr>
            <a:lvl6pPr indent="0" lvl="5"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6pPr>
            <a:lvl7pPr indent="0" lvl="6"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7pPr>
            <a:lvl8pPr indent="0" lvl="7"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8pPr>
            <a:lvl9pPr indent="0" lvl="8" marL="0" marR="0" algn="ctr">
              <a:lnSpc>
                <a:spcPct val="100000"/>
              </a:lnSpc>
              <a:spcBef>
                <a:spcPts val="0"/>
              </a:spcBef>
              <a:spcAft>
                <a:spcPts val="0"/>
              </a:spcAft>
              <a:buClr>
                <a:schemeClr val="dk1"/>
              </a:buClr>
              <a:buSzPts val="1200"/>
              <a:buFont typeface="Lucida Sans"/>
              <a:buNone/>
              <a:defRPr b="1" i="0" sz="1200" u="none">
                <a:solidFill>
                  <a:schemeClr val="dk1"/>
                </a:solidFill>
                <a:latin typeface="Lucida Sans"/>
                <a:ea typeface="Lucida Sans"/>
                <a:cs typeface="Lucida Sans"/>
                <a:sym typeface="Lucida Sans"/>
              </a:defRPr>
            </a:lvl9pPr>
          </a:lstStyle>
          <a:p>
            <a:pPr indent="0" lvl="0" marL="0" rtl="0" algn="ctr">
              <a:spcBef>
                <a:spcPts val="0"/>
              </a:spcBef>
              <a:spcAft>
                <a:spcPts val="0"/>
              </a:spcAft>
              <a:buNone/>
            </a:pPr>
            <a:fld id="{00000000-1234-1234-1234-123412341234}" type="slidenum">
              <a:rPr lang="en-US"/>
              <a:t>‹#›</a:t>
            </a:fld>
            <a:endParaRPr b="0" sz="1000">
              <a:solidFill>
                <a:schemeClr val="dk2"/>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33e86fe4d64_6_57"/>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g33e86fe4d64_6_5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33e86fe4d64_6_6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33e86fe4d64_6_60"/>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33e86fe4d64_6_6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33e86fe4d64_6_6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g33e86fe4d64_6_64"/>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g33e86fe4d64_6_64"/>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33e86fe4d64_6_6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33e86fe4d64_6_69"/>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g33e86fe4d64_6_6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33e86fe4d64_6_72"/>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33e86fe4d64_6_72"/>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33e86fe4d64_6_7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33e86fe4d64_6_76"/>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g33e86fe4d64_6_7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33e86fe4d64_6_7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33e86fe4d64_6_79"/>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g33e86fe4d64_6_79"/>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33e86fe4d64_6_79"/>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g33e86fe4d64_6_7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33e86fe4d64_6_85"/>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g33e86fe4d64_6_8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33e86fe4d64_6_49"/>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g33e86fe4d64_6_49"/>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g33e86fe4d64_6_4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684212" y="1341437"/>
            <a:ext cx="7581900" cy="14033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66"/>
              </a:buClr>
              <a:buSzPts val="3600"/>
              <a:buFont typeface="Arial"/>
              <a:buNone/>
            </a:pPr>
            <a:r>
              <a:rPr b="1" i="0" lang="en-US" sz="3600" u="none">
                <a:solidFill>
                  <a:srgbClr val="000066"/>
                </a:solidFill>
                <a:latin typeface="Arial"/>
                <a:ea typeface="Arial"/>
                <a:cs typeface="Arial"/>
                <a:sym typeface="Arial"/>
              </a:rPr>
              <a:t>CHƯƠNG 3: KIỂM THỬ DÒNG ĐIỀU KHIỂN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0"/>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5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Độ đo kiểm thử cấp 1 (C1)</a:t>
            </a:r>
            <a:endParaRPr/>
          </a:p>
        </p:txBody>
      </p:sp>
      <p:sp>
        <p:nvSpPr>
          <p:cNvPr id="131" name="Google Shape;131;p10"/>
          <p:cNvSpPr txBox="1"/>
          <p:nvPr>
            <p:ph idx="1" type="body"/>
          </p:nvPr>
        </p:nvSpPr>
        <p:spPr>
          <a:xfrm>
            <a:off x="685800" y="1798637"/>
            <a:ext cx="7847012" cy="1593850"/>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Mỗi câu lệnh được thực hiện ít nhất một lần sau khi chạy các ca kiểm thử (test cases). </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Các ca kiểm thử cho độ đo C1 của hàm foo</a:t>
            </a:r>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132" name="Google Shape;132;p10"/>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graphicFrame>
        <p:nvGraphicFramePr>
          <p:cNvPr id="133" name="Google Shape;133;p10"/>
          <p:cNvGraphicFramePr/>
          <p:nvPr/>
        </p:nvGraphicFramePr>
        <p:xfrm>
          <a:off x="1223962" y="3933825"/>
          <a:ext cx="3000000" cy="3000000"/>
        </p:xfrm>
        <a:graphic>
          <a:graphicData uri="http://schemas.openxmlformats.org/drawingml/2006/table">
            <a:tbl>
              <a:tblPr>
                <a:noFill/>
                <a:tableStyleId>{5B655BCB-5E8F-48A9-A749-CA83E40264F6}</a:tableStyleId>
              </a:tblPr>
              <a:tblGrid>
                <a:gridCol w="1077900"/>
                <a:gridCol w="1628775"/>
                <a:gridCol w="1077900"/>
                <a:gridCol w="1076325"/>
                <a:gridCol w="1079500"/>
              </a:tblGrid>
              <a:tr h="563550">
                <a:tc>
                  <a:txBody>
                    <a:bodyPr/>
                    <a:lstStyle/>
                    <a:p>
                      <a:pPr indent="0" lvl="0" marL="0" marR="0" rtl="0" algn="ctr">
                        <a:lnSpc>
                          <a:spcPct val="13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ID</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Inputs</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EO</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RO</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Note</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5150">
                <a:tc>
                  <a:txBody>
                    <a:bodyPr/>
                    <a:lstStyle/>
                    <a:p>
                      <a:pPr indent="0" lvl="0" marL="0" marR="0" rtl="0" algn="ctr">
                        <a:lnSpc>
                          <a:spcPct val="13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tc1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0, 1, 2, 3</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0</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63550">
                <a:tc>
                  <a:txBody>
                    <a:bodyPr/>
                    <a:lstStyle/>
                    <a:p>
                      <a:pPr indent="0" lvl="0" marL="0" marR="0" rtl="0" algn="ctr">
                        <a:lnSpc>
                          <a:spcPct val="13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tc2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1, 1, 2, 3</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400"/>
                        <a:buFont typeface="Times New Roman"/>
                        <a:buNone/>
                      </a:pPr>
                      <a:r>
                        <a:rPr b="1" i="0" lang="en-US" sz="24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1"/>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Ví dụ</a:t>
            </a:r>
            <a:endParaRPr/>
          </a:p>
        </p:txBody>
      </p:sp>
      <p:sp>
        <p:nvSpPr>
          <p:cNvPr id="139" name="Google Shape;139;p11"/>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0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Mã nguồn của hàm foo và đồ thị dòng điều khiển của nó</a:t>
            </a:r>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140" name="Google Shape;140;p11"/>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pic>
        <p:nvPicPr>
          <p:cNvPr id="141" name="Google Shape;141;p11"/>
          <p:cNvPicPr preferRelativeResize="0"/>
          <p:nvPr/>
        </p:nvPicPr>
        <p:blipFill rotWithShape="1">
          <a:blip r:embed="rId3">
            <a:alphaModFix/>
          </a:blip>
          <a:srcRect b="10396" l="4980" r="12317" t="0"/>
          <a:stretch/>
        </p:blipFill>
        <p:spPr>
          <a:xfrm>
            <a:off x="1242937" y="2640550"/>
            <a:ext cx="6445250" cy="36369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5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Độ đo kiểm thử cấp 2 (C2)</a:t>
            </a:r>
            <a:endParaRPr/>
          </a:p>
        </p:txBody>
      </p:sp>
      <p:sp>
        <p:nvSpPr>
          <p:cNvPr id="149" name="Google Shape;149;p12"/>
          <p:cNvSpPr txBox="1"/>
          <p:nvPr>
            <p:ph idx="1" type="body"/>
          </p:nvPr>
        </p:nvSpPr>
        <p:spPr>
          <a:xfrm>
            <a:off x="576262" y="1412875"/>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Các điểm quyết định trong đồ thị dòng điều khiển của đơn vị kiểm thử đều được thực hiện ít nhất một lần cả hai nhánh đúng và sai.</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Các trường hợp cần kiểm thử của độ đo C2 với hàm foo</a:t>
            </a:r>
            <a:endParaRPr/>
          </a:p>
          <a:p>
            <a:pPr indent="-33337" lvl="0" marL="185737" marR="0" rtl="0" algn="l">
              <a:lnSpc>
                <a:spcPct val="150000"/>
              </a:lnSpc>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a:p>
            <a:pPr indent="-185737" lvl="0" marL="185737" marR="0" rtl="0" algn="l">
              <a:lnSpc>
                <a:spcPct val="150000"/>
              </a:lnSpc>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150" name="Google Shape;150;p12"/>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graphicFrame>
        <p:nvGraphicFramePr>
          <p:cNvPr id="151" name="Google Shape;151;p12"/>
          <p:cNvGraphicFramePr/>
          <p:nvPr/>
        </p:nvGraphicFramePr>
        <p:xfrm>
          <a:off x="1295400" y="4508500"/>
          <a:ext cx="3000000" cy="3000000"/>
        </p:xfrm>
        <a:graphic>
          <a:graphicData uri="http://schemas.openxmlformats.org/drawingml/2006/table">
            <a:tbl>
              <a:tblPr>
                <a:noFill/>
                <a:tableStyleId>{5B655BCB-5E8F-48A9-A749-CA83E40264F6}</a:tableStyleId>
              </a:tblPr>
              <a:tblGrid>
                <a:gridCol w="2390775"/>
                <a:gridCol w="2392350"/>
                <a:gridCol w="860425"/>
                <a:gridCol w="873125"/>
              </a:tblGrid>
              <a:tr h="396875">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Điểm quyết định</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Điều kiện tương ứng</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Đúng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Sai</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a==0</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tc1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tc2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(a==b)|| (c==d)</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tc2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Ví dụ</a:t>
            </a:r>
            <a:endParaRPr/>
          </a:p>
        </p:txBody>
      </p:sp>
      <p:sp>
        <p:nvSpPr>
          <p:cNvPr id="157" name="Google Shape;157;p13"/>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0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Mã nguồn của hàm foo và đồ thị dòng điều khiển của nó</a:t>
            </a:r>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158" name="Google Shape;158;p13"/>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pic>
        <p:nvPicPr>
          <p:cNvPr id="159" name="Google Shape;159;p13"/>
          <p:cNvPicPr preferRelativeResize="0"/>
          <p:nvPr/>
        </p:nvPicPr>
        <p:blipFill rotWithShape="1">
          <a:blip r:embed="rId3">
            <a:alphaModFix/>
          </a:blip>
          <a:srcRect b="10396" l="4980" r="12317" t="0"/>
          <a:stretch/>
        </p:blipFill>
        <p:spPr>
          <a:xfrm>
            <a:off x="1258887" y="2492375"/>
            <a:ext cx="6445250" cy="36369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4"/>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5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Độ đo kiểm thử cấp 2 (C2)</a:t>
            </a:r>
            <a:endParaRPr/>
          </a:p>
        </p:txBody>
      </p:sp>
      <p:sp>
        <p:nvSpPr>
          <p:cNvPr id="165" name="Google Shape;165;p14"/>
          <p:cNvSpPr txBox="1"/>
          <p:nvPr>
            <p:ph idx="1" type="body"/>
          </p:nvPr>
        </p:nvSpPr>
        <p:spPr>
          <a:xfrm>
            <a:off x="1793012" y="2158987"/>
            <a:ext cx="7847100" cy="4367100"/>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Các ca kiểm thử cho độ đo C2 của hàm foo</a:t>
            </a:r>
            <a:endParaRPr/>
          </a:p>
        </p:txBody>
      </p:sp>
      <p:sp>
        <p:nvSpPr>
          <p:cNvPr id="166" name="Google Shape;166;p14"/>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graphicFrame>
        <p:nvGraphicFramePr>
          <p:cNvPr id="167" name="Google Shape;167;p14"/>
          <p:cNvGraphicFramePr/>
          <p:nvPr/>
        </p:nvGraphicFramePr>
        <p:xfrm>
          <a:off x="1295400" y="2744787"/>
          <a:ext cx="3000000" cy="3000000"/>
        </p:xfrm>
        <a:graphic>
          <a:graphicData uri="http://schemas.openxmlformats.org/drawingml/2006/table">
            <a:tbl>
              <a:tblPr>
                <a:noFill/>
                <a:tableStyleId>{5B655BCB-5E8F-48A9-A749-CA83E40264F6}</a:tableStyleId>
              </a:tblPr>
              <a:tblGrid>
                <a:gridCol w="1044575"/>
                <a:gridCol w="1619250"/>
                <a:gridCol w="1976425"/>
                <a:gridCol w="773100"/>
                <a:gridCol w="850900"/>
              </a:tblGrid>
              <a:tr h="396875">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ID</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Inputs</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EO</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RO</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Note</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tc1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0, 1, 2, 3</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tc2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1, 1, 2, 3</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tc3</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1, 2, 1, 2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Lỗi chia cho 0</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5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Độ đo kiểm thử cấ</a:t>
            </a:r>
            <a:r>
              <a:rPr b="1" i="0" lang="en-US" sz="2800" u="none">
                <a:solidFill>
                  <a:srgbClr val="000066"/>
                </a:solidFill>
                <a:latin typeface="Arial"/>
                <a:ea typeface="Arial"/>
                <a:cs typeface="Arial"/>
                <a:sym typeface="Arial"/>
              </a:rPr>
              <a:t>p </a:t>
            </a:r>
            <a:r>
              <a:rPr b="1" i="0" lang="en-US" sz="2800" u="none">
                <a:solidFill>
                  <a:srgbClr val="000066"/>
                </a:solidFill>
                <a:latin typeface="Arial"/>
                <a:ea typeface="Arial"/>
                <a:cs typeface="Arial"/>
                <a:sym typeface="Arial"/>
              </a:rPr>
              <a:t>3 (C3)</a:t>
            </a:r>
            <a:endParaRPr/>
          </a:p>
        </p:txBody>
      </p:sp>
      <p:sp>
        <p:nvSpPr>
          <p:cNvPr id="175" name="Google Shape;175;p15"/>
          <p:cNvSpPr txBox="1"/>
          <p:nvPr>
            <p:ph idx="1" type="body"/>
          </p:nvPr>
        </p:nvSpPr>
        <p:spPr>
          <a:xfrm>
            <a:off x="611187" y="1592262"/>
            <a:ext cx="8174037"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Các điều kiện con thuộc các điều kiện phức tạp tương ứng với các điểm quyết định trong đồ thị dòng điều khiển của đơn vị cần kiểm thử đều được thực hiện ít nhất một lần cả hai nhánh đúng và sai.</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Các trường hợp cần kiểm thử của độ đo C3 với hàm foo</a:t>
            </a:r>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176" name="Google Shape;176;p15"/>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graphicFrame>
        <p:nvGraphicFramePr>
          <p:cNvPr id="177" name="Google Shape;177;p15"/>
          <p:cNvGraphicFramePr/>
          <p:nvPr/>
        </p:nvGraphicFramePr>
        <p:xfrm>
          <a:off x="1547812" y="4681537"/>
          <a:ext cx="3000000" cy="3000000"/>
        </p:xfrm>
        <a:graphic>
          <a:graphicData uri="http://schemas.openxmlformats.org/drawingml/2006/table">
            <a:tbl>
              <a:tblPr>
                <a:noFill/>
                <a:tableStyleId>{5B655BCB-5E8F-48A9-A749-CA83E40264F6}</a:tableStyleId>
              </a:tblPr>
              <a:tblGrid>
                <a:gridCol w="2457450"/>
                <a:gridCol w="2455850"/>
                <a:gridCol w="885825"/>
                <a:gridCol w="896925"/>
              </a:tblGrid>
              <a:tr h="468300">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Điểm quyết định</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Điều kiện tương ứng</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Đúng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Sai</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9900">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a==0</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tc1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tc2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1475">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(a==b)</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tc2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tc3</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69900">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(c==d)</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tc2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6"/>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Ví dụ</a:t>
            </a:r>
            <a:endParaRPr/>
          </a:p>
        </p:txBody>
      </p:sp>
      <p:sp>
        <p:nvSpPr>
          <p:cNvPr id="183" name="Google Shape;183;p16"/>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0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Mã nguồn của hàm foo và đồ thị dòng điều khiển của nó</a:t>
            </a:r>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184" name="Google Shape;184;p16"/>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pic>
        <p:nvPicPr>
          <p:cNvPr id="185" name="Google Shape;185;p16"/>
          <p:cNvPicPr preferRelativeResize="0"/>
          <p:nvPr/>
        </p:nvPicPr>
        <p:blipFill rotWithShape="1">
          <a:blip r:embed="rId3">
            <a:alphaModFix/>
          </a:blip>
          <a:srcRect b="10396" l="4980" r="12317" t="0"/>
          <a:stretch/>
        </p:blipFill>
        <p:spPr>
          <a:xfrm>
            <a:off x="1386687" y="2528900"/>
            <a:ext cx="6445250" cy="363696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7"/>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5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Độ đo kiểm thử cấp 3 (C3)</a:t>
            </a:r>
            <a:endParaRPr/>
          </a:p>
        </p:txBody>
      </p:sp>
      <p:sp>
        <p:nvSpPr>
          <p:cNvPr id="191" name="Google Shape;191;p17"/>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0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Các ca kiểm thử cho độ đo C3 của hàm foo</a:t>
            </a:r>
            <a:endParaRPr/>
          </a:p>
        </p:txBody>
      </p:sp>
      <p:sp>
        <p:nvSpPr>
          <p:cNvPr id="192" name="Google Shape;192;p17"/>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graphicFrame>
        <p:nvGraphicFramePr>
          <p:cNvPr id="193" name="Google Shape;193;p17"/>
          <p:cNvGraphicFramePr/>
          <p:nvPr/>
        </p:nvGraphicFramePr>
        <p:xfrm>
          <a:off x="1079500" y="2636837"/>
          <a:ext cx="3000000" cy="3000000"/>
        </p:xfrm>
        <a:graphic>
          <a:graphicData uri="http://schemas.openxmlformats.org/drawingml/2006/table">
            <a:tbl>
              <a:tblPr>
                <a:noFill/>
                <a:tableStyleId>{5B655BCB-5E8F-48A9-A749-CA83E40264F6}</a:tableStyleId>
              </a:tblPr>
              <a:tblGrid>
                <a:gridCol w="1152525"/>
                <a:gridCol w="1787525"/>
                <a:gridCol w="2179625"/>
                <a:gridCol w="852475"/>
                <a:gridCol w="941375"/>
              </a:tblGrid>
              <a:tr h="396875">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ID</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Inputs</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EO</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RO</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Note</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tc1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0, 1, 2, 3</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tc2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1, 1, 2, 3</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tc3</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1, 2, 1, 2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Lỗi chia cho 0</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tc4</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1, 2, 1, 1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8"/>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4. Kiểm thử dựa trên độ đo</a:t>
            </a:r>
            <a:endParaRPr/>
          </a:p>
        </p:txBody>
      </p:sp>
      <p:sp>
        <p:nvSpPr>
          <p:cNvPr id="199" name="Google Shape;199;p18"/>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Kiểm thử dựa trên độ đo là phương pháp phân tích mã nguồn và thực hiện chương trình/đơn vị chương trình sao cho thỏa mãn một độ đo kiểm thử cho trước.</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Quy trình kiểm thử đơn vị chương trình dựa trên độ đo</a:t>
            </a:r>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200" name="Google Shape;200;p18"/>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pic>
        <p:nvPicPr>
          <p:cNvPr id="201" name="Google Shape;201;p18"/>
          <p:cNvPicPr preferRelativeResize="0"/>
          <p:nvPr/>
        </p:nvPicPr>
        <p:blipFill rotWithShape="1">
          <a:blip r:embed="rId3">
            <a:alphaModFix/>
          </a:blip>
          <a:srcRect b="0" l="0" r="0" t="0"/>
          <a:stretch/>
        </p:blipFill>
        <p:spPr>
          <a:xfrm>
            <a:off x="647700" y="4365625"/>
            <a:ext cx="8027987" cy="17510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9"/>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4. Kiểm thử dựa trên độ đo (tt)</a:t>
            </a:r>
            <a:endParaRPr/>
          </a:p>
        </p:txBody>
      </p:sp>
      <p:sp>
        <p:nvSpPr>
          <p:cNvPr id="207" name="Google Shape;207;p19"/>
          <p:cNvSpPr txBox="1"/>
          <p:nvPr>
            <p:ph idx="1" type="body"/>
          </p:nvPr>
        </p:nvSpPr>
        <p:spPr>
          <a:xfrm>
            <a:off x="685800" y="1798637"/>
            <a:ext cx="7270750"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Các đường đi của chương trình (</a:t>
            </a:r>
            <a:r>
              <a:rPr b="0" i="1" lang="en-US" sz="2400" u="none">
                <a:solidFill>
                  <a:srgbClr val="FF0000"/>
                </a:solidFill>
                <a:latin typeface="Arial"/>
                <a:ea typeface="Arial"/>
                <a:cs typeface="Arial"/>
                <a:sym typeface="Arial"/>
              </a:rPr>
              <a:t>xuất phát từ điểm bắt đầu, đi qua các đỉnh của đồ thị và kết thúc ở điểm cuối</a:t>
            </a:r>
            <a:r>
              <a:rPr b="0" i="0" lang="en-US" sz="2400" u="none">
                <a:solidFill>
                  <a:srgbClr val="000066"/>
                </a:solidFill>
                <a:latin typeface="Arial"/>
                <a:ea typeface="Arial"/>
                <a:cs typeface="Arial"/>
                <a:sym typeface="Arial"/>
              </a:rPr>
              <a:t>) được xác định sao cho khi chúng được thực hiện thì độ đo kiểm thử tương ứng được thỏa mãn.</a:t>
            </a:r>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208" name="Google Shape;208;p19"/>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NỘI DUNG</a:t>
            </a:r>
            <a:endParaRPr/>
          </a:p>
        </p:txBody>
      </p:sp>
      <p:sp>
        <p:nvSpPr>
          <p:cNvPr id="70" name="Google Shape;70;p2"/>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514350" lvl="0" marL="514350" marR="0" rtl="0" algn="l">
              <a:lnSpc>
                <a:spcPct val="150000"/>
              </a:lnSpc>
              <a:spcBef>
                <a:spcPts val="0"/>
              </a:spcBef>
              <a:spcAft>
                <a:spcPts val="0"/>
              </a:spcAft>
              <a:buClr>
                <a:srgbClr val="000090"/>
              </a:buClr>
              <a:buSzPts val="2800"/>
              <a:buFont typeface="Arial"/>
              <a:buAutoNum type="arabicPeriod"/>
            </a:pPr>
            <a:r>
              <a:rPr b="0" i="0" lang="en-US" sz="2800" u="none" cap="none" strike="noStrike">
                <a:solidFill>
                  <a:srgbClr val="000066"/>
                </a:solidFill>
                <a:latin typeface="Arial"/>
                <a:ea typeface="Arial"/>
                <a:cs typeface="Arial"/>
                <a:sym typeface="Arial"/>
              </a:rPr>
              <a:t>Mục đích kiểm thử dòng điều khiển</a:t>
            </a:r>
            <a:endParaRPr/>
          </a:p>
          <a:p>
            <a:pPr indent="-514350" lvl="0" marL="514350" marR="0" rtl="0" algn="l">
              <a:lnSpc>
                <a:spcPct val="150000"/>
              </a:lnSpc>
              <a:spcBef>
                <a:spcPts val="560"/>
              </a:spcBef>
              <a:spcAft>
                <a:spcPts val="0"/>
              </a:spcAft>
              <a:buClr>
                <a:srgbClr val="000090"/>
              </a:buClr>
              <a:buSzPts val="2800"/>
              <a:buFont typeface="Arial"/>
              <a:buAutoNum type="arabicPeriod"/>
            </a:pPr>
            <a:r>
              <a:rPr b="0" i="0" lang="en-US" sz="2800" u="none" cap="none" strike="noStrike">
                <a:solidFill>
                  <a:srgbClr val="000066"/>
                </a:solidFill>
                <a:latin typeface="Arial"/>
                <a:ea typeface="Arial"/>
                <a:cs typeface="Arial"/>
                <a:sym typeface="Arial"/>
              </a:rPr>
              <a:t>Đồ thị dòng điều khiển</a:t>
            </a:r>
            <a:endParaRPr/>
          </a:p>
          <a:p>
            <a:pPr indent="-514350" lvl="0" marL="514350" marR="0" rtl="0" algn="l">
              <a:lnSpc>
                <a:spcPct val="150000"/>
              </a:lnSpc>
              <a:spcBef>
                <a:spcPts val="560"/>
              </a:spcBef>
              <a:spcAft>
                <a:spcPts val="0"/>
              </a:spcAft>
              <a:buClr>
                <a:srgbClr val="000090"/>
              </a:buClr>
              <a:buSzPts val="2800"/>
              <a:buFont typeface="Arial"/>
              <a:buAutoNum type="arabicPeriod"/>
            </a:pPr>
            <a:r>
              <a:rPr b="0" i="0" lang="en-US" sz="2800" u="none" cap="none" strike="noStrike">
                <a:solidFill>
                  <a:srgbClr val="000066"/>
                </a:solidFill>
                <a:latin typeface="Arial"/>
                <a:ea typeface="Arial"/>
                <a:cs typeface="Arial"/>
                <a:sym typeface="Arial"/>
              </a:rPr>
              <a:t>Các độ đo của kiểm thử</a:t>
            </a:r>
            <a:endParaRPr/>
          </a:p>
          <a:p>
            <a:pPr indent="-514350" lvl="0" marL="514350" marR="0" rtl="0" algn="l">
              <a:lnSpc>
                <a:spcPct val="150000"/>
              </a:lnSpc>
              <a:spcBef>
                <a:spcPts val="560"/>
              </a:spcBef>
              <a:spcAft>
                <a:spcPts val="0"/>
              </a:spcAft>
              <a:buClr>
                <a:srgbClr val="000090"/>
              </a:buClr>
              <a:buSzPts val="2800"/>
              <a:buFont typeface="Arial"/>
              <a:buAutoNum type="arabicPeriod"/>
            </a:pPr>
            <a:r>
              <a:rPr b="0" i="0" lang="en-US" sz="2800" u="none" cap="none" strike="noStrike">
                <a:solidFill>
                  <a:srgbClr val="000066"/>
                </a:solidFill>
                <a:latin typeface="Arial"/>
                <a:ea typeface="Arial"/>
                <a:cs typeface="Arial"/>
                <a:sym typeface="Arial"/>
              </a:rPr>
              <a:t>Kiểm thử dựa trên độ đo</a:t>
            </a:r>
            <a:endParaRPr/>
          </a:p>
          <a:p>
            <a:pPr indent="-514350" lvl="0" marL="514350" marR="0" rtl="0" algn="l">
              <a:lnSpc>
                <a:spcPct val="150000"/>
              </a:lnSpc>
              <a:spcBef>
                <a:spcPts val="560"/>
              </a:spcBef>
              <a:spcAft>
                <a:spcPts val="0"/>
              </a:spcAft>
              <a:buClr>
                <a:srgbClr val="000090"/>
              </a:buClr>
              <a:buSzPts val="2800"/>
              <a:buFont typeface="Arial"/>
              <a:buAutoNum type="arabicPeriod"/>
            </a:pPr>
            <a:r>
              <a:rPr b="0" i="0" lang="en-US" sz="2800" u="none" cap="none" strike="noStrike">
                <a:solidFill>
                  <a:srgbClr val="000066"/>
                </a:solidFill>
                <a:latin typeface="Arial"/>
                <a:ea typeface="Arial"/>
                <a:cs typeface="Arial"/>
                <a:sym typeface="Arial"/>
              </a:rPr>
              <a:t>Kiểm thử vòng lặp</a:t>
            </a:r>
            <a:endParaRPr/>
          </a:p>
          <a:p>
            <a:pPr indent="-514350" lvl="0" marL="514350" marR="0" rtl="0" algn="l">
              <a:lnSpc>
                <a:spcPct val="150000"/>
              </a:lnSpc>
              <a:spcBef>
                <a:spcPts val="560"/>
              </a:spcBef>
              <a:spcAft>
                <a:spcPts val="0"/>
              </a:spcAft>
              <a:buClr>
                <a:srgbClr val="000090"/>
              </a:buClr>
              <a:buSzPts val="2800"/>
              <a:buFont typeface="Arial"/>
              <a:buAutoNum type="arabicPeriod"/>
            </a:pPr>
            <a:r>
              <a:rPr b="0" i="0" lang="en-US" sz="2800" u="none" cap="none" strike="noStrike">
                <a:solidFill>
                  <a:srgbClr val="000066"/>
                </a:solidFill>
                <a:latin typeface="Arial"/>
                <a:ea typeface="Arial"/>
                <a:cs typeface="Arial"/>
                <a:sym typeface="Arial"/>
              </a:rPr>
              <a:t>Tổng kết</a:t>
            </a:r>
            <a:endParaRPr/>
          </a:p>
          <a:p>
            <a:pPr indent="-7937" lvl="0" marL="185738" marR="0" rtl="0" algn="l">
              <a:spcBef>
                <a:spcPts val="560"/>
              </a:spcBef>
              <a:spcAft>
                <a:spcPts val="0"/>
              </a:spcAft>
              <a:buClr>
                <a:srgbClr val="000090"/>
              </a:buClr>
              <a:buSzPts val="2800"/>
              <a:buFont typeface="Noto Sans Symbols"/>
              <a:buNone/>
            </a:pPr>
            <a:r>
              <a:t/>
            </a:r>
            <a:endParaRPr b="0" i="0" sz="2800" u="none">
              <a:solidFill>
                <a:srgbClr val="000066"/>
              </a:solidFill>
              <a:latin typeface="Arial"/>
              <a:ea typeface="Arial"/>
              <a:cs typeface="Arial"/>
              <a:sym typeface="Arial"/>
            </a:endParaRPr>
          </a:p>
        </p:txBody>
      </p:sp>
      <p:sp>
        <p:nvSpPr>
          <p:cNvPr id="71" name="Google Shape;71;p2"/>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0"/>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4. Kiểm thử dựa trên độ đo (tt)</a:t>
            </a:r>
            <a:endParaRPr/>
          </a:p>
        </p:txBody>
      </p:sp>
      <p:sp>
        <p:nvSpPr>
          <p:cNvPr id="214" name="Google Shape;214;p20"/>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Dựa trên ý tưởng của T. J. McCabe, số đường đi chương trình ứng với đồ thị dòng điều khiển của nó được tính bằng một trong các phương pháp sau:</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FF0000"/>
                </a:solidFill>
                <a:latin typeface="Arial"/>
                <a:ea typeface="Arial"/>
                <a:cs typeface="Arial"/>
                <a:sym typeface="Arial"/>
              </a:rPr>
              <a:t>Số cạnh – số đỉnh + 2</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FF0000"/>
                </a:solidFill>
                <a:latin typeface="Arial"/>
                <a:ea typeface="Arial"/>
                <a:cs typeface="Arial"/>
                <a:sym typeface="Arial"/>
              </a:rPr>
              <a:t>Số đỉnh quyết định + 1</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Với mỗi đường đi, chúng ta sẽ sinh một ca kiểm thử tương ứng.</a:t>
            </a:r>
            <a:endParaRPr/>
          </a:p>
        </p:txBody>
      </p:sp>
      <p:sp>
        <p:nvSpPr>
          <p:cNvPr id="215" name="Google Shape;215;p20"/>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1"/>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4.1. Kiểm thử cho độ đo C1 </a:t>
            </a:r>
            <a:endParaRPr/>
          </a:p>
        </p:txBody>
      </p:sp>
      <p:sp>
        <p:nvSpPr>
          <p:cNvPr id="223" name="Google Shape;223;p21"/>
          <p:cNvSpPr txBox="1"/>
          <p:nvPr>
            <p:ph idx="1" type="body"/>
          </p:nvPr>
        </p:nvSpPr>
        <p:spPr>
          <a:xfrm>
            <a:off x="684212" y="1304925"/>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0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Xét lại ví dụ về hàm foo</a:t>
            </a:r>
            <a:endParaRPr/>
          </a:p>
          <a:p>
            <a:pPr indent="-33337" lvl="0" marL="185737" marR="0" rtl="0" algn="l">
              <a:lnSpc>
                <a:spcPct val="100000"/>
              </a:lnSpc>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a:p>
            <a:pPr indent="-33337" lvl="0" marL="185737" marR="0" rtl="0" algn="l">
              <a:lnSpc>
                <a:spcPct val="100000"/>
              </a:lnSpc>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a:p>
            <a:pPr indent="-185737" lvl="0" marL="185737" marR="0" rtl="0" algn="l">
              <a:lnSpc>
                <a:spcPct val="100000"/>
              </a:lnSpc>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a:p>
            <a:pPr indent="-185737" lvl="0" marL="185737" marR="0" rtl="0" algn="l">
              <a:lnSpc>
                <a:spcPct val="100000"/>
              </a:lnSpc>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a:p>
            <a:pPr indent="-185737" lvl="0" marL="185737" marR="0" rtl="0" algn="l">
              <a:lnSpc>
                <a:spcPct val="100000"/>
              </a:lnSpc>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a:p>
            <a:pPr indent="-185737" lvl="0" marL="185737" marR="0" rtl="0" algn="l">
              <a:lnSpc>
                <a:spcPct val="100000"/>
              </a:lnSpc>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a:p>
            <a:pPr indent="-185737" lvl="0" marL="185737" marR="0" rtl="0" algn="l">
              <a:lnSpc>
                <a:spcPct val="100000"/>
              </a:lnSpc>
              <a:spcBef>
                <a:spcPts val="48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Để đạt được 100% độ phủ của độ đo C1, các ca kiểm thử cho độ đo C1 của hàm foo như sau:</a:t>
            </a:r>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224" name="Google Shape;224;p21"/>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pic>
        <p:nvPicPr>
          <p:cNvPr id="225" name="Google Shape;225;p21"/>
          <p:cNvPicPr preferRelativeResize="0"/>
          <p:nvPr/>
        </p:nvPicPr>
        <p:blipFill rotWithShape="1">
          <a:blip r:embed="rId3">
            <a:alphaModFix/>
          </a:blip>
          <a:srcRect b="9544" l="0" r="0" t="0"/>
          <a:stretch/>
        </p:blipFill>
        <p:spPr>
          <a:xfrm>
            <a:off x="1439851" y="1745700"/>
            <a:ext cx="5721074" cy="2493100"/>
          </a:xfrm>
          <a:prstGeom prst="rect">
            <a:avLst/>
          </a:prstGeom>
          <a:noFill/>
          <a:ln>
            <a:noFill/>
          </a:ln>
        </p:spPr>
      </p:pic>
      <p:graphicFrame>
        <p:nvGraphicFramePr>
          <p:cNvPr id="226" name="Google Shape;226;p21"/>
          <p:cNvGraphicFramePr/>
          <p:nvPr/>
        </p:nvGraphicFramePr>
        <p:xfrm>
          <a:off x="1439862" y="5408612"/>
          <a:ext cx="3000000" cy="3000000"/>
        </p:xfrm>
        <a:graphic>
          <a:graphicData uri="http://schemas.openxmlformats.org/drawingml/2006/table">
            <a:tbl>
              <a:tblPr>
                <a:noFill/>
                <a:tableStyleId>{5B655BCB-5E8F-48A9-A749-CA83E40264F6}</a:tableStyleId>
              </a:tblPr>
              <a:tblGrid>
                <a:gridCol w="644525"/>
                <a:gridCol w="2770175"/>
                <a:gridCol w="1289050"/>
                <a:gridCol w="676275"/>
                <a:gridCol w="676275"/>
                <a:gridCol w="676275"/>
              </a:tblGrid>
              <a:tr h="396875">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ID</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Test Path</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Inputs</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EO</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RO</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Note</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tc1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 2(</a:t>
                      </a:r>
                      <a:r>
                        <a:rPr b="0" i="0" lang="en-US" sz="2000" u="none" cap="none" strike="noStrike">
                          <a:solidFill>
                            <a:schemeClr val="dk1"/>
                          </a:solidFill>
                          <a:latin typeface="Times New Roman"/>
                          <a:ea typeface="Times New Roman"/>
                          <a:cs typeface="Times New Roman"/>
                          <a:sym typeface="Times New Roman"/>
                        </a:rPr>
                        <a:t>F</a:t>
                      </a:r>
                      <a:r>
                        <a:rPr b="0" i="0" lang="en-US" sz="2000" u="none" cap="none" strike="noStrike">
                          <a:solidFill>
                            <a:schemeClr val="dk1"/>
                          </a:solidFill>
                          <a:latin typeface="Times New Roman"/>
                          <a:ea typeface="Times New Roman"/>
                          <a:cs typeface="Times New Roman"/>
                          <a:sym typeface="Times New Roman"/>
                        </a:rPr>
                        <a:t>); 4;5(T); 6; 7,8</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2, 2, 3, 5</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tc2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 2(T); 3</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0, 3, 2, 7</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2"/>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4.2. Kiểm thử cho độ đo C2</a:t>
            </a:r>
            <a:endParaRPr/>
          </a:p>
        </p:txBody>
      </p:sp>
      <p:sp>
        <p:nvSpPr>
          <p:cNvPr id="232" name="Google Shape;232;p22"/>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0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Để đạt được 100% độ phủ của độ đo C2, các ca kiểm thử cho độ đo C2 của hàm foo như sau:</a:t>
            </a:r>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233" name="Google Shape;233;p22"/>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graphicFrame>
        <p:nvGraphicFramePr>
          <p:cNvPr id="234" name="Google Shape;234;p22"/>
          <p:cNvGraphicFramePr/>
          <p:nvPr/>
        </p:nvGraphicFramePr>
        <p:xfrm>
          <a:off x="971550" y="2960687"/>
          <a:ext cx="3000000" cy="3000000"/>
        </p:xfrm>
        <a:graphic>
          <a:graphicData uri="http://schemas.openxmlformats.org/drawingml/2006/table">
            <a:tbl>
              <a:tblPr>
                <a:noFill/>
                <a:tableStyleId>{5B655BCB-5E8F-48A9-A749-CA83E40264F6}</a:tableStyleId>
              </a:tblPr>
              <a:tblGrid>
                <a:gridCol w="658800"/>
                <a:gridCol w="2828925"/>
                <a:gridCol w="1055675"/>
                <a:gridCol w="1600200"/>
                <a:gridCol w="690550"/>
                <a:gridCol w="690550"/>
              </a:tblGrid>
              <a:tr h="471475">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ID</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Test Path</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Inputs</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EO</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RO</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Note</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8150">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tc1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 2(F); 4; 5(T); 6; 7,8</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2, 2, 3, 5</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1000">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tc2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 2(T); 3</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0, 3, 2, 7</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1000">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tc3</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 2(F); 4; 5(F); 7,8</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2, 3, 4, 5</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Lỗi chia cho 0</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3"/>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4.2. Kiểm thử cho độ đo C3</a:t>
            </a:r>
            <a:endParaRPr/>
          </a:p>
        </p:txBody>
      </p:sp>
      <p:sp>
        <p:nvSpPr>
          <p:cNvPr id="242" name="Google Shape;242;p23"/>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0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Hàm foo và đồ thị dòng điều khiển ứng với độ đo C3</a:t>
            </a:r>
            <a:endParaRPr/>
          </a:p>
        </p:txBody>
      </p:sp>
      <p:sp>
        <p:nvSpPr>
          <p:cNvPr id="243" name="Google Shape;243;p23"/>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pic>
        <p:nvPicPr>
          <p:cNvPr id="244" name="Google Shape;244;p23"/>
          <p:cNvPicPr preferRelativeResize="0"/>
          <p:nvPr/>
        </p:nvPicPr>
        <p:blipFill rotWithShape="1">
          <a:blip r:embed="rId3">
            <a:alphaModFix/>
          </a:blip>
          <a:srcRect b="9169" l="0" r="0" t="0"/>
          <a:stretch/>
        </p:blipFill>
        <p:spPr>
          <a:xfrm>
            <a:off x="1042987" y="2420937"/>
            <a:ext cx="7058026" cy="3600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4"/>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4.2. Kiểm thử cho độ đo C3</a:t>
            </a:r>
            <a:endParaRPr/>
          </a:p>
        </p:txBody>
      </p:sp>
      <p:sp>
        <p:nvSpPr>
          <p:cNvPr id="250" name="Google Shape;250;p24"/>
          <p:cNvSpPr txBox="1"/>
          <p:nvPr>
            <p:ph idx="1" type="body"/>
          </p:nvPr>
        </p:nvSpPr>
        <p:spPr>
          <a:xfrm>
            <a:off x="685800" y="1798637"/>
            <a:ext cx="7847100" cy="4367100"/>
          </a:xfrm>
          <a:prstGeom prst="rect">
            <a:avLst/>
          </a:prstGeom>
          <a:noFill/>
          <a:ln>
            <a:noFill/>
          </a:ln>
        </p:spPr>
        <p:txBody>
          <a:bodyPr anchorCtr="0" anchor="t" bIns="45700" lIns="91425" spcFirstLastPara="1" rIns="91425" wrap="square" tIns="45700">
            <a:noAutofit/>
          </a:bodyPr>
          <a:lstStyle/>
          <a:p>
            <a:pPr indent="-185737" lvl="0" marL="185737" marR="0" rtl="0" algn="l">
              <a:lnSpc>
                <a:spcPct val="10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Để đạt được 100% độ phủ của độ đo C3, các ca kiểm thử cho độ đo C3 của hàm foo như sau:</a:t>
            </a:r>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251" name="Google Shape;251;p24"/>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graphicFrame>
        <p:nvGraphicFramePr>
          <p:cNvPr id="252" name="Google Shape;252;p24"/>
          <p:cNvGraphicFramePr/>
          <p:nvPr/>
        </p:nvGraphicFramePr>
        <p:xfrm>
          <a:off x="468312" y="3249612"/>
          <a:ext cx="3000000" cy="3000000"/>
        </p:xfrm>
        <a:graphic>
          <a:graphicData uri="http://schemas.openxmlformats.org/drawingml/2006/table">
            <a:tbl>
              <a:tblPr>
                <a:noFill/>
                <a:tableStyleId>{5B655BCB-5E8F-48A9-A749-CA83E40264F6}</a:tableStyleId>
              </a:tblPr>
              <a:tblGrid>
                <a:gridCol w="679450"/>
                <a:gridCol w="3497250"/>
                <a:gridCol w="1090600"/>
                <a:gridCol w="1655750"/>
                <a:gridCol w="714375"/>
                <a:gridCol w="714375"/>
              </a:tblGrid>
              <a:tr h="396875">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ID</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Test Path</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Inputs</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EO</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RO</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Note</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tc1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 2(F); 4; 5c1(T); 6; 7,8</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0, 2, 3, 5</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6175">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tc2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 2(F); 4; 5c1(F); 5c2(T); 6; 7,8</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2, 2, 2, 7</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tc3</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 2(F); 4; 5c1(F); 5c2(F); 7,8</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2, 3, 4, 5</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Lỗi chia cho 0</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tc4</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 2(T); 3</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2, 3, 4, 4</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5"/>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5. Kiểm thử vòng lặp</a:t>
            </a:r>
            <a:endParaRPr/>
          </a:p>
        </p:txBody>
      </p:sp>
      <p:sp>
        <p:nvSpPr>
          <p:cNvPr id="258" name="Google Shape;258;p25"/>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Với mỗi đơn vị chương trình có vòng lặp, chúng ta cần quan tâm đến ba trường hợp sau:</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Lệnh lặp đơn giản: đơn vị chương trình chỉ chứa đúng một vòng lặp (thân của vòng lặp không chứa các vòng lặp khác).</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Lệnh lặp liền kề: đơn vị chương trình chỉ chứa các lệnh lặp kế tiếp nhau.</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Lệnh lặp lồng nhau: đơn vị chương trình chỉ chứa các vòng lặp chứa các lệnh lặp khác.</a:t>
            </a:r>
            <a:endParaRPr/>
          </a:p>
          <a:p>
            <a:pPr indent="-58737" lvl="0" marL="185738" marR="0" rtl="0" algn="l">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p:txBody>
      </p:sp>
      <p:sp>
        <p:nvSpPr>
          <p:cNvPr id="259" name="Google Shape;259;p25"/>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5" name="Shape 265"/>
        <p:cNvGrpSpPr/>
        <p:nvPr/>
      </p:nvGrpSpPr>
      <p:grpSpPr>
        <a:xfrm>
          <a:off x="0" y="0"/>
          <a:ext cx="0" cy="0"/>
          <a:chOff x="0" y="0"/>
          <a:chExt cx="0" cy="0"/>
        </a:xfrm>
      </p:grpSpPr>
      <p:sp>
        <p:nvSpPr>
          <p:cNvPr id="266" name="Google Shape;266;p26"/>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Ví dụ</a:t>
            </a:r>
            <a:endParaRPr/>
          </a:p>
        </p:txBody>
      </p:sp>
      <p:sp>
        <p:nvSpPr>
          <p:cNvPr id="267" name="Google Shape;267;p26"/>
          <p:cNvSpPr txBox="1"/>
          <p:nvPr>
            <p:ph idx="1" type="body"/>
          </p:nvPr>
        </p:nvSpPr>
        <p:spPr>
          <a:xfrm>
            <a:off x="612775" y="1628775"/>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0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Hàm average với mã nguồn đồ thị dòng điều khiển tương ứng với độ đo C3</a:t>
            </a:r>
            <a:endParaRPr/>
          </a:p>
        </p:txBody>
      </p:sp>
      <p:sp>
        <p:nvSpPr>
          <p:cNvPr id="268" name="Google Shape;268;p26"/>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pic>
        <p:nvPicPr>
          <p:cNvPr id="269" name="Google Shape;269;p26"/>
          <p:cNvPicPr preferRelativeResize="0"/>
          <p:nvPr/>
        </p:nvPicPr>
        <p:blipFill rotWithShape="1">
          <a:blip r:embed="rId3">
            <a:alphaModFix/>
          </a:blip>
          <a:srcRect b="7235" l="0" r="0" t="0"/>
          <a:stretch/>
        </p:blipFill>
        <p:spPr>
          <a:xfrm>
            <a:off x="1272387" y="2689437"/>
            <a:ext cx="7056438" cy="397351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7"/>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Ví dụ (tt)</a:t>
            </a:r>
            <a:endParaRPr/>
          </a:p>
        </p:txBody>
      </p:sp>
      <p:sp>
        <p:nvSpPr>
          <p:cNvPr id="275" name="Google Shape;275;p27"/>
          <p:cNvSpPr txBox="1"/>
          <p:nvPr>
            <p:ph idx="1" type="body"/>
          </p:nvPr>
        </p:nvSpPr>
        <p:spPr>
          <a:xfrm>
            <a:off x="685800" y="1798637"/>
            <a:ext cx="7847100" cy="4367100"/>
          </a:xfrm>
          <a:prstGeom prst="rect">
            <a:avLst/>
          </a:prstGeom>
          <a:noFill/>
          <a:ln>
            <a:noFill/>
          </a:ln>
        </p:spPr>
        <p:txBody>
          <a:bodyPr anchorCtr="0" anchor="t" bIns="45700" lIns="91425" spcFirstLastPara="1" rIns="91425" wrap="square" tIns="45700">
            <a:noAutofit/>
          </a:bodyPr>
          <a:lstStyle/>
          <a:p>
            <a:pPr indent="-185737" lvl="0" marL="185737" marR="0" rtl="0" algn="l">
              <a:lnSpc>
                <a:spcPct val="10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Để được 100% độ phủ của độ đo C3, các ca kiểm thử cho độ đo C3 của hàm average</a:t>
            </a:r>
            <a:endParaRPr/>
          </a:p>
        </p:txBody>
      </p:sp>
      <p:sp>
        <p:nvSpPr>
          <p:cNvPr id="276" name="Google Shape;276;p27"/>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graphicFrame>
        <p:nvGraphicFramePr>
          <p:cNvPr id="277" name="Google Shape;277;p27"/>
          <p:cNvGraphicFramePr/>
          <p:nvPr/>
        </p:nvGraphicFramePr>
        <p:xfrm>
          <a:off x="250825" y="2960687"/>
          <a:ext cx="3000000" cy="3000000"/>
        </p:xfrm>
        <a:graphic>
          <a:graphicData uri="http://schemas.openxmlformats.org/drawingml/2006/table">
            <a:tbl>
              <a:tblPr>
                <a:noFill/>
                <a:tableStyleId>{5B655BCB-5E8F-48A9-A749-CA83E40264F6}</a:tableStyleId>
              </a:tblPr>
              <a:tblGrid>
                <a:gridCol w="593725"/>
                <a:gridCol w="4256075"/>
                <a:gridCol w="1579550"/>
                <a:gridCol w="869950"/>
                <a:gridCol w="622300"/>
                <a:gridCol w="612775"/>
              </a:tblGrid>
              <a:tr h="336550">
                <a:tc>
                  <a:txBody>
                    <a:bodyPr/>
                    <a:lstStyle/>
                    <a:p>
                      <a:pPr indent="0" lvl="0" marL="0" marR="0" rtl="0" algn="ctr">
                        <a:lnSpc>
                          <a:spcPct val="130000"/>
                        </a:lnSpc>
                        <a:spcBef>
                          <a:spcPts val="0"/>
                        </a:spcBef>
                        <a:spcAft>
                          <a:spcPts val="0"/>
                        </a:spcAft>
                        <a:buClr>
                          <a:schemeClr val="dk1"/>
                        </a:buClr>
                        <a:buSzPts val="1700"/>
                        <a:buFont typeface="Times New Roman"/>
                        <a:buNone/>
                      </a:pPr>
                      <a:r>
                        <a:rPr b="1" i="0" lang="en-US" sz="1700" u="none" cap="none" strike="noStrike">
                          <a:solidFill>
                            <a:schemeClr val="dk1"/>
                          </a:solidFill>
                          <a:latin typeface="Times New Roman"/>
                          <a:ea typeface="Times New Roman"/>
                          <a:cs typeface="Times New Roman"/>
                          <a:sym typeface="Times New Roman"/>
                        </a:rPr>
                        <a:t>ID</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1700"/>
                        <a:buFont typeface="Times New Roman"/>
                        <a:buNone/>
                      </a:pPr>
                      <a:r>
                        <a:rPr b="1" i="0" lang="en-US" sz="1700" u="none" cap="none" strike="noStrike">
                          <a:solidFill>
                            <a:schemeClr val="dk1"/>
                          </a:solidFill>
                          <a:latin typeface="Times New Roman"/>
                          <a:ea typeface="Times New Roman"/>
                          <a:cs typeface="Times New Roman"/>
                          <a:sym typeface="Times New Roman"/>
                        </a:rPr>
                        <a:t>Test Path</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1700"/>
                        <a:buFont typeface="Times New Roman"/>
                        <a:buNone/>
                      </a:pPr>
                      <a:r>
                        <a:rPr b="1" i="0" lang="en-US" sz="1700" u="none" cap="none" strike="noStrike">
                          <a:solidFill>
                            <a:schemeClr val="dk1"/>
                          </a:solidFill>
                          <a:latin typeface="Times New Roman"/>
                          <a:ea typeface="Times New Roman"/>
                          <a:cs typeface="Times New Roman"/>
                          <a:sym typeface="Times New Roman"/>
                        </a:rPr>
                        <a:t>Inputs</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1700"/>
                        <a:buFont typeface="Times New Roman"/>
                        <a:buNone/>
                      </a:pPr>
                      <a:r>
                        <a:rPr b="1" i="0" lang="en-US" sz="1700" u="none" cap="none" strike="noStrike">
                          <a:solidFill>
                            <a:schemeClr val="dk1"/>
                          </a:solidFill>
                          <a:latin typeface="Times New Roman"/>
                          <a:ea typeface="Times New Roman"/>
                          <a:cs typeface="Times New Roman"/>
                          <a:sym typeface="Times New Roman"/>
                        </a:rPr>
                        <a:t>EO</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1700"/>
                        <a:buFont typeface="Times New Roman"/>
                        <a:buNone/>
                      </a:pPr>
                      <a:r>
                        <a:rPr b="1" i="0" lang="en-US" sz="1700" u="none" cap="none" strike="noStrike">
                          <a:solidFill>
                            <a:schemeClr val="dk1"/>
                          </a:solidFill>
                          <a:latin typeface="Times New Roman"/>
                          <a:ea typeface="Times New Roman"/>
                          <a:cs typeface="Times New Roman"/>
                          <a:sym typeface="Times New Roman"/>
                        </a:rPr>
                        <a:t>RO</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1700"/>
                        <a:buFont typeface="Times New Roman"/>
                        <a:buNone/>
                      </a:pPr>
                      <a:r>
                        <a:rPr b="1" i="0" lang="en-US" sz="1700" u="none" cap="none" strike="noStrike">
                          <a:solidFill>
                            <a:schemeClr val="dk1"/>
                          </a:solidFill>
                          <a:latin typeface="Times New Roman"/>
                          <a:ea typeface="Times New Roman"/>
                          <a:cs typeface="Times New Roman"/>
                          <a:sym typeface="Times New Roman"/>
                        </a:rPr>
                        <a:t>Note</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6550">
                <a:tc>
                  <a:txBody>
                    <a:bodyPr/>
                    <a:lstStyle/>
                    <a:p>
                      <a:pPr indent="0" lvl="0" marL="0" marR="0" rtl="0" algn="ctr">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tc1</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1; 2(F); 9(T); 10</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 </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 </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 </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tc6</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6550">
                <a:tc>
                  <a:txBody>
                    <a:bodyPr/>
                    <a:lstStyle/>
                    <a:p>
                      <a:pPr indent="0" lvl="0" marL="0" marR="0" rtl="0" algn="ctr">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tc2</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1; 2(F); 9(F); 11</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[-999,…], 1, 2</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-999</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 </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 </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8125">
                <a:tc>
                  <a:txBody>
                    <a:bodyPr/>
                    <a:lstStyle/>
                    <a:p>
                      <a:pPr indent="0" lvl="0" marL="0" marR="0" rtl="0" algn="ctr">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tc3</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1;2(T); 3(F); 9(T); 10</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 </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 </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 </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tc6</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6550">
                <a:tc>
                  <a:txBody>
                    <a:bodyPr/>
                    <a:lstStyle/>
                    <a:p>
                      <a:pPr indent="0" lvl="0" marL="0" marR="0" rtl="0" algn="ctr">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tc4</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1; 2(T); 3(T); 4; 5(F); 8; 2(F); 9(F); 11</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[0,-999], 1, 2</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-999</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 </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 </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6550">
                <a:tc>
                  <a:txBody>
                    <a:bodyPr/>
                    <a:lstStyle/>
                    <a:p>
                      <a:pPr indent="0" lvl="0" marL="0" marR="0" rtl="0" algn="ctr">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tc5</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1; 2(T); 3(T); 4; 5(T); 6(F); 8; 2(F); 9(F);11</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[3,-999], 1, 2</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-999</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 </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 </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36550">
                <a:tc>
                  <a:txBody>
                    <a:bodyPr/>
                    <a:lstStyle/>
                    <a:p>
                      <a:pPr indent="0" lvl="0" marL="0" marR="0" rtl="0" algn="ctr">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tc6</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1; 2(T); 3(T); 4; 5(T); 6(T); 7; 8; 2(F); 9(T); 10</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[1,-999], 1, 2</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1</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 </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1700"/>
                        <a:buFont typeface="Times New Roman"/>
                        <a:buNone/>
                      </a:pPr>
                      <a:r>
                        <a:rPr b="0" i="0" lang="en-US" sz="1700" u="none" cap="none" strike="noStrike">
                          <a:solidFill>
                            <a:schemeClr val="dk1"/>
                          </a:solidFill>
                          <a:latin typeface="Times New Roman"/>
                          <a:ea typeface="Times New Roman"/>
                          <a:cs typeface="Times New Roman"/>
                          <a:sym typeface="Times New Roman"/>
                        </a:rPr>
                        <a:t> </a:t>
                      </a:r>
                      <a:endParaRPr/>
                    </a:p>
                  </a:txBody>
                  <a:tcPr marT="0" marB="0" marR="68600" marL="686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8"/>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5. Kiểm thử vòng lặp (tt)</a:t>
            </a:r>
            <a:endParaRPr/>
          </a:p>
        </p:txBody>
      </p:sp>
      <p:sp>
        <p:nvSpPr>
          <p:cNvPr id="283" name="Google Shape;283;p28"/>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Với các đường đi trên, vòng lặp while của hàm average chỉ được thực hiện tối đa một lần lặp nên chúng ta rất khó để phát hiện các lỗi tiềm ẩn (có thể có) bên trong vòng lặp này. Các lỗi này có thể xảy ra khi vòng lặp này được thực hiện nhiều lần lặp. </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Để giải quyết vấn đề này, chúng ta cần sinh thêm bảy ca kiểm thử ứng với bảy trường hợp sau:</a:t>
            </a:r>
            <a:endParaRPr/>
          </a:p>
          <a:p>
            <a:pPr indent="-33337" lvl="0" marL="185737" marR="0" rtl="0" algn="l">
              <a:lnSpc>
                <a:spcPct val="150000"/>
              </a:lnSpc>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284" name="Google Shape;284;p28"/>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9"/>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5. Kiểm thử vòng lặp (tt)</a:t>
            </a:r>
            <a:endParaRPr/>
          </a:p>
        </p:txBody>
      </p:sp>
      <p:sp>
        <p:nvSpPr>
          <p:cNvPr id="290" name="Google Shape;290;p29"/>
          <p:cNvSpPr txBox="1"/>
          <p:nvPr>
            <p:ph idx="1" type="body"/>
          </p:nvPr>
        </p:nvSpPr>
        <p:spPr>
          <a:xfrm>
            <a:off x="971550" y="1557337"/>
            <a:ext cx="7847012" cy="4367212"/>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90"/>
              </a:buClr>
              <a:buSzPts val="2400"/>
              <a:buFont typeface="Noto Sans Symbols"/>
              <a:buNone/>
            </a:pPr>
            <a:r>
              <a:rPr b="0" i="0" lang="en-US" sz="2400" u="none">
                <a:solidFill>
                  <a:srgbClr val="000066"/>
                </a:solidFill>
                <a:latin typeface="Arial"/>
                <a:ea typeface="Arial"/>
                <a:cs typeface="Arial"/>
                <a:sym typeface="Arial"/>
              </a:rPr>
              <a:t>1. Vòng lặp thực hiện 0 lần</a:t>
            </a:r>
            <a:endParaRPr/>
          </a:p>
          <a:p>
            <a:pPr indent="0" lvl="0" marL="0" marR="0" rtl="0" algn="l">
              <a:lnSpc>
                <a:spcPct val="150000"/>
              </a:lnSpc>
              <a:spcBef>
                <a:spcPts val="480"/>
              </a:spcBef>
              <a:spcAft>
                <a:spcPts val="0"/>
              </a:spcAft>
              <a:buClr>
                <a:srgbClr val="000090"/>
              </a:buClr>
              <a:buSzPts val="2400"/>
              <a:buFont typeface="Noto Sans Symbols"/>
              <a:buNone/>
            </a:pPr>
            <a:r>
              <a:rPr b="0" i="0" lang="en-US" sz="2400" u="none">
                <a:solidFill>
                  <a:srgbClr val="000066"/>
                </a:solidFill>
                <a:latin typeface="Arial"/>
                <a:ea typeface="Arial"/>
                <a:cs typeface="Arial"/>
                <a:sym typeface="Arial"/>
              </a:rPr>
              <a:t>2. Vòng lặp thực hiện 1 lần</a:t>
            </a:r>
            <a:endParaRPr/>
          </a:p>
          <a:p>
            <a:pPr indent="0" lvl="0" marL="0" marR="0" rtl="0" algn="l">
              <a:lnSpc>
                <a:spcPct val="150000"/>
              </a:lnSpc>
              <a:spcBef>
                <a:spcPts val="480"/>
              </a:spcBef>
              <a:spcAft>
                <a:spcPts val="0"/>
              </a:spcAft>
              <a:buClr>
                <a:srgbClr val="000090"/>
              </a:buClr>
              <a:buSzPts val="2400"/>
              <a:buFont typeface="Noto Sans Symbols"/>
              <a:buNone/>
            </a:pPr>
            <a:r>
              <a:rPr b="0" i="0" lang="en-US" sz="2400" u="none">
                <a:solidFill>
                  <a:srgbClr val="000066"/>
                </a:solidFill>
                <a:latin typeface="Arial"/>
                <a:ea typeface="Arial"/>
                <a:cs typeface="Arial"/>
                <a:sym typeface="Arial"/>
              </a:rPr>
              <a:t>3. Vòng lặp thực hiện 2 lần</a:t>
            </a:r>
            <a:endParaRPr/>
          </a:p>
          <a:p>
            <a:pPr indent="0" lvl="0" marL="0" marR="0" rtl="0" algn="l">
              <a:lnSpc>
                <a:spcPct val="150000"/>
              </a:lnSpc>
              <a:spcBef>
                <a:spcPts val="480"/>
              </a:spcBef>
              <a:spcAft>
                <a:spcPts val="0"/>
              </a:spcAft>
              <a:buClr>
                <a:srgbClr val="000090"/>
              </a:buClr>
              <a:buSzPts val="2400"/>
              <a:buFont typeface="Noto Sans Symbols"/>
              <a:buNone/>
            </a:pPr>
            <a:r>
              <a:rPr b="0" i="0" lang="en-US" sz="2400" u="none">
                <a:solidFill>
                  <a:srgbClr val="000066"/>
                </a:solidFill>
                <a:latin typeface="Arial"/>
                <a:ea typeface="Arial"/>
                <a:cs typeface="Arial"/>
                <a:sym typeface="Arial"/>
              </a:rPr>
              <a:t>4. Vòng lặp thực hiện k lần, 2 &lt; k &lt; n - 1, với n là số lần lặp tối đa của vòng lặp</a:t>
            </a:r>
            <a:endParaRPr/>
          </a:p>
          <a:p>
            <a:pPr indent="0" lvl="0" marL="0" marR="0" rtl="0" algn="l">
              <a:lnSpc>
                <a:spcPct val="150000"/>
              </a:lnSpc>
              <a:spcBef>
                <a:spcPts val="480"/>
              </a:spcBef>
              <a:spcAft>
                <a:spcPts val="0"/>
              </a:spcAft>
              <a:buClr>
                <a:srgbClr val="000090"/>
              </a:buClr>
              <a:buSzPts val="2400"/>
              <a:buFont typeface="Noto Sans Symbols"/>
              <a:buNone/>
            </a:pPr>
            <a:r>
              <a:rPr b="0" i="0" lang="en-US" sz="2400" u="none">
                <a:solidFill>
                  <a:srgbClr val="000066"/>
                </a:solidFill>
                <a:latin typeface="Arial"/>
                <a:ea typeface="Arial"/>
                <a:cs typeface="Arial"/>
                <a:sym typeface="Arial"/>
              </a:rPr>
              <a:t>5. Vòng lặp thực hiện n - 1 lần</a:t>
            </a:r>
            <a:endParaRPr/>
          </a:p>
          <a:p>
            <a:pPr indent="0" lvl="0" marL="0" marR="0" rtl="0" algn="l">
              <a:lnSpc>
                <a:spcPct val="150000"/>
              </a:lnSpc>
              <a:spcBef>
                <a:spcPts val="480"/>
              </a:spcBef>
              <a:spcAft>
                <a:spcPts val="0"/>
              </a:spcAft>
              <a:buClr>
                <a:srgbClr val="000090"/>
              </a:buClr>
              <a:buSzPts val="2400"/>
              <a:buFont typeface="Noto Sans Symbols"/>
              <a:buNone/>
            </a:pPr>
            <a:r>
              <a:rPr b="0" i="0" lang="en-US" sz="2400" u="none">
                <a:solidFill>
                  <a:srgbClr val="000066"/>
                </a:solidFill>
                <a:latin typeface="Arial"/>
                <a:ea typeface="Arial"/>
                <a:cs typeface="Arial"/>
                <a:sym typeface="Arial"/>
              </a:rPr>
              <a:t>6. Vòng lặp thực hiện n lần</a:t>
            </a:r>
            <a:endParaRPr/>
          </a:p>
          <a:p>
            <a:pPr indent="0" lvl="0" marL="0" marR="0" rtl="0" algn="l">
              <a:lnSpc>
                <a:spcPct val="150000"/>
              </a:lnSpc>
              <a:spcBef>
                <a:spcPts val="480"/>
              </a:spcBef>
              <a:spcAft>
                <a:spcPts val="0"/>
              </a:spcAft>
              <a:buClr>
                <a:srgbClr val="000090"/>
              </a:buClr>
              <a:buSzPts val="2400"/>
              <a:buFont typeface="Noto Sans Symbols"/>
              <a:buNone/>
            </a:pPr>
            <a:r>
              <a:rPr b="0" i="0" lang="en-US" sz="2400" u="none">
                <a:solidFill>
                  <a:srgbClr val="000066"/>
                </a:solidFill>
                <a:latin typeface="Arial"/>
                <a:ea typeface="Arial"/>
                <a:cs typeface="Arial"/>
                <a:sym typeface="Arial"/>
              </a:rPr>
              <a:t>7. Vòng lặp thực hiện n + 1 lần</a:t>
            </a:r>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291" name="Google Shape;291;p29"/>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514350" lvl="0" marL="514350" rtl="0" algn="l">
              <a:lnSpc>
                <a:spcPct val="100000"/>
              </a:lnSpc>
              <a:spcBef>
                <a:spcPts val="0"/>
              </a:spcBef>
              <a:spcAft>
                <a:spcPts val="0"/>
              </a:spcAft>
              <a:buClr>
                <a:srgbClr val="000066"/>
              </a:buClr>
              <a:buSzPts val="2800"/>
              <a:buFont typeface="Arial"/>
              <a:buAutoNum type="arabicPeriod"/>
            </a:pPr>
            <a:r>
              <a:rPr b="1" i="0" lang="en-US" sz="2800" u="none">
                <a:solidFill>
                  <a:srgbClr val="000066"/>
                </a:solidFill>
                <a:latin typeface="Arial"/>
                <a:ea typeface="Arial"/>
                <a:cs typeface="Arial"/>
                <a:sym typeface="Arial"/>
              </a:rPr>
              <a:t>Mục đích kiểm thử dòng điều khiển</a:t>
            </a:r>
            <a:endParaRPr/>
          </a:p>
        </p:txBody>
      </p:sp>
      <p:sp>
        <p:nvSpPr>
          <p:cNvPr id="77" name="Google Shape;77;p3"/>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Phương pháp kiểm thử dòng điều khiển (control flow testing) nhằm phát hiện các lỗi tiềm ẩn bên trong chương trình/đơn vị chương trình cần kiểm thử. </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Phương pháp áp dụng</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Phân tích mã nguồn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Xây dựng các ca kiểm thử ứng với các dòng điều khiển của chương trình/đơn vị chương trình. </a:t>
            </a:r>
            <a:endParaRPr/>
          </a:p>
        </p:txBody>
      </p:sp>
      <p:sp>
        <p:nvSpPr>
          <p:cNvPr id="78" name="Google Shape;78;p3"/>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0"/>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5. Kiểm thử vòng lặp (tt)</a:t>
            </a:r>
            <a:endParaRPr/>
          </a:p>
        </p:txBody>
      </p:sp>
      <p:sp>
        <p:nvSpPr>
          <p:cNvPr id="297" name="Google Shape;297;p30"/>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0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Các ca kiểm thử cho kiểm thử vòng lặp while của hàm average</a:t>
            </a:r>
            <a:endParaRPr/>
          </a:p>
        </p:txBody>
      </p:sp>
      <p:sp>
        <p:nvSpPr>
          <p:cNvPr id="298" name="Google Shape;298;p30"/>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graphicFrame>
        <p:nvGraphicFramePr>
          <p:cNvPr id="299" name="Google Shape;299;p30"/>
          <p:cNvGraphicFramePr/>
          <p:nvPr/>
        </p:nvGraphicFramePr>
        <p:xfrm>
          <a:off x="611187" y="2744787"/>
          <a:ext cx="3000000" cy="3000000"/>
        </p:xfrm>
        <a:graphic>
          <a:graphicData uri="http://schemas.openxmlformats.org/drawingml/2006/table">
            <a:tbl>
              <a:tblPr>
                <a:noFill/>
                <a:tableStyleId>{5B655BCB-5E8F-48A9-A749-CA83E40264F6}</a:tableStyleId>
              </a:tblPr>
              <a:tblGrid>
                <a:gridCol w="1539875"/>
                <a:gridCol w="1025525"/>
                <a:gridCol w="3006725"/>
                <a:gridCol w="681025"/>
                <a:gridCol w="784225"/>
                <a:gridCol w="884225"/>
              </a:tblGrid>
              <a:tr h="396875">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ID</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Lần lặp</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Inputs</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EO</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RO</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Note</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l">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tcl0</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0</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[-999,…], 1, 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-999</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l">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tcl1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 -999], 1, 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l">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tcl2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[1,2,-999], 1, 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1.5</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l">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tclk</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[1,2,3,4,5,-999], 1, 10</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3</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l">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tcl(n-1)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99</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[1,2,…, 99,-999], 1, 100</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50</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l">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tcln</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100</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[1,2,…,100], 1, 2</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50.5</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l">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tcl(n+1)</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3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 </a:t>
                      </a:r>
                      <a:endParaRPr/>
                    </a:p>
                  </a:txBody>
                  <a:tcPr marT="0" marB="0"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1"/>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Lưu ý:</a:t>
            </a:r>
            <a:endParaRPr/>
          </a:p>
        </p:txBody>
      </p:sp>
      <p:sp>
        <p:nvSpPr>
          <p:cNvPr id="305" name="Google Shape;305;p31"/>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Với các chương trình/đơn vị chương trình có các vòng lặp liền kề, chúng ta tiến hành kiểm thử tuần tự từ trên xuống. Mỗi vòng lặp được kiểm thử bằng bảy ca kiểm thử như vòng lặp đơn giản.</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 Trong trường hợp các vòng lặp lồng nhau, chúng ta tiến hành kiểm thử tuần tự các vòng lặp theo thứ tự từ trong ra ngoài.</a:t>
            </a:r>
            <a:endParaRPr/>
          </a:p>
        </p:txBody>
      </p:sp>
      <p:sp>
        <p:nvSpPr>
          <p:cNvPr id="306" name="Google Shape;306;p31"/>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2"/>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6. Tổng kết</a:t>
            </a:r>
            <a:endParaRPr/>
          </a:p>
        </p:txBody>
      </p:sp>
      <p:sp>
        <p:nvSpPr>
          <p:cNvPr id="312" name="Google Shape;312;p32"/>
          <p:cNvSpPr txBox="1"/>
          <p:nvPr>
            <p:ph idx="1" type="body"/>
          </p:nvPr>
        </p:nvSpPr>
        <p:spPr>
          <a:xfrm>
            <a:off x="576262" y="17732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800"/>
              <a:buFont typeface="Noto Sans Symbols"/>
              <a:buChar char="▪"/>
            </a:pPr>
            <a:r>
              <a:rPr b="0" i="0" lang="en-US" sz="2800" u="none">
                <a:solidFill>
                  <a:srgbClr val="000066"/>
                </a:solidFill>
                <a:latin typeface="Arial"/>
                <a:ea typeface="Arial"/>
                <a:cs typeface="Arial"/>
                <a:sym typeface="Arial"/>
              </a:rPr>
              <a:t>Để áp dụng phương pháp này, chúng ta cần:</a:t>
            </a:r>
            <a:endParaRPr/>
          </a:p>
          <a:p>
            <a:pPr indent="-192087" lvl="1" marL="568325" marR="0" rtl="0" algn="l">
              <a:lnSpc>
                <a:spcPct val="150000"/>
              </a:lnSpc>
              <a:spcBef>
                <a:spcPts val="480"/>
              </a:spcBef>
              <a:spcAft>
                <a:spcPts val="0"/>
              </a:spcAft>
              <a:buClr>
                <a:srgbClr val="000090"/>
              </a:buClr>
              <a:buSzPts val="2400"/>
              <a:buFont typeface="Noto Sans Symbols"/>
              <a:buChar char="▪"/>
            </a:pPr>
            <a:r>
              <a:rPr b="0" i="0" lang="en-US" sz="2400" u="none" cap="none" strike="noStrike">
                <a:solidFill>
                  <a:srgbClr val="000066"/>
                </a:solidFill>
                <a:latin typeface="Arial"/>
                <a:ea typeface="Arial"/>
                <a:cs typeface="Arial"/>
                <a:sym typeface="Arial"/>
              </a:rPr>
              <a:t>Xác định độ đo kiểm thử </a:t>
            </a:r>
            <a:endParaRPr/>
          </a:p>
          <a:p>
            <a:pPr indent="-192087" lvl="1" marL="568325" marR="0" rtl="0" algn="l">
              <a:lnSpc>
                <a:spcPct val="150000"/>
              </a:lnSpc>
              <a:spcBef>
                <a:spcPts val="480"/>
              </a:spcBef>
              <a:spcAft>
                <a:spcPts val="0"/>
              </a:spcAft>
              <a:buClr>
                <a:srgbClr val="000090"/>
              </a:buClr>
              <a:buSzPts val="2400"/>
              <a:buFont typeface="Noto Sans Symbols"/>
              <a:buChar char="▪"/>
            </a:pPr>
            <a:r>
              <a:rPr b="0" i="0" lang="en-US" sz="2400" u="none" cap="none" strike="noStrike">
                <a:solidFill>
                  <a:srgbClr val="000066"/>
                </a:solidFill>
                <a:latin typeface="Arial"/>
                <a:ea typeface="Arial"/>
                <a:cs typeface="Arial"/>
                <a:sym typeface="Arial"/>
              </a:rPr>
              <a:t>Xây dựng đồ thị dòng điều khiển </a:t>
            </a:r>
            <a:endParaRPr/>
          </a:p>
          <a:p>
            <a:pPr indent="-192087" lvl="1" marL="568325" marR="0" rtl="0" algn="l">
              <a:lnSpc>
                <a:spcPct val="150000"/>
              </a:lnSpc>
              <a:spcBef>
                <a:spcPts val="480"/>
              </a:spcBef>
              <a:spcAft>
                <a:spcPts val="0"/>
              </a:spcAft>
              <a:buClr>
                <a:srgbClr val="000090"/>
              </a:buClr>
              <a:buSzPts val="2400"/>
              <a:buFont typeface="Noto Sans Symbols"/>
              <a:buChar char="▪"/>
            </a:pPr>
            <a:r>
              <a:rPr b="0" i="0" lang="en-US" sz="2400" u="none" cap="none" strike="noStrike">
                <a:solidFill>
                  <a:srgbClr val="000066"/>
                </a:solidFill>
                <a:latin typeface="Arial"/>
                <a:ea typeface="Arial"/>
                <a:cs typeface="Arial"/>
                <a:sym typeface="Arial"/>
              </a:rPr>
              <a:t>Sinh ra các đường đi độc lập </a:t>
            </a:r>
            <a:endParaRPr/>
          </a:p>
          <a:p>
            <a:pPr indent="-192087" lvl="1" marL="568325" marR="0" rtl="0" algn="l">
              <a:lnSpc>
                <a:spcPct val="150000"/>
              </a:lnSpc>
              <a:spcBef>
                <a:spcPts val="480"/>
              </a:spcBef>
              <a:spcAft>
                <a:spcPts val="0"/>
              </a:spcAft>
              <a:buClr>
                <a:srgbClr val="000090"/>
              </a:buClr>
              <a:buSzPts val="2400"/>
              <a:buFont typeface="Noto Sans Symbols"/>
              <a:buChar char="▪"/>
            </a:pPr>
            <a:r>
              <a:rPr b="0" i="0" lang="en-US" sz="2400" u="none" cap="none" strike="noStrike">
                <a:solidFill>
                  <a:srgbClr val="000066"/>
                </a:solidFill>
                <a:latin typeface="Arial"/>
                <a:ea typeface="Arial"/>
                <a:cs typeface="Arial"/>
                <a:sym typeface="Arial"/>
              </a:rPr>
              <a:t>Với mỗi đường đi, chúng ta sẽ sinh ra một ca kiểm thử sao cho khi nó được dùng để kiểm thử thì đường đi này được thực thi.</a:t>
            </a:r>
            <a:endParaRPr/>
          </a:p>
          <a:p>
            <a:pPr indent="-33337" lvl="0" marL="185738" marR="0" rtl="0" algn="l">
              <a:spcBef>
                <a:spcPts val="480"/>
              </a:spcBef>
              <a:spcAft>
                <a:spcPts val="0"/>
              </a:spcAft>
              <a:buClr>
                <a:srgbClr val="000090"/>
              </a:buClr>
              <a:buSzPts val="2400"/>
              <a:buFont typeface="Noto Sans Symbols"/>
              <a:buNone/>
            </a:pPr>
            <a:r>
              <a:t/>
            </a:r>
            <a:endParaRPr b="0" i="0" sz="2400" u="none" cap="none" strike="noStrike">
              <a:solidFill>
                <a:srgbClr val="000066"/>
              </a:solidFill>
              <a:latin typeface="Arial"/>
              <a:ea typeface="Arial"/>
              <a:cs typeface="Arial"/>
              <a:sym typeface="Arial"/>
            </a:endParaRPr>
          </a:p>
        </p:txBody>
      </p:sp>
      <p:sp>
        <p:nvSpPr>
          <p:cNvPr id="313" name="Google Shape;313;p32"/>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3"/>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Bài tập 1</a:t>
            </a:r>
            <a:endParaRPr/>
          </a:p>
        </p:txBody>
      </p:sp>
      <p:sp>
        <p:nvSpPr>
          <p:cNvPr id="319" name="Google Shape;319;p33"/>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The average cost of an insurance premium for drivers is €300, however, this premium can increase or decrease depending on three factors: Age, gender and marital status. Drivers that are below the age of 25, male and single face an additional premium increase of €1000. If a driver outside of this bracket is married or female their premium reduces by €100, and if there are aged between 46 and 65 inclusive, their premium goes down by another €150.</a:t>
            </a:r>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320" name="Google Shape;320;p33"/>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4"/>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Đoạn code như sau:</a:t>
            </a:r>
            <a:endParaRPr/>
          </a:p>
        </p:txBody>
      </p:sp>
      <p:sp>
        <p:nvSpPr>
          <p:cNvPr id="326" name="Google Shape;326;p34"/>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pic>
        <p:nvPicPr>
          <p:cNvPr id="327" name="Google Shape;327;p34"/>
          <p:cNvPicPr preferRelativeResize="0"/>
          <p:nvPr>
            <p:ph idx="1" type="body"/>
          </p:nvPr>
        </p:nvPicPr>
        <p:blipFill rotWithShape="1">
          <a:blip r:embed="rId3">
            <a:alphaModFix/>
          </a:blip>
          <a:srcRect b="0" l="0" r="0" t="0"/>
          <a:stretch/>
        </p:blipFill>
        <p:spPr>
          <a:xfrm>
            <a:off x="107950" y="1808162"/>
            <a:ext cx="8788500" cy="3797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5"/>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Yêu cầu:</a:t>
            </a:r>
            <a:endParaRPr/>
          </a:p>
        </p:txBody>
      </p:sp>
      <p:sp>
        <p:nvSpPr>
          <p:cNvPr id="333" name="Google Shape;333;p35"/>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rgbClr val="000090"/>
              </a:buClr>
              <a:buSzPts val="2400"/>
              <a:buFont typeface="Arial"/>
              <a:buAutoNum type="arabicPeriod"/>
            </a:pPr>
            <a:r>
              <a:rPr b="0" i="0" lang="en-US" sz="2400" u="none">
                <a:solidFill>
                  <a:srgbClr val="000066"/>
                </a:solidFill>
                <a:latin typeface="Arial"/>
                <a:ea typeface="Arial"/>
                <a:cs typeface="Arial"/>
                <a:sym typeface="Arial"/>
              </a:rPr>
              <a:t>Xây dựng đồ thị dòng điều khiển cho </a:t>
            </a:r>
            <a:r>
              <a:rPr b="1" i="0" lang="en-US" sz="2400" u="none">
                <a:solidFill>
                  <a:srgbClr val="000066"/>
                </a:solidFill>
                <a:latin typeface="Arial"/>
                <a:ea typeface="Arial"/>
                <a:cs typeface="Arial"/>
                <a:sym typeface="Arial"/>
              </a:rPr>
              <a:t>hàm</a:t>
            </a:r>
            <a:r>
              <a:rPr b="0" i="0" lang="en-US" sz="2400" u="none">
                <a:solidFill>
                  <a:srgbClr val="000066"/>
                </a:solidFill>
                <a:latin typeface="Arial"/>
                <a:ea typeface="Arial"/>
                <a:cs typeface="Arial"/>
                <a:sym typeface="Arial"/>
              </a:rPr>
              <a:t> </a:t>
            </a:r>
            <a:r>
              <a:rPr b="1" i="0" lang="en-US" sz="2400" u="none">
                <a:solidFill>
                  <a:srgbClr val="000066"/>
                </a:solidFill>
                <a:latin typeface="Arial"/>
                <a:ea typeface="Arial"/>
                <a:cs typeface="Arial"/>
                <a:sym typeface="Arial"/>
              </a:rPr>
              <a:t>perdetails </a:t>
            </a:r>
            <a:r>
              <a:rPr b="0" i="0" lang="en-US" sz="2400" u="none">
                <a:solidFill>
                  <a:srgbClr val="000066"/>
                </a:solidFill>
                <a:latin typeface="Arial"/>
                <a:ea typeface="Arial"/>
                <a:cs typeface="Arial"/>
                <a:sym typeface="Arial"/>
              </a:rPr>
              <a:t>tương ứng với độ đo C1, C2 và C3</a:t>
            </a:r>
            <a:endParaRPr/>
          </a:p>
          <a:p>
            <a:pPr indent="-457200" lvl="0" marL="457200" marR="0" rtl="0" algn="l">
              <a:lnSpc>
                <a:spcPct val="150000"/>
              </a:lnSpc>
              <a:spcBef>
                <a:spcPts val="480"/>
              </a:spcBef>
              <a:spcAft>
                <a:spcPts val="0"/>
              </a:spcAft>
              <a:buClr>
                <a:srgbClr val="000090"/>
              </a:buClr>
              <a:buSzPts val="2400"/>
              <a:buFont typeface="Arial"/>
              <a:buAutoNum type="arabicPeriod"/>
            </a:pPr>
            <a:r>
              <a:rPr b="0" i="0" lang="en-US" sz="2400" u="none">
                <a:solidFill>
                  <a:srgbClr val="000066"/>
                </a:solidFill>
                <a:latin typeface="Arial"/>
                <a:ea typeface="Arial"/>
                <a:cs typeface="Arial"/>
                <a:sym typeface="Arial"/>
              </a:rPr>
              <a:t>Xác định các đường đi chương trình ứng với đồ thị dòng điều khiển của </a:t>
            </a:r>
            <a:r>
              <a:rPr b="1" i="0" lang="en-US" sz="2400" u="none">
                <a:solidFill>
                  <a:srgbClr val="000066"/>
                </a:solidFill>
                <a:latin typeface="Arial"/>
                <a:ea typeface="Arial"/>
                <a:cs typeface="Arial"/>
                <a:sym typeface="Arial"/>
              </a:rPr>
              <a:t>hàm perdetails </a:t>
            </a:r>
            <a:endParaRPr/>
          </a:p>
          <a:p>
            <a:pPr indent="-457200" lvl="0" marL="457200" marR="0" rtl="0" algn="l">
              <a:lnSpc>
                <a:spcPct val="150000"/>
              </a:lnSpc>
              <a:spcBef>
                <a:spcPts val="480"/>
              </a:spcBef>
              <a:spcAft>
                <a:spcPts val="0"/>
              </a:spcAft>
              <a:buClr>
                <a:srgbClr val="000090"/>
              </a:buClr>
              <a:buSzPts val="2400"/>
              <a:buFont typeface="Arial"/>
              <a:buAutoNum type="arabicPeriod"/>
            </a:pPr>
            <a:r>
              <a:rPr b="0" i="0" lang="en-US" sz="2400" u="none">
                <a:solidFill>
                  <a:srgbClr val="000066"/>
                </a:solidFill>
                <a:latin typeface="Arial"/>
                <a:ea typeface="Arial"/>
                <a:cs typeface="Arial"/>
                <a:sym typeface="Arial"/>
              </a:rPr>
              <a:t>Thiết kế các test case  cho đồ thị dòng điều khiển của </a:t>
            </a:r>
            <a:r>
              <a:rPr b="1" i="0" lang="en-US" sz="2400" u="none">
                <a:solidFill>
                  <a:srgbClr val="000066"/>
                </a:solidFill>
                <a:latin typeface="Arial"/>
                <a:ea typeface="Arial"/>
                <a:cs typeface="Arial"/>
                <a:sym typeface="Arial"/>
              </a:rPr>
              <a:t>hàm perdetails </a:t>
            </a:r>
            <a:r>
              <a:rPr b="0" i="0" lang="en-US" sz="2400" u="none">
                <a:solidFill>
                  <a:srgbClr val="000066"/>
                </a:solidFill>
                <a:latin typeface="Arial"/>
                <a:ea typeface="Arial"/>
                <a:cs typeface="Arial"/>
                <a:sym typeface="Arial"/>
              </a:rPr>
              <a:t>sao cho đạt được 100% độ phủ của độ đo C1, C2 và C3</a:t>
            </a:r>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334" name="Google Shape;334;p35"/>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6"/>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400"/>
              <a:buFont typeface="Arial"/>
              <a:buNone/>
            </a:pPr>
            <a:r>
              <a:rPr b="1" i="0" lang="en-US" sz="2400" u="none">
                <a:solidFill>
                  <a:srgbClr val="000066"/>
                </a:solidFill>
                <a:latin typeface="Arial"/>
                <a:ea typeface="Arial"/>
                <a:cs typeface="Arial"/>
                <a:sym typeface="Arial"/>
              </a:rPr>
              <a:t>Bài 2: Cho một hàm như sau</a:t>
            </a:r>
            <a:endParaRPr/>
          </a:p>
        </p:txBody>
      </p:sp>
      <p:sp>
        <p:nvSpPr>
          <p:cNvPr id="340" name="Google Shape;340;p36"/>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pic>
        <p:nvPicPr>
          <p:cNvPr id="341" name="Google Shape;341;p36"/>
          <p:cNvPicPr preferRelativeResize="0"/>
          <p:nvPr/>
        </p:nvPicPr>
        <p:blipFill rotWithShape="1">
          <a:blip r:embed="rId3">
            <a:alphaModFix/>
          </a:blip>
          <a:srcRect b="0" l="0" r="0" t="0"/>
          <a:stretch/>
        </p:blipFill>
        <p:spPr>
          <a:xfrm>
            <a:off x="2092325" y="1341437"/>
            <a:ext cx="4572000" cy="530383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7"/>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Yêu cầu:</a:t>
            </a:r>
            <a:endParaRPr/>
          </a:p>
        </p:txBody>
      </p:sp>
      <p:sp>
        <p:nvSpPr>
          <p:cNvPr id="347" name="Google Shape;347;p37"/>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rgbClr val="000090"/>
              </a:buClr>
              <a:buSzPts val="2400"/>
              <a:buFont typeface="Arial"/>
              <a:buAutoNum type="arabicPeriod"/>
            </a:pPr>
            <a:r>
              <a:rPr b="0" i="0" lang="en-US" sz="2400" u="none">
                <a:solidFill>
                  <a:srgbClr val="000066"/>
                </a:solidFill>
                <a:latin typeface="Arial"/>
                <a:ea typeface="Arial"/>
                <a:cs typeface="Arial"/>
                <a:sym typeface="Arial"/>
              </a:rPr>
              <a:t>Xây dựng đồ thị dòng điều khiển cho </a:t>
            </a:r>
            <a:r>
              <a:rPr b="1" i="0" lang="en-US" sz="2400" u="none">
                <a:solidFill>
                  <a:srgbClr val="000066"/>
                </a:solidFill>
                <a:latin typeface="Arial"/>
                <a:ea typeface="Arial"/>
                <a:cs typeface="Arial"/>
                <a:sym typeface="Arial"/>
              </a:rPr>
              <a:t>hàm</a:t>
            </a:r>
            <a:r>
              <a:rPr b="0" i="0" lang="en-US" sz="2400" u="none">
                <a:solidFill>
                  <a:srgbClr val="000066"/>
                </a:solidFill>
                <a:latin typeface="Arial"/>
                <a:ea typeface="Arial"/>
                <a:cs typeface="Arial"/>
                <a:sym typeface="Arial"/>
              </a:rPr>
              <a:t> </a:t>
            </a:r>
            <a:r>
              <a:rPr b="1" i="0" lang="en-US" sz="2400" u="none">
                <a:solidFill>
                  <a:srgbClr val="000066"/>
                </a:solidFill>
                <a:latin typeface="Arial"/>
                <a:ea typeface="Arial"/>
                <a:cs typeface="Arial"/>
                <a:sym typeface="Arial"/>
              </a:rPr>
              <a:t>Test </a:t>
            </a:r>
            <a:r>
              <a:rPr b="0" i="0" lang="en-US" sz="2400" u="none">
                <a:solidFill>
                  <a:srgbClr val="000066"/>
                </a:solidFill>
                <a:latin typeface="Arial"/>
                <a:ea typeface="Arial"/>
                <a:cs typeface="Arial"/>
                <a:sym typeface="Arial"/>
              </a:rPr>
              <a:t>tương ứng với độ đo C1, C2 và C3</a:t>
            </a:r>
            <a:endParaRPr/>
          </a:p>
          <a:p>
            <a:pPr indent="-457200" lvl="0" marL="457200" marR="0" rtl="0" algn="l">
              <a:lnSpc>
                <a:spcPct val="150000"/>
              </a:lnSpc>
              <a:spcBef>
                <a:spcPts val="480"/>
              </a:spcBef>
              <a:spcAft>
                <a:spcPts val="0"/>
              </a:spcAft>
              <a:buClr>
                <a:srgbClr val="000090"/>
              </a:buClr>
              <a:buSzPts val="2400"/>
              <a:buFont typeface="Arial"/>
              <a:buAutoNum type="arabicPeriod"/>
            </a:pPr>
            <a:r>
              <a:rPr b="0" i="0" lang="en-US" sz="2400" u="none">
                <a:solidFill>
                  <a:srgbClr val="000066"/>
                </a:solidFill>
                <a:latin typeface="Arial"/>
                <a:ea typeface="Arial"/>
                <a:cs typeface="Arial"/>
                <a:sym typeface="Arial"/>
              </a:rPr>
              <a:t>Xác định các đường đi chương trình ứng với đồ thị dòng điều khiển của </a:t>
            </a:r>
            <a:r>
              <a:rPr b="1" i="0" lang="en-US" sz="2400" u="none">
                <a:solidFill>
                  <a:srgbClr val="000066"/>
                </a:solidFill>
                <a:latin typeface="Arial"/>
                <a:ea typeface="Arial"/>
                <a:cs typeface="Arial"/>
                <a:sym typeface="Arial"/>
              </a:rPr>
              <a:t>hàm Test</a:t>
            </a:r>
            <a:endParaRPr/>
          </a:p>
          <a:p>
            <a:pPr indent="-457200" lvl="0" marL="457200" marR="0" rtl="0" algn="l">
              <a:lnSpc>
                <a:spcPct val="150000"/>
              </a:lnSpc>
              <a:spcBef>
                <a:spcPts val="480"/>
              </a:spcBef>
              <a:spcAft>
                <a:spcPts val="0"/>
              </a:spcAft>
              <a:buClr>
                <a:srgbClr val="000090"/>
              </a:buClr>
              <a:buSzPts val="2400"/>
              <a:buFont typeface="Arial"/>
              <a:buAutoNum type="arabicPeriod"/>
            </a:pPr>
            <a:r>
              <a:rPr b="0" i="0" lang="en-US" sz="2400" u="none">
                <a:solidFill>
                  <a:srgbClr val="000066"/>
                </a:solidFill>
                <a:latin typeface="Arial"/>
                <a:ea typeface="Arial"/>
                <a:cs typeface="Arial"/>
                <a:sym typeface="Arial"/>
              </a:rPr>
              <a:t>Thiết kế các test case  cho đồ thị dòng điều khiển của </a:t>
            </a:r>
            <a:r>
              <a:rPr b="1" i="0" lang="en-US" sz="2400" u="none">
                <a:solidFill>
                  <a:srgbClr val="000066"/>
                </a:solidFill>
                <a:latin typeface="Arial"/>
                <a:ea typeface="Arial"/>
                <a:cs typeface="Arial"/>
                <a:sym typeface="Arial"/>
              </a:rPr>
              <a:t>hàm Test </a:t>
            </a:r>
            <a:r>
              <a:rPr b="0" i="0" lang="en-US" sz="2400" u="none">
                <a:solidFill>
                  <a:srgbClr val="000066"/>
                </a:solidFill>
                <a:latin typeface="Arial"/>
                <a:ea typeface="Arial"/>
                <a:cs typeface="Arial"/>
                <a:sym typeface="Arial"/>
              </a:rPr>
              <a:t>sao cho đạt được 100% độ phủ của độ đo C1, C2 và C3</a:t>
            </a:r>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348" name="Google Shape;348;p37"/>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8"/>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400"/>
              <a:buFont typeface="Arial"/>
              <a:buNone/>
            </a:pPr>
            <a:r>
              <a:rPr b="1" i="0" lang="en-US" sz="2400" u="none">
                <a:solidFill>
                  <a:srgbClr val="000066"/>
                </a:solidFill>
                <a:latin typeface="Arial"/>
                <a:ea typeface="Arial"/>
                <a:cs typeface="Arial"/>
                <a:sym typeface="Arial"/>
              </a:rPr>
              <a:t>Bài 3: Cho một hàm như sau</a:t>
            </a:r>
            <a:endParaRPr/>
          </a:p>
        </p:txBody>
      </p:sp>
      <p:sp>
        <p:nvSpPr>
          <p:cNvPr id="354" name="Google Shape;354;p38"/>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pic>
        <p:nvPicPr>
          <p:cNvPr id="355" name="Google Shape;355;p38"/>
          <p:cNvPicPr preferRelativeResize="0"/>
          <p:nvPr/>
        </p:nvPicPr>
        <p:blipFill rotWithShape="1">
          <a:blip r:embed="rId3">
            <a:alphaModFix/>
          </a:blip>
          <a:srcRect b="0" l="0" r="0" t="0"/>
          <a:stretch/>
        </p:blipFill>
        <p:spPr>
          <a:xfrm>
            <a:off x="1079500" y="1665287"/>
            <a:ext cx="6562725" cy="42767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9"/>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Yêu cầu:</a:t>
            </a:r>
            <a:endParaRPr/>
          </a:p>
        </p:txBody>
      </p:sp>
      <p:sp>
        <p:nvSpPr>
          <p:cNvPr id="361" name="Google Shape;361;p39"/>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rgbClr val="000090"/>
              </a:buClr>
              <a:buSzPts val="2400"/>
              <a:buFont typeface="Arial"/>
              <a:buAutoNum type="arabicPeriod"/>
            </a:pPr>
            <a:r>
              <a:rPr b="0" i="0" lang="en-US" sz="2400" u="none">
                <a:solidFill>
                  <a:srgbClr val="000066"/>
                </a:solidFill>
                <a:latin typeface="Arial"/>
                <a:ea typeface="Arial"/>
                <a:cs typeface="Arial"/>
                <a:sym typeface="Arial"/>
              </a:rPr>
              <a:t>Xây dựng đồ thị dòng điều khiển cho </a:t>
            </a:r>
            <a:r>
              <a:rPr b="1" i="0" lang="en-US" sz="2400" u="none">
                <a:solidFill>
                  <a:srgbClr val="000066"/>
                </a:solidFill>
                <a:latin typeface="Arial"/>
                <a:ea typeface="Arial"/>
                <a:cs typeface="Arial"/>
                <a:sym typeface="Arial"/>
              </a:rPr>
              <a:t>hàm</a:t>
            </a:r>
            <a:r>
              <a:rPr b="0" i="0" lang="en-US" sz="2400" u="none">
                <a:solidFill>
                  <a:srgbClr val="000066"/>
                </a:solidFill>
                <a:latin typeface="Arial"/>
                <a:ea typeface="Arial"/>
                <a:cs typeface="Arial"/>
                <a:sym typeface="Arial"/>
              </a:rPr>
              <a:t> </a:t>
            </a:r>
            <a:r>
              <a:rPr b="1" i="0" lang="en-US" sz="2400" u="none">
                <a:solidFill>
                  <a:srgbClr val="000066"/>
                </a:solidFill>
                <a:latin typeface="Arial"/>
                <a:ea typeface="Arial"/>
                <a:cs typeface="Arial"/>
                <a:sym typeface="Arial"/>
              </a:rPr>
              <a:t>SoNT </a:t>
            </a:r>
            <a:r>
              <a:rPr b="0" i="0" lang="en-US" sz="2400" u="none">
                <a:solidFill>
                  <a:srgbClr val="000066"/>
                </a:solidFill>
                <a:latin typeface="Arial"/>
                <a:ea typeface="Arial"/>
                <a:cs typeface="Arial"/>
                <a:sym typeface="Arial"/>
              </a:rPr>
              <a:t>tương ứng với độ đo C1, C2 và C3</a:t>
            </a:r>
            <a:endParaRPr/>
          </a:p>
          <a:p>
            <a:pPr indent="-457200" lvl="0" marL="457200" marR="0" rtl="0" algn="l">
              <a:lnSpc>
                <a:spcPct val="150000"/>
              </a:lnSpc>
              <a:spcBef>
                <a:spcPts val="480"/>
              </a:spcBef>
              <a:spcAft>
                <a:spcPts val="0"/>
              </a:spcAft>
              <a:buClr>
                <a:srgbClr val="000090"/>
              </a:buClr>
              <a:buSzPts val="2400"/>
              <a:buFont typeface="Arial"/>
              <a:buAutoNum type="arabicPeriod"/>
            </a:pPr>
            <a:r>
              <a:rPr b="0" i="0" lang="en-US" sz="2400" u="none">
                <a:solidFill>
                  <a:srgbClr val="000066"/>
                </a:solidFill>
                <a:latin typeface="Arial"/>
                <a:ea typeface="Arial"/>
                <a:cs typeface="Arial"/>
                <a:sym typeface="Arial"/>
              </a:rPr>
              <a:t>Xác định các đường đi chương trình ứng với đồ thị dòng điều khiển của </a:t>
            </a:r>
            <a:r>
              <a:rPr b="1" i="0" lang="en-US" sz="2400" u="none">
                <a:solidFill>
                  <a:srgbClr val="000066"/>
                </a:solidFill>
                <a:latin typeface="Arial"/>
                <a:ea typeface="Arial"/>
                <a:cs typeface="Arial"/>
                <a:sym typeface="Arial"/>
              </a:rPr>
              <a:t>hàm SoNT</a:t>
            </a:r>
            <a:endParaRPr/>
          </a:p>
          <a:p>
            <a:pPr indent="-457200" lvl="0" marL="457200" marR="0" rtl="0" algn="l">
              <a:lnSpc>
                <a:spcPct val="150000"/>
              </a:lnSpc>
              <a:spcBef>
                <a:spcPts val="480"/>
              </a:spcBef>
              <a:spcAft>
                <a:spcPts val="0"/>
              </a:spcAft>
              <a:buClr>
                <a:srgbClr val="000090"/>
              </a:buClr>
              <a:buSzPts val="2400"/>
              <a:buFont typeface="Arial"/>
              <a:buAutoNum type="arabicPeriod"/>
            </a:pPr>
            <a:r>
              <a:rPr b="0" i="0" lang="en-US" sz="2400" u="none">
                <a:solidFill>
                  <a:srgbClr val="000066"/>
                </a:solidFill>
                <a:latin typeface="Arial"/>
                <a:ea typeface="Arial"/>
                <a:cs typeface="Arial"/>
                <a:sym typeface="Arial"/>
              </a:rPr>
              <a:t>Thiết kế các test case  cho đồ thị dòng điều khiển của </a:t>
            </a:r>
            <a:r>
              <a:rPr b="1" i="0" lang="en-US" sz="2400" u="none">
                <a:solidFill>
                  <a:srgbClr val="000066"/>
                </a:solidFill>
                <a:latin typeface="Arial"/>
                <a:ea typeface="Arial"/>
                <a:cs typeface="Arial"/>
                <a:sym typeface="Arial"/>
              </a:rPr>
              <a:t>hàm SoNT </a:t>
            </a:r>
            <a:r>
              <a:rPr b="0" i="0" lang="en-US" sz="2400" u="none">
                <a:solidFill>
                  <a:srgbClr val="000066"/>
                </a:solidFill>
                <a:latin typeface="Arial"/>
                <a:ea typeface="Arial"/>
                <a:cs typeface="Arial"/>
                <a:sym typeface="Arial"/>
              </a:rPr>
              <a:t>sao cho đạt được 100% độ phủ của độ đo C1, C2 và C3</a:t>
            </a:r>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362" name="Google Shape;362;p39"/>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2. Đồ thị dòng điều khiển</a:t>
            </a:r>
            <a:endParaRPr/>
          </a:p>
        </p:txBody>
      </p:sp>
      <p:sp>
        <p:nvSpPr>
          <p:cNvPr id="84" name="Google Shape;84;p4"/>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Đồ thị dòng điều khiển là một đồ thị có hướng gồm:</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Các đỉnh tương ứng với các câu lệnh/nhóm câu lệnh </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Các cạnh là các dòng điều khiển giữa các câu lệnh/nhóm câu lệnh. </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Nếu</a:t>
            </a:r>
            <a:r>
              <a:rPr b="0" i="1" lang="en-US" sz="2400" u="none">
                <a:solidFill>
                  <a:srgbClr val="000066"/>
                </a:solidFill>
                <a:latin typeface="Arial"/>
                <a:ea typeface="Arial"/>
                <a:cs typeface="Arial"/>
                <a:sym typeface="Arial"/>
              </a:rPr>
              <a:t> i</a:t>
            </a:r>
            <a:r>
              <a:rPr b="0" i="0" lang="en-US" sz="2400" u="none">
                <a:solidFill>
                  <a:srgbClr val="000066"/>
                </a:solidFill>
                <a:latin typeface="Arial"/>
                <a:ea typeface="Arial"/>
                <a:cs typeface="Arial"/>
                <a:sym typeface="Arial"/>
              </a:rPr>
              <a:t> và </a:t>
            </a:r>
            <a:r>
              <a:rPr b="0" i="1" lang="en-US" sz="2400" u="none">
                <a:solidFill>
                  <a:srgbClr val="000066"/>
                </a:solidFill>
                <a:latin typeface="Arial"/>
                <a:ea typeface="Arial"/>
                <a:cs typeface="Arial"/>
                <a:sym typeface="Arial"/>
              </a:rPr>
              <a:t>j</a:t>
            </a:r>
            <a:r>
              <a:rPr b="0" i="0" lang="en-US" sz="2400" u="none">
                <a:solidFill>
                  <a:srgbClr val="000066"/>
                </a:solidFill>
                <a:latin typeface="Arial"/>
                <a:ea typeface="Arial"/>
                <a:cs typeface="Arial"/>
                <a:sym typeface="Arial"/>
              </a:rPr>
              <a:t> là các đỉnh của đồ thị dòng điều khiển thì tồn tại một cạnh từ </a:t>
            </a:r>
            <a:r>
              <a:rPr b="0" i="1" lang="en-US" sz="2400" u="none">
                <a:solidFill>
                  <a:srgbClr val="000066"/>
                </a:solidFill>
                <a:latin typeface="Arial"/>
                <a:ea typeface="Arial"/>
                <a:cs typeface="Arial"/>
                <a:sym typeface="Arial"/>
              </a:rPr>
              <a:t>i</a:t>
            </a:r>
            <a:r>
              <a:rPr b="0" i="0" lang="en-US" sz="2400" u="none">
                <a:solidFill>
                  <a:srgbClr val="000066"/>
                </a:solidFill>
                <a:latin typeface="Arial"/>
                <a:ea typeface="Arial"/>
                <a:cs typeface="Arial"/>
                <a:sym typeface="Arial"/>
              </a:rPr>
              <a:t> đến </a:t>
            </a:r>
            <a:r>
              <a:rPr b="0" i="1" lang="en-US" sz="2400" u="none">
                <a:solidFill>
                  <a:srgbClr val="000066"/>
                </a:solidFill>
                <a:latin typeface="Arial"/>
                <a:ea typeface="Arial"/>
                <a:cs typeface="Arial"/>
                <a:sym typeface="Arial"/>
              </a:rPr>
              <a:t>j</a:t>
            </a:r>
            <a:r>
              <a:rPr b="0" i="0" lang="en-US" sz="2400" u="none">
                <a:solidFill>
                  <a:srgbClr val="000066"/>
                </a:solidFill>
                <a:latin typeface="Arial"/>
                <a:ea typeface="Arial"/>
                <a:cs typeface="Arial"/>
                <a:sym typeface="Arial"/>
              </a:rPr>
              <a:t> nếu lệnh tương ứng với </a:t>
            </a:r>
            <a:r>
              <a:rPr b="0" i="1" lang="en-US" sz="2400" u="none">
                <a:solidFill>
                  <a:srgbClr val="000066"/>
                </a:solidFill>
                <a:latin typeface="Arial"/>
                <a:ea typeface="Arial"/>
                <a:cs typeface="Arial"/>
                <a:sym typeface="Arial"/>
              </a:rPr>
              <a:t>j</a:t>
            </a:r>
            <a:r>
              <a:rPr b="0" i="0" lang="en-US" sz="2400" u="none">
                <a:solidFill>
                  <a:srgbClr val="000066"/>
                </a:solidFill>
                <a:latin typeface="Arial"/>
                <a:ea typeface="Arial"/>
                <a:cs typeface="Arial"/>
                <a:sym typeface="Arial"/>
              </a:rPr>
              <a:t> có thể được thực hiện ngay sau lệnh tương ứng với </a:t>
            </a:r>
            <a:r>
              <a:rPr b="0" i="1" lang="en-US" sz="2400" u="none">
                <a:solidFill>
                  <a:srgbClr val="000066"/>
                </a:solidFill>
                <a:latin typeface="Arial"/>
                <a:ea typeface="Arial"/>
                <a:cs typeface="Arial"/>
                <a:sym typeface="Arial"/>
              </a:rPr>
              <a:t>i</a:t>
            </a:r>
            <a:r>
              <a:rPr b="0" i="0" lang="en-US" sz="2400" u="none">
                <a:solidFill>
                  <a:srgbClr val="000066"/>
                </a:solidFill>
                <a:latin typeface="Arial"/>
                <a:ea typeface="Arial"/>
                <a:cs typeface="Arial"/>
                <a:sym typeface="Arial"/>
              </a:rPr>
              <a:t>.</a:t>
            </a:r>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85" name="Google Shape;85;p4"/>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0"/>
          <p:cNvSpPr txBox="1"/>
          <p:nvPr>
            <p:ph type="title"/>
          </p:nvPr>
        </p:nvSpPr>
        <p:spPr>
          <a:xfrm>
            <a:off x="593725" y="0"/>
            <a:ext cx="8091487" cy="7778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THE END</a:t>
            </a:r>
            <a:endParaRPr/>
          </a:p>
        </p:txBody>
      </p:sp>
      <p:sp>
        <p:nvSpPr>
          <p:cNvPr id="368" name="Google Shape;368;p40"/>
          <p:cNvSpPr txBox="1"/>
          <p:nvPr>
            <p:ph idx="1" type="body"/>
          </p:nvPr>
        </p:nvSpPr>
        <p:spPr>
          <a:xfrm>
            <a:off x="2954337" y="2744787"/>
            <a:ext cx="4149725" cy="1323975"/>
          </a:xfrm>
          <a:prstGeom prst="rect">
            <a:avLst/>
          </a:prstGeom>
          <a:noFill/>
          <a:ln>
            <a:noFill/>
          </a:ln>
          <a:effectLst>
            <a:outerShdw blurRad="63500" dir="18900000" dist="107763">
              <a:schemeClr val="lt2">
                <a:alpha val="49803"/>
              </a:schemeClr>
            </a:outerShdw>
          </a:effectLst>
        </p:spPr>
        <p:txBody>
          <a:bodyPr anchorCtr="0" anchor="t" bIns="45700" lIns="91425" spcFirstLastPara="1" rIns="91425" wrap="square" tIns="45700">
            <a:noAutofit/>
          </a:bodyPr>
          <a:lstStyle/>
          <a:p>
            <a:pPr indent="-185737" lvl="0" marL="185737" rtl="0" algn="l">
              <a:lnSpc>
                <a:spcPct val="100000"/>
              </a:lnSpc>
              <a:spcBef>
                <a:spcPts val="0"/>
              </a:spcBef>
              <a:spcAft>
                <a:spcPts val="0"/>
              </a:spcAft>
              <a:buSzPts val="7700"/>
              <a:buNone/>
            </a:pPr>
            <a:r>
              <a:rPr b="1" i="0" lang="en-US" sz="7700" u="none">
                <a:solidFill>
                  <a:srgbClr val="CC0000"/>
                </a:solidFill>
                <a:latin typeface="Arial"/>
                <a:ea typeface="Arial"/>
                <a:cs typeface="Arial"/>
                <a:sym typeface="Arial"/>
              </a:rPr>
              <a:t>Thanks!</a:t>
            </a:r>
            <a:endParaRPr/>
          </a:p>
        </p:txBody>
      </p:sp>
      <p:pic>
        <p:nvPicPr>
          <p:cNvPr id="369" name="Google Shape;369;p40"/>
          <p:cNvPicPr preferRelativeResize="0"/>
          <p:nvPr/>
        </p:nvPicPr>
        <p:blipFill rotWithShape="1">
          <a:blip r:embed="rId3">
            <a:alphaModFix/>
          </a:blip>
          <a:srcRect b="0" l="0" r="0" t="0"/>
          <a:stretch/>
        </p:blipFill>
        <p:spPr>
          <a:xfrm>
            <a:off x="8543925" y="6308725"/>
            <a:ext cx="282575" cy="304800"/>
          </a:xfrm>
          <a:prstGeom prst="rect">
            <a:avLst/>
          </a:prstGeom>
          <a:noFill/>
          <a:ln>
            <a:noFill/>
          </a:ln>
        </p:spPr>
      </p:pic>
      <p:sp>
        <p:nvSpPr>
          <p:cNvPr id="370" name="Google Shape;370;p40"/>
          <p:cNvSpPr txBox="1"/>
          <p:nvPr/>
        </p:nvSpPr>
        <p:spPr>
          <a:xfrm>
            <a:off x="8129587" y="5734050"/>
            <a:ext cx="609600" cy="5207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400"/>
              <a:buFont typeface="Quattrocento Sans"/>
              <a:buNone/>
            </a:pPr>
            <a:fld id="{00000000-1234-1234-1234-123412341234}" type="slidenum">
              <a:rPr b="1" i="0" lang="en-US" sz="1400" u="none">
                <a:solidFill>
                  <a:srgbClr val="FFFFFF"/>
                </a:solidFill>
                <a:latin typeface="Quattrocento Sans"/>
                <a:ea typeface="Quattrocento Sans"/>
                <a:cs typeface="Quattrocento Sans"/>
                <a:sym typeface="Quattrocento Sans"/>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67"/>
                                        </p:tgtEl>
                                        <p:attrNameLst>
                                          <p:attrName>style.visibility</p:attrName>
                                        </p:attrNameLst>
                                      </p:cBhvr>
                                      <p:to>
                                        <p:strVal val="visible"/>
                                      </p:to>
                                    </p:set>
                                    <p:anim calcmode="lin" valueType="num">
                                      <p:cBhvr additive="base">
                                        <p:cTn dur="3000"/>
                                        <p:tgtEl>
                                          <p:spTgt spid="367"/>
                                        </p:tgtEl>
                                        <p:attrNameLst>
                                          <p:attrName>ppt_w</p:attrName>
                                        </p:attrNameLst>
                                      </p:cBhvr>
                                      <p:tavLst>
                                        <p:tav fmla="" tm="0">
                                          <p:val>
                                            <p:strVal val="0"/>
                                          </p:val>
                                        </p:tav>
                                        <p:tav fmla="" tm="100000">
                                          <p:val>
                                            <p:strVal val="#ppt_w"/>
                                          </p:val>
                                        </p:tav>
                                      </p:tavLst>
                                    </p:anim>
                                    <p:anim calcmode="lin" valueType="num">
                                      <p:cBhvr additive="base">
                                        <p:cTn dur="3000"/>
                                        <p:tgtEl>
                                          <p:spTgt spid="36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2. Đồ thị dòng điều khiển (tt)</a:t>
            </a:r>
            <a:endParaRPr/>
          </a:p>
        </p:txBody>
      </p:sp>
      <p:sp>
        <p:nvSpPr>
          <p:cNvPr id="91" name="Google Shape;91;p5"/>
          <p:cNvSpPr txBox="1"/>
          <p:nvPr>
            <p:ph idx="1" type="body"/>
          </p:nvPr>
        </p:nvSpPr>
        <p:spPr>
          <a:xfrm>
            <a:off x="727075" y="1449387"/>
            <a:ext cx="8201025" cy="3106737"/>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Đồ thị dòng điều khiển gồm các thành phần cơ bản sau:</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Điểm bắt đầu của đơn vị chương trình</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Khối xử lý chứa các câu lệnh khai báo hoặc tính toán</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Điểm quyết định ứng với các câu lệnh điều kiện trong các khối lệnh rẽ nhánh hoặc lặp</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Điểm nối ứng với các câu lệnh ngay sau các lệnh rẽ nhánh</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Điểm kết thúc ứng với điểm kết thúc của đơn vị chương trình. </a:t>
            </a:r>
            <a:endParaRPr/>
          </a:p>
          <a:p>
            <a:pPr indent="-58737" lvl="0" marL="185738" marR="0" rtl="0" algn="l">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p:txBody>
      </p:sp>
      <p:sp>
        <p:nvSpPr>
          <p:cNvPr id="92" name="Google Shape;92;p5"/>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pic>
        <p:nvPicPr>
          <p:cNvPr id="93" name="Google Shape;93;p5"/>
          <p:cNvPicPr preferRelativeResize="0"/>
          <p:nvPr/>
        </p:nvPicPr>
        <p:blipFill rotWithShape="1">
          <a:blip r:embed="rId3">
            <a:alphaModFix/>
          </a:blip>
          <a:srcRect b="27094" l="0" r="0" t="0"/>
          <a:stretch/>
        </p:blipFill>
        <p:spPr>
          <a:xfrm>
            <a:off x="1908175" y="5218112"/>
            <a:ext cx="5486400" cy="958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6"/>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2. Đồ thị dòng điều khiển (tt)</a:t>
            </a:r>
            <a:endParaRPr/>
          </a:p>
        </p:txBody>
      </p:sp>
      <p:sp>
        <p:nvSpPr>
          <p:cNvPr id="99" name="Google Shape;99;p6"/>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0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Các cấu trúc điều khiển phổ biến của chương trình bao gồm: </a:t>
            </a:r>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100" name="Google Shape;100;p6"/>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pic>
        <p:nvPicPr>
          <p:cNvPr id="101" name="Google Shape;101;p6"/>
          <p:cNvPicPr preferRelativeResize="0"/>
          <p:nvPr/>
        </p:nvPicPr>
        <p:blipFill rotWithShape="1">
          <a:blip r:embed="rId3">
            <a:alphaModFix/>
          </a:blip>
          <a:srcRect b="18818" l="0" r="0" t="0"/>
          <a:stretch/>
        </p:blipFill>
        <p:spPr>
          <a:xfrm>
            <a:off x="719137" y="2778125"/>
            <a:ext cx="7661275" cy="2663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7"/>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342900" lvl="0" marL="342900" rtl="0" algn="l">
              <a:lnSpc>
                <a:spcPct val="10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Ví dụ</a:t>
            </a:r>
            <a:endParaRPr/>
          </a:p>
        </p:txBody>
      </p:sp>
      <p:sp>
        <p:nvSpPr>
          <p:cNvPr id="107" name="Google Shape;107;p7"/>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0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Mã nguồn của hàm foo và đồ thị dòng điều khiển của nó</a:t>
            </a:r>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108" name="Google Shape;108;p7"/>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pic>
        <p:nvPicPr>
          <p:cNvPr id="109" name="Google Shape;109;p7"/>
          <p:cNvPicPr preferRelativeResize="0"/>
          <p:nvPr/>
        </p:nvPicPr>
        <p:blipFill rotWithShape="1">
          <a:blip r:embed="rId3">
            <a:alphaModFix/>
          </a:blip>
          <a:srcRect b="10396" l="4980" r="12317" t="0"/>
          <a:stretch/>
        </p:blipFill>
        <p:spPr>
          <a:xfrm>
            <a:off x="1349387" y="2348625"/>
            <a:ext cx="6445250" cy="363696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8"/>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514350" lvl="0" marL="514350" rtl="0" algn="l">
              <a:lnSpc>
                <a:spcPct val="15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3. Các độ đo của kiểm thử</a:t>
            </a:r>
            <a:endParaRPr/>
          </a:p>
        </p:txBody>
      </p:sp>
      <p:sp>
        <p:nvSpPr>
          <p:cNvPr id="117" name="Google Shape;117;p8"/>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Mức độ bao phủ của một bộ kiểm thử (tập các ca kiểm thử) được đo bằng tỷ lệ các thành phần thực sự được kiểm thử so với tổng thể sau khi đã thực hiện các ca kiểm thử. </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Độ bao phủ càng lớn thì độ tin cậy của bộ kiểm thử càng cao. </a:t>
            </a:r>
            <a:endParaRPr/>
          </a:p>
          <a:p>
            <a:pPr indent="-185737" lvl="0" marL="185737" marR="0" rtl="0" algn="l">
              <a:lnSpc>
                <a:spcPct val="150000"/>
              </a:lnSpc>
              <a:spcBef>
                <a:spcPts val="48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Mục tiêu của chúng ta là kiểm thử với số ca kiểm thử tối thiểu nhưng đạt được độ bao phủ tối đa. </a:t>
            </a:r>
            <a:endParaRPr/>
          </a:p>
          <a:p>
            <a:pPr indent="-33337" lvl="0" marL="185738" marR="0" rtl="0" algn="l">
              <a:spcBef>
                <a:spcPts val="480"/>
              </a:spcBef>
              <a:spcAft>
                <a:spcPts val="0"/>
              </a:spcAft>
              <a:buClr>
                <a:srgbClr val="000090"/>
              </a:buClr>
              <a:buSzPts val="2400"/>
              <a:buFont typeface="Noto Sans Symbols"/>
              <a:buNone/>
            </a:pPr>
            <a:r>
              <a:t/>
            </a:r>
            <a:endParaRPr b="0" i="0" sz="2400" u="none">
              <a:solidFill>
                <a:srgbClr val="000066"/>
              </a:solidFill>
              <a:latin typeface="Arial"/>
              <a:ea typeface="Arial"/>
              <a:cs typeface="Arial"/>
              <a:sym typeface="Arial"/>
            </a:endParaRPr>
          </a:p>
        </p:txBody>
      </p:sp>
      <p:sp>
        <p:nvSpPr>
          <p:cNvPr id="118" name="Google Shape;118;p8"/>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9"/>
          <p:cNvSpPr txBox="1"/>
          <p:nvPr>
            <p:ph type="title"/>
          </p:nvPr>
        </p:nvSpPr>
        <p:spPr>
          <a:xfrm>
            <a:off x="685800" y="152400"/>
            <a:ext cx="7772400" cy="1143000"/>
          </a:xfrm>
          <a:prstGeom prst="rect">
            <a:avLst/>
          </a:prstGeom>
          <a:noFill/>
          <a:ln>
            <a:noFill/>
          </a:ln>
        </p:spPr>
        <p:txBody>
          <a:bodyPr anchorCtr="0" anchor="ctr" bIns="45700" lIns="91425" spcFirstLastPara="1" rIns="91425" wrap="square" tIns="45700">
            <a:noAutofit/>
          </a:bodyPr>
          <a:lstStyle/>
          <a:p>
            <a:pPr indent="-514350" lvl="0" marL="514350" rtl="0" algn="l">
              <a:lnSpc>
                <a:spcPct val="150000"/>
              </a:lnSpc>
              <a:spcBef>
                <a:spcPts val="0"/>
              </a:spcBef>
              <a:spcAft>
                <a:spcPts val="0"/>
              </a:spcAft>
              <a:buClr>
                <a:srgbClr val="000066"/>
              </a:buClr>
              <a:buSzPts val="2800"/>
              <a:buFont typeface="Arial"/>
              <a:buNone/>
            </a:pPr>
            <a:r>
              <a:rPr b="1" i="0" lang="en-US" sz="2800" u="none">
                <a:solidFill>
                  <a:srgbClr val="000066"/>
                </a:solidFill>
                <a:latin typeface="Arial"/>
                <a:ea typeface="Arial"/>
                <a:cs typeface="Arial"/>
                <a:sym typeface="Arial"/>
              </a:rPr>
              <a:t>3. Các độ đo của kiểm thử (tt)</a:t>
            </a:r>
            <a:endParaRPr/>
          </a:p>
        </p:txBody>
      </p:sp>
      <p:sp>
        <p:nvSpPr>
          <p:cNvPr id="124" name="Google Shape;124;p9"/>
          <p:cNvSpPr txBox="1"/>
          <p:nvPr>
            <p:ph idx="1" type="body"/>
          </p:nvPr>
        </p:nvSpPr>
        <p:spPr>
          <a:xfrm>
            <a:off x="685800" y="1798637"/>
            <a:ext cx="7847012" cy="4367212"/>
          </a:xfrm>
          <a:prstGeom prst="rect">
            <a:avLst/>
          </a:prstGeom>
          <a:noFill/>
          <a:ln>
            <a:noFill/>
          </a:ln>
        </p:spPr>
        <p:txBody>
          <a:bodyPr anchorCtr="0" anchor="t" bIns="45700" lIns="91425" spcFirstLastPara="1" rIns="91425" wrap="square" tIns="45700">
            <a:noAutofit/>
          </a:bodyPr>
          <a:lstStyle/>
          <a:p>
            <a:pPr indent="-185737" lvl="0" marL="185737" marR="0" rtl="0" algn="l">
              <a:lnSpc>
                <a:spcPct val="150000"/>
              </a:lnSpc>
              <a:spcBef>
                <a:spcPts val="0"/>
              </a:spcBef>
              <a:spcAft>
                <a:spcPts val="0"/>
              </a:spcAft>
              <a:buClr>
                <a:srgbClr val="000090"/>
              </a:buClr>
              <a:buSzPts val="2400"/>
              <a:buFont typeface="Noto Sans Symbols"/>
              <a:buChar char="▪"/>
            </a:pPr>
            <a:r>
              <a:rPr b="0" i="0" lang="en-US" sz="2400" u="none">
                <a:solidFill>
                  <a:srgbClr val="000066"/>
                </a:solidFill>
                <a:latin typeface="Arial"/>
                <a:ea typeface="Arial"/>
                <a:cs typeface="Arial"/>
                <a:sym typeface="Arial"/>
              </a:rPr>
              <a:t>Ba độ đo kiểm thử</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Độ đo kiểm thử cấp 1 (C1)</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Độ đo kiểm thử cấp 2 (C2)</a:t>
            </a:r>
            <a:endParaRPr/>
          </a:p>
          <a:p>
            <a:pPr indent="-192087" lvl="1" marL="568325" marR="0" rtl="0" algn="l">
              <a:lnSpc>
                <a:spcPct val="150000"/>
              </a:lnSpc>
              <a:spcBef>
                <a:spcPts val="400"/>
              </a:spcBef>
              <a:spcAft>
                <a:spcPts val="0"/>
              </a:spcAft>
              <a:buClr>
                <a:srgbClr val="000090"/>
              </a:buClr>
              <a:buSzPts val="2000"/>
              <a:buFont typeface="Noto Sans Symbols"/>
              <a:buChar char="▪"/>
            </a:pPr>
            <a:r>
              <a:rPr b="0" i="0" lang="en-US" sz="2000" u="none" cap="none" strike="noStrike">
                <a:solidFill>
                  <a:srgbClr val="000066"/>
                </a:solidFill>
                <a:latin typeface="Arial"/>
                <a:ea typeface="Arial"/>
                <a:cs typeface="Arial"/>
                <a:sym typeface="Arial"/>
              </a:rPr>
              <a:t>Độ đo kiểm thử cấp 3 (C3)</a:t>
            </a:r>
            <a:endParaRPr/>
          </a:p>
          <a:p>
            <a:pPr indent="-58737" lvl="0" marL="185738" marR="0" rtl="0" algn="l">
              <a:spcBef>
                <a:spcPts val="400"/>
              </a:spcBef>
              <a:spcAft>
                <a:spcPts val="0"/>
              </a:spcAft>
              <a:buClr>
                <a:srgbClr val="000090"/>
              </a:buClr>
              <a:buSzPts val="2000"/>
              <a:buFont typeface="Noto Sans Symbols"/>
              <a:buNone/>
            </a:pPr>
            <a:r>
              <a:t/>
            </a:r>
            <a:endParaRPr b="0" i="0" sz="2000" u="none" cap="none" strike="noStrike">
              <a:solidFill>
                <a:srgbClr val="000066"/>
              </a:solidFill>
              <a:latin typeface="Arial"/>
              <a:ea typeface="Arial"/>
              <a:cs typeface="Arial"/>
              <a:sym typeface="Arial"/>
            </a:endParaRPr>
          </a:p>
        </p:txBody>
      </p:sp>
      <p:sp>
        <p:nvSpPr>
          <p:cNvPr id="125" name="Google Shape;125;p9"/>
          <p:cNvSpPr txBox="1"/>
          <p:nvPr/>
        </p:nvSpPr>
        <p:spPr>
          <a:xfrm>
            <a:off x="8389937" y="6526212"/>
            <a:ext cx="719137" cy="2159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chemeClr val="dk1"/>
              </a:buClr>
              <a:buSzPts val="1200"/>
              <a:buFont typeface="Lucida Sans"/>
              <a:buNone/>
            </a:pPr>
            <a:fld id="{00000000-1234-1234-1234-123412341234}" type="slidenum">
              <a:rPr b="1" i="0" lang="en-US" sz="1200" u="none">
                <a:solidFill>
                  <a:schemeClr val="dk1"/>
                </a:solidFill>
                <a:latin typeface="Lucida Sans"/>
                <a:ea typeface="Lucida Sans"/>
                <a:cs typeface="Lucida Sans"/>
                <a:sym typeface="Lucida Sans"/>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2005-08-23T09:20:25Z</dcterms:created>
  <dc:creator>Hans van Vliet</dc:creator>
</cp:coreProperties>
</file>