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6858000" cx="9144000"/>
  <p:notesSz cx="7315200" cy="9601200"/>
  <p:embeddedFontLst>
    <p:embeddedFont>
      <p:font typeface="Quattrocento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GoogleSlidesCustomDataVersion2">
      <go:slidesCustomData xmlns:go="http://customooxmlschemas.google.com/" r:id="rId45" roundtripDataSignature="AMtx7mgurR8rdHAyfnZObuQRDSevR8jp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5.xml"/><Relationship Id="rId44" Type="http://schemas.openxmlformats.org/officeDocument/2006/relationships/font" Target="fonts/QuattrocentoSans-boldItalic.fntdata"/><Relationship Id="rId21" Type="http://schemas.openxmlformats.org/officeDocument/2006/relationships/slide" Target="slides/slide14.xml"/><Relationship Id="rId43" Type="http://schemas.openxmlformats.org/officeDocument/2006/relationships/font" Target="fonts/QuattrocentoSans-italic.fntdata"/><Relationship Id="rId24" Type="http://schemas.openxmlformats.org/officeDocument/2006/relationships/slide" Target="slides/slide17.xml"/><Relationship Id="rId23" Type="http://schemas.openxmlformats.org/officeDocument/2006/relationships/slide" Target="slides/slide16.xml"/><Relationship Id="rId45"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260"/>
              </a:spcBef>
              <a:spcAft>
                <a:spcPts val="0"/>
              </a:spcAft>
              <a:buClr>
                <a:srgbClr val="000000"/>
              </a:buClr>
              <a:buSzPts val="1300"/>
              <a:buFont typeface="Noto Sans Symbols"/>
              <a:buChar char="▪"/>
              <a:defRPr b="1" i="0" sz="1300" u="none" cap="none" strike="noStrike">
                <a:solidFill>
                  <a:srgbClr val="000066"/>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260"/>
              </a:spcBef>
              <a:spcAft>
                <a:spcPts val="0"/>
              </a:spcAft>
              <a:buClr>
                <a:srgbClr val="000000"/>
              </a:buClr>
              <a:buSzPts val="1300"/>
              <a:buFont typeface="Noto Sans Symbols"/>
              <a:buChar char="▪"/>
              <a:defRPr b="1" i="0" sz="1300" u="none" cap="none" strike="noStrike">
                <a:solidFill>
                  <a:srgbClr val="000066"/>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cap="none" strike="noStrike">
                <a:solidFill>
                  <a:srgbClr val="000066"/>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99" name="Google Shape;99;p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
        <p:nvSpPr>
          <p:cNvPr id="100" name="Google Shape;100;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1:notes"/>
          <p:cNvSpPr txBox="1"/>
          <p:nvPr>
            <p:ph idx="1" type="body"/>
          </p:nvPr>
        </p:nvSpPr>
        <p:spPr>
          <a:xfrm>
            <a:off x="977900" y="4562475"/>
            <a:ext cx="5359400" cy="43180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i="1" lang="en-US"/>
              <a:t>Stress testing</a:t>
            </a:r>
            <a:r>
              <a:rPr lang="en-US"/>
              <a:t> : Liên quan đến việc thử nghiệm một ứng dụng theo khối lượng công việc quá lớn để xem cách nó xử lý lưu lượng truy cập cao hoặc cách mà nó xử lý dữ liệu. Mục tiêu là để xác định được điểm giới hạn của một ứng dụng.</a:t>
            </a:r>
            <a:endParaRPr/>
          </a:p>
        </p:txBody>
      </p:sp>
      <p:sp>
        <p:nvSpPr>
          <p:cNvPr id="214" name="Google Shape;214;p16: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15" name="Google Shape;215;p1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9: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Một số phép đo cụ thể có thể sử dụng để đo các tính chất trên. Ví dụ số thao tác để hoàn thành một tác vụ, số lỗi người dùng mắc phải trong quá trình thao tác.</a:t>
            </a:r>
            <a:endParaRPr/>
          </a:p>
          <a:p>
            <a:pPr indent="0" lvl="0" marL="0" rtl="0" algn="l">
              <a:spcBef>
                <a:spcPts val="0"/>
              </a:spcBef>
              <a:spcAft>
                <a:spcPts val="0"/>
              </a:spcAft>
              <a:buNone/>
            </a:pPr>
            <a:r>
              <a:t/>
            </a:r>
            <a:endParaRPr/>
          </a:p>
        </p:txBody>
      </p:sp>
      <p:sp>
        <p:nvSpPr>
          <p:cNvPr id="237" name="Google Shape;237;p19: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38" name="Google Shape;238;p19: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txBox="1"/>
          <p:nvPr>
            <p:ph idx="1" type="body"/>
          </p:nvPr>
        </p:nvSpPr>
        <p:spPr>
          <a:xfrm>
            <a:off x="974725" y="4560887"/>
            <a:ext cx="5365800" cy="431970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2" name="Google Shape;252;p21: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3" name="Google Shape;273;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7" name="Google Shape;287;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1" name="Google Shape;301;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8" name="Google Shape;308;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5" name="Google Shape;315;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2" name="Google Shape;322;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6" name="Google Shape;336;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4: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Các yêu cầu phi chức năng (Non-Function requirement): • Mô tả các ràng buộc đặt lên dịch vụ và quá trình phát triển hệ thống (về chất lượng, về môi trường, chuẩn sử dụng, qui trình phát triển,…)</a:t>
            </a:r>
            <a:endParaRPr/>
          </a:p>
        </p:txBody>
      </p:sp>
      <p:sp>
        <p:nvSpPr>
          <p:cNvPr id="122" name="Google Shape;122;p4: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123" name="Google Shape;123;p4: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1" marL="0" rtl="0" algn="l">
              <a:spcBef>
                <a:spcPts val="0"/>
              </a:spcBef>
              <a:spcAft>
                <a:spcPts val="0"/>
              </a:spcAft>
              <a:buSzPts val="1800"/>
              <a:buNone/>
            </a:pPr>
            <a:r>
              <a:rPr lang="en-US"/>
              <a:t>Ví dụ các phần mềm chạy trên nền web ngày nay đều ngầm định yêu cầu an ninh (security), sẵn sàng (avaiablity), và khả năng chịu tải cao.</a:t>
            </a:r>
            <a:endParaRPr/>
          </a:p>
          <a:p>
            <a:pPr indent="0" lvl="0" marL="0" rtl="0" algn="l">
              <a:spcBef>
                <a:spcPts val="0"/>
              </a:spcBef>
              <a:spcAft>
                <a:spcPts val="0"/>
              </a:spcAft>
              <a:buNone/>
            </a:pPr>
            <a:r>
              <a:t/>
            </a:r>
            <a:endParaRPr/>
          </a:p>
        </p:txBody>
      </p:sp>
      <p:sp>
        <p:nvSpPr>
          <p:cNvPr id="132" name="Google Shape;132;p5: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133" name="Google Shape;133;p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Kiểm thử hệ thống thành công có nghĩa sản phẩm đã hoàn thiện, không còn lỗi và có thể đưa vào sử dụng.</a:t>
            </a:r>
            <a:endParaRPr/>
          </a:p>
        </p:txBody>
      </p:sp>
      <p:sp>
        <p:nvSpPr>
          <p:cNvPr id="142" name="Google Shape;142;p6: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143" name="Google Shape;143;p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5"/>
          <p:cNvSpPr txBox="1"/>
          <p:nvPr>
            <p:ph idx="1" type="subTitle"/>
          </p:nvPr>
        </p:nvSpPr>
        <p:spPr>
          <a:xfrm>
            <a:off x="755650" y="1844675"/>
            <a:ext cx="4392613" cy="3097213"/>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900"/>
              <a:buFont typeface="Noto Sans Symbols"/>
              <a:buNone/>
              <a:defRPr sz="29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7" name="Google Shape;17;p35"/>
          <p:cNvSpPr txBox="1"/>
          <p:nvPr>
            <p:ph type="ctrTitle"/>
          </p:nvPr>
        </p:nvSpPr>
        <p:spPr>
          <a:xfrm>
            <a:off x="755650" y="196850"/>
            <a:ext cx="7632700" cy="1216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4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6"/>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7"/>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1" name="Google Shape;81;p47"/>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2" name="Google Shape;82;p47"/>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83" name="Google Shape;83;p47"/>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84" name="Google Shape;84;p47"/>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7"/>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4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8"/>
          <p:cNvSpPr txBox="1"/>
          <p:nvPr>
            <p:ph idx="1" type="body"/>
          </p:nvPr>
        </p:nvSpPr>
        <p:spPr>
          <a:xfrm>
            <a:off x="685800" y="1798638"/>
            <a:ext cx="3846600" cy="43671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89" name="Google Shape;89;p48"/>
          <p:cNvSpPr txBox="1"/>
          <p:nvPr>
            <p:ph idx="2" type="body"/>
          </p:nvPr>
        </p:nvSpPr>
        <p:spPr>
          <a:xfrm>
            <a:off x="4684713" y="1798638"/>
            <a:ext cx="3848100" cy="43671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90" name="Google Shape;90;p48"/>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8"/>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4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95" name="Google Shape;95;p49"/>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9"/>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37"/>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37" name="Shape 37"/>
        <p:cNvGrpSpPr/>
        <p:nvPr/>
      </p:nvGrpSpPr>
      <p:grpSpPr>
        <a:xfrm>
          <a:off x="0" y="0"/>
          <a:ext cx="0" cy="0"/>
          <a:chOff x="0" y="0"/>
          <a:chExt cx="0" cy="0"/>
        </a:xfrm>
      </p:grpSpPr>
      <p:sp>
        <p:nvSpPr>
          <p:cNvPr id="38" name="Google Shape;38;p3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9"/>
          <p:cNvSpPr txBox="1"/>
          <p:nvPr>
            <p:ph idx="1" type="body"/>
          </p:nvPr>
        </p:nvSpPr>
        <p:spPr>
          <a:xfrm>
            <a:off x="685800" y="1798638"/>
            <a:ext cx="3846600" cy="4367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39"/>
          <p:cNvSpPr/>
          <p:nvPr>
            <p:ph idx="2" type="clipArt"/>
          </p:nvPr>
        </p:nvSpPr>
        <p:spPr>
          <a:xfrm>
            <a:off x="4684713" y="1798638"/>
            <a:ext cx="3848100" cy="4367100"/>
          </a:xfrm>
          <a:prstGeom prst="rect">
            <a:avLst/>
          </a:prstGeom>
          <a:noFill/>
          <a:ln>
            <a:noFill/>
          </a:ln>
        </p:spPr>
      </p:sp>
      <p:sp>
        <p:nvSpPr>
          <p:cNvPr id="41" name="Google Shape;41;p39"/>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9"/>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43" name="Shape 43"/>
        <p:cNvGrpSpPr/>
        <p:nvPr/>
      </p:nvGrpSpPr>
      <p:grpSpPr>
        <a:xfrm>
          <a:off x="0" y="0"/>
          <a:ext cx="0" cy="0"/>
          <a:chOff x="0" y="0"/>
          <a:chExt cx="0" cy="0"/>
        </a:xfrm>
      </p:grpSpPr>
      <p:sp>
        <p:nvSpPr>
          <p:cNvPr id="44" name="Google Shape;44;p4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0"/>
          <p:cNvSpPr txBox="1"/>
          <p:nvPr>
            <p:ph idx="1" type="body"/>
          </p:nvPr>
        </p:nvSpPr>
        <p:spPr>
          <a:xfrm>
            <a:off x="685800" y="1798638"/>
            <a:ext cx="3846600" cy="4367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40"/>
          <p:cNvSpPr/>
          <p:nvPr>
            <p:ph idx="2" type="chart"/>
          </p:nvPr>
        </p:nvSpPr>
        <p:spPr>
          <a:xfrm>
            <a:off x="4684713" y="1798638"/>
            <a:ext cx="3848100" cy="4367100"/>
          </a:xfrm>
          <a:prstGeom prst="rect">
            <a:avLst/>
          </a:prstGeom>
          <a:noFill/>
          <a:ln>
            <a:noFill/>
          </a:ln>
        </p:spPr>
        <p:txBody>
          <a:bodyPr anchorCtr="0" anchor="t" bIns="45700" lIns="91425" spcFirstLastPara="1" rIns="91425" wrap="square" tIns="45700">
            <a:noAutofit/>
          </a:bodyPr>
          <a:lstStyle>
            <a:lvl1pPr lvl="0" marR="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lvl="1"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lvl="2"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lvl="3"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lvl="4"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lvl="5"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lvl="6"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lvl="7"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lvl="8"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47" name="Google Shape;47;p40"/>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0"/>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41"/>
          <p:cNvSpPr txBox="1"/>
          <p:nvPr>
            <p:ph type="title"/>
          </p:nvPr>
        </p:nvSpPr>
        <p:spPr>
          <a:xfrm rot="5400000">
            <a:off x="4545813" y="2178900"/>
            <a:ext cx="6013500" cy="19605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 type="body"/>
          </p:nvPr>
        </p:nvSpPr>
        <p:spPr>
          <a:xfrm rot="5400000">
            <a:off x="546150" y="292200"/>
            <a:ext cx="6013500" cy="5733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41"/>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1"/>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4" name="Shape 54"/>
        <p:cNvGrpSpPr/>
        <p:nvPr/>
      </p:nvGrpSpPr>
      <p:grpSpPr>
        <a:xfrm>
          <a:off x="0" y="0"/>
          <a:ext cx="0" cy="0"/>
          <a:chOff x="0" y="0"/>
          <a:chExt cx="0" cy="0"/>
        </a:xfrm>
      </p:grpSpPr>
      <p:sp>
        <p:nvSpPr>
          <p:cNvPr id="55" name="Google Shape;55;p4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 type="body"/>
          </p:nvPr>
        </p:nvSpPr>
        <p:spPr>
          <a:xfrm rot="5400000">
            <a:off x="2425712" y="58637"/>
            <a:ext cx="4367100" cy="7847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42"/>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2"/>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4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3"/>
          <p:cNvSpPr/>
          <p:nvPr>
            <p:ph idx="2" type="pic"/>
          </p:nvPr>
        </p:nvSpPr>
        <p:spPr>
          <a:xfrm>
            <a:off x="1792288" y="612775"/>
            <a:ext cx="5486400" cy="4114800"/>
          </a:xfrm>
          <a:prstGeom prst="rect">
            <a:avLst/>
          </a:prstGeom>
          <a:noFill/>
          <a:ln>
            <a:noFill/>
          </a:ln>
        </p:spPr>
      </p:sp>
      <p:sp>
        <p:nvSpPr>
          <p:cNvPr id="62" name="Google Shape;62;p4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3" name="Google Shape;63;p43"/>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3"/>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44"/>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8" name="Google Shape;68;p44"/>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9" name="Google Shape;69;p44"/>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4"/>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45"/>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algn="r">
              <a:lnSpc>
                <a:spcPct val="100000"/>
              </a:lnSpc>
              <a:spcBef>
                <a:spcPts val="0"/>
              </a:spcBef>
              <a:spcAft>
                <a:spcPts val="0"/>
              </a:spcAft>
              <a:buSzPts val="1400"/>
              <a:buNone/>
              <a:defRPr sz="1200">
                <a:latin typeface="Lucida Sans"/>
                <a:ea typeface="Lucida Sans"/>
                <a:cs typeface="Lucida Sans"/>
                <a:sym typeface="Lucida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5"/>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5.png"/><Relationship Id="rId2" Type="http://schemas.openxmlformats.org/officeDocument/2006/relationships/image" Target="../media/image8.pn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ackground" id="10" name="Google Shape;10;p34"/>
          <p:cNvPicPr preferRelativeResize="0"/>
          <p:nvPr/>
        </p:nvPicPr>
        <p:blipFill rotWithShape="1">
          <a:blip r:embed="rId1">
            <a:alphaModFix/>
          </a:blip>
          <a:srcRect b="0" l="0" r="0" t="0"/>
          <a:stretch/>
        </p:blipFill>
        <p:spPr>
          <a:xfrm>
            <a:off x="0" y="0"/>
            <a:ext cx="9144000" cy="6858000"/>
          </a:xfrm>
          <a:prstGeom prst="rect">
            <a:avLst/>
          </a:prstGeom>
          <a:noFill/>
          <a:ln>
            <a:noFill/>
          </a:ln>
        </p:spPr>
      </p:pic>
      <p:pic>
        <p:nvPicPr>
          <p:cNvPr descr="logo-white" id="11" name="Google Shape;11;p34"/>
          <p:cNvPicPr preferRelativeResize="0"/>
          <p:nvPr/>
        </p:nvPicPr>
        <p:blipFill rotWithShape="1">
          <a:blip r:embed="rId2">
            <a:alphaModFix/>
          </a:blip>
          <a:srcRect b="0" l="0" r="0" t="0"/>
          <a:stretch/>
        </p:blipFill>
        <p:spPr>
          <a:xfrm>
            <a:off x="5364162" y="1773237"/>
            <a:ext cx="3600450" cy="3254375"/>
          </a:xfrm>
          <a:prstGeom prst="rect">
            <a:avLst/>
          </a:prstGeom>
          <a:noFill/>
          <a:ln>
            <a:noFill/>
          </a:ln>
        </p:spPr>
      </p:pic>
      <p:sp>
        <p:nvSpPr>
          <p:cNvPr id="12" name="Google Shape;12;p34"/>
          <p:cNvSpPr txBox="1"/>
          <p:nvPr/>
        </p:nvSpPr>
        <p:spPr>
          <a:xfrm>
            <a:off x="1187450" y="4838700"/>
            <a:ext cx="3529012" cy="447675"/>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13" name="Google Shape;13;p34"/>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14" name="Google Shape;14;p3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pic>
        <p:nvPicPr>
          <p:cNvPr descr="griffin_powerpoint_theme" id="19" name="Google Shape;19;p36"/>
          <p:cNvPicPr preferRelativeResize="0"/>
          <p:nvPr/>
        </p:nvPicPr>
        <p:blipFill rotWithShape="1">
          <a:blip r:embed="rId1">
            <a:alphaModFix/>
          </a:blip>
          <a:srcRect b="0" l="0" r="0" t="0"/>
          <a:stretch/>
        </p:blipFill>
        <p:spPr>
          <a:xfrm>
            <a:off x="0" y="0"/>
            <a:ext cx="9144000" cy="1801812"/>
          </a:xfrm>
          <a:prstGeom prst="rect">
            <a:avLst/>
          </a:prstGeom>
          <a:noFill/>
          <a:ln>
            <a:noFill/>
          </a:ln>
        </p:spPr>
      </p:pic>
      <p:pic>
        <p:nvPicPr>
          <p:cNvPr descr="logo-darkblue" id="20" name="Google Shape;20;p36"/>
          <p:cNvPicPr preferRelativeResize="0"/>
          <p:nvPr/>
        </p:nvPicPr>
        <p:blipFill rotWithShape="1">
          <a:blip r:embed="rId2">
            <a:alphaModFix/>
          </a:blip>
          <a:srcRect b="0" l="0" r="0" t="0"/>
          <a:stretch/>
        </p:blipFill>
        <p:spPr>
          <a:xfrm>
            <a:off x="179387" y="5949950"/>
            <a:ext cx="857250" cy="771525"/>
          </a:xfrm>
          <a:prstGeom prst="rect">
            <a:avLst/>
          </a:prstGeom>
          <a:noFill/>
          <a:ln>
            <a:noFill/>
          </a:ln>
        </p:spPr>
      </p:pic>
      <p:sp>
        <p:nvSpPr>
          <p:cNvPr id="21" name="Google Shape;21;p36"/>
          <p:cNvSpPr txBox="1"/>
          <p:nvPr/>
        </p:nvSpPr>
        <p:spPr>
          <a:xfrm>
            <a:off x="2843212" y="6453187"/>
            <a:ext cx="2736850" cy="447675"/>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2" name="Google Shape;22;p3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rtl="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23" name="Google Shape;23;p3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rtl="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sp>
        <p:nvSpPr>
          <p:cNvPr id="24" name="Google Shape;24;p36"/>
          <p:cNvSpPr txBox="1"/>
          <p:nvPr>
            <p:ph idx="12" type="sldNum"/>
          </p:nvPr>
        </p:nvSpPr>
        <p:spPr>
          <a:xfrm>
            <a:off x="8389937" y="6526212"/>
            <a:ext cx="719137" cy="215900"/>
          </a:xfrm>
          <a:prstGeom prst="rect">
            <a:avLst/>
          </a:prstGeom>
          <a:noFill/>
          <a:ln>
            <a:noFill/>
          </a:ln>
        </p:spPr>
        <p:txBody>
          <a:bodyPr anchorCtr="0" anchor="b" bIns="0" lIns="0" spcFirstLastPara="1" rIns="0" wrap="square" tIns="0">
            <a:noAutofit/>
          </a:bodyPr>
          <a:lstStyle>
            <a:lvl1pPr indent="0" lvl="0"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rtl="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38"/>
          <p:cNvSpPr txBox="1"/>
          <p:nvPr>
            <p:ph idx="1" type="body"/>
          </p:nvPr>
        </p:nvSpPr>
        <p:spPr>
          <a:xfrm>
            <a:off x="685800" y="1798637"/>
            <a:ext cx="7847100" cy="4367100"/>
          </a:xfrm>
          <a:prstGeom prst="rect">
            <a:avLst/>
          </a:prstGeom>
          <a:noFill/>
          <a:ln>
            <a:noFill/>
          </a:ln>
        </p:spPr>
        <p:txBody>
          <a:bodyPr anchorCtr="0" anchor="t" bIns="45700" lIns="91425" spcFirstLastPara="1" rIns="91425" wrap="square" tIns="45700">
            <a:noAutofit/>
          </a:bodyPr>
          <a:lstStyle>
            <a:lvl1pPr indent="-381000" lvl="0" marL="457200" marR="0" algn="l">
              <a:spcBef>
                <a:spcPts val="480"/>
              </a:spcBef>
              <a:spcAft>
                <a:spcPts val="0"/>
              </a:spcAft>
              <a:buClr>
                <a:srgbClr val="000090"/>
              </a:buClr>
              <a:buSzPts val="2400"/>
              <a:buFont typeface="Noto Sans Symbols"/>
              <a:buChar char="▪"/>
              <a:defRPr b="1" i="0" sz="2400" u="none" cap="none" strike="noStrike">
                <a:solidFill>
                  <a:srgbClr val="000066"/>
                </a:solidFill>
                <a:latin typeface="Arial"/>
                <a:ea typeface="Arial"/>
                <a:cs typeface="Arial"/>
                <a:sym typeface="Arial"/>
              </a:defRPr>
            </a:lvl1pPr>
            <a:lvl2pPr indent="-355600" lvl="1" marL="914400"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2pPr>
            <a:lvl3pPr indent="-355600" lvl="2" marL="1371600"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3pPr>
            <a:lvl4pPr indent="-355600" lvl="3" marL="1828800"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4pPr>
            <a:lvl5pPr indent="-355600" lvl="4" marL="2286000"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5pPr>
            <a:lvl6pPr indent="-355600" lvl="5" marL="2743200"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6pPr>
            <a:lvl7pPr indent="-355600" lvl="6" marL="3200400"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7pPr>
            <a:lvl8pPr indent="-355600" lvl="7" marL="3657600"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8pPr>
            <a:lvl9pPr indent="-355600" lvl="8" marL="4114800" marR="0" algn="l">
              <a:spcBef>
                <a:spcPts val="400"/>
              </a:spcBef>
              <a:spcAft>
                <a:spcPts val="0"/>
              </a:spcAft>
              <a:buClr>
                <a:srgbClr val="000090"/>
              </a:buClr>
              <a:buSzPts val="2000"/>
              <a:buFont typeface="Noto Sans Symbols"/>
              <a:buChar char="▪"/>
              <a:defRPr b="0" i="0" sz="2000" u="none" cap="none" strike="noStrike">
                <a:solidFill>
                  <a:srgbClr val="000066"/>
                </a:solidFill>
                <a:latin typeface="Arial"/>
                <a:ea typeface="Arial"/>
                <a:cs typeface="Arial"/>
                <a:sym typeface="Arial"/>
              </a:defRPr>
            </a:lvl9pPr>
          </a:lstStyle>
          <a:p/>
        </p:txBody>
      </p:sp>
      <p:sp>
        <p:nvSpPr>
          <p:cNvPr id="31" name="Google Shape;31;p38"/>
          <p:cNvSpPr txBox="1"/>
          <p:nvPr>
            <p:ph idx="11" type="ftr"/>
          </p:nvPr>
        </p:nvSpPr>
        <p:spPr>
          <a:xfrm>
            <a:off x="2700337" y="6488112"/>
            <a:ext cx="5616600" cy="324000"/>
          </a:xfrm>
          <a:prstGeom prst="rect">
            <a:avLst/>
          </a:prstGeom>
          <a:noFill/>
          <a:ln>
            <a:noFill/>
          </a:ln>
        </p:spPr>
        <p:txBody>
          <a:bodyPr anchorCtr="0" anchor="t" bIns="72000" lIns="72000" spcFirstLastPara="1" rIns="72000" wrap="square" tIns="72000">
            <a:noAutofit/>
          </a:bodyPr>
          <a:lstStyle>
            <a:lvl1pPr lvl="0" marR="0" algn="r">
              <a:lnSpc>
                <a:spcPct val="100000"/>
              </a:lnSpc>
              <a:spcBef>
                <a:spcPts val="0"/>
              </a:spcBef>
              <a:spcAft>
                <a:spcPts val="0"/>
              </a:spcAft>
              <a:buSzPts val="1400"/>
              <a:buNone/>
              <a:defRPr b="0" i="0" sz="1200" u="none">
                <a:solidFill>
                  <a:schemeClr val="dk1"/>
                </a:solidFill>
                <a:latin typeface="Lucida Sans"/>
                <a:ea typeface="Lucida Sans"/>
                <a:cs typeface="Lucida Sans"/>
                <a:sym typeface="Lucida Sans"/>
              </a:defRPr>
            </a:lvl1pPr>
            <a:lvl2pPr lvl="1" marR="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32" name="Google Shape;32;p38"/>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
        <p:nvSpPr>
          <p:cNvPr id="33" name="Google Shape;33;p3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1" i="0" sz="2800" u="none" cap="none" strike="noStrike">
                <a:solidFill>
                  <a:srgbClr val="000066"/>
                </a:solidFill>
                <a:latin typeface="Arial"/>
                <a:ea typeface="Arial"/>
                <a:cs typeface="Arial"/>
                <a:sym typeface="Arial"/>
              </a:defRPr>
            </a:lvl1pPr>
            <a:lvl2pPr lvl="1" marR="0" algn="l">
              <a:spcBef>
                <a:spcPts val="0"/>
              </a:spcBef>
              <a:spcAft>
                <a:spcPts val="0"/>
              </a:spcAft>
              <a:buSzPts val="1400"/>
              <a:buNone/>
              <a:defRPr b="1" i="0" sz="2800" u="none" cap="none" strike="noStrike">
                <a:solidFill>
                  <a:srgbClr val="000066"/>
                </a:solidFill>
                <a:latin typeface="Arial"/>
                <a:ea typeface="Arial"/>
                <a:cs typeface="Arial"/>
                <a:sym typeface="Arial"/>
              </a:defRPr>
            </a:lvl2pPr>
            <a:lvl3pPr lvl="2" marR="0" algn="l">
              <a:spcBef>
                <a:spcPts val="0"/>
              </a:spcBef>
              <a:spcAft>
                <a:spcPts val="0"/>
              </a:spcAft>
              <a:buSzPts val="1400"/>
              <a:buNone/>
              <a:defRPr b="1" i="0" sz="2800" u="none" cap="none" strike="noStrike">
                <a:solidFill>
                  <a:srgbClr val="000066"/>
                </a:solidFill>
                <a:latin typeface="Arial"/>
                <a:ea typeface="Arial"/>
                <a:cs typeface="Arial"/>
                <a:sym typeface="Arial"/>
              </a:defRPr>
            </a:lvl3pPr>
            <a:lvl4pPr lvl="3" marR="0" algn="l">
              <a:spcBef>
                <a:spcPts val="0"/>
              </a:spcBef>
              <a:spcAft>
                <a:spcPts val="0"/>
              </a:spcAft>
              <a:buSzPts val="1400"/>
              <a:buNone/>
              <a:defRPr b="1" i="0" sz="2800" u="none" cap="none" strike="noStrike">
                <a:solidFill>
                  <a:srgbClr val="000066"/>
                </a:solidFill>
                <a:latin typeface="Arial"/>
                <a:ea typeface="Arial"/>
                <a:cs typeface="Arial"/>
                <a:sym typeface="Arial"/>
              </a:defRPr>
            </a:lvl4pPr>
            <a:lvl5pPr lvl="4" marR="0" algn="l">
              <a:spcBef>
                <a:spcPts val="0"/>
              </a:spcBef>
              <a:spcAft>
                <a:spcPts val="0"/>
              </a:spcAft>
              <a:buSzPts val="1400"/>
              <a:buNone/>
              <a:defRPr b="1" i="0" sz="2800" u="none" cap="none" strike="noStrike">
                <a:solidFill>
                  <a:srgbClr val="000066"/>
                </a:solidFill>
                <a:latin typeface="Arial"/>
                <a:ea typeface="Arial"/>
                <a:cs typeface="Arial"/>
                <a:sym typeface="Arial"/>
              </a:defRPr>
            </a:lvl5pPr>
            <a:lvl6pPr lvl="5" marR="0" algn="l">
              <a:spcBef>
                <a:spcPts val="0"/>
              </a:spcBef>
              <a:spcAft>
                <a:spcPts val="0"/>
              </a:spcAft>
              <a:buSzPts val="1400"/>
              <a:buNone/>
              <a:defRPr b="1" i="0" sz="2800" u="none" cap="none" strike="noStrike">
                <a:solidFill>
                  <a:srgbClr val="000066"/>
                </a:solidFill>
                <a:latin typeface="Arial"/>
                <a:ea typeface="Arial"/>
                <a:cs typeface="Arial"/>
                <a:sym typeface="Arial"/>
              </a:defRPr>
            </a:lvl6pPr>
            <a:lvl7pPr lvl="6" marR="0" algn="l">
              <a:spcBef>
                <a:spcPts val="0"/>
              </a:spcBef>
              <a:spcAft>
                <a:spcPts val="0"/>
              </a:spcAft>
              <a:buSzPts val="1400"/>
              <a:buNone/>
              <a:defRPr b="1" i="0" sz="2800" u="none" cap="none" strike="noStrike">
                <a:solidFill>
                  <a:srgbClr val="000066"/>
                </a:solidFill>
                <a:latin typeface="Arial"/>
                <a:ea typeface="Arial"/>
                <a:cs typeface="Arial"/>
                <a:sym typeface="Arial"/>
              </a:defRPr>
            </a:lvl7pPr>
            <a:lvl8pPr lvl="7" marR="0" algn="l">
              <a:spcBef>
                <a:spcPts val="0"/>
              </a:spcBef>
              <a:spcAft>
                <a:spcPts val="0"/>
              </a:spcAft>
              <a:buSzPts val="1400"/>
              <a:buNone/>
              <a:defRPr b="1" i="0" sz="2800" u="none" cap="none" strike="noStrike">
                <a:solidFill>
                  <a:srgbClr val="000066"/>
                </a:solidFill>
                <a:latin typeface="Arial"/>
                <a:ea typeface="Arial"/>
                <a:cs typeface="Arial"/>
                <a:sym typeface="Arial"/>
              </a:defRPr>
            </a:lvl8pPr>
            <a:lvl9pPr lvl="8" marR="0" algn="l">
              <a:spcBef>
                <a:spcPts val="0"/>
              </a:spcBef>
              <a:spcAft>
                <a:spcPts val="0"/>
              </a:spcAft>
              <a:buSzPts val="1400"/>
              <a:buNone/>
              <a:defRPr b="1" i="0" sz="2800" u="none" cap="none" strike="noStrike">
                <a:solidFill>
                  <a:srgbClr val="000066"/>
                </a:solidFill>
                <a:latin typeface="Arial"/>
                <a:ea typeface="Arial"/>
                <a:cs typeface="Arial"/>
                <a:sym typeface="Arial"/>
              </a:defRPr>
            </a:lvl9pPr>
          </a:lstStyle>
          <a:p/>
        </p:txBody>
      </p:sp>
      <p:pic>
        <p:nvPicPr>
          <p:cNvPr descr="griffin_powerpoint_theme" id="34" name="Google Shape;34;p38"/>
          <p:cNvPicPr preferRelativeResize="0"/>
          <p:nvPr/>
        </p:nvPicPr>
        <p:blipFill rotWithShape="1">
          <a:blip r:embed="rId1">
            <a:alphaModFix/>
          </a:blip>
          <a:srcRect b="0" l="0" r="0" t="0"/>
          <a:stretch/>
        </p:blipFill>
        <p:spPr>
          <a:xfrm>
            <a:off x="0" y="0"/>
            <a:ext cx="9144000" cy="1801812"/>
          </a:xfrm>
          <a:prstGeom prst="rect">
            <a:avLst/>
          </a:prstGeom>
          <a:noFill/>
          <a:ln>
            <a:noFill/>
          </a:ln>
        </p:spPr>
      </p:pic>
      <p:pic>
        <p:nvPicPr>
          <p:cNvPr descr="logo-darkblue" id="35" name="Google Shape;35;p38"/>
          <p:cNvPicPr preferRelativeResize="0"/>
          <p:nvPr/>
        </p:nvPicPr>
        <p:blipFill rotWithShape="1">
          <a:blip r:embed="rId2">
            <a:alphaModFix/>
          </a:blip>
          <a:srcRect b="0" l="0" r="0" t="0"/>
          <a:stretch/>
        </p:blipFill>
        <p:spPr>
          <a:xfrm>
            <a:off x="179387" y="5949950"/>
            <a:ext cx="857250" cy="771525"/>
          </a:xfrm>
          <a:prstGeom prst="rect">
            <a:avLst/>
          </a:prstGeom>
          <a:noFill/>
          <a:ln>
            <a:noFill/>
          </a:ln>
        </p:spPr>
      </p:pic>
      <p:sp>
        <p:nvSpPr>
          <p:cNvPr id="36" name="Google Shape;36;p38"/>
          <p:cNvSpPr txBox="1"/>
          <p:nvPr/>
        </p:nvSpPr>
        <p:spPr>
          <a:xfrm>
            <a:off x="2843212" y="6453187"/>
            <a:ext cx="2736900" cy="447600"/>
          </a:xfrm>
          <a:prstGeom prst="rect">
            <a:avLst/>
          </a:prstGeom>
          <a:noFill/>
          <a:ln>
            <a:noFill/>
          </a:ln>
        </p:spPr>
        <p:txBody>
          <a:bodyPr anchorCtr="0" anchor="t" bIns="72000" lIns="72000" spcFirstLastPara="1" rIns="72000" wrap="square" tIns="72000">
            <a:spAutoFit/>
          </a:bodyPr>
          <a:lstStyle/>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684212" y="2024062"/>
            <a:ext cx="7761287" cy="1403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66"/>
              </a:buClr>
              <a:buSzPts val="3600"/>
              <a:buFont typeface="Arial"/>
              <a:buNone/>
            </a:pPr>
            <a:r>
              <a:rPr b="1" i="0" lang="en-US" sz="3600" u="none">
                <a:solidFill>
                  <a:srgbClr val="000066"/>
                </a:solidFill>
                <a:latin typeface="Arial"/>
                <a:ea typeface="Arial"/>
                <a:cs typeface="Arial"/>
                <a:sym typeface="Arial"/>
              </a:rPr>
              <a:t>CHƯƠNG 6: KIỂM THỬ HỆ THỐNG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5.1. Tổng quan về kiểm thử chất lượng</a:t>
            </a:r>
            <a:endParaRPr/>
          </a:p>
        </p:txBody>
      </p:sp>
      <p:sp>
        <p:nvSpPr>
          <p:cNvPr id="174" name="Google Shape;174;p1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Bên cạnh các chức năng nghiệp vụ của hệ thống, các tính chất chất lượng (quality attributes/factors)  của hệ thống như độ sẵn sàng, hiệu năng, độ tin cậy cũng là các tính chất quan trọng của các phần mềm.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Phần mềm có đủ chức năng, chạy đúng, nhưng chạy chậm, hay khó sử dụng, hay không ổn định đều không được người dùng chấp nhận. </a:t>
            </a:r>
            <a:endParaRPr/>
          </a:p>
        </p:txBody>
      </p:sp>
      <p:sp>
        <p:nvSpPr>
          <p:cNvPr id="175" name="Google Shape;175;p1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5.1. Tổng quan về kiểm thử chất lượng(tt)</a:t>
            </a:r>
            <a:endParaRPr/>
          </a:p>
        </p:txBody>
      </p:sp>
      <p:sp>
        <p:nvSpPr>
          <p:cNvPr id="181" name="Google Shape;181;p1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Một khó khăn của kiểm thử chất lượng là có những tính chất của hệ thống khó có thể chỉ ra chính xác, lượng hóa được. Những tính chất này đôi khi còn phụ thuộc vào môi trường phù hợp mới thể hiện, có thể phát hiện ra.</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Ví dụ một ứng dụng quản lý cơ sở dữ liệu sau một hai năm sử dụng số bản ghi tăng lên thì sự chậm trễ mới dễ nhận thấy, khi người dùng luôn phải chờ khi thực hiện thao tác thêm mới hoặc truy vấn cơ sở dữ liệu. </a:t>
            </a:r>
            <a:endParaRPr/>
          </a:p>
        </p:txBody>
      </p:sp>
      <p:sp>
        <p:nvSpPr>
          <p:cNvPr id="182" name="Google Shape;182;p1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5.1. Tổng quan về kiểm thử chất lượng(tt)</a:t>
            </a:r>
            <a:endParaRPr/>
          </a:p>
        </p:txBody>
      </p:sp>
      <p:sp>
        <p:nvSpPr>
          <p:cNvPr id="188" name="Google Shape;188;p12"/>
          <p:cNvSpPr txBox="1"/>
          <p:nvPr>
            <p:ph idx="1" type="body"/>
          </p:nvPr>
        </p:nvSpPr>
        <p:spPr>
          <a:xfrm>
            <a:off x="684212" y="173672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các tính chất của toàn hệ thống cũng cần mô phỏng môi trường thực hiện kiểm thử và việc này đòi hỏi rất nhiều công sức để thiết lập.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Ví dụ để tính điểm tổng kết học kỳ cho một lớp học, chúng ta phải nhập dữ liệu điểm đầy đủ các đầu điểm, và mô phỏng đầy đủ các điểm cao thấp để có thể xem việc xét lên lớp có đúng không, các báo cáo tổng hợp có đúng không, việc làm tròn điểm có đúng quy định và giống với tính tay không. Khối lượng</a:t>
            </a:r>
            <a:br>
              <a:rPr b="0" i="0" lang="en-US" sz="2000" u="none" cap="none" strike="noStrike">
                <a:solidFill>
                  <a:srgbClr val="000066"/>
                </a:solidFill>
                <a:latin typeface="Arial"/>
                <a:ea typeface="Arial"/>
                <a:cs typeface="Arial"/>
                <a:sym typeface="Arial"/>
              </a:rPr>
            </a:br>
            <a:r>
              <a:rPr b="0" i="0" lang="en-US" sz="2000" u="none" cap="none" strike="noStrike">
                <a:solidFill>
                  <a:srgbClr val="000066"/>
                </a:solidFill>
                <a:latin typeface="Arial"/>
                <a:ea typeface="Arial"/>
                <a:cs typeface="Arial"/>
                <a:sym typeface="Arial"/>
              </a:rPr>
              <a:t>công việc này khi làm thực tế là rất nhiều, cả sức người và sức máy.</a:t>
            </a:r>
            <a:endParaRPr/>
          </a:p>
        </p:txBody>
      </p:sp>
      <p:sp>
        <p:nvSpPr>
          <p:cNvPr id="189" name="Google Shape;189;p1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5.1. Tổng quan về kiểm thử chất lượng(tt)</a:t>
            </a:r>
            <a:endParaRPr/>
          </a:p>
        </p:txBody>
      </p:sp>
      <p:sp>
        <p:nvSpPr>
          <p:cNvPr id="195" name="Google Shape;195;p13"/>
          <p:cNvSpPr txBox="1"/>
          <p:nvPr>
            <p:ph idx="1" type="body"/>
          </p:nvPr>
        </p:nvSpPr>
        <p:spPr>
          <a:xfrm>
            <a:off x="685800" y="1722437"/>
            <a:ext cx="7847100" cy="4367100"/>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Ưu tiên và chọn một số chất lượng quan trọng, cần thiết của hệ thống để kiểm thử.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Ví dụ các phần mềm ngân hàng trực tuyến thì an ninh an toàn là quan trọng nhất, tiếp đó là tính sẵn sàng, hay dễ sử dụng, hay tính tương thích trình duyệt.</a:t>
            </a:r>
            <a:endParaRPr/>
          </a:p>
        </p:txBody>
      </p:sp>
      <p:sp>
        <p:nvSpPr>
          <p:cNvPr id="196" name="Google Shape;196;p1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5.2. Các loại kiểm thử chất lượng</a:t>
            </a:r>
            <a:endParaRPr/>
          </a:p>
        </p:txBody>
      </p:sp>
      <p:sp>
        <p:nvSpPr>
          <p:cNvPr id="202" name="Google Shape;202;p14"/>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cài đặt (basic)</a:t>
            </a:r>
            <a:r>
              <a:rPr b="0" i="0" lang="en-US" sz="2400" u="none">
                <a:solidFill>
                  <a:srgbClr val="000066"/>
                </a:solidFill>
                <a:latin typeface="Arial"/>
                <a:ea typeface="Arial"/>
                <a:cs typeface="Arial"/>
                <a:sym typeface="Arial"/>
              </a:rPr>
              <a:t> đảm bảo hệ thống có thể cài đặt được, cấu hình được, và đưa vào trạng thái sử dụng được.</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tính dễ dùng (usability)</a:t>
            </a:r>
            <a:r>
              <a:rPr b="0" i="0" lang="en-US" sz="2400" u="none">
                <a:solidFill>
                  <a:srgbClr val="000066"/>
                </a:solidFill>
                <a:latin typeface="Arial"/>
                <a:ea typeface="Arial"/>
                <a:cs typeface="Arial"/>
                <a:sym typeface="Arial"/>
              </a:rPr>
              <a:t> đảm bảo hệ thống làm hài lòng người dùng như dễ học, dễ nhớ, dễ thao tác, ít lỗi</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03" name="Google Shape;203;p1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5.2. Các loại kiểm thử chất lượng (tt)</a:t>
            </a:r>
            <a:endParaRPr/>
          </a:p>
        </p:txBody>
      </p:sp>
      <p:sp>
        <p:nvSpPr>
          <p:cNvPr id="209" name="Google Shape;209;p1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hiệu năng (performance)</a:t>
            </a:r>
            <a:r>
              <a:rPr b="0" i="0" lang="en-US" sz="2400" u="none">
                <a:solidFill>
                  <a:srgbClr val="000066"/>
                </a:solidFill>
                <a:latin typeface="Arial"/>
                <a:ea typeface="Arial"/>
                <a:cs typeface="Arial"/>
                <a:sym typeface="Arial"/>
              </a:rPr>
              <a:t> đo các đặc trưng về hiệu năng của hệ thống như thông lượng và thời gian trả lời của hệ thống dưới các điều kiện khác nhau.</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tương thích (interoperability)</a:t>
            </a:r>
            <a:r>
              <a:rPr b="0" i="0" lang="en-US" sz="2400" u="none">
                <a:solidFill>
                  <a:srgbClr val="000066"/>
                </a:solidFill>
                <a:latin typeface="Arial"/>
                <a:ea typeface="Arial"/>
                <a:cs typeface="Arial"/>
                <a:sym typeface="Arial"/>
              </a:rPr>
              <a:t> kiểm tra xem hệ thống có thể hoạt động với các sản phẩm khác hay không.</a:t>
            </a:r>
            <a:endParaRPr/>
          </a:p>
          <a:p>
            <a:pPr indent="-33337" lvl="0" marL="185737" marR="0" rtl="0" algn="l">
              <a:lnSpc>
                <a:spcPct val="15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10" name="Google Shape;210;p1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5.2. Các loại kiểm thử chất lượng (tt)</a:t>
            </a:r>
            <a:endParaRPr/>
          </a:p>
        </p:txBody>
      </p:sp>
      <p:sp>
        <p:nvSpPr>
          <p:cNvPr id="218" name="Google Shape;218;p1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khả năng mở rộng (scalibility)</a:t>
            </a:r>
            <a:r>
              <a:rPr b="0" i="0" lang="en-US" sz="2400" u="none">
                <a:solidFill>
                  <a:srgbClr val="000066"/>
                </a:solidFill>
                <a:latin typeface="Arial"/>
                <a:ea typeface="Arial"/>
                <a:cs typeface="Arial"/>
                <a:sym typeface="Arial"/>
              </a:rPr>
              <a:t> xác định các giới hạn mở rộng và thu hẹp hệ thống như số người dùng tăng lên, lượng dữ liệu tăng lên.</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áp lực (stress)</a:t>
            </a:r>
            <a:r>
              <a:rPr b="0" i="0" lang="en-US" sz="2400" u="none">
                <a:solidFill>
                  <a:srgbClr val="000066"/>
                </a:solidFill>
                <a:latin typeface="Arial"/>
                <a:ea typeface="Arial"/>
                <a:cs typeface="Arial"/>
                <a:sym typeface="Arial"/>
              </a:rPr>
              <a:t> đưa hệ thống vào điều kiện áp lực đến khi hệ thống có vấn đề, và từ đó xác định các vấn đề xảy ra.</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sức mạnh (robustness)</a:t>
            </a:r>
            <a:r>
              <a:rPr b="0" i="0" lang="en-US" sz="2400" u="none">
                <a:solidFill>
                  <a:srgbClr val="000066"/>
                </a:solidFill>
                <a:latin typeface="Arial"/>
                <a:ea typeface="Arial"/>
                <a:cs typeface="Arial"/>
                <a:sym typeface="Arial"/>
              </a:rPr>
              <a:t> xác định khả năng hệ thống hồi phục lại từ đầu vào lỗi hoặc các sự cố trục trặc khác.</a:t>
            </a:r>
            <a:endParaRPr/>
          </a:p>
          <a:p>
            <a:pPr indent="-33337" lvl="0" marL="185737" marR="0" rtl="0" algn="l">
              <a:lnSpc>
                <a:spcPct val="15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19" name="Google Shape;219;p1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5.2. Các loại kiểm thử chất lượng (tt)</a:t>
            </a:r>
            <a:endParaRPr/>
          </a:p>
        </p:txBody>
      </p:sp>
      <p:sp>
        <p:nvSpPr>
          <p:cNvPr id="225" name="Google Shape;225;p1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tải (load)</a:t>
            </a:r>
            <a:r>
              <a:rPr b="0" i="0" lang="en-US" sz="2400" u="none">
                <a:solidFill>
                  <a:srgbClr val="000066"/>
                </a:solidFill>
                <a:latin typeface="Arial"/>
                <a:ea typeface="Arial"/>
                <a:cs typeface="Arial"/>
                <a:sym typeface="Arial"/>
              </a:rPr>
              <a:t> nhằm kiểm tra hệ thống có ổn định khi chạy với công suất tối đa trong một thời gian dài.</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tin cậy (reliability)</a:t>
            </a:r>
            <a:r>
              <a:rPr b="0" i="0" lang="en-US" sz="2400" u="none">
                <a:solidFill>
                  <a:srgbClr val="000066"/>
                </a:solidFill>
                <a:latin typeface="Arial"/>
                <a:ea typeface="Arial"/>
                <a:cs typeface="Arial"/>
                <a:sym typeface="Arial"/>
              </a:rPr>
              <a:t> đo khả năng hệ thống vẫn tiếp tục hoạt động trong một thời gian dài mà không phát sinh các sự cố.</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hồi quy (regression)</a:t>
            </a:r>
            <a:r>
              <a:rPr b="0" i="0" lang="en-US" sz="2400" u="none">
                <a:solidFill>
                  <a:srgbClr val="000066"/>
                </a:solidFill>
                <a:latin typeface="Arial"/>
                <a:ea typeface="Arial"/>
                <a:cs typeface="Arial"/>
                <a:sym typeface="Arial"/>
              </a:rPr>
              <a:t> kiểm tra xem hệ thống còn ổn định không qua các giai đoạn chỉnh sửa, cải tiến.</a:t>
            </a:r>
            <a:endParaRPr/>
          </a:p>
          <a:p>
            <a:pPr indent="-33337" lvl="0" marL="185737" marR="0" rtl="0" algn="l">
              <a:lnSpc>
                <a:spcPct val="15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26" name="Google Shape;226;p1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5.2. Các loại kiểm thử chất lượng (tt)</a:t>
            </a:r>
            <a:endParaRPr/>
          </a:p>
        </p:txBody>
      </p:sp>
      <p:sp>
        <p:nvSpPr>
          <p:cNvPr id="232" name="Google Shape;232;p18"/>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tài liệu (document)</a:t>
            </a:r>
            <a:r>
              <a:rPr b="0" i="0" lang="en-US" sz="2400" u="none">
                <a:solidFill>
                  <a:srgbClr val="000066"/>
                </a:solidFill>
                <a:latin typeface="Arial"/>
                <a:ea typeface="Arial"/>
                <a:cs typeface="Arial"/>
                <a:sym typeface="Arial"/>
              </a:rPr>
              <a:t> đảm bảo các tài liệu hướng dẫn sử dụng là chính xác và dùng được.</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quy định (regulatory)</a:t>
            </a:r>
            <a:r>
              <a:rPr b="0" i="0" lang="en-US" sz="2400" u="none">
                <a:solidFill>
                  <a:srgbClr val="000066"/>
                </a:solidFill>
                <a:latin typeface="Arial"/>
                <a:ea typeface="Arial"/>
                <a:cs typeface="Arial"/>
                <a:sym typeface="Arial"/>
              </a:rPr>
              <a:t> để đảm bảo hệ thống tuân thủ các quy định, chuẩn mực của vùng, miền, đất nước nơi sản phẩm được triển khai.</a:t>
            </a:r>
            <a:endParaRPr/>
          </a:p>
          <a:p>
            <a:pPr indent="-33337" lvl="0" marL="185737" marR="0" rtl="0" algn="l">
              <a:lnSpc>
                <a:spcPct val="15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33" name="Google Shape;233;p1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5.3. Kiểm thử tính dễ dùng</a:t>
            </a:r>
            <a:endParaRPr/>
          </a:p>
        </p:txBody>
      </p:sp>
      <p:sp>
        <p:nvSpPr>
          <p:cNvPr id="241" name="Google Shape;241;p19"/>
          <p:cNvSpPr txBox="1"/>
          <p:nvPr>
            <p:ph idx="1" type="body"/>
          </p:nvPr>
        </p:nvSpPr>
        <p:spPr>
          <a:xfrm>
            <a:off x="647700" y="188118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3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Tính dễ sử dụng (usability) là một trong những yếu tố quan trọng nhất quyết định khả năng thành công của sản phẩm. </a:t>
            </a:r>
            <a:endParaRPr/>
          </a:p>
          <a:p>
            <a:pPr indent="-185737" lvl="0" marL="185737" marR="0" rtl="0" algn="l">
              <a:lnSpc>
                <a:spcPct val="13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Tính dễ sử dụng bao gồm một loạt tính chất như dễ học, giúp người dùng hoàn thành công việc dễ dàng, hiệu quả hơn, và làm người dùng dễ chịu khi sử dụng phần mềm. </a:t>
            </a:r>
            <a:endParaRPr/>
          </a:p>
        </p:txBody>
      </p:sp>
      <p:sp>
        <p:nvSpPr>
          <p:cNvPr id="242" name="Google Shape;242;p1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Nội dung</a:t>
            </a:r>
            <a:endParaRPr/>
          </a:p>
        </p:txBody>
      </p:sp>
      <p:sp>
        <p:nvSpPr>
          <p:cNvPr id="109" name="Google Shape;109;p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1" marL="457200" marR="0" rtl="0" algn="l">
              <a:lnSpc>
                <a:spcPct val="150000"/>
              </a:lnSpc>
              <a:spcBef>
                <a:spcPts val="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Kiểm thử hệ thống là gì?</a:t>
            </a:r>
            <a:endParaRPr/>
          </a:p>
          <a:p>
            <a:pPr indent="-457200" lvl="1" marL="45720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Thành phần kiểm thử hệ thống</a:t>
            </a:r>
            <a:endParaRPr/>
          </a:p>
          <a:p>
            <a:pPr indent="-457200" lvl="1" marL="45720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Đặc trưng của kiểm thử hệ thống</a:t>
            </a:r>
            <a:endParaRPr/>
          </a:p>
          <a:p>
            <a:pPr indent="-457200" lvl="1" marL="45720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Kiểm thử chức năng hệ thống</a:t>
            </a:r>
            <a:endParaRPr/>
          </a:p>
          <a:p>
            <a:pPr indent="-457200" lvl="1" marL="45720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Kiểm thử chất lượng hệ thống</a:t>
            </a:r>
            <a:endParaRPr/>
          </a:p>
          <a:p>
            <a:pPr indent="-7937" lvl="0" marL="185738" marR="0" rtl="0" algn="l">
              <a:spcBef>
                <a:spcPts val="560"/>
              </a:spcBef>
              <a:spcAft>
                <a:spcPts val="0"/>
              </a:spcAft>
              <a:buClr>
                <a:srgbClr val="000090"/>
              </a:buClr>
              <a:buSzPts val="2800"/>
              <a:buFont typeface="Noto Sans Symbols"/>
              <a:buNone/>
            </a:pPr>
            <a:r>
              <a:t/>
            </a:r>
            <a:endParaRPr b="0" i="0" sz="2800" u="none" cap="none" strike="noStrike">
              <a:solidFill>
                <a:srgbClr val="000066"/>
              </a:solidFill>
              <a:latin typeface="Arial"/>
              <a:ea typeface="Arial"/>
              <a:cs typeface="Arial"/>
              <a:sym typeface="Arial"/>
            </a:endParaRPr>
          </a:p>
        </p:txBody>
      </p:sp>
      <p:sp>
        <p:nvSpPr>
          <p:cNvPr id="110" name="Google Shape;110;p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5.3. Kiểm thử tính dễ dùng (tt)</a:t>
            </a:r>
            <a:endParaRPr/>
          </a:p>
        </p:txBody>
      </p:sp>
      <p:sp>
        <p:nvSpPr>
          <p:cNvPr id="248" name="Google Shape;248;p20"/>
          <p:cNvSpPr txBox="1"/>
          <p:nvPr>
            <p:ph idx="1" type="body"/>
          </p:nvPr>
        </p:nvSpPr>
        <p:spPr>
          <a:xfrm>
            <a:off x="611187" y="188118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Một số chất lượng khác cũng liên quan đến tính dễ sử dụng như độ tin cậy, hiệu năng, an ninh an toàn, v.v.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Ví dụ phần mềm Google Docs có các chức năng soạn thảo và bảng tính khá cơ bản và đủ dùng, nhưng đòi hỏi kết nối Internet nhanh nên người dùng ở Việt Nam ít dùng vì tốc độ Internet ở Việt Nam khá chậm và thiếu ổn định.</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49" name="Google Shape;249;p2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Quy trình kiểm tra tính dễ sử dụng</a:t>
            </a:r>
            <a:endParaRPr/>
          </a:p>
        </p:txBody>
      </p:sp>
      <p:sp>
        <p:nvSpPr>
          <p:cNvPr id="255" name="Google Shape;255;p21"/>
          <p:cNvSpPr txBox="1"/>
          <p:nvPr>
            <p:ph idx="1" type="body"/>
          </p:nvPr>
        </p:nvSpPr>
        <p:spPr>
          <a:xfrm>
            <a:off x="468312" y="1808162"/>
            <a:ext cx="7847100" cy="43671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arenR"/>
            </a:pPr>
            <a:r>
              <a:rPr b="0" i="0" lang="en-US" sz="2400" u="none">
                <a:solidFill>
                  <a:srgbClr val="000066"/>
                </a:solidFill>
                <a:latin typeface="Arial"/>
                <a:ea typeface="Arial"/>
                <a:cs typeface="Arial"/>
                <a:sym typeface="Arial"/>
              </a:rPr>
              <a:t>Kiểm tra thiết kế giao diện người dùng với danh sách kiểm tra tính dễ sử dụng (usability checklist).</a:t>
            </a:r>
            <a:endParaRPr/>
          </a:p>
          <a:p>
            <a:pPr indent="-457200" lvl="0" marL="457200" marR="0" rtl="0" algn="l">
              <a:lnSpc>
                <a:spcPct val="150000"/>
              </a:lnSpc>
              <a:spcBef>
                <a:spcPts val="480"/>
              </a:spcBef>
              <a:spcAft>
                <a:spcPts val="0"/>
              </a:spcAft>
              <a:buClr>
                <a:srgbClr val="000090"/>
              </a:buClr>
              <a:buSzPts val="2400"/>
              <a:buFont typeface="Arial"/>
              <a:buAutoNum type="arabicParenR"/>
            </a:pPr>
            <a:r>
              <a:rPr b="0" i="0" lang="en-US" sz="2400" u="none">
                <a:solidFill>
                  <a:srgbClr val="000066"/>
                </a:solidFill>
                <a:latin typeface="Arial"/>
                <a:ea typeface="Arial"/>
                <a:cs typeface="Arial"/>
                <a:sym typeface="Arial"/>
              </a:rPr>
              <a:t>Kiểm thử thăm dò bản mẫu phác thảo với người dùng để xem thiết kế có phù hợp mô hình tư duy, trình độ của người dùng, và để phát hiện các cải tiến phù hợp (kiểm thử so sánh) hay khẳng định thiết kế đã phù hợp. </a:t>
            </a:r>
            <a:endParaRPr/>
          </a:p>
        </p:txBody>
      </p:sp>
      <p:sp>
        <p:nvSpPr>
          <p:cNvPr id="256" name="Google Shape;256;p21"/>
          <p:cNvSpPr txBox="1"/>
          <p:nvPr/>
        </p:nvSpPr>
        <p:spPr>
          <a:xfrm>
            <a:off x="8389937" y="6526212"/>
            <a:ext cx="719100" cy="2160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Quy trình kiểm tra tính dễ sử dụng (tt)</a:t>
            </a:r>
            <a:endParaRPr/>
          </a:p>
        </p:txBody>
      </p:sp>
      <p:sp>
        <p:nvSpPr>
          <p:cNvPr id="262" name="Google Shape;262;p22"/>
          <p:cNvSpPr txBox="1"/>
          <p:nvPr>
            <p:ph idx="1" type="body"/>
          </p:nvPr>
        </p:nvSpPr>
        <p:spPr>
          <a:xfrm>
            <a:off x="468312" y="1808162"/>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arenR" startAt="3"/>
            </a:pPr>
            <a:r>
              <a:rPr b="0" i="0" lang="en-US" sz="2400" u="none">
                <a:solidFill>
                  <a:srgbClr val="000066"/>
                </a:solidFill>
                <a:latin typeface="Arial"/>
                <a:ea typeface="Arial"/>
                <a:cs typeface="Arial"/>
                <a:sym typeface="Arial"/>
              </a:rPr>
              <a:t>Kiểm thử các phiên bản của phần mềm với cả các chuyên gia về tính dễ sử dụng và với người dùng để theo dõi quá trình sử dụng của họ và phát hiện các vấn đề về tính dễ sử dụng của sản phẩm.</a:t>
            </a:r>
            <a:endParaRPr/>
          </a:p>
          <a:p>
            <a:pPr indent="-457200" lvl="0" marL="457200" marR="0" rtl="0" algn="l">
              <a:lnSpc>
                <a:spcPct val="150000"/>
              </a:lnSpc>
              <a:spcBef>
                <a:spcPts val="480"/>
              </a:spcBef>
              <a:spcAft>
                <a:spcPts val="0"/>
              </a:spcAft>
              <a:buClr>
                <a:srgbClr val="000090"/>
              </a:buClr>
              <a:buSzPts val="2400"/>
              <a:buFont typeface="Arial"/>
              <a:buAutoNum type="arabicParenR" startAt="3"/>
            </a:pPr>
            <a:r>
              <a:rPr b="0" i="0" lang="en-US" sz="2400" u="none">
                <a:solidFill>
                  <a:srgbClr val="000066"/>
                </a:solidFill>
                <a:latin typeface="Arial"/>
                <a:ea typeface="Arial"/>
                <a:cs typeface="Arial"/>
                <a:sym typeface="Arial"/>
              </a:rPr>
              <a:t>Kiểm thử hệ thống và kiểm thử chấp nhận với chuyên gia và với người dùng thật, có thể kết hợp so sánh với các sản phẩm cạnh tranh.</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63" name="Google Shape;263;p2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5.4. Kiểm thử hiệu năng</a:t>
            </a:r>
            <a:endParaRPr/>
          </a:p>
        </p:txBody>
      </p:sp>
      <p:sp>
        <p:nvSpPr>
          <p:cNvPr id="269" name="Google Shape;269;p2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hiệu năng là kiểm thử xác định thời gian phản hồi (repsonsiveness), thông lượng (throughput), mức độ tin cậy (reliability) hoặc khả năng mở rộng (scalability) của hệ thống theo khối lượng công việc (workload).</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70" name="Google Shape;270;p2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Kiểm thử hiệu năng (tt)</a:t>
            </a:r>
            <a:endParaRPr/>
          </a:p>
        </p:txBody>
      </p:sp>
      <p:sp>
        <p:nvSpPr>
          <p:cNvPr id="276" name="Google Shape;276;p24"/>
          <p:cNvSpPr txBox="1"/>
          <p:nvPr>
            <p:ph idx="1" type="body"/>
          </p:nvPr>
        </p:nvSpPr>
        <p:spPr>
          <a:xfrm>
            <a:off x="719137" y="152082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nghiệm hiệu năng tìm câu trả lời cho các câu hỏi như: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Hệ thống có thể phục vụ tối đa bao nhiêu người dùng đồng thời, trong khoảng thời gian bao lâu, khi chạy với số người tối đa như vậy thì thời gian phản hồi và thông lượng là bao nhiêu, sử dụng bao nhiêu phần trăm CPU, bao nhiêu bộ nhớ của máy chủ, v.v.?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Kiểm thử hiệu năng về cơ bản giúp chúng ta khẳng định phần mềm đã chạy đủ nhanh chưa, có chậm quá đến mức làm người dùng không thể dùng được hay không.</a:t>
            </a:r>
            <a:endParaRPr/>
          </a:p>
        </p:txBody>
      </p:sp>
      <p:sp>
        <p:nvSpPr>
          <p:cNvPr id="277" name="Google Shape;277;p2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Kiểm thử hiệu năng (tt)</a:t>
            </a:r>
            <a:endParaRPr/>
          </a:p>
        </p:txBody>
      </p:sp>
      <p:sp>
        <p:nvSpPr>
          <p:cNvPr id="283" name="Google Shape;283;p25"/>
          <p:cNvSpPr txBox="1"/>
          <p:nvPr>
            <p:ph idx="1" type="body"/>
          </p:nvPr>
        </p:nvSpPr>
        <p:spPr>
          <a:xfrm>
            <a:off x="647700" y="170021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Ngoài ra kiểm thử hiệu năng còn giúp chúng ta có thêm các thông tin hữu ích như:</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So sánh hiệu năng hiện tại của hệ thống với hiệu năng của hệ thống khác đang làm hài lòng người dùng.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Khẳng định hiệu năng của hệ thống đã đúng theo yêu cầu của khách hàng.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Phân tích hành vi của hệ thống ở các mức tải khác nhau, giúp ta đánh giá hiệu năng của hệ thống một cách toàn diện hơn.</a:t>
            </a:r>
            <a:endParaRPr/>
          </a:p>
          <a:p>
            <a:pPr indent="-65087" lvl="1" marL="568325" marR="0" rtl="0" algn="l">
              <a:lnSpc>
                <a:spcPct val="150000"/>
              </a:lnSpc>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84" name="Google Shape;284;p2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Kiểm thử hiệu năng (tt)</a:t>
            </a:r>
            <a:endParaRPr/>
          </a:p>
        </p:txBody>
      </p:sp>
      <p:sp>
        <p:nvSpPr>
          <p:cNvPr id="290" name="Google Shape;290;p26"/>
          <p:cNvSpPr txBox="1"/>
          <p:nvPr>
            <p:ph idx="1" type="body"/>
          </p:nvPr>
        </p:nvSpPr>
        <p:spPr>
          <a:xfrm>
            <a:off x="647700" y="1700212"/>
            <a:ext cx="7847012" cy="4367212"/>
          </a:xfrm>
          <a:prstGeom prst="rect">
            <a:avLst/>
          </a:prstGeom>
          <a:noFill/>
          <a:ln>
            <a:noFill/>
          </a:ln>
        </p:spPr>
        <p:txBody>
          <a:bodyPr anchorCtr="0" anchor="t" bIns="45700" lIns="91425" spcFirstLastPara="1" rIns="91425" wrap="square" tIns="45700">
            <a:noAutofit/>
          </a:bodyPr>
          <a:lstStyle/>
          <a:p>
            <a:pPr indent="-192087" lvl="1" marL="568325" marR="0" rtl="0" algn="l">
              <a:lnSpc>
                <a:spcPct val="150000"/>
              </a:lnSpc>
              <a:spcBef>
                <a:spcPts val="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Xác định nguyên nhân ảnh hưởng đến hiệu năng của hệ thống và các điểm tắc nghẽn, nút cổ chai.</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Xác định cấu hình của thiết bị cần mua sắm cho hệ thống thực tế, đáp ứng được hiệu năng mong muốn.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Khẳng định các giải pháp tốt hơn so với các giải pháp hiện tại về mặt hiệu năng.</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91" name="Google Shape;291;p2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Các loại kiểm thử hiệu năng</a:t>
            </a:r>
            <a:endParaRPr/>
          </a:p>
        </p:txBody>
      </p:sp>
      <p:sp>
        <p:nvSpPr>
          <p:cNvPr id="297" name="Google Shape;297;p27"/>
          <p:cNvSpPr txBox="1"/>
          <p:nvPr>
            <p:ph idx="1" type="body"/>
          </p:nvPr>
        </p:nvSpPr>
        <p:spPr>
          <a:xfrm>
            <a:off x="647700" y="170021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cơ sở (baseline test)</a:t>
            </a:r>
            <a:r>
              <a:rPr b="0" i="0" lang="en-US" sz="2400" u="none">
                <a:solidFill>
                  <a:srgbClr val="000066"/>
                </a:solidFill>
                <a:latin typeface="Arial"/>
                <a:ea typeface="Arial"/>
                <a:cs typeface="Arial"/>
                <a:sym typeface="Arial"/>
              </a:rPr>
              <a:t>: Kiểm thử cơ sở đánh giá hiệu năng với một người dùng.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Kiểm thử cơ sở được thực hiện để kiểm tra tính đúng của kịch bản kiểm thử được phát triển cho kiểm thử hiệu năng.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Kịch bản kiểm thử có thể được tạo ra với thời gian nghĩ (think time) trong thực tế và những cài đặt khác giống sử dụng thực tế.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Thông tin về thời gian phản hồi, các số liệu sử dụng tài nguyên máy chủ được thu thập và lưu lại để tính toán hiệu năng của hệ thống ở điều kiện tải khác nhau. </a:t>
            </a:r>
            <a:endParaRPr/>
          </a:p>
        </p:txBody>
      </p:sp>
      <p:sp>
        <p:nvSpPr>
          <p:cNvPr id="298" name="Google Shape;298;p2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Các loại kiểm thử hiệu năng (tt)</a:t>
            </a:r>
            <a:endParaRPr/>
          </a:p>
        </p:txBody>
      </p:sp>
      <p:sp>
        <p:nvSpPr>
          <p:cNvPr id="304" name="Google Shape;304;p28"/>
          <p:cNvSpPr txBox="1"/>
          <p:nvPr>
            <p:ph idx="1" type="body"/>
          </p:nvPr>
        </p:nvSpPr>
        <p:spPr>
          <a:xfrm>
            <a:off x="647700" y="170021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chuẩn (benchmark test)</a:t>
            </a:r>
            <a:r>
              <a:rPr b="0" i="0" lang="en-US" sz="2400" u="none">
                <a:solidFill>
                  <a:srgbClr val="000066"/>
                </a:solidFill>
                <a:latin typeface="Arial"/>
                <a:ea typeface="Arial"/>
                <a:cs typeface="Arial"/>
                <a:sym typeface="Arial"/>
              </a:rPr>
              <a:t>: Kiểm thử chuẩn để đo hiệu năng của ứng dụng trong điều kiện tải thấp, thường chỉ khoảng 15-20% mức tải dự kiến.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Kiểm thử chuẩn còn có mục đích kiểm tra tính đúng đắn của kịch bản kiểm thử và tính sẵn sàng của hệ thống trước khi chuyển sang điều kiện tải cao. Nó giúp chúng ta nhận ra các thành phần khác nhau của hệ thống kết hợp với nhau theo thiết kế có đáp ứng mức dịch vụ cung cấp.</a:t>
            </a:r>
            <a:endParaRPr/>
          </a:p>
        </p:txBody>
      </p:sp>
      <p:sp>
        <p:nvSpPr>
          <p:cNvPr id="305" name="Google Shape;305;p2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Các loại kiểm thử hiệu năng (tt)</a:t>
            </a:r>
            <a:endParaRPr/>
          </a:p>
        </p:txBody>
      </p:sp>
      <p:sp>
        <p:nvSpPr>
          <p:cNvPr id="311" name="Google Shape;311;p29"/>
          <p:cNvSpPr txBox="1"/>
          <p:nvPr>
            <p:ph idx="1" type="body"/>
          </p:nvPr>
        </p:nvSpPr>
        <p:spPr>
          <a:xfrm>
            <a:off x="647700" y="170021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tải (load test):</a:t>
            </a:r>
            <a:r>
              <a:rPr b="0" i="0" lang="en-US" sz="2400" u="none">
                <a:solidFill>
                  <a:srgbClr val="000066"/>
                </a:solidFill>
                <a:latin typeface="Arial"/>
                <a:ea typeface="Arial"/>
                <a:cs typeface="Arial"/>
                <a:sym typeface="Arial"/>
              </a:rPr>
              <a:t> Kiểm thử tải đo hiệu năng hệ thống với điều kiện tải cao, nhiều người dùng đồng thời như trong thực tế.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Nó giúp ta kiểm tra tải dự kiến có đạt được hay không với điều kiện thiết bị, môi trường đã có.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Ngoài ra kiểm thử tải giúp đánh giá hiệu năng hệ thống trong những điều kiện tải khác nhau như trong điều kiện tải bình thường và tải cao điểm. </a:t>
            </a:r>
            <a:endParaRPr/>
          </a:p>
        </p:txBody>
      </p:sp>
      <p:sp>
        <p:nvSpPr>
          <p:cNvPr id="312" name="Google Shape;312;p2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b="1" sz="2800">
              <a:solidFill>
                <a:srgbClr val="000066"/>
              </a:solidFill>
              <a:latin typeface="Arial"/>
              <a:ea typeface="Arial"/>
              <a:cs typeface="Arial"/>
              <a:sym typeface="Arial"/>
            </a:endParaRPr>
          </a:p>
        </p:txBody>
      </p:sp>
      <p:sp>
        <p:nvSpPr>
          <p:cNvPr id="116" name="Google Shape;116;p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33337" lvl="0" marL="185738" marR="0" rtl="0" algn="l">
              <a:spcBef>
                <a:spcPts val="0"/>
              </a:spcBef>
              <a:spcAft>
                <a:spcPts val="0"/>
              </a:spcAft>
              <a:buClr>
                <a:srgbClr val="000090"/>
              </a:buClr>
              <a:buSzPts val="2400"/>
              <a:buFont typeface="Noto Sans Symbols"/>
              <a:buNone/>
            </a:pPr>
            <a:r>
              <a:t/>
            </a:r>
            <a:endParaRPr b="1" sz="2400">
              <a:solidFill>
                <a:srgbClr val="000066"/>
              </a:solidFill>
              <a:latin typeface="Arial"/>
              <a:ea typeface="Arial"/>
              <a:cs typeface="Arial"/>
              <a:sym typeface="Arial"/>
            </a:endParaRPr>
          </a:p>
        </p:txBody>
      </p:sp>
      <p:sp>
        <p:nvSpPr>
          <p:cNvPr id="117" name="Google Shape;117;p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18" name="Google Shape;118;p3"/>
          <p:cNvPicPr preferRelativeResize="0"/>
          <p:nvPr/>
        </p:nvPicPr>
        <p:blipFill rotWithShape="1">
          <a:blip r:embed="rId3">
            <a:alphaModFix/>
          </a:blip>
          <a:srcRect b="0" l="0" r="0" t="0"/>
          <a:stretch/>
        </p:blipFill>
        <p:spPr>
          <a:xfrm>
            <a:off x="1439862" y="2205037"/>
            <a:ext cx="5534025" cy="33528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Các loại kiểm thử hiệu năng (tt)</a:t>
            </a:r>
            <a:endParaRPr/>
          </a:p>
        </p:txBody>
      </p:sp>
      <p:sp>
        <p:nvSpPr>
          <p:cNvPr id="318" name="Google Shape;318;p30"/>
          <p:cNvSpPr txBox="1"/>
          <p:nvPr>
            <p:ph idx="1" type="body"/>
          </p:nvPr>
        </p:nvSpPr>
        <p:spPr>
          <a:xfrm>
            <a:off x="647700" y="170021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quá tải (stress test)</a:t>
            </a:r>
            <a:r>
              <a:rPr b="0" i="0" lang="en-US" sz="2400" u="none">
                <a:solidFill>
                  <a:srgbClr val="000066"/>
                </a:solidFill>
                <a:latin typeface="Arial"/>
                <a:ea typeface="Arial"/>
                <a:cs typeface="Arial"/>
                <a:sym typeface="Arial"/>
              </a:rPr>
              <a:t>: Kiểm thử quá tải kiểm tra hệ thống trong điều kiện tải bất hợp lý để xác định điểm ngoặt (breakpoint) của hệ thống.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Ví dụ một ứng dụng web có thể đáp ứng tối đa là 1000 người dùng đồng thời. Chúng ta cho mô phỏng cho 1000 người dùng đồng thời rồi tăng thêm 100 người đồng thời quan sát kết quả xem 100 người bổ sung này bị từ chối hay không, máy chủ có bị khởi động lại không, hay có bị treo không, v.v. Từ đó đưa ra kết luận tình trạng của hệ thống khi bị quá tải.</a:t>
            </a:r>
            <a:endParaRPr/>
          </a:p>
        </p:txBody>
      </p:sp>
      <p:sp>
        <p:nvSpPr>
          <p:cNvPr id="319" name="Google Shape;319;p3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Các loại kiểm thử hiệu năng (tt)</a:t>
            </a:r>
            <a:endParaRPr/>
          </a:p>
        </p:txBody>
      </p:sp>
      <p:sp>
        <p:nvSpPr>
          <p:cNvPr id="325" name="Google Shape;325;p31"/>
          <p:cNvSpPr txBox="1"/>
          <p:nvPr>
            <p:ph idx="1" type="body"/>
          </p:nvPr>
        </p:nvSpPr>
        <p:spPr>
          <a:xfrm>
            <a:off x="647700" y="170021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đột biến (spike test)</a:t>
            </a:r>
            <a:r>
              <a:rPr b="0" i="0" lang="en-US" sz="2400" u="none">
                <a:solidFill>
                  <a:srgbClr val="000066"/>
                </a:solidFill>
                <a:latin typeface="Arial"/>
                <a:ea typeface="Arial"/>
                <a:cs typeface="Arial"/>
                <a:sym typeface="Arial"/>
              </a:rPr>
              <a:t>: Kiểm thử này giống kiểm thử quá tải (stress test) nhưng khác ở điểm hệ thống được đặt ở tải cực cao trong một thời gian gian ngắn để xem những thời điểm bất thường này có gây ra sự cố gì không.</a:t>
            </a:r>
            <a:endParaRPr/>
          </a:p>
        </p:txBody>
      </p:sp>
      <p:sp>
        <p:nvSpPr>
          <p:cNvPr id="326" name="Google Shape;326;p3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1" lang="en-US" sz="2800" u="none">
                <a:solidFill>
                  <a:srgbClr val="000066"/>
                </a:solidFill>
                <a:latin typeface="Arial"/>
                <a:ea typeface="Arial"/>
                <a:cs typeface="Arial"/>
                <a:sym typeface="Arial"/>
              </a:rPr>
              <a:t>Các loại kiểm thử hiệu năng (tt)</a:t>
            </a:r>
            <a:endParaRPr/>
          </a:p>
        </p:txBody>
      </p:sp>
      <p:sp>
        <p:nvSpPr>
          <p:cNvPr id="332" name="Google Shape;332;p32"/>
          <p:cNvSpPr txBox="1"/>
          <p:nvPr>
            <p:ph idx="1" type="body"/>
          </p:nvPr>
        </p:nvSpPr>
        <p:spPr>
          <a:xfrm>
            <a:off x="647700" y="1700212"/>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1" lang="en-US" sz="2400" u="none">
                <a:solidFill>
                  <a:srgbClr val="000066"/>
                </a:solidFill>
                <a:latin typeface="Arial"/>
                <a:ea typeface="Arial"/>
                <a:cs typeface="Arial"/>
                <a:sym typeface="Arial"/>
              </a:rPr>
              <a:t>Kiểm thử độ bền (endurance test)</a:t>
            </a:r>
            <a:r>
              <a:rPr b="0" i="0" lang="en-US" sz="2400" u="none">
                <a:solidFill>
                  <a:srgbClr val="000066"/>
                </a:solidFill>
                <a:latin typeface="Arial"/>
                <a:ea typeface="Arial"/>
                <a:cs typeface="Arial"/>
                <a:sym typeface="Arial"/>
              </a:rPr>
              <a:t>: Kiểm thử độ bền đánh giá hiệu năng của hệ thống với mức tải bình thường nhưng trong thời gian kéo dài.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Kiểm thử này giúp phát hiện những vấn đề phải qua thời gian dài mới bộc lộ như dò bộ nhớ, tràn bộ đệm, hết đĩa cứng.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Ngoài ra nó còn giúp đánh giá tính sẵn sàng (availability) của hệ thống. Kiểm thử độ bền thường chạy với 70%- 80% của tải tối đa.</a:t>
            </a:r>
            <a:endParaRPr/>
          </a:p>
        </p:txBody>
      </p:sp>
      <p:sp>
        <p:nvSpPr>
          <p:cNvPr id="333" name="Google Shape;333;p3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593725" y="0"/>
            <a:ext cx="8091487" cy="7778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THE END</a:t>
            </a:r>
            <a:endParaRPr/>
          </a:p>
        </p:txBody>
      </p:sp>
      <p:sp>
        <p:nvSpPr>
          <p:cNvPr id="339" name="Google Shape;339;p33"/>
          <p:cNvSpPr txBox="1"/>
          <p:nvPr>
            <p:ph idx="1" type="body"/>
          </p:nvPr>
        </p:nvSpPr>
        <p:spPr>
          <a:xfrm>
            <a:off x="2954337" y="2744787"/>
            <a:ext cx="4149725" cy="1323975"/>
          </a:xfrm>
          <a:prstGeom prst="rect">
            <a:avLst/>
          </a:prstGeom>
          <a:noFill/>
          <a:ln>
            <a:noFill/>
          </a:ln>
          <a:effectLst>
            <a:outerShdw blurRad="63500" dir="18900000" dist="107763">
              <a:schemeClr val="lt2">
                <a:alpha val="49803"/>
              </a:schemeClr>
            </a:outerShdw>
          </a:effectLst>
        </p:spPr>
        <p:txBody>
          <a:bodyPr anchorCtr="0" anchor="t" bIns="45700" lIns="91425" spcFirstLastPara="1" rIns="91425" wrap="square" tIns="45700">
            <a:noAutofit/>
          </a:bodyPr>
          <a:lstStyle/>
          <a:p>
            <a:pPr indent="-185737" lvl="0" marL="185737" rtl="0" algn="l">
              <a:lnSpc>
                <a:spcPct val="100000"/>
              </a:lnSpc>
              <a:spcBef>
                <a:spcPts val="0"/>
              </a:spcBef>
              <a:spcAft>
                <a:spcPts val="0"/>
              </a:spcAft>
              <a:buSzPts val="7700"/>
              <a:buNone/>
            </a:pPr>
            <a:r>
              <a:rPr b="1" i="0" lang="en-US" sz="7700" u="none">
                <a:solidFill>
                  <a:srgbClr val="CC0000"/>
                </a:solidFill>
                <a:latin typeface="Arial"/>
                <a:ea typeface="Arial"/>
                <a:cs typeface="Arial"/>
                <a:sym typeface="Arial"/>
              </a:rPr>
              <a:t>Thanks!</a:t>
            </a:r>
            <a:endParaRPr/>
          </a:p>
        </p:txBody>
      </p:sp>
      <p:pic>
        <p:nvPicPr>
          <p:cNvPr id="340" name="Google Shape;340;p33"/>
          <p:cNvPicPr preferRelativeResize="0"/>
          <p:nvPr/>
        </p:nvPicPr>
        <p:blipFill rotWithShape="1">
          <a:blip r:embed="rId3">
            <a:alphaModFix/>
          </a:blip>
          <a:srcRect b="0" l="0" r="0" t="0"/>
          <a:stretch/>
        </p:blipFill>
        <p:spPr>
          <a:xfrm>
            <a:off x="8543925" y="6308725"/>
            <a:ext cx="282575" cy="304800"/>
          </a:xfrm>
          <a:prstGeom prst="rect">
            <a:avLst/>
          </a:prstGeom>
          <a:noFill/>
          <a:ln>
            <a:noFill/>
          </a:ln>
        </p:spPr>
      </p:pic>
      <p:sp>
        <p:nvSpPr>
          <p:cNvPr id="341" name="Google Shape;341;p33"/>
          <p:cNvSpPr txBox="1"/>
          <p:nvPr/>
        </p:nvSpPr>
        <p:spPr>
          <a:xfrm>
            <a:off x="8129587" y="5734050"/>
            <a:ext cx="609600" cy="520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Quattrocento Sans"/>
              <a:buNone/>
            </a:pPr>
            <a:fld id="{00000000-1234-1234-1234-123412341234}" type="slidenum">
              <a:rPr b="1" i="0" lang="en-US" sz="1400" u="none">
                <a:solidFill>
                  <a:srgbClr val="FFFFFF"/>
                </a:solidFill>
                <a:latin typeface="Quattrocento Sans"/>
                <a:ea typeface="Quattrocento Sans"/>
                <a:cs typeface="Quattrocento Sans"/>
                <a:sym typeface="Quattrocento Sans"/>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3000"/>
                                        <p:tgtEl>
                                          <p:spTgt spid="338"/>
                                        </p:tgtEl>
                                        <p:attrNameLst>
                                          <p:attrName>ppt_w</p:attrName>
                                        </p:attrNameLst>
                                      </p:cBhvr>
                                      <p:tavLst>
                                        <p:tav fmla="" tm="0">
                                          <p:val>
                                            <p:strVal val="0"/>
                                          </p:val>
                                        </p:tav>
                                        <p:tav fmla="" tm="100000">
                                          <p:val>
                                            <p:strVal val="#ppt_w"/>
                                          </p:val>
                                        </p:tav>
                                      </p:tavLst>
                                    </p:anim>
                                    <p:anim calcmode="lin" valueType="num">
                                      <p:cBhvr additive="base">
                                        <p:cTn dur="3000"/>
                                        <p:tgtEl>
                                          <p:spTgt spid="3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4"/>
          <p:cNvPicPr preferRelativeResize="0"/>
          <p:nvPr/>
        </p:nvPicPr>
        <p:blipFill rotWithShape="1">
          <a:blip r:embed="rId3">
            <a:alphaModFix/>
          </a:blip>
          <a:srcRect b="0" l="2873" r="0" t="0"/>
          <a:stretch/>
        </p:blipFill>
        <p:spPr>
          <a:xfrm>
            <a:off x="5675312" y="2162175"/>
            <a:ext cx="3211512" cy="2376487"/>
          </a:xfrm>
          <a:prstGeom prst="rect">
            <a:avLst/>
          </a:prstGeom>
          <a:noFill/>
          <a:ln>
            <a:noFill/>
          </a:ln>
        </p:spPr>
      </p:pic>
      <p:sp>
        <p:nvSpPr>
          <p:cNvPr id="126" name="Google Shape;126;p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1. Kiểm thử hệ thống là gì?</a:t>
            </a:r>
            <a:endParaRPr/>
          </a:p>
        </p:txBody>
      </p:sp>
      <p:sp>
        <p:nvSpPr>
          <p:cNvPr id="127" name="Google Shape;127;p4"/>
          <p:cNvSpPr txBox="1"/>
          <p:nvPr>
            <p:ph idx="1" type="body"/>
          </p:nvPr>
        </p:nvSpPr>
        <p:spPr>
          <a:xfrm>
            <a:off x="611187" y="1520825"/>
            <a:ext cx="5329237"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hệ thống (System Testing) là kiểm thử một sản phẩm phần mềm hoàn chỉnh và tích hợp đầy đủ.</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hệ thống thực hiện một loạt các kiểm thử khác nhau với mục đích kiểm tra phần mềm tương thích với toàn bộ hệ thống trên máy tính hay không.</a:t>
            </a:r>
            <a:endParaRPr/>
          </a:p>
        </p:txBody>
      </p:sp>
      <p:sp>
        <p:nvSpPr>
          <p:cNvPr id="128" name="Google Shape;128;p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 Thành phần kiểm thử hệ thống </a:t>
            </a:r>
            <a:endParaRPr/>
          </a:p>
        </p:txBody>
      </p:sp>
      <p:sp>
        <p:nvSpPr>
          <p:cNvPr id="136" name="Google Shape;136;p5"/>
          <p:cNvSpPr txBox="1"/>
          <p:nvPr>
            <p:ph idx="1" type="body"/>
          </p:nvPr>
        </p:nvSpPr>
        <p:spPr>
          <a:xfrm>
            <a:off x="684212" y="184467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chức năng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 Kiểm tra xem các chức năng người dùng yêu cầu ghi trong đặc tả đã đủ và đúng chưa.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chất lượng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 Kiểm tra các yêu cầu phi chức năng ghi trong đặc tả, nhưng thường đội phát triển cần kiểm tra những yêu cầu chất lượng ngầm định thông thường và hiển nhiên cần có. </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37" name="Google Shape;137;p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38" name="Google Shape;138;p5"/>
          <p:cNvPicPr preferRelativeResize="0"/>
          <p:nvPr/>
        </p:nvPicPr>
        <p:blipFill rotWithShape="1">
          <a:blip r:embed="rId3">
            <a:alphaModFix/>
          </a:blip>
          <a:srcRect b="0" l="0" r="0" t="0"/>
          <a:stretch/>
        </p:blipFill>
        <p:spPr>
          <a:xfrm>
            <a:off x="6951662" y="657225"/>
            <a:ext cx="2192337" cy="13668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Đặc trưng của kiểm thử hệ thống</a:t>
            </a:r>
            <a:endParaRPr/>
          </a:p>
        </p:txBody>
      </p:sp>
      <p:sp>
        <p:nvSpPr>
          <p:cNvPr id="146" name="Google Shape;146;p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Đặc trưng cơ bản của kiểm thử hệ thống là chúng ta dựa trên đặc tả hành vi quan sát được của phần mềm, không phụ thuộc vào chi tiết thiết kế và cài đặt.</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FF0000"/>
                </a:solidFill>
                <a:latin typeface="Arial"/>
                <a:ea typeface="Arial"/>
                <a:cs typeface="Arial"/>
                <a:sym typeface="Arial"/>
              </a:rPr>
              <a:t>Kỹ thuật áp dụng cho kiểm thử hệ thống là kiểm thử hộp đen.</a:t>
            </a:r>
            <a:endParaRPr/>
          </a:p>
        </p:txBody>
      </p:sp>
      <p:sp>
        <p:nvSpPr>
          <p:cNvPr id="147" name="Google Shape;147;p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 Kiểm thử chức năng hệ thống</a:t>
            </a:r>
            <a:endParaRPr/>
          </a:p>
        </p:txBody>
      </p:sp>
      <p:sp>
        <p:nvSpPr>
          <p:cNvPr id="153" name="Google Shape;153;p7"/>
          <p:cNvSpPr txBox="1"/>
          <p:nvPr>
            <p:ph idx="1" type="body"/>
          </p:nvPr>
        </p:nvSpPr>
        <p:spPr>
          <a:xfrm>
            <a:off x="684212" y="144938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hệ thống cũng có bộ các ca kiểm thử cho từng chức năng.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Mỗi ca kiểm thử chức năng thường mô tả từng bước thực hiện ở mức sử dụng phần mềm để hoàn thành một tác vụ nào đó.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Dữ liệu đầu vào</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Thao tác thực hiện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Kết quả mong đợi quan sát được tương ứng để người kiểm thử khi thực hiện từng bước này sẽ kiểm tra xem phần mềm hoạt động đúng không.</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54" name="Google Shape;154;p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 Kiểm thử chức năng hệ thống (tt)</a:t>
            </a:r>
            <a:endParaRPr/>
          </a:p>
        </p:txBody>
      </p:sp>
      <p:sp>
        <p:nvSpPr>
          <p:cNvPr id="160" name="Google Shape;160;p8"/>
          <p:cNvSpPr txBox="1"/>
          <p:nvPr>
            <p:ph idx="1" type="body"/>
          </p:nvPr>
        </p:nvSpPr>
        <p:spPr>
          <a:xfrm>
            <a:off x="684212" y="162877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Tổ chức thực hiện kiểm thử hệ thống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Chúng ta để một đội vừa phát triển vừa thực hiện kiểm thử hệ thống hay để hai đội độc lập thực hiện hai việc riêng biệt? </a:t>
            </a:r>
            <a:endParaRPr/>
          </a:p>
        </p:txBody>
      </p:sp>
      <p:sp>
        <p:nvSpPr>
          <p:cNvPr id="161" name="Google Shape;161;p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 Kiểm thử chất lượng hệ thống</a:t>
            </a:r>
            <a:endParaRPr/>
          </a:p>
        </p:txBody>
      </p:sp>
      <p:sp>
        <p:nvSpPr>
          <p:cNvPr id="167" name="Google Shape;167;p9"/>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5.1. Tổng quan về kiểm thử chất lượng</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5.2. Các loại kiểm thử chất lượng</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5.3. Kiểm thử tính dễ dùng</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5.4. Kiểm thử hiệu năng</a:t>
            </a:r>
            <a:endParaRPr/>
          </a:p>
        </p:txBody>
      </p:sp>
      <p:sp>
        <p:nvSpPr>
          <p:cNvPr id="168" name="Google Shape;168;p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2005-08-23T09:20:25Z</dcterms:created>
  <dc:creator>Hans van Vliet</dc:creator>
</cp:coreProperties>
</file>