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6858000" cx="9144000"/>
  <p:notesSz cx="7315200" cy="9601200"/>
  <p:embeddedFontLst>
    <p:embeddedFont>
      <p:font typeface="Quattrocen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54" roundtripDataSignature="AMtx7mjpILWeEuCP6MjdpsP17OfqSGoy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QuattrocentoSans-bold.fntdata"/><Relationship Id="rId50" Type="http://schemas.openxmlformats.org/officeDocument/2006/relationships/font" Target="fonts/QuattrocentoSans-regular.fntdata"/><Relationship Id="rId53" Type="http://schemas.openxmlformats.org/officeDocument/2006/relationships/font" Target="fonts/QuattrocentoSans-boldItalic.fntdata"/><Relationship Id="rId52" Type="http://schemas.openxmlformats.org/officeDocument/2006/relationships/font" Target="fonts/QuattrocentoSans-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cap="none" strike="noStrike">
                <a:solidFill>
                  <a:srgbClr val="000066"/>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99" name="Google Shape;99;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
        <p:nvSpPr>
          <p:cNvPr id="100" name="Google Shape;100;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977900" y="4562475"/>
            <a:ext cx="5359400" cy="43180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FRM: Máy hữu hạn trạng thái</a:t>
            </a:r>
            <a:endParaRPr/>
          </a:p>
        </p:txBody>
      </p:sp>
      <p:sp>
        <p:nvSpPr>
          <p:cNvPr id="195" name="Google Shape;195;p14: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96" name="Google Shape;196;p1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một đường đi </a:t>
            </a:r>
            <a:r>
              <a:rPr i="1" lang="en-US"/>
              <a:t>off</a:t>
            </a:r>
            <a:r>
              <a:rPr lang="en-US"/>
              <a:t>, </a:t>
            </a:r>
            <a:r>
              <a:rPr i="1" lang="en-US"/>
              <a:t>normal</a:t>
            </a:r>
            <a:r>
              <a:rPr lang="en-US"/>
              <a:t>, </a:t>
            </a:r>
            <a:r>
              <a:rPr i="1" lang="en-US"/>
              <a:t>dim</a:t>
            </a:r>
            <a:r>
              <a:rPr lang="en-US"/>
              <a:t>, </a:t>
            </a:r>
            <a:r>
              <a:rPr i="1" lang="en-US"/>
              <a:t>off </a:t>
            </a:r>
            <a:r>
              <a:rPr lang="en-US"/>
              <a:t>(phần bôi đậm) tương ứng chuỗi hành động </a:t>
            </a:r>
            <a:r>
              <a:rPr i="1" lang="en-US"/>
              <a:t>turn on</a:t>
            </a:r>
            <a:r>
              <a:rPr lang="en-US"/>
              <a:t>, </a:t>
            </a:r>
            <a:r>
              <a:rPr i="1" lang="en-US"/>
              <a:t>decrease intensity</a:t>
            </a:r>
            <a:r>
              <a:rPr lang="en-US"/>
              <a:t>, </a:t>
            </a:r>
            <a:r>
              <a:rPr i="1" lang="en-US"/>
              <a:t>turn off </a:t>
            </a:r>
            <a:r>
              <a:rPr lang="en-US"/>
              <a:t>sẽ là một ca kiểm thử từ FSM này</a:t>
            </a:r>
            <a:endParaRPr/>
          </a:p>
        </p:txBody>
      </p:sp>
      <p:sp>
        <p:nvSpPr>
          <p:cNvPr id="204" name="Google Shape;204;p1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05" name="Google Shape;205;p1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Sau khi đã có tập các ca kiểm thử, chúng ta sẽ sử dụng chúng nhằm phát hiện các lỗi lập trình. Để đạt được mục đích này, chúng ta sẽ tiến hành cài đặt hệ thống dựa trên mô hình đã được đặc tả</a:t>
            </a:r>
            <a:endParaRPr/>
          </a:p>
        </p:txBody>
      </p:sp>
      <p:sp>
        <p:nvSpPr>
          <p:cNvPr id="236" name="Google Shape;236;p19: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37" name="Google Shape;237;p1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4" name="Google Shape;244;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8" name="Google Shape;258;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Sử dụng tiêu chí 2, các em hãy sinh các ca kiểm thử cho mô hình trên?</a:t>
            </a:r>
            <a:endParaRPr/>
          </a:p>
        </p:txBody>
      </p:sp>
      <p:sp>
        <p:nvSpPr>
          <p:cNvPr id="282" name="Google Shape;282;p2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83" name="Google Shape;283;p2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2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1" name="Google Shape;291;p26: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92" name="Google Shape;292;p2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4" name="Google Shape;314;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1" name="Google Shape;321;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8" name="Google Shape;328;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2" name="Google Shape;342;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9" name="Google Shape;349;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6" name="Google Shape;356;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3" name="Google Shape;363;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0" name="Google Shape;370;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Selenium đang được cộng đồng sử dụng đánh giá là một trong những công cụ tốt nhất cho kiểm thử tự động các ứng dụng Web.</a:t>
            </a:r>
            <a:endParaRPr/>
          </a:p>
          <a:p>
            <a:pPr indent="0" lvl="0" marL="0" rtl="0" algn="l">
              <a:spcBef>
                <a:spcPts val="0"/>
              </a:spcBef>
              <a:spcAft>
                <a:spcPts val="0"/>
              </a:spcAft>
              <a:buNone/>
            </a:pPr>
            <a:r>
              <a:t/>
            </a:r>
            <a:endParaRPr/>
          </a:p>
        </p:txBody>
      </p:sp>
      <p:sp>
        <p:nvSpPr>
          <p:cNvPr id="378" name="Google Shape;378;p38: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379" name="Google Shape;379;p3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6" name="Google Shape;386;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3" name="Google Shape;393;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0" name="Google Shape;400;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7" name="Google Shape;407;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4"/>
          <p:cNvSpPr txBox="1"/>
          <p:nvPr>
            <p:ph idx="1" type="subTitle"/>
          </p:nvPr>
        </p:nvSpPr>
        <p:spPr>
          <a:xfrm>
            <a:off x="755650" y="1844675"/>
            <a:ext cx="4392613" cy="3097213"/>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900"/>
              <a:buFont typeface="Noto Sans Symbols"/>
              <a:buNone/>
              <a:defRPr sz="29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7" name="Google Shape;17;p44"/>
          <p:cNvSpPr txBox="1"/>
          <p:nvPr>
            <p:ph type="ctrTitle"/>
          </p:nvPr>
        </p:nvSpPr>
        <p:spPr>
          <a:xfrm>
            <a:off x="755650" y="196850"/>
            <a:ext cx="7632700" cy="1216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5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5"/>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5"/>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1" name="Google Shape;81;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2" name="Google Shape;82;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3" name="Google Shape;83;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4" name="Google Shape;84;p56"/>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6"/>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5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7"/>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9" name="Google Shape;89;p57"/>
          <p:cNvSpPr txBox="1"/>
          <p:nvPr>
            <p:ph idx="2" type="body"/>
          </p:nvPr>
        </p:nvSpPr>
        <p:spPr>
          <a:xfrm>
            <a:off x="4684713" y="1798638"/>
            <a:ext cx="3848100" cy="436721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0" name="Google Shape;90;p57"/>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7"/>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5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5" name="Google Shape;95;p58"/>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8"/>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46"/>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37" name="Shape 37"/>
        <p:cNvGrpSpPr/>
        <p:nvPr/>
      </p:nvGrpSpPr>
      <p:grpSpPr>
        <a:xfrm>
          <a:off x="0" y="0"/>
          <a:ext cx="0" cy="0"/>
          <a:chOff x="0" y="0"/>
          <a:chExt cx="0" cy="0"/>
        </a:xfrm>
      </p:grpSpPr>
      <p:sp>
        <p:nvSpPr>
          <p:cNvPr id="38" name="Google Shape;38;p4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48"/>
          <p:cNvSpPr/>
          <p:nvPr>
            <p:ph idx="2" type="clipArt"/>
          </p:nvPr>
        </p:nvSpPr>
        <p:spPr>
          <a:xfrm>
            <a:off x="4684713" y="1798638"/>
            <a:ext cx="3848100" cy="4367212"/>
          </a:xfrm>
          <a:prstGeom prst="rect">
            <a:avLst/>
          </a:prstGeom>
          <a:noFill/>
          <a:ln>
            <a:noFill/>
          </a:ln>
        </p:spPr>
      </p:sp>
      <p:sp>
        <p:nvSpPr>
          <p:cNvPr id="41" name="Google Shape;41;p48"/>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8"/>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43" name="Shape 43"/>
        <p:cNvGrpSpPr/>
        <p:nvPr/>
      </p:nvGrpSpPr>
      <p:grpSpPr>
        <a:xfrm>
          <a:off x="0" y="0"/>
          <a:ext cx="0" cy="0"/>
          <a:chOff x="0" y="0"/>
          <a:chExt cx="0" cy="0"/>
        </a:xfrm>
      </p:grpSpPr>
      <p:sp>
        <p:nvSpPr>
          <p:cNvPr id="44" name="Google Shape;44;p4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 type="body"/>
          </p:nvPr>
        </p:nvSpPr>
        <p:spPr>
          <a:xfrm>
            <a:off x="685800" y="1798638"/>
            <a:ext cx="3846513"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9"/>
          <p:cNvSpPr/>
          <p:nvPr>
            <p:ph idx="2" type="chart"/>
          </p:nvPr>
        </p:nvSpPr>
        <p:spPr>
          <a:xfrm>
            <a:off x="4684713" y="1798638"/>
            <a:ext cx="3848100" cy="4367212"/>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lvl="1"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lvl="2"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lvl="3"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lvl="4"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lvl="5"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lvl="6"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lvl="7"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lvl="8"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47" name="Google Shape;47;p49"/>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50"/>
          <p:cNvSpPr txBox="1"/>
          <p:nvPr>
            <p:ph type="title"/>
          </p:nvPr>
        </p:nvSpPr>
        <p:spPr>
          <a:xfrm rot="5400000">
            <a:off x="4545807" y="2178843"/>
            <a:ext cx="6013450" cy="1960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0"/>
          <p:cNvSpPr txBox="1"/>
          <p:nvPr>
            <p:ph idx="1" type="body"/>
          </p:nvPr>
        </p:nvSpPr>
        <p:spPr>
          <a:xfrm rot="5400000">
            <a:off x="546100" y="292100"/>
            <a:ext cx="6013450" cy="57340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50"/>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5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 type="body"/>
          </p:nvPr>
        </p:nvSpPr>
        <p:spPr>
          <a:xfrm rot="5400000">
            <a:off x="2425700" y="58737"/>
            <a:ext cx="4367212" cy="78470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51"/>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2"/>
          <p:cNvSpPr/>
          <p:nvPr>
            <p:ph idx="2" type="pic"/>
          </p:nvPr>
        </p:nvSpPr>
        <p:spPr>
          <a:xfrm>
            <a:off x="1792288" y="612775"/>
            <a:ext cx="5486400" cy="4114800"/>
          </a:xfrm>
          <a:prstGeom prst="rect">
            <a:avLst/>
          </a:prstGeom>
          <a:noFill/>
          <a:ln>
            <a:noFill/>
          </a:ln>
        </p:spPr>
      </p:sp>
      <p:sp>
        <p:nvSpPr>
          <p:cNvPr id="62" name="Google Shape;62;p5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52"/>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2"/>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8" name="Google Shape;68;p5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9" name="Google Shape;69;p53"/>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3"/>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54"/>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54"/>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7.png"/><Relationship Id="rId2" Type="http://schemas.openxmlformats.org/officeDocument/2006/relationships/image" Target="../media/image12.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ckground" id="10" name="Google Shape;10;p43"/>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logo-white" id="11" name="Google Shape;11;p43"/>
          <p:cNvPicPr preferRelativeResize="0"/>
          <p:nvPr/>
        </p:nvPicPr>
        <p:blipFill rotWithShape="1">
          <a:blip r:embed="rId2">
            <a:alphaModFix/>
          </a:blip>
          <a:srcRect b="0" l="0" r="0" t="0"/>
          <a:stretch/>
        </p:blipFill>
        <p:spPr>
          <a:xfrm>
            <a:off x="5364162" y="1773237"/>
            <a:ext cx="3600450" cy="3254375"/>
          </a:xfrm>
          <a:prstGeom prst="rect">
            <a:avLst/>
          </a:prstGeom>
          <a:noFill/>
          <a:ln>
            <a:noFill/>
          </a:ln>
        </p:spPr>
      </p:pic>
      <p:sp>
        <p:nvSpPr>
          <p:cNvPr id="12" name="Google Shape;12;p43"/>
          <p:cNvSpPr txBox="1"/>
          <p:nvPr/>
        </p:nvSpPr>
        <p:spPr>
          <a:xfrm>
            <a:off x="1187450" y="4838700"/>
            <a:ext cx="3529012"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 name="Google Shape;13;p4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14" name="Google Shape;14;p4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pic>
        <p:nvPicPr>
          <p:cNvPr descr="griffin_powerpoint_theme" id="19" name="Google Shape;19;p45"/>
          <p:cNvPicPr preferRelativeResize="0"/>
          <p:nvPr/>
        </p:nvPicPr>
        <p:blipFill rotWithShape="1">
          <a:blip r:embed="rId1">
            <a:alphaModFix/>
          </a:blip>
          <a:srcRect b="0" l="0" r="0" t="0"/>
          <a:stretch/>
        </p:blipFill>
        <p:spPr>
          <a:xfrm>
            <a:off x="0" y="0"/>
            <a:ext cx="9144000" cy="1801812"/>
          </a:xfrm>
          <a:prstGeom prst="rect">
            <a:avLst/>
          </a:prstGeom>
          <a:noFill/>
          <a:ln>
            <a:noFill/>
          </a:ln>
        </p:spPr>
      </p:pic>
      <p:pic>
        <p:nvPicPr>
          <p:cNvPr descr="logo-darkblue" id="20" name="Google Shape;20;p45"/>
          <p:cNvPicPr preferRelativeResize="0"/>
          <p:nvPr/>
        </p:nvPicPr>
        <p:blipFill rotWithShape="1">
          <a:blip r:embed="rId2">
            <a:alphaModFix/>
          </a:blip>
          <a:srcRect b="0" l="0" r="0" t="0"/>
          <a:stretch/>
        </p:blipFill>
        <p:spPr>
          <a:xfrm>
            <a:off x="179387" y="5949950"/>
            <a:ext cx="857250" cy="771525"/>
          </a:xfrm>
          <a:prstGeom prst="rect">
            <a:avLst/>
          </a:prstGeom>
          <a:noFill/>
          <a:ln>
            <a:noFill/>
          </a:ln>
        </p:spPr>
      </p:pic>
      <p:sp>
        <p:nvSpPr>
          <p:cNvPr id="21" name="Google Shape;21;p45"/>
          <p:cNvSpPr txBox="1"/>
          <p:nvPr/>
        </p:nvSpPr>
        <p:spPr>
          <a:xfrm>
            <a:off x="2843212" y="6453187"/>
            <a:ext cx="2736850"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4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23" name="Google Shape;23;p4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
        <p:nvSpPr>
          <p:cNvPr id="24" name="Google Shape;24;p45"/>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4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31" name="Google Shape;31;p47"/>
          <p:cNvSpPr txBox="1"/>
          <p:nvPr>
            <p:ph idx="11" type="ftr"/>
          </p:nvPr>
        </p:nvSpPr>
        <p:spPr>
          <a:xfrm>
            <a:off x="2700337" y="6488112"/>
            <a:ext cx="5616575" cy="323850"/>
          </a:xfrm>
          <a:prstGeom prst="rect">
            <a:avLst/>
          </a:prstGeom>
          <a:noFill/>
          <a:ln>
            <a:noFill/>
          </a:ln>
        </p:spPr>
        <p:txBody>
          <a:bodyPr anchorCtr="0" anchor="t" bIns="72000" lIns="72000" spcFirstLastPara="1" rIns="72000" wrap="square" tIns="72000">
            <a:noAutofit/>
          </a:bodyPr>
          <a:lstStyle>
            <a:lvl1pPr lvl="0" marR="0" rtl="0" algn="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2" name="Google Shape;32;p47"/>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33" name="Google Shape;33;p4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pic>
        <p:nvPicPr>
          <p:cNvPr descr="griffin_powerpoint_theme" id="34" name="Google Shape;34;p47"/>
          <p:cNvPicPr preferRelativeResize="0"/>
          <p:nvPr/>
        </p:nvPicPr>
        <p:blipFill rotWithShape="1">
          <a:blip r:embed="rId1">
            <a:alphaModFix/>
          </a:blip>
          <a:srcRect b="0" l="0" r="0" t="0"/>
          <a:stretch/>
        </p:blipFill>
        <p:spPr>
          <a:xfrm>
            <a:off x="0" y="0"/>
            <a:ext cx="9144000" cy="1801812"/>
          </a:xfrm>
          <a:prstGeom prst="rect">
            <a:avLst/>
          </a:prstGeom>
          <a:noFill/>
          <a:ln>
            <a:noFill/>
          </a:ln>
        </p:spPr>
      </p:pic>
      <p:pic>
        <p:nvPicPr>
          <p:cNvPr descr="logo-darkblue" id="35" name="Google Shape;35;p47"/>
          <p:cNvPicPr preferRelativeResize="0"/>
          <p:nvPr/>
        </p:nvPicPr>
        <p:blipFill rotWithShape="1">
          <a:blip r:embed="rId2">
            <a:alphaModFix/>
          </a:blip>
          <a:srcRect b="0" l="0" r="0" t="0"/>
          <a:stretch/>
        </p:blipFill>
        <p:spPr>
          <a:xfrm>
            <a:off x="179387" y="5949950"/>
            <a:ext cx="857250" cy="771525"/>
          </a:xfrm>
          <a:prstGeom prst="rect">
            <a:avLst/>
          </a:prstGeom>
          <a:noFill/>
          <a:ln>
            <a:noFill/>
          </a:ln>
        </p:spPr>
      </p:pic>
      <p:sp>
        <p:nvSpPr>
          <p:cNvPr id="36" name="Google Shape;36;p47"/>
          <p:cNvSpPr txBox="1"/>
          <p:nvPr/>
        </p:nvSpPr>
        <p:spPr>
          <a:xfrm>
            <a:off x="2843212" y="6453187"/>
            <a:ext cx="2736850"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684212" y="1376362"/>
            <a:ext cx="7581900" cy="1403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66"/>
              </a:buClr>
              <a:buSzPts val="3600"/>
              <a:buFont typeface="Arial"/>
              <a:buNone/>
            </a:pPr>
            <a:r>
              <a:rPr b="1" i="0" lang="en-US" sz="3600" u="none">
                <a:solidFill>
                  <a:srgbClr val="000066"/>
                </a:solidFill>
                <a:latin typeface="Arial"/>
                <a:ea typeface="Arial"/>
                <a:cs typeface="Arial"/>
                <a:sym typeface="Arial"/>
              </a:rPr>
              <a:t>CHƯƠNG 8: KIỂM THỬ DỰA TRÊN MÔ HÌNH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2.3. Biểu đồ trạng thái</a:t>
            </a:r>
            <a:endParaRPr/>
          </a:p>
        </p:txBody>
      </p:sp>
      <p:sp>
        <p:nvSpPr>
          <p:cNvPr id="167" name="Google Shape;167;p1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Ví dụ về biểu đồ trạng thái</a:t>
            </a:r>
            <a:endParaRPr/>
          </a:p>
        </p:txBody>
      </p:sp>
      <p:sp>
        <p:nvSpPr>
          <p:cNvPr id="168" name="Google Shape;168;p1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69" name="Google Shape;169;p10"/>
          <p:cNvPicPr preferRelativeResize="0"/>
          <p:nvPr/>
        </p:nvPicPr>
        <p:blipFill rotWithShape="1">
          <a:blip r:embed="rId3">
            <a:alphaModFix/>
          </a:blip>
          <a:srcRect b="0" l="0" r="0" t="0"/>
          <a:stretch/>
        </p:blipFill>
        <p:spPr>
          <a:xfrm>
            <a:off x="647700" y="2622550"/>
            <a:ext cx="7272337" cy="3309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2.4. Máy trạng thái UML</a:t>
            </a:r>
            <a:endParaRPr/>
          </a:p>
        </p:txBody>
      </p:sp>
      <p:sp>
        <p:nvSpPr>
          <p:cNvPr id="175" name="Google Shape;175;p1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Máy trạng thái UML được sử dụng để đặc tả hành vi động (chuyển trạng thái) của các lớp đối tượng, các ca sử dụng (use cases), các hệ thống con và thậm chí là toàn bộ hệ thống.</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Máy  trạng thái UML thường được sử dụng cho các lớp đối tượng. </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76" name="Google Shape;176;p1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182" name="Google Shape;182;p1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Máy trạng thái UML đặc tả hành vi của  hệ thống quản lý bán hàng.</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83" name="Google Shape;183;p1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84" name="Google Shape;184;p12"/>
          <p:cNvPicPr preferRelativeResize="0"/>
          <p:nvPr/>
        </p:nvPicPr>
        <p:blipFill rotWithShape="1">
          <a:blip r:embed="rId3">
            <a:alphaModFix/>
          </a:blip>
          <a:srcRect b="0" l="0" r="0" t="0"/>
          <a:stretch/>
        </p:blipFill>
        <p:spPr>
          <a:xfrm>
            <a:off x="1150937" y="2981325"/>
            <a:ext cx="6661150" cy="31353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2.5. Các phương pháp đặc tả khác</a:t>
            </a:r>
            <a:endParaRPr/>
          </a:p>
        </p:txBody>
      </p:sp>
      <p:sp>
        <p:nvSpPr>
          <p:cNvPr id="190" name="Google Shape;190;p13"/>
          <p:cNvSpPr txBox="1"/>
          <p:nvPr>
            <p:ph idx="1" type="body"/>
          </p:nvPr>
        </p:nvSpPr>
        <p:spPr>
          <a:xfrm>
            <a:off x="611187" y="15573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Một số phương pháp đặc tả phổ biến như: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Mạng Petri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Chuỗi Markov</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Văn phạm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Bảng quyết định/cây quyết định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Ngôn ngữ ràng buộc đối tượng (OCL)</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ngôn ngữ đặc tả đại số (Z, OBJ, v.v.), v.v.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Phụ thuộc vào phương pháp và công cụ kiểm thử, chúng ta sẽ lựa chọn phương pháp đặc tả hệ thống tương ứng.</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91" name="Google Shape;191;p1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Sinh các ca kiểm thử từ mô hình</a:t>
            </a:r>
            <a:endParaRPr/>
          </a:p>
        </p:txBody>
      </p:sp>
      <p:sp>
        <p:nvSpPr>
          <p:cNvPr id="199" name="Google Shape;199;p1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mô hình được đặc tả bằng FSM, chúng ta có thể duyệt ngẫu nhiên trên FSM thông qua các trạng thái và các chuyển trạng thái giữa chúng.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Một đường đi từ trạng thái khởi tạo đến một trạng thái kết thúc tương ứng với một ca kiểm thử chúng ta muốn tạo ra.</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00" name="Google Shape;200;p1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 calcmode="lin" valueType="num">
                                      <p:cBhvr additive="base">
                                        <p:cTn dur="500"/>
                                        <p:tgtEl>
                                          <p:spTgt spid="1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 calcmode="lin" valueType="num">
                                      <p:cBhvr additive="base">
                                        <p:cTn dur="500"/>
                                        <p:tgtEl>
                                          <p:spTgt spid="19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 calcmode="lin" valueType="num">
                                      <p:cBhvr additive="base">
                                        <p:cTn dur="500"/>
                                        <p:tgtEl>
                                          <p:spTgt spid="19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208" name="Google Shape;208;p1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Đường đi trong máy hữu hạn trạng thái</a:t>
            </a:r>
            <a:endParaRPr/>
          </a:p>
        </p:txBody>
      </p:sp>
      <p:sp>
        <p:nvSpPr>
          <p:cNvPr id="209" name="Google Shape;209;p1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10" name="Google Shape;210;p15"/>
          <p:cNvPicPr preferRelativeResize="0"/>
          <p:nvPr/>
        </p:nvPicPr>
        <p:blipFill rotWithShape="1">
          <a:blip r:embed="rId3">
            <a:alphaModFix/>
          </a:blip>
          <a:srcRect b="0" l="0" r="0" t="0"/>
          <a:stretch/>
        </p:blipFill>
        <p:spPr>
          <a:xfrm>
            <a:off x="2519362" y="2708275"/>
            <a:ext cx="4738687" cy="321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 (tt)</a:t>
            </a:r>
            <a:endParaRPr/>
          </a:p>
        </p:txBody>
      </p:sp>
      <p:sp>
        <p:nvSpPr>
          <p:cNvPr id="216" name="Google Shape;216;p1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Sinh các đường đi từ máy hữu hạn trạng thái</a:t>
            </a:r>
            <a:endParaRPr/>
          </a:p>
        </p:txBody>
      </p:sp>
      <p:sp>
        <p:nvSpPr>
          <p:cNvPr id="217" name="Google Shape;217;p1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18" name="Google Shape;218;p16"/>
          <p:cNvPicPr preferRelativeResize="0"/>
          <p:nvPr/>
        </p:nvPicPr>
        <p:blipFill rotWithShape="1">
          <a:blip r:embed="rId3">
            <a:alphaModFix/>
          </a:blip>
          <a:srcRect b="0" l="0" r="0" t="0"/>
          <a:stretch/>
        </p:blipFill>
        <p:spPr>
          <a:xfrm>
            <a:off x="935037" y="2781300"/>
            <a:ext cx="6373812" cy="2339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Sinh các ca kiểm thử từ mô hình</a:t>
            </a:r>
            <a:endParaRPr/>
          </a:p>
        </p:txBody>
      </p:sp>
      <p:sp>
        <p:nvSpPr>
          <p:cNvPr id="224" name="Google Shape;224;p1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mỗi đường đi, chúng ta sẽ sinh các đầu vào cho ca kiểm  thử tương ứng.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Chúng ta có thể chọn ngẫu nhiên hoặc sử dụng các thuật toán giải các hệ phương trình ứng với các điều kiện từ dãy các trạng thái của đường đi này.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Bộ đầu vào có được đảm bảo điều kiện đường đi tương ứng sẽ được thực thi khi chạy chương trình. </a:t>
            </a:r>
            <a:endParaRPr/>
          </a:p>
        </p:txBody>
      </p:sp>
      <p:sp>
        <p:nvSpPr>
          <p:cNvPr id="225" name="Google Shape;225;p1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400"/>
              <a:buFont typeface="Arial"/>
              <a:buNone/>
            </a:pPr>
            <a:r>
              <a:rPr b="1" i="0" lang="en-US" sz="2400" u="none">
                <a:solidFill>
                  <a:srgbClr val="000066"/>
                </a:solidFill>
                <a:latin typeface="Arial"/>
                <a:ea typeface="Arial"/>
                <a:cs typeface="Arial"/>
                <a:sym typeface="Arial"/>
              </a:rPr>
              <a:t>4. Sinh đầu ra mong muốn cho các ca kiểm thử</a:t>
            </a:r>
            <a:br>
              <a:rPr b="1" i="0" lang="en-US" sz="2400" u="none">
                <a:solidFill>
                  <a:srgbClr val="000066"/>
                </a:solidFill>
                <a:latin typeface="Arial"/>
                <a:ea typeface="Arial"/>
                <a:cs typeface="Arial"/>
                <a:sym typeface="Arial"/>
              </a:rPr>
            </a:br>
            <a:endParaRPr/>
          </a:p>
        </p:txBody>
      </p:sp>
      <p:sp>
        <p:nvSpPr>
          <p:cNvPr id="231" name="Google Shape;231;p18"/>
          <p:cNvSpPr txBox="1"/>
          <p:nvPr>
            <p:ph idx="1" type="body"/>
          </p:nvPr>
        </p:nvSpPr>
        <p:spPr>
          <a:xfrm>
            <a:off x="755650" y="16287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có được một ca kiểm thử hoàn chỉnh, chúng ta cần tính được giá trị đầu ra mong đợi để so sánh với giá trị thực khi chạy chương trình ứng với bộ đầu vào tương ứng.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phương pháp tính giá trị đầu ra mong muốn: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 Được thực hiện thủ công dựa vào tri thức của người kiểm thử đối với hệ thống.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Tự động tính giá trị đầu ra mong muốn đang là một bài toán khó và chưa có giải pháp thỏa đáng. </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32" name="Google Shape;232;p1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Thực hiện các ca kiểm thử</a:t>
            </a:r>
            <a:endParaRPr/>
          </a:p>
        </p:txBody>
      </p:sp>
      <p:sp>
        <p:nvSpPr>
          <p:cNvPr id="240" name="Google Shape;240;p19"/>
          <p:cNvSpPr txBox="1"/>
          <p:nvPr>
            <p:ph idx="1" type="body"/>
          </p:nvPr>
        </p:nvSpPr>
        <p:spPr>
          <a:xfrm>
            <a:off x="684212" y="180816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Tiến hành cài đặt hệ thống dựa trên mô hình đã được đặc tả.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Khi đã cài đặt xong chương trình, chúng ta sẽ tiến hành thực thi các ca kiểm thử.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Thực hiện thủ công hoặc tự động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41" name="Google Shape;241;p1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Nội dung</a:t>
            </a:r>
            <a:endParaRPr/>
          </a:p>
        </p:txBody>
      </p:sp>
      <p:sp>
        <p:nvSpPr>
          <p:cNvPr id="109" name="Google Shape;109;p2"/>
          <p:cNvSpPr txBox="1"/>
          <p:nvPr>
            <p:ph idx="1" type="body"/>
          </p:nvPr>
        </p:nvSpPr>
        <p:spPr>
          <a:xfrm>
            <a:off x="431800" y="1557337"/>
            <a:ext cx="8321675" cy="436721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30000"/>
              </a:lnSpc>
              <a:spcBef>
                <a:spcPts val="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Khái niệm về kiểm thử dựa trên mô hình</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Các phương pháp đặc tả mô hình</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Sinh các ca kiểm thử từ mô hình</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Sinh đầu ra mong muốn cho các ca kiểm thử</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Thực hiện các ca kiểm thử </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Ví dụ minh họa</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Thuận lợi và khó khăn</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Một số công cụ kiểm thử dựa trên mô hình</a:t>
            </a:r>
            <a:endParaRPr/>
          </a:p>
          <a:p>
            <a:pPr indent="-514350" lvl="0" marL="514350" marR="0" rtl="0" algn="l">
              <a:lnSpc>
                <a:spcPct val="130000"/>
              </a:lnSpc>
              <a:spcBef>
                <a:spcPts val="480"/>
              </a:spcBef>
              <a:spcAft>
                <a:spcPts val="0"/>
              </a:spcAft>
              <a:buClr>
                <a:srgbClr val="000090"/>
              </a:buClr>
              <a:buSzPts val="2400"/>
              <a:buFont typeface="Arial"/>
              <a:buAutoNum type="arabicPeriod"/>
            </a:pPr>
            <a:r>
              <a:rPr b="0" i="0" lang="en-US" sz="2400" u="none" cap="none" strike="noStrike">
                <a:solidFill>
                  <a:srgbClr val="000066"/>
                </a:solidFill>
                <a:latin typeface="Arial"/>
                <a:ea typeface="Arial"/>
                <a:cs typeface="Arial"/>
                <a:sym typeface="Arial"/>
              </a:rPr>
              <a:t>Tổng kết</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10" name="Google Shape;110;p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Thực hiện các ca kiểm thử</a:t>
            </a:r>
            <a:endParaRPr/>
          </a:p>
        </p:txBody>
      </p:sp>
      <p:sp>
        <p:nvSpPr>
          <p:cNvPr id="247" name="Google Shape;247;p20"/>
          <p:cNvSpPr txBox="1"/>
          <p:nvPr>
            <p:ph idx="1" type="body"/>
          </p:nvPr>
        </p:nvSpPr>
        <p:spPr>
          <a:xfrm>
            <a:off x="611187" y="173672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Kết quả của việc kiểm thử sẽ được phân tích nhằm xác định các bước tiếp theo.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Một trong những tình huống có thể xảy ra là thiết kế có thể sai và  chúng ta cần quay lại bước xây dựng  mô hình để chỉnh sửa lại nó.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Chúng ta phải thực hiện lại tất cả các bước của phương pháp kiểm thử dựa trên mô hình.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Tình huống thường gặp là kết  quả kiểm thử cho chúng  ta biết các lỗi lập trình. Trong trường hợp này, chúng ta tiến hành sửa lại mã nguồn và thực hiện lại tất cả các ca kiểm thử.</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48" name="Google Shape;248;p2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6. Ví dụ minh họa</a:t>
            </a:r>
            <a:endParaRPr/>
          </a:p>
        </p:txBody>
      </p:sp>
      <p:sp>
        <p:nvSpPr>
          <p:cNvPr id="254" name="Google Shape;254;p2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Áp dụng phương pháp kiểm thử dựa trên mô hình nhằm kiểm thử tính đúng đắn của việc cài đặt trang Web đăng nhập cho hệ thống đăng ký môn học so với thiết kế của nó.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bước thực hiện: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Kỹ thuật đặc tả hệ thống bằng DFA</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Sinh các ca kiểm thử từ DFA</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Thực hiện các ca kiểm thử để phát hiện các lỗi cài đặt</a:t>
            </a:r>
            <a:endParaRPr/>
          </a:p>
        </p:txBody>
      </p:sp>
      <p:sp>
        <p:nvSpPr>
          <p:cNvPr id="255" name="Google Shape;255;p2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Đặc tả hệ thống</a:t>
            </a:r>
            <a:endParaRPr/>
          </a:p>
        </p:txBody>
      </p:sp>
      <p:sp>
        <p:nvSpPr>
          <p:cNvPr id="261" name="Google Shape;261;p2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Đặc tả DFA cho trang đăng nhập của Hệ thống đăng ký môn học</a:t>
            </a:r>
            <a:endParaRPr/>
          </a:p>
        </p:txBody>
      </p:sp>
      <p:sp>
        <p:nvSpPr>
          <p:cNvPr id="262" name="Google Shape;262;p2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63" name="Google Shape;263;p22"/>
          <p:cNvPicPr preferRelativeResize="0"/>
          <p:nvPr/>
        </p:nvPicPr>
        <p:blipFill rotWithShape="1">
          <a:blip r:embed="rId3">
            <a:alphaModFix/>
          </a:blip>
          <a:srcRect b="0" l="0" r="0" t="0"/>
          <a:stretch/>
        </p:blipFill>
        <p:spPr>
          <a:xfrm>
            <a:off x="922337" y="2887662"/>
            <a:ext cx="7372350" cy="2190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Đặc tả hệ thống (tt)</a:t>
            </a:r>
            <a:endParaRPr/>
          </a:p>
        </p:txBody>
      </p:sp>
      <p:sp>
        <p:nvSpPr>
          <p:cNvPr id="269" name="Google Shape;269;p2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Biểu diễn DFA cho trang đăng nhập bằng Excel</a:t>
            </a:r>
            <a:endParaRPr/>
          </a:p>
        </p:txBody>
      </p:sp>
      <p:sp>
        <p:nvSpPr>
          <p:cNvPr id="270" name="Google Shape;270;p2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71" name="Google Shape;271;p23"/>
          <p:cNvPicPr preferRelativeResize="0"/>
          <p:nvPr/>
        </p:nvPicPr>
        <p:blipFill rotWithShape="1">
          <a:blip r:embed="rId3">
            <a:alphaModFix/>
          </a:blip>
          <a:srcRect b="0" l="0" r="0" t="0"/>
          <a:stretch/>
        </p:blipFill>
        <p:spPr>
          <a:xfrm>
            <a:off x="719137" y="2673350"/>
            <a:ext cx="7513637" cy="262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Sinh các ca kiểm thử</a:t>
            </a:r>
            <a:endParaRPr/>
          </a:p>
        </p:txBody>
      </p:sp>
      <p:sp>
        <p:nvSpPr>
          <p:cNvPr id="277" name="Google Shape;277;p24"/>
          <p:cNvSpPr txBox="1"/>
          <p:nvPr>
            <p:ph idx="1" type="body"/>
          </p:nvPr>
        </p:nvSpPr>
        <p:spPr>
          <a:xfrm>
            <a:off x="684212" y="18446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Mỗi ca kiểm thử là một đường đi từ trạng thái ban đầu đến một trạng thái kết thúc của hệ thống. Mỗi ca kiểm thử phải có ít nhất một phép chuyển trạng thái.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a:t>
            </a:r>
            <a:r>
              <a:rPr b="0" i="1" lang="en-US" sz="2000" u="none" cap="none" strike="noStrike">
                <a:solidFill>
                  <a:srgbClr val="000066"/>
                </a:solidFill>
                <a:latin typeface="Arial"/>
                <a:ea typeface="Arial"/>
                <a:cs typeface="Arial"/>
                <a:sym typeface="Arial"/>
              </a:rPr>
              <a:t>S_index*t_usrname=username*c_submit=error_log </a:t>
            </a:r>
            <a:endParaRPr b="0" i="1" sz="2000" u="none" cap="none" strike="noStrike">
              <a:solidFill>
                <a:srgbClr val="000066"/>
              </a:solidFill>
              <a:latin typeface="Arial"/>
              <a:ea typeface="Arial"/>
              <a:cs typeface="Arial"/>
              <a:sym typeface="Arial"/>
            </a:endParaRPr>
          </a:p>
          <a:p>
            <a:pPr indent="-192086" lvl="1" marL="568325" marR="0" rtl="0" algn="l">
              <a:lnSpc>
                <a:spcPct val="150000"/>
              </a:lnSpc>
              <a:spcBef>
                <a:spcPts val="400"/>
              </a:spcBef>
              <a:spcAft>
                <a:spcPts val="0"/>
              </a:spcAft>
              <a:buClr>
                <a:srgbClr val="000090"/>
              </a:buClr>
              <a:buSzPts val="2000"/>
              <a:buFont typeface="Noto Sans Symbols"/>
              <a:buNone/>
            </a:pPr>
            <a:r>
              <a:rPr b="0" i="0" lang="en-US" sz="2000" u="none" cap="none" strike="noStrike">
                <a:solidFill>
                  <a:srgbClr val="000066"/>
                </a:solidFill>
                <a:latin typeface="Arial"/>
                <a:ea typeface="Arial"/>
                <a:cs typeface="Arial"/>
                <a:sym typeface="Arial"/>
              </a:rPr>
              <a:t>là một ca kiểm thử</a:t>
            </a:r>
            <a:endParaRPr/>
          </a:p>
        </p:txBody>
      </p:sp>
      <p:sp>
        <p:nvSpPr>
          <p:cNvPr id="278" name="Google Shape;278;p2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Sinh các ca kiểm thử</a:t>
            </a:r>
            <a:endParaRPr/>
          </a:p>
        </p:txBody>
      </p:sp>
      <p:sp>
        <p:nvSpPr>
          <p:cNvPr id="286" name="Google Shape;286;p2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FF0000"/>
                </a:solidFill>
                <a:latin typeface="Arial"/>
                <a:ea typeface="Arial"/>
                <a:cs typeface="Arial"/>
                <a:sym typeface="Arial"/>
              </a:rPr>
              <a:t>Làm thế nào để sinh ra các ca kiểm thử có khả năng phát hiện tối đa các lỗi?</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Chúng ta cần xác định tiêu chí của phương pháp sinh các ca kiểm thử từ đặc tả hệ thống.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Tất cả các trạng thái phải xuất hiện ít nhất một lần trong tất cả các ca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Hoặc tất cả các phép chuyển trạng thái phải xuất hiện ít nhất một  lần trong tất cả các ca kiểm thử, v.v. </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87" name="Google Shape;287;p2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Sinh các ca kiểm thử</a:t>
            </a:r>
            <a:endParaRPr/>
          </a:p>
        </p:txBody>
      </p:sp>
      <p:sp>
        <p:nvSpPr>
          <p:cNvPr id="295" name="Google Shape;295;p2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Sử dụng tiêu chí 2, chúng ta sẽ sinh ra được 7 ca kiểm thử ứng với đặc tả DFA .</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96" name="Google Shape;296;p2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97" name="Google Shape;297;p26"/>
          <p:cNvPicPr preferRelativeResize="0"/>
          <p:nvPr/>
        </p:nvPicPr>
        <p:blipFill rotWithShape="1">
          <a:blip r:embed="rId3">
            <a:alphaModFix/>
          </a:blip>
          <a:srcRect b="0" l="0" r="0" t="0"/>
          <a:stretch/>
        </p:blipFill>
        <p:spPr>
          <a:xfrm>
            <a:off x="1295400" y="3321050"/>
            <a:ext cx="7100887" cy="17224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Sinh các ca kiểm thử (tt)</a:t>
            </a:r>
            <a:endParaRPr/>
          </a:p>
        </p:txBody>
      </p:sp>
      <p:sp>
        <p:nvSpPr>
          <p:cNvPr id="303" name="Google Shape;303;p2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304" name="Google Shape;304;p27"/>
          <p:cNvPicPr preferRelativeResize="0"/>
          <p:nvPr/>
        </p:nvPicPr>
        <p:blipFill rotWithShape="1">
          <a:blip r:embed="rId3">
            <a:alphaModFix/>
          </a:blip>
          <a:srcRect b="0" l="0" r="0" t="0"/>
          <a:stretch/>
        </p:blipFill>
        <p:spPr>
          <a:xfrm>
            <a:off x="503237" y="1881187"/>
            <a:ext cx="8329612" cy="32242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Thực hiện các ca kiểm thử</a:t>
            </a:r>
            <a:endParaRPr/>
          </a:p>
        </p:txBody>
      </p:sp>
      <p:sp>
        <p:nvSpPr>
          <p:cNvPr id="310" name="Google Shape;310;p28"/>
          <p:cNvSpPr txBox="1"/>
          <p:nvPr>
            <p:ph idx="1" type="body"/>
          </p:nvPr>
        </p:nvSpPr>
        <p:spPr>
          <a:xfrm>
            <a:off x="684212"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Sử dụng công cụ Selenium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 Cung cấp các ca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Tên miền (hoặc url) của trang Web cần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Selenium sẽ thực thi hệ thống và lấy các thông tin về các phần tử của trang Web tương ứng với mỗi trạng thái của hệ thống.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Với mỗi ca kiểm thử, bắt đầu từ trạng thái khởi tạo, ứng với từng sự kiện của hệ thống như: click (</a:t>
            </a:r>
            <a:r>
              <a:rPr b="0" i="1" lang="en-US" sz="2000" u="none" cap="none" strike="noStrike">
                <a:solidFill>
                  <a:srgbClr val="000066"/>
                </a:solidFill>
                <a:latin typeface="Arial"/>
                <a:ea typeface="Arial"/>
                <a:cs typeface="Arial"/>
                <a:sym typeface="Arial"/>
              </a:rPr>
              <a:t>c_submit, c_back </a:t>
            </a:r>
            <a:r>
              <a:rPr b="0" i="0" lang="en-US" sz="2000" u="none" cap="none" strike="noStrike">
                <a:solidFill>
                  <a:srgbClr val="000066"/>
                </a:solidFill>
                <a:latin typeface="Arial"/>
                <a:ea typeface="Arial"/>
                <a:cs typeface="Arial"/>
                <a:sym typeface="Arial"/>
              </a:rPr>
              <a:t>), addtext (</a:t>
            </a:r>
            <a:r>
              <a:rPr b="0" i="1" lang="en-US" sz="2000" u="none" cap="none" strike="noStrike">
                <a:solidFill>
                  <a:srgbClr val="000066"/>
                </a:solidFill>
                <a:latin typeface="Arial"/>
                <a:ea typeface="Arial"/>
                <a:cs typeface="Arial"/>
                <a:sym typeface="Arial"/>
              </a:rPr>
              <a:t>t_usrname, t_passwd </a:t>
            </a:r>
            <a:r>
              <a:rPr b="0" i="0" lang="en-US" sz="2000" u="none" cap="none" strike="noStrike">
                <a:solidFill>
                  <a:srgbClr val="000066"/>
                </a:solidFill>
                <a:latin typeface="Arial"/>
                <a:ea typeface="Arial"/>
                <a:cs typeface="Arial"/>
                <a:sym typeface="Arial"/>
              </a:rPr>
              <a:t>), deltext (</a:t>
            </a:r>
            <a:r>
              <a:rPr b="0" i="1" lang="en-US" sz="2000" u="none" cap="none" strike="noStrike">
                <a:solidFill>
                  <a:srgbClr val="000066"/>
                </a:solidFill>
                <a:latin typeface="Arial"/>
                <a:ea typeface="Arial"/>
                <a:cs typeface="Arial"/>
                <a:sym typeface="Arial"/>
              </a:rPr>
              <a:t>del_usrname, del_passwd </a:t>
            </a:r>
            <a:r>
              <a:rPr b="0" i="0" lang="en-US" sz="2000" u="none" cap="none" strike="noStrike">
                <a:solidFill>
                  <a:srgbClr val="000066"/>
                </a:solidFill>
                <a:latin typeface="Arial"/>
                <a:ea typeface="Arial"/>
                <a:cs typeface="Arial"/>
                <a:sym typeface="Arial"/>
              </a:rPr>
              <a:t>)</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11" name="Google Shape;311;p2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Thực hiện các ca kiểm thử</a:t>
            </a:r>
            <a:endParaRPr/>
          </a:p>
        </p:txBody>
      </p:sp>
      <p:sp>
        <p:nvSpPr>
          <p:cNvPr id="317" name="Google Shape;317;p2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Selenium sẽ xác định trạng thái tiếp theo của hệ thống.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Nếu trạng thái này không trùng với trạng thái tiếp theo như trong ca kiểm thử, công cụ này sẽ thông báo có lỗi.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Nếu thực hiện hết các sự kiện của ca kiểm thử và không phát hiện ra lỗi, ca kiểm thử là thỏa mãn.</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18" name="Google Shape;318;p2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1. Khái niệm về kiểm thử dựa trên mô hình</a:t>
            </a:r>
            <a:endParaRPr/>
          </a:p>
        </p:txBody>
      </p:sp>
      <p:sp>
        <p:nvSpPr>
          <p:cNvPr id="116" name="Google Shape;116;p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dựa trên mô hình là một phương pháp kiểm thử nơi mà các ca kiểm thử được sinh ra từ mô hình đặc tả hành vi của hệ thống đang được kiểm thử.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Mô hình này được biểu diễn bằng: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Máy hữu hạn trạng thái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Biểu đồ trạng thái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Máy trạng thái UML</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Bảng quyết định, v.v</a:t>
            </a:r>
            <a:endParaRPr/>
          </a:p>
          <a:p>
            <a:pPr indent="-65087" lvl="1" marL="568325" marR="0" rtl="0" algn="l">
              <a:lnSpc>
                <a:spcPct val="150000"/>
              </a:lnSpc>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17" name="Google Shape;117;p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7. Thuận lợi và khó khăn của kiểm thử dựa trên mô hình</a:t>
            </a:r>
            <a:br>
              <a:rPr b="1" i="0" lang="en-US" sz="2800" u="none">
                <a:solidFill>
                  <a:srgbClr val="000066"/>
                </a:solidFill>
                <a:latin typeface="Arial"/>
                <a:ea typeface="Arial"/>
                <a:cs typeface="Arial"/>
                <a:sym typeface="Arial"/>
              </a:rPr>
            </a:br>
            <a:endParaRPr/>
          </a:p>
        </p:txBody>
      </p:sp>
      <p:sp>
        <p:nvSpPr>
          <p:cNvPr id="324" name="Google Shape;324;p3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1" i="0" lang="en-US" sz="2400" u="none">
                <a:solidFill>
                  <a:srgbClr val="000066"/>
                </a:solidFill>
                <a:latin typeface="Arial"/>
                <a:ea typeface="Arial"/>
                <a:cs typeface="Arial"/>
                <a:sym typeface="Arial"/>
              </a:rPr>
              <a:t>Ưu điểm: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Giảm chi phí và thời gian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Độ bao phủ tốt hơn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Đầy đủ tài liệu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Khả năng sử dụng lại cao</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Hiểu hơn về hệ thống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25" name="Google Shape;325;p3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7. Thuận lợi và khó khăn của kiểm thử dựa trên mô hình</a:t>
            </a:r>
            <a:br>
              <a:rPr b="1" i="0" lang="en-US" sz="2800" u="none">
                <a:solidFill>
                  <a:srgbClr val="000066"/>
                </a:solidFill>
                <a:latin typeface="Arial"/>
                <a:ea typeface="Arial"/>
                <a:cs typeface="Arial"/>
                <a:sym typeface="Arial"/>
              </a:rPr>
            </a:br>
            <a:endParaRPr/>
          </a:p>
        </p:txBody>
      </p:sp>
      <p:sp>
        <p:nvSpPr>
          <p:cNvPr id="331" name="Google Shape;331;p3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1" i="0" lang="en-US" sz="2400" u="none">
                <a:solidFill>
                  <a:srgbClr val="000066"/>
                </a:solidFill>
                <a:latin typeface="Arial"/>
                <a:ea typeface="Arial"/>
                <a:cs typeface="Arial"/>
                <a:sym typeface="Arial"/>
              </a:rPr>
              <a:t>Nhược điểm: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Khó xây dựng mô hình chính xác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Yêu cầu cao về kiểm thử viên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Tạo giá trị đầu ra mong đợi cho các ca kiểm thử là một trong những vấn đề khó khăn nhất của kiểm thử dựa trên mô hình.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Khó khăn trong việc sử  dụng  các  ca  kiểm  thử  được tạo ra từ mô  hình</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32" name="Google Shape;332;p3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8. Một số công cụ kiểm thử dựa trên mô hình</a:t>
            </a:r>
            <a:endParaRPr/>
          </a:p>
        </p:txBody>
      </p:sp>
      <p:sp>
        <p:nvSpPr>
          <p:cNvPr id="338" name="Google Shape;338;p3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AGEDIS</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Spec Explorer</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Conformiq Qtronic</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JCrasher</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Selenium</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SoapUI</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W3af</a:t>
            </a:r>
            <a:endParaRPr/>
          </a:p>
          <a:p>
            <a:pPr indent="-33337" lvl="0" marL="185738" marR="0" rtl="0" algn="l">
              <a:spcBef>
                <a:spcPts val="480"/>
              </a:spcBef>
              <a:spcAft>
                <a:spcPts val="0"/>
              </a:spcAft>
              <a:buClr>
                <a:srgbClr val="000090"/>
              </a:buClr>
              <a:buSzPts val="2400"/>
              <a:buFont typeface="Noto Sans Symbols"/>
              <a:buNone/>
            </a:pPr>
            <a:r>
              <a:t/>
            </a:r>
            <a:endParaRPr b="0" i="1" sz="2400" u="none">
              <a:solidFill>
                <a:srgbClr val="000066"/>
              </a:solidFill>
              <a:latin typeface="Arial"/>
              <a:ea typeface="Arial"/>
              <a:cs typeface="Arial"/>
              <a:sym typeface="Arial"/>
            </a:endParaRPr>
          </a:p>
        </p:txBody>
      </p:sp>
      <p:sp>
        <p:nvSpPr>
          <p:cNvPr id="339" name="Google Shape;339;p3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0" i="1" lang="en-US" sz="2800" u="none">
                <a:solidFill>
                  <a:srgbClr val="000066"/>
                </a:solidFill>
                <a:latin typeface="Arial"/>
                <a:ea typeface="Arial"/>
                <a:cs typeface="Arial"/>
                <a:sym typeface="Arial"/>
              </a:rPr>
              <a:t>AGEDIS</a:t>
            </a:r>
            <a:endParaRPr/>
          </a:p>
        </p:txBody>
      </p:sp>
      <p:sp>
        <p:nvSpPr>
          <p:cNvPr id="345" name="Google Shape;345;p3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AGEDIS là một công cụ kiểm thử dựa trên mô hình. Cho phép:</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Đặc tả mô hình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Tạo các  ca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Thực hiện các ca kiểm thử và các chức năng khác.</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46" name="Google Shape;346;p3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0" i="1" lang="en-US" sz="2800" u="none">
                <a:solidFill>
                  <a:srgbClr val="000066"/>
                </a:solidFill>
                <a:latin typeface="Arial"/>
                <a:ea typeface="Arial"/>
                <a:cs typeface="Arial"/>
                <a:sym typeface="Arial"/>
              </a:rPr>
              <a:t>AGEDIS (tt)</a:t>
            </a:r>
            <a:endParaRPr/>
          </a:p>
        </p:txBody>
      </p:sp>
      <p:sp>
        <p:nvSpPr>
          <p:cNvPr id="352" name="Google Shape;352;p34"/>
          <p:cNvSpPr txBox="1"/>
          <p:nvPr>
            <p:ph idx="1" type="body"/>
          </p:nvPr>
        </p:nvSpPr>
        <p:spPr>
          <a:xfrm>
            <a:off x="431800" y="1808162"/>
            <a:ext cx="7847012" cy="381635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Ba loại thông tin đầu vào của công cụ này nhằm đặc tả hệ thống cần kiểm thử gồm: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Mô hình hành vi của hệ thống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định hướng về việc thực hiện các ca kiểm thử nhằm mô tả quy trình kiểm thử cho hệ thống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định hướng cho việc sinh các ca kiểm thử nhằm mô tả các chiến lược cho mục tiêu này </a:t>
            </a:r>
            <a:endParaRPr/>
          </a:p>
        </p:txBody>
      </p:sp>
      <p:sp>
        <p:nvSpPr>
          <p:cNvPr id="353" name="Google Shape;353;p3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Spec Explorer</a:t>
            </a:r>
            <a:endParaRPr/>
          </a:p>
        </p:txBody>
      </p:sp>
      <p:sp>
        <p:nvSpPr>
          <p:cNvPr id="359" name="Google Shape;359;p3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
        <p:nvSpPr>
          <p:cNvPr id="360" name="Google Shape;360;p3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Spec Explorer là một công cụ kiểm thử dựa trên mô hình được phát triển bởi Microsoft.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Nó được tích hợp trong Visual Studio nhằm: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Tạo mô hình từ chương trình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Phân tích  thăm dò mô hình bằng công  cụ biểu đồ trực quan thông qua việc hiển thị các trạng thái của chương trình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Kiểm tra tính đúng đắn của mô hình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Sinh ra các ca kiểm thử từ mô hình và thực hiện chúng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Conformiq Qtronic</a:t>
            </a:r>
            <a:endParaRPr/>
          </a:p>
        </p:txBody>
      </p:sp>
      <p:sp>
        <p:nvSpPr>
          <p:cNvPr id="366" name="Google Shape;366;p3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Conformiq Qtronic  là một công cụ kiểm thử dựa trên mô hình  cho phép kiểm thử tự động các hệ thống nhúng và các hệ thống giao dịch điện tử.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Mô hình trong công cụ này được đặc tả bằng biểu đồ trạng thái UML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 Hỗ trợ  các ngôn ngữ phổ biến như C/C++, C# và Java.</a:t>
            </a:r>
            <a:endParaRPr/>
          </a:p>
        </p:txBody>
      </p:sp>
      <p:sp>
        <p:nvSpPr>
          <p:cNvPr id="367" name="Google Shape;367;p3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JCrasher</a:t>
            </a:r>
            <a:endParaRPr/>
          </a:p>
        </p:txBody>
      </p:sp>
      <p:sp>
        <p:nvSpPr>
          <p:cNvPr id="373" name="Google Shape;373;p3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JCrasher là một công cụ kiểm thử tự động mạnh mẽ cho ngôn ngữ Java.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Công cụ này kiểm tra dữ liệu của các chương trình Java</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Sinh ra các đoạn mã để tạo ra các đối tượng có kiểu khác nhau để kiểm thử các phương thức public với dữ liệu ngẫu nhiên.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JCrasher cố gắng phát hiện lỗi bằng cách làm chương trình lắng nghe các ngoại lệ được sinh ra khi các chương trình Java được thực thi.</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74" name="Google Shape;374;p3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Selenium</a:t>
            </a:r>
            <a:endParaRPr/>
          </a:p>
        </p:txBody>
      </p:sp>
      <p:sp>
        <p:nvSpPr>
          <p:cNvPr id="382" name="Google Shape;382;p3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Đây là một công cụ hỗ trợ kiểm thử tự động cho các ứng dụng Web.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Selenium hỗ trợ kiểm thử trên hầu hết các trình duyệt phổ biến hiện nay như Firefox, Internet Explorer, Safari, ..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Cũng như các hệ điều hành chủ yếu như Windows, Linux, Mac,...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Selenium cũng hỗ trợ một số lớn các ngôn ngữ lập trình Web phổ biến hiện nay như C#, Java, Perl, PHP, Python, Ruby,...</a:t>
            </a:r>
            <a:endParaRPr/>
          </a:p>
        </p:txBody>
      </p:sp>
      <p:sp>
        <p:nvSpPr>
          <p:cNvPr id="383" name="Google Shape;383;p3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SoapUI</a:t>
            </a:r>
            <a:endParaRPr/>
          </a:p>
        </p:txBody>
      </p:sp>
      <p:sp>
        <p:nvSpPr>
          <p:cNvPr id="389" name="Google Shape;389;p39"/>
          <p:cNvSpPr txBox="1"/>
          <p:nvPr>
            <p:ph idx="1" type="body"/>
          </p:nvPr>
        </p:nvSpPr>
        <p:spPr>
          <a:xfrm>
            <a:off x="611187" y="14128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Công cụ này được sử dụng chủ yếu cho kiểm thử chức năng các dịch vụ Web.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SoapUI có giao diện đồ họa dễ sử dụng giúp người dùng dễ dàng giúp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Tạo ra các kịch bản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Thực hiện việc kiểm thử chức năng, kiểm thử hồi quy một cách tự động và cực kỳ nhanh chóng.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Chúng ta có thể sử dụng ngôn ngữ/thư viện Groovy/Javascript để lập trình thêm các tình huống kiểm thử đối với các chức năng khó.</a:t>
            </a:r>
            <a:endParaRPr/>
          </a:p>
        </p:txBody>
      </p:sp>
      <p:sp>
        <p:nvSpPr>
          <p:cNvPr id="390" name="Google Shape;390;p3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Quy trình kiểm thử dựa trên mô hình </a:t>
            </a:r>
            <a:endParaRPr/>
          </a:p>
        </p:txBody>
      </p:sp>
      <p:sp>
        <p:nvSpPr>
          <p:cNvPr id="123" name="Google Shape;123;p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24" name="Google Shape;124;p4"/>
          <p:cNvPicPr preferRelativeResize="0"/>
          <p:nvPr>
            <p:ph idx="1" type="body"/>
          </p:nvPr>
        </p:nvPicPr>
        <p:blipFill rotWithShape="1">
          <a:blip r:embed="rId3">
            <a:alphaModFix/>
          </a:blip>
          <a:srcRect b="0" l="0" r="0" t="0"/>
          <a:stretch/>
        </p:blipFill>
        <p:spPr>
          <a:xfrm>
            <a:off x="1187450" y="1798637"/>
            <a:ext cx="6843712" cy="43672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W3af</a:t>
            </a:r>
            <a:endParaRPr/>
          </a:p>
        </p:txBody>
      </p:sp>
      <p:sp>
        <p:nvSpPr>
          <p:cNvPr id="396" name="Google Shape;396;p4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W3af (Web Application Attack and Audit Framework) là một công cụ hỗ trợ kiểm thử bảo mật cho các ứng dụng Web.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Đầu vào của công cụ này là địa chỉ của ứng dụng Web cần kiểm thử và cấu hình cho chiến lược kiểm thử ứng dụng này.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Đầu ra của nó là một báo cáo về các lỗ hổng bảo mật tiềm ẩn cần khắc phục của ứng dụng.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397" name="Google Shape;397;p4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9. Tổng kết</a:t>
            </a:r>
            <a:endParaRPr/>
          </a:p>
        </p:txBody>
      </p:sp>
      <p:sp>
        <p:nvSpPr>
          <p:cNvPr id="403" name="Google Shape;403;p4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404" name="Google Shape;404;p41"/>
          <p:cNvPicPr preferRelativeResize="0"/>
          <p:nvPr>
            <p:ph idx="1" type="body"/>
          </p:nvPr>
        </p:nvPicPr>
        <p:blipFill rotWithShape="1">
          <a:blip r:embed="rId3">
            <a:alphaModFix/>
          </a:blip>
          <a:srcRect b="0" l="0" r="0" t="0"/>
          <a:stretch/>
        </p:blipFill>
        <p:spPr>
          <a:xfrm>
            <a:off x="1042987" y="2024062"/>
            <a:ext cx="6172200" cy="3054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593725" y="0"/>
            <a:ext cx="8091487" cy="7778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THE END</a:t>
            </a:r>
            <a:endParaRPr/>
          </a:p>
        </p:txBody>
      </p:sp>
      <p:sp>
        <p:nvSpPr>
          <p:cNvPr id="410" name="Google Shape;410;p42"/>
          <p:cNvSpPr txBox="1"/>
          <p:nvPr>
            <p:ph idx="1" type="body"/>
          </p:nvPr>
        </p:nvSpPr>
        <p:spPr>
          <a:xfrm>
            <a:off x="2954337" y="2744787"/>
            <a:ext cx="4149725" cy="1323975"/>
          </a:xfrm>
          <a:prstGeom prst="rect">
            <a:avLst/>
          </a:prstGeom>
          <a:noFill/>
          <a:ln>
            <a:noFill/>
          </a:ln>
          <a:effectLst>
            <a:outerShdw blurRad="63500" dir="18900000" dist="107763">
              <a:schemeClr val="lt2">
                <a:alpha val="49803"/>
              </a:schemeClr>
            </a:outerShdw>
          </a:effectLst>
        </p:spPr>
        <p:txBody>
          <a:bodyPr anchorCtr="0" anchor="t" bIns="45700" lIns="91425" spcFirstLastPara="1" rIns="91425" wrap="square" tIns="45700">
            <a:noAutofit/>
          </a:bodyPr>
          <a:lstStyle/>
          <a:p>
            <a:pPr indent="-185737" lvl="0" marL="185737" rtl="0" algn="l">
              <a:lnSpc>
                <a:spcPct val="100000"/>
              </a:lnSpc>
              <a:spcBef>
                <a:spcPts val="0"/>
              </a:spcBef>
              <a:spcAft>
                <a:spcPts val="0"/>
              </a:spcAft>
              <a:buSzPts val="7700"/>
              <a:buNone/>
            </a:pPr>
            <a:r>
              <a:rPr b="1" i="0" lang="en-US" sz="7700" u="none">
                <a:solidFill>
                  <a:srgbClr val="CC0000"/>
                </a:solidFill>
                <a:latin typeface="Arial"/>
                <a:ea typeface="Arial"/>
                <a:cs typeface="Arial"/>
                <a:sym typeface="Arial"/>
              </a:rPr>
              <a:t>Thanks!</a:t>
            </a:r>
            <a:endParaRPr/>
          </a:p>
        </p:txBody>
      </p:sp>
      <p:pic>
        <p:nvPicPr>
          <p:cNvPr id="411" name="Google Shape;411;p42"/>
          <p:cNvPicPr preferRelativeResize="0"/>
          <p:nvPr/>
        </p:nvPicPr>
        <p:blipFill rotWithShape="1">
          <a:blip r:embed="rId3">
            <a:alphaModFix/>
          </a:blip>
          <a:srcRect b="0" l="0" r="0" t="0"/>
          <a:stretch/>
        </p:blipFill>
        <p:spPr>
          <a:xfrm>
            <a:off x="8543925" y="6308725"/>
            <a:ext cx="282575" cy="304800"/>
          </a:xfrm>
          <a:prstGeom prst="rect">
            <a:avLst/>
          </a:prstGeom>
          <a:noFill/>
          <a:ln>
            <a:noFill/>
          </a:ln>
        </p:spPr>
      </p:pic>
      <p:sp>
        <p:nvSpPr>
          <p:cNvPr id="412" name="Google Shape;412;p42"/>
          <p:cNvSpPr txBox="1"/>
          <p:nvPr/>
        </p:nvSpPr>
        <p:spPr>
          <a:xfrm>
            <a:off x="8129587" y="5734050"/>
            <a:ext cx="609600" cy="520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Quattrocento Sans"/>
              <a:buNone/>
            </a:pPr>
            <a:fld id="{00000000-1234-1234-1234-123412341234}" type="slidenum">
              <a:rPr b="1" i="0" lang="en-US" sz="1400" u="none">
                <a:solidFill>
                  <a:srgbClr val="FFFFFF"/>
                </a:solidFill>
                <a:latin typeface="Quattrocento Sans"/>
                <a:ea typeface="Quattrocento Sans"/>
                <a:cs typeface="Quattrocento Sans"/>
                <a:sym typeface="Quattrocento Sans"/>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3000"/>
                                        <p:tgtEl>
                                          <p:spTgt spid="409"/>
                                        </p:tgtEl>
                                        <p:attrNameLst>
                                          <p:attrName>ppt_w</p:attrName>
                                        </p:attrNameLst>
                                      </p:cBhvr>
                                      <p:tavLst>
                                        <p:tav fmla="" tm="0">
                                          <p:val>
                                            <p:strVal val="0"/>
                                          </p:val>
                                        </p:tav>
                                        <p:tav fmla="" tm="100000">
                                          <p:val>
                                            <p:strVal val="#ppt_w"/>
                                          </p:val>
                                        </p:tav>
                                      </p:tavLst>
                                    </p:anim>
                                    <p:anim calcmode="lin" valueType="num">
                                      <p:cBhvr additive="base">
                                        <p:cTn dur="3000"/>
                                        <p:tgtEl>
                                          <p:spTgt spid="40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Các phương pháp đặc tả mô hình</a:t>
            </a:r>
            <a:endParaRPr/>
          </a:p>
        </p:txBody>
      </p:sp>
      <p:sp>
        <p:nvSpPr>
          <p:cNvPr id="130" name="Google Shape;130;p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0" lvl="2" marL="0" marR="0" rtl="0" algn="l">
              <a:lnSpc>
                <a:spcPct val="150000"/>
              </a:lnSpc>
              <a:spcBef>
                <a:spcPts val="0"/>
              </a:spcBef>
              <a:spcAft>
                <a:spcPts val="0"/>
              </a:spcAft>
              <a:buClr>
                <a:srgbClr val="000090"/>
              </a:buClr>
              <a:buSzPts val="2400"/>
              <a:buFont typeface="Noto Sans Symbols"/>
              <a:buNone/>
            </a:pPr>
            <a:r>
              <a:rPr b="0" i="0" lang="en-US" sz="2400" u="none" cap="none" strike="noStrike">
                <a:solidFill>
                  <a:srgbClr val="000066"/>
                </a:solidFill>
                <a:latin typeface="Arial"/>
                <a:ea typeface="Arial"/>
                <a:cs typeface="Arial"/>
                <a:sym typeface="Arial"/>
              </a:rPr>
              <a:t>2.1. Máy hữu hạn trạng thái</a:t>
            </a:r>
            <a:endParaRPr/>
          </a:p>
          <a:p>
            <a:pPr indent="0" lvl="2" marL="0" marR="0" rtl="0" algn="l">
              <a:lnSpc>
                <a:spcPct val="150000"/>
              </a:lnSpc>
              <a:spcBef>
                <a:spcPts val="480"/>
              </a:spcBef>
              <a:spcAft>
                <a:spcPts val="0"/>
              </a:spcAft>
              <a:buClr>
                <a:srgbClr val="000090"/>
              </a:buClr>
              <a:buSzPts val="2400"/>
              <a:buFont typeface="Noto Sans Symbols"/>
              <a:buNone/>
            </a:pPr>
            <a:r>
              <a:rPr b="0" i="0" lang="en-US" sz="2400" u="none" cap="none" strike="noStrike">
                <a:solidFill>
                  <a:srgbClr val="000066"/>
                </a:solidFill>
                <a:latin typeface="Arial"/>
                <a:ea typeface="Arial"/>
                <a:cs typeface="Arial"/>
                <a:sym typeface="Arial"/>
              </a:rPr>
              <a:t>2.2. Ôtômat đơn định hữu hạn trạng thái</a:t>
            </a:r>
            <a:endParaRPr/>
          </a:p>
          <a:p>
            <a:pPr indent="0" lvl="2" marL="0" marR="0" rtl="0" algn="l">
              <a:lnSpc>
                <a:spcPct val="150000"/>
              </a:lnSpc>
              <a:spcBef>
                <a:spcPts val="480"/>
              </a:spcBef>
              <a:spcAft>
                <a:spcPts val="0"/>
              </a:spcAft>
              <a:buClr>
                <a:srgbClr val="000090"/>
              </a:buClr>
              <a:buSzPts val="2400"/>
              <a:buFont typeface="Noto Sans Symbols"/>
              <a:buNone/>
            </a:pPr>
            <a:r>
              <a:rPr b="0" i="0" lang="en-US" sz="2400" u="none" cap="none" strike="noStrike">
                <a:solidFill>
                  <a:srgbClr val="000066"/>
                </a:solidFill>
                <a:latin typeface="Arial"/>
                <a:ea typeface="Arial"/>
                <a:cs typeface="Arial"/>
                <a:sym typeface="Arial"/>
              </a:rPr>
              <a:t>2.3. Biểu đồ trạng thái</a:t>
            </a:r>
            <a:endParaRPr/>
          </a:p>
          <a:p>
            <a:pPr indent="0" lvl="2" marL="0" marR="0" rtl="0" algn="l">
              <a:lnSpc>
                <a:spcPct val="150000"/>
              </a:lnSpc>
              <a:spcBef>
                <a:spcPts val="480"/>
              </a:spcBef>
              <a:spcAft>
                <a:spcPts val="0"/>
              </a:spcAft>
              <a:buClr>
                <a:srgbClr val="000090"/>
              </a:buClr>
              <a:buSzPts val="2400"/>
              <a:buFont typeface="Noto Sans Symbols"/>
              <a:buNone/>
            </a:pPr>
            <a:r>
              <a:rPr b="0" i="0" lang="en-US" sz="2400" u="none" cap="none" strike="noStrike">
                <a:solidFill>
                  <a:srgbClr val="000066"/>
                </a:solidFill>
                <a:latin typeface="Arial"/>
                <a:ea typeface="Arial"/>
                <a:cs typeface="Arial"/>
                <a:sym typeface="Arial"/>
              </a:rPr>
              <a:t>2.4. Máy trạng thái UML</a:t>
            </a:r>
            <a:endParaRPr/>
          </a:p>
          <a:p>
            <a:pPr indent="0" lvl="2" marL="0" marR="0" rtl="0" algn="l">
              <a:lnSpc>
                <a:spcPct val="150000"/>
              </a:lnSpc>
              <a:spcBef>
                <a:spcPts val="480"/>
              </a:spcBef>
              <a:spcAft>
                <a:spcPts val="0"/>
              </a:spcAft>
              <a:buClr>
                <a:srgbClr val="000090"/>
              </a:buClr>
              <a:buSzPts val="2400"/>
              <a:buFont typeface="Noto Sans Symbols"/>
              <a:buNone/>
            </a:pPr>
            <a:r>
              <a:rPr b="0" i="0" lang="en-US" sz="2400" u="none" cap="none" strike="noStrike">
                <a:solidFill>
                  <a:srgbClr val="000066"/>
                </a:solidFill>
                <a:latin typeface="Arial"/>
                <a:ea typeface="Arial"/>
                <a:cs typeface="Arial"/>
                <a:sym typeface="Arial"/>
              </a:rPr>
              <a:t>2.5. Các phương pháp đặc tả khác</a:t>
            </a:r>
            <a:endParaRPr/>
          </a:p>
          <a:p>
            <a:pPr indent="0" lvl="2" marL="0" marR="0" rtl="0" algn="l">
              <a:lnSpc>
                <a:spcPct val="150000"/>
              </a:lnSpc>
              <a:spcBef>
                <a:spcPts val="480"/>
              </a:spcBef>
              <a:spcAft>
                <a:spcPts val="0"/>
              </a:spcAft>
              <a:buClr>
                <a:srgbClr val="000090"/>
              </a:buClr>
              <a:buSzPts val="2400"/>
              <a:buFont typeface="Noto Sans Symbols"/>
              <a:buNone/>
            </a:pPr>
            <a:r>
              <a:t/>
            </a:r>
            <a:endParaRPr b="0" i="0" sz="2400" u="none" cap="none" strike="noStrike">
              <a:solidFill>
                <a:srgbClr val="000066"/>
              </a:solidFill>
              <a:latin typeface="Arial"/>
              <a:ea typeface="Arial"/>
              <a:cs typeface="Arial"/>
              <a:sym typeface="Arial"/>
            </a:endParaRPr>
          </a:p>
          <a:p>
            <a:pPr indent="0" lvl="2" marL="0" marR="0" rtl="0" algn="l">
              <a:lnSpc>
                <a:spcPct val="150000"/>
              </a:lnSpc>
              <a:spcBef>
                <a:spcPts val="480"/>
              </a:spcBef>
              <a:spcAft>
                <a:spcPts val="0"/>
              </a:spcAft>
              <a:buClr>
                <a:srgbClr val="000090"/>
              </a:buClr>
              <a:buSzPts val="2400"/>
              <a:buFont typeface="Noto Sans Symbols"/>
              <a:buNone/>
            </a:pPr>
            <a:r>
              <a:t/>
            </a:r>
            <a:endParaRPr b="0" i="0" sz="2400" u="none" cap="none" strike="noStrike">
              <a:solidFill>
                <a:srgbClr val="000066"/>
              </a:solidFill>
              <a:latin typeface="Arial"/>
              <a:ea typeface="Arial"/>
              <a:cs typeface="Arial"/>
              <a:sym typeface="Arial"/>
            </a:endParaRPr>
          </a:p>
          <a:p>
            <a:pPr indent="0" lvl="2" marL="0" marR="0" rtl="0" algn="l">
              <a:lnSpc>
                <a:spcPct val="150000"/>
              </a:lnSpc>
              <a:spcBef>
                <a:spcPts val="480"/>
              </a:spcBef>
              <a:spcAft>
                <a:spcPts val="0"/>
              </a:spcAft>
              <a:buClr>
                <a:srgbClr val="000090"/>
              </a:buClr>
              <a:buSzPts val="2400"/>
              <a:buFont typeface="Noto Sans Symbols"/>
              <a:buNone/>
            </a:pPr>
            <a:r>
              <a:t/>
            </a:r>
            <a:endParaRPr b="0" i="0" sz="2400" u="none" cap="none" strike="noStrike">
              <a:solidFill>
                <a:srgbClr val="000066"/>
              </a:solidFill>
              <a:latin typeface="Arial"/>
              <a:ea typeface="Arial"/>
              <a:cs typeface="Arial"/>
              <a:sym typeface="Arial"/>
            </a:endParaRPr>
          </a:p>
          <a:p>
            <a:pPr indent="-58737" lvl="3" marL="574675" marR="0" rtl="0" algn="l">
              <a:lnSpc>
                <a:spcPct val="150000"/>
              </a:lnSpc>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31" name="Google Shape;131;p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2.1. Máy hữu hạn trạng thái</a:t>
            </a:r>
            <a:endParaRPr/>
          </a:p>
        </p:txBody>
      </p:sp>
      <p:sp>
        <p:nvSpPr>
          <p:cNvPr id="137" name="Google Shape;137;p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1" i="0" lang="en-US" sz="2400" u="none">
                <a:solidFill>
                  <a:srgbClr val="000066"/>
                </a:solidFill>
                <a:latin typeface="Arial"/>
                <a:ea typeface="Arial"/>
                <a:cs typeface="Arial"/>
                <a:sym typeface="Arial"/>
              </a:rPr>
              <a:t>Định nghĩa 8.1 </a:t>
            </a:r>
            <a:r>
              <a:rPr b="0" i="0" lang="en-US" sz="2400" u="none">
                <a:solidFill>
                  <a:srgbClr val="000066"/>
                </a:solidFill>
                <a:latin typeface="Arial"/>
                <a:ea typeface="Arial"/>
                <a:cs typeface="Arial"/>
                <a:sym typeface="Arial"/>
              </a:rPr>
              <a:t>(Máy hữu hạn trạng thái FSM).  Máy  hữu hạn trạng  thái là một bộ bốn (</a:t>
            </a:r>
            <a:r>
              <a:rPr b="0" i="1" lang="en-US" sz="2400" u="none">
                <a:solidFill>
                  <a:srgbClr val="000066"/>
                </a:solidFill>
                <a:latin typeface="Arial"/>
                <a:ea typeface="Arial"/>
                <a:cs typeface="Arial"/>
                <a:sym typeface="Arial"/>
              </a:rPr>
              <a:t>S, Act, T, q</a:t>
            </a:r>
            <a:r>
              <a:rPr b="0" baseline="-25000" i="0" lang="en-US" sz="2400" u="none">
                <a:solidFill>
                  <a:srgbClr val="000066"/>
                </a:solidFill>
                <a:latin typeface="Arial"/>
                <a:ea typeface="Arial"/>
                <a:cs typeface="Arial"/>
                <a:sym typeface="Arial"/>
              </a:rPr>
              <a:t>0</a:t>
            </a:r>
            <a:r>
              <a:rPr b="0" i="0" lang="en-US" sz="2400" u="none">
                <a:solidFill>
                  <a:srgbClr val="000066"/>
                </a:solidFill>
                <a:latin typeface="Arial"/>
                <a:ea typeface="Arial"/>
                <a:cs typeface="Arial"/>
                <a:sym typeface="Arial"/>
              </a:rPr>
              <a:t>), trong đó </a:t>
            </a:r>
            <a:r>
              <a:rPr b="0" i="1" lang="en-US" sz="2400" u="none">
                <a:solidFill>
                  <a:srgbClr val="000066"/>
                </a:solidFill>
                <a:latin typeface="Arial"/>
                <a:ea typeface="Arial"/>
                <a:cs typeface="Arial"/>
                <a:sym typeface="Arial"/>
              </a:rPr>
              <a:t>S </a:t>
            </a:r>
            <a:r>
              <a:rPr b="0" i="0" lang="en-US" sz="2400" u="none">
                <a:solidFill>
                  <a:srgbClr val="000066"/>
                </a:solidFill>
                <a:latin typeface="Arial"/>
                <a:ea typeface="Arial"/>
                <a:cs typeface="Arial"/>
                <a:sym typeface="Arial"/>
              </a:rPr>
              <a:t>là tập hữu hạn các trạng thái, </a:t>
            </a:r>
            <a:r>
              <a:rPr b="0" i="1" lang="en-US" sz="2400" u="none">
                <a:solidFill>
                  <a:srgbClr val="000066"/>
                </a:solidFill>
                <a:latin typeface="Arial"/>
                <a:ea typeface="Arial"/>
                <a:cs typeface="Arial"/>
                <a:sym typeface="Arial"/>
              </a:rPr>
              <a:t>T </a:t>
            </a:r>
            <a:r>
              <a:rPr b="0" i="0" lang="en-US" sz="2400" u="none">
                <a:solidFill>
                  <a:srgbClr val="000066"/>
                </a:solidFill>
                <a:latin typeface="Arial"/>
                <a:ea typeface="Arial"/>
                <a:cs typeface="Arial"/>
                <a:sym typeface="Arial"/>
              </a:rPr>
              <a:t>là tập các chuyển  trạng thái, </a:t>
            </a:r>
            <a:r>
              <a:rPr b="0" i="1" lang="en-US" sz="2400" u="none">
                <a:solidFill>
                  <a:srgbClr val="000066"/>
                </a:solidFill>
                <a:latin typeface="Arial"/>
                <a:ea typeface="Arial"/>
                <a:cs typeface="Arial"/>
                <a:sym typeface="Arial"/>
              </a:rPr>
              <a:t>Act </a:t>
            </a:r>
            <a:r>
              <a:rPr b="0" i="0" lang="en-US" sz="2400" u="none">
                <a:solidFill>
                  <a:srgbClr val="000066"/>
                </a:solidFill>
                <a:latin typeface="Arial"/>
                <a:ea typeface="Arial"/>
                <a:cs typeface="Arial"/>
                <a:sym typeface="Arial"/>
              </a:rPr>
              <a:t>là các tập các sự  kiện (còn có tên khác là bảng ký hiệu) và </a:t>
            </a:r>
            <a:r>
              <a:rPr b="0" i="1" lang="en-US" sz="2400" u="none">
                <a:solidFill>
                  <a:srgbClr val="000066"/>
                </a:solidFill>
                <a:latin typeface="Arial"/>
                <a:ea typeface="Arial"/>
                <a:cs typeface="Arial"/>
                <a:sym typeface="Arial"/>
              </a:rPr>
              <a:t>q</a:t>
            </a:r>
            <a:r>
              <a:rPr b="0" baseline="-25000" i="0" lang="en-US" sz="2400" u="none">
                <a:solidFill>
                  <a:srgbClr val="000066"/>
                </a:solidFill>
                <a:latin typeface="Arial"/>
                <a:ea typeface="Arial"/>
                <a:cs typeface="Arial"/>
                <a:sym typeface="Arial"/>
              </a:rPr>
              <a:t>0</a:t>
            </a:r>
            <a:r>
              <a:rPr b="0" i="0" lang="en-US" sz="2400" u="none">
                <a:solidFill>
                  <a:srgbClr val="000066"/>
                </a:solidFill>
                <a:latin typeface="Arial"/>
                <a:ea typeface="Arial"/>
                <a:cs typeface="Arial"/>
                <a:sym typeface="Arial"/>
              </a:rPr>
              <a:t> là trạng thái khởi tạo.</a:t>
            </a:r>
            <a:endParaRPr/>
          </a:p>
        </p:txBody>
      </p:sp>
      <p:sp>
        <p:nvSpPr>
          <p:cNvPr id="138" name="Google Shape;138;p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 về máy hữu hạn trạng thái</a:t>
            </a:r>
            <a:endParaRPr/>
          </a:p>
        </p:txBody>
      </p:sp>
      <p:sp>
        <p:nvSpPr>
          <p:cNvPr id="144" name="Google Shape;144;p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33337" lvl="0" marL="185738" marR="0" rtl="0" algn="l">
              <a:spcBef>
                <a:spcPts val="0"/>
              </a:spcBef>
              <a:spcAft>
                <a:spcPts val="0"/>
              </a:spcAft>
              <a:buClr>
                <a:srgbClr val="000090"/>
              </a:buClr>
              <a:buSzPts val="2400"/>
              <a:buFont typeface="Noto Sans Symbols"/>
              <a:buNone/>
            </a:pPr>
            <a:r>
              <a:t/>
            </a:r>
            <a:endParaRPr b="1" sz="2400">
              <a:solidFill>
                <a:srgbClr val="000066"/>
              </a:solidFill>
              <a:latin typeface="Arial"/>
              <a:ea typeface="Arial"/>
              <a:cs typeface="Arial"/>
              <a:sym typeface="Arial"/>
            </a:endParaRPr>
          </a:p>
        </p:txBody>
      </p:sp>
      <p:sp>
        <p:nvSpPr>
          <p:cNvPr id="145" name="Google Shape;145;p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46" name="Google Shape;146;p7"/>
          <p:cNvPicPr preferRelativeResize="0"/>
          <p:nvPr/>
        </p:nvPicPr>
        <p:blipFill rotWithShape="1">
          <a:blip r:embed="rId3">
            <a:alphaModFix/>
          </a:blip>
          <a:srcRect b="0" l="0" r="0" t="0"/>
          <a:stretch/>
        </p:blipFill>
        <p:spPr>
          <a:xfrm>
            <a:off x="1800225" y="2636837"/>
            <a:ext cx="5165725" cy="31321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 về máy hữu hạn trạng thái (tt)</a:t>
            </a:r>
            <a:endParaRPr/>
          </a:p>
        </p:txBody>
      </p:sp>
      <p:sp>
        <p:nvSpPr>
          <p:cNvPr id="152" name="Google Shape;152;p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Bảng chuyển của máy hữu hạn trạng thái trong hình trên</a:t>
            </a:r>
            <a:endParaRPr/>
          </a:p>
        </p:txBody>
      </p:sp>
      <p:sp>
        <p:nvSpPr>
          <p:cNvPr id="153" name="Google Shape;153;p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54" name="Google Shape;154;p8"/>
          <p:cNvPicPr preferRelativeResize="0"/>
          <p:nvPr/>
        </p:nvPicPr>
        <p:blipFill rotWithShape="1">
          <a:blip r:embed="rId3">
            <a:alphaModFix/>
          </a:blip>
          <a:srcRect b="0" l="0" r="0" t="0"/>
          <a:stretch/>
        </p:blipFill>
        <p:spPr>
          <a:xfrm>
            <a:off x="827087" y="2960687"/>
            <a:ext cx="7262812" cy="26463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2.2. Ôtômat đơn định hữu hạn trạng thái</a:t>
            </a:r>
            <a:endParaRPr/>
          </a:p>
        </p:txBody>
      </p:sp>
      <p:sp>
        <p:nvSpPr>
          <p:cNvPr id="160" name="Google Shape;160;p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1" i="0" lang="en-US" sz="2400" u="none">
                <a:solidFill>
                  <a:srgbClr val="000066"/>
                </a:solidFill>
                <a:latin typeface="Arial"/>
                <a:ea typeface="Arial"/>
                <a:cs typeface="Arial"/>
                <a:sym typeface="Arial"/>
              </a:rPr>
              <a:t>Định nghĩa 8.2 </a:t>
            </a:r>
            <a:r>
              <a:rPr b="0" i="0" lang="en-US" sz="2400" u="none">
                <a:solidFill>
                  <a:srgbClr val="000066"/>
                </a:solidFill>
                <a:latin typeface="Arial"/>
                <a:ea typeface="Arial"/>
                <a:cs typeface="Arial"/>
                <a:sym typeface="Arial"/>
              </a:rPr>
              <a:t>(Ôtômat đơn định hữu hạn trạng thái DFA). Ôtômat đơn định hữu hạn trạng thái là một bộ năm (</a:t>
            </a:r>
            <a:r>
              <a:rPr b="0" i="1" lang="en-US" sz="2400" u="none">
                <a:solidFill>
                  <a:srgbClr val="000066"/>
                </a:solidFill>
                <a:latin typeface="Arial"/>
                <a:ea typeface="Arial"/>
                <a:cs typeface="Arial"/>
                <a:sym typeface="Arial"/>
              </a:rPr>
              <a:t>S, Act, T, q</a:t>
            </a:r>
            <a:r>
              <a:rPr b="0" baseline="-25000" i="0" lang="en-US" sz="2400" u="none">
                <a:solidFill>
                  <a:srgbClr val="000066"/>
                </a:solidFill>
                <a:latin typeface="Arial"/>
                <a:ea typeface="Arial"/>
                <a:cs typeface="Arial"/>
                <a:sym typeface="Arial"/>
              </a:rPr>
              <a:t>0</a:t>
            </a:r>
            <a:r>
              <a:rPr b="0" i="1" lang="en-US" sz="2400" u="none">
                <a:solidFill>
                  <a:srgbClr val="000066"/>
                </a:solidFill>
                <a:latin typeface="Arial"/>
                <a:ea typeface="Arial"/>
                <a:cs typeface="Arial"/>
                <a:sym typeface="Arial"/>
              </a:rPr>
              <a:t>, F </a:t>
            </a:r>
            <a:r>
              <a:rPr b="0" i="0" lang="en-US" sz="2400" u="none">
                <a:solidFill>
                  <a:srgbClr val="000066"/>
                </a:solidFill>
                <a:latin typeface="Arial"/>
                <a:ea typeface="Arial"/>
                <a:cs typeface="Arial"/>
                <a:sym typeface="Arial"/>
              </a:rPr>
              <a:t>), trong đó: </a:t>
            </a:r>
            <a:r>
              <a:rPr b="0" i="1" lang="en-US" sz="2400" u="none">
                <a:solidFill>
                  <a:srgbClr val="000066"/>
                </a:solidFill>
                <a:latin typeface="Arial"/>
                <a:ea typeface="Arial"/>
                <a:cs typeface="Arial"/>
                <a:sym typeface="Arial"/>
              </a:rPr>
              <a:t>S</a:t>
            </a:r>
            <a:r>
              <a:rPr b="0" i="0" lang="en-US" sz="2400" u="none">
                <a:solidFill>
                  <a:srgbClr val="000066"/>
                </a:solidFill>
                <a:latin typeface="Arial"/>
                <a:ea typeface="Arial"/>
                <a:cs typeface="Arial"/>
                <a:sym typeface="Arial"/>
              </a:rPr>
              <a:t>, </a:t>
            </a:r>
            <a:r>
              <a:rPr b="0" i="1" lang="en-US" sz="2400" u="none">
                <a:solidFill>
                  <a:srgbClr val="000066"/>
                </a:solidFill>
                <a:latin typeface="Arial"/>
                <a:ea typeface="Arial"/>
                <a:cs typeface="Arial"/>
                <a:sym typeface="Arial"/>
              </a:rPr>
              <a:t>T </a:t>
            </a:r>
            <a:r>
              <a:rPr b="0" i="0" lang="en-US" sz="2400" u="none">
                <a:solidFill>
                  <a:srgbClr val="000066"/>
                </a:solidFill>
                <a:latin typeface="Arial"/>
                <a:ea typeface="Arial"/>
                <a:cs typeface="Arial"/>
                <a:sym typeface="Arial"/>
              </a:rPr>
              <a:t>, </a:t>
            </a:r>
            <a:r>
              <a:rPr b="0" i="1" lang="en-US" sz="2400" u="none">
                <a:solidFill>
                  <a:srgbClr val="000066"/>
                </a:solidFill>
                <a:latin typeface="Arial"/>
                <a:ea typeface="Arial"/>
                <a:cs typeface="Arial"/>
                <a:sym typeface="Arial"/>
              </a:rPr>
              <a:t>Act </a:t>
            </a:r>
            <a:r>
              <a:rPr b="0" i="0" lang="en-US" sz="2400" u="none">
                <a:solidFill>
                  <a:srgbClr val="000066"/>
                </a:solidFill>
                <a:latin typeface="Arial"/>
                <a:ea typeface="Arial"/>
                <a:cs typeface="Arial"/>
                <a:sym typeface="Arial"/>
              </a:rPr>
              <a:t>và </a:t>
            </a:r>
            <a:r>
              <a:rPr b="0" i="1" lang="en-US" sz="2400" u="none">
                <a:solidFill>
                  <a:srgbClr val="000066"/>
                </a:solidFill>
                <a:latin typeface="Arial"/>
                <a:ea typeface="Arial"/>
                <a:cs typeface="Arial"/>
                <a:sym typeface="Arial"/>
              </a:rPr>
              <a:t>q</a:t>
            </a:r>
            <a:r>
              <a:rPr b="0" baseline="-25000" i="0" lang="en-US" sz="2400" u="none">
                <a:solidFill>
                  <a:srgbClr val="000066"/>
                </a:solidFill>
                <a:latin typeface="Arial"/>
                <a:ea typeface="Arial"/>
                <a:cs typeface="Arial"/>
                <a:sym typeface="Arial"/>
              </a:rPr>
              <a:t>0</a:t>
            </a:r>
            <a:r>
              <a:rPr b="0" i="0" lang="en-US" sz="2400" u="none">
                <a:solidFill>
                  <a:srgbClr val="000066"/>
                </a:solidFill>
                <a:latin typeface="Arial"/>
                <a:ea typeface="Arial"/>
                <a:cs typeface="Arial"/>
                <a:sym typeface="Arial"/>
              </a:rPr>
              <a:t> được định nghĩa như trong định nghĩa của FSM, và </a:t>
            </a:r>
            <a:r>
              <a:rPr b="0" i="1" lang="en-US" sz="2400" u="none">
                <a:solidFill>
                  <a:srgbClr val="000066"/>
                </a:solidFill>
                <a:latin typeface="Arial"/>
                <a:ea typeface="Arial"/>
                <a:cs typeface="Arial"/>
                <a:sym typeface="Arial"/>
              </a:rPr>
              <a:t>F </a:t>
            </a:r>
            <a:r>
              <a:rPr b="0" i="0" lang="en-US" sz="2400" u="none">
                <a:solidFill>
                  <a:srgbClr val="000066"/>
                </a:solidFill>
                <a:latin typeface="Arial"/>
                <a:ea typeface="Arial"/>
                <a:cs typeface="Arial"/>
                <a:sym typeface="Arial"/>
              </a:rPr>
              <a:t>⊆ </a:t>
            </a:r>
            <a:r>
              <a:rPr b="0" i="1" lang="en-US" sz="2400" u="none">
                <a:solidFill>
                  <a:srgbClr val="000066"/>
                </a:solidFill>
                <a:latin typeface="Arial"/>
                <a:ea typeface="Arial"/>
                <a:cs typeface="Arial"/>
                <a:sym typeface="Arial"/>
              </a:rPr>
              <a:t>S </a:t>
            </a:r>
            <a:r>
              <a:rPr b="0" i="0" lang="en-US" sz="2400" u="none">
                <a:solidFill>
                  <a:srgbClr val="000066"/>
                </a:solidFill>
                <a:latin typeface="Arial"/>
                <a:ea typeface="Arial"/>
                <a:cs typeface="Arial"/>
                <a:sym typeface="Arial"/>
              </a:rPr>
              <a:t>là tập các trạng thái kết thúc.</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61" name="Google Shape;161;p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2005-08-23T09:20:25Z</dcterms:created>
  <dc:creator>Hans van Vliet</dc:creator>
</cp:coreProperties>
</file>