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gc5p8G5hWQA8Uu8aH1D7//PKXZ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enturyGothic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customschemas.google.com/relationships/presentationmetadata" Target="metadata"/><Relationship Id="rId27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3" name="Google Shape;29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0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0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0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0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" type="body"/>
          </p:nvPr>
        </p:nvSpPr>
        <p:spPr>
          <a:xfrm rot="5400000">
            <a:off x="2583179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2"/>
          <p:cNvSpPr txBox="1"/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" type="body"/>
          </p:nvPr>
        </p:nvSpPr>
        <p:spPr>
          <a:xfrm rot="5400000">
            <a:off x="650303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3"/>
          <p:cNvSpPr/>
          <p:nvPr>
            <p:ph idx="2" type="pic"/>
          </p:nvPr>
        </p:nvSpPr>
        <p:spPr>
          <a:xfrm>
            <a:off x="4572000" y="0"/>
            <a:ext cx="457200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3" name="Google Shape;103;p33"/>
          <p:cNvSpPr/>
          <p:nvPr>
            <p:ph idx="3" type="pic"/>
          </p:nvPr>
        </p:nvSpPr>
        <p:spPr>
          <a:xfrm>
            <a:off x="614363" y="928689"/>
            <a:ext cx="3957637" cy="500062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/>
          <p:nvPr>
            <p:ph idx="2" type="pic"/>
          </p:nvPr>
        </p:nvSpPr>
        <p:spPr>
          <a:xfrm>
            <a:off x="4572000" y="0"/>
            <a:ext cx="4572001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118" name="Google Shape;118;p24"/>
          <p:cNvSpPr/>
          <p:nvPr>
            <p:ph idx="3" type="pic"/>
          </p:nvPr>
        </p:nvSpPr>
        <p:spPr>
          <a:xfrm>
            <a:off x="614363" y="928689"/>
            <a:ext cx="3957637" cy="5000622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4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4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3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3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7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140" name="Google Shape;140;p37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141" name="Google Shape;141;p3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8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47" name="Google Shape;147;p38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148" name="Google Shape;148;p38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49" name="Google Shape;149;p38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150" name="Google Shape;150;p3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810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Noto Sans Symbols"/>
              <a:buChar char="▪"/>
              <a:defRPr sz="2400"/>
            </a:lvl1pPr>
            <a:lvl2pPr indent="-355600" lvl="1" marL="914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302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3pPr>
            <a:lvl4pPr indent="-3302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4pPr>
            <a:lvl5pPr indent="-3302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165" name="Google Shape;165;p4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66" name="Google Shape;166;p4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2" name="Google Shape;172;p4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3" name="Google Shape;173;p4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9" name="Google Shape;179;p4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0" name="Google Shape;180;p4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6" name="Google Shape;186;p4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5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2" name="Google Shape;192;p4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3" name="Google Shape;193;p4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4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97" name="Google Shape;197;p4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6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4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7" name="Google Shape;207;p4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08" name="Google Shape;208;p4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9" name="Google Shape;209;p4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4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4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2" name="Google Shape;212;p4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4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4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20" name="Google Shape;220;p4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21" name="Google Shape;221;p4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2" name="Google Shape;222;p4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23" name="Google Shape;223;p4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24" name="Google Shape;224;p4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5" name="Google Shape;225;p4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26" name="Google Shape;226;p4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27" name="Google Shape;227;p4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28" name="Google Shape;228;p4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4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4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6" name="Google Shape;236;p4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4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2" name="Google Shape;242;p5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5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5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5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6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6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4" name="Google Shape;54;p26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7"/>
          <p:cNvSpPr txBox="1"/>
          <p:nvPr>
            <p:ph idx="2" type="body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7"/>
          <p:cNvSpPr txBox="1"/>
          <p:nvPr>
            <p:ph idx="4" type="body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9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9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" type="body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0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0"/>
          <p:cNvSpPr txBox="1"/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2" name="Google Shape;82;p30"/>
          <p:cNvPicPr preferRelativeResize="0"/>
          <p:nvPr>
            <p:ph idx="2" type="pic"/>
          </p:nvPr>
        </p:nvPicPr>
        <p:blipFill/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3" name="Google Shape;83;p30"/>
          <p:cNvSpPr txBox="1"/>
          <p:nvPr>
            <p:ph idx="1" type="body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30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9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9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4CB9C3">
                  <a:alpha val="13725"/>
                </a:srgbClr>
              </a:gs>
              <a:gs pos="36000">
                <a:srgbClr val="4CB9C3">
                  <a:alpha val="6666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4CB9C3">
                  <a:alpha val="8627"/>
                </a:srgbClr>
              </a:gs>
              <a:gs pos="36000">
                <a:srgbClr val="4CB9C3">
                  <a:alpha val="4705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4CB9C3">
                  <a:alpha val="10980"/>
                </a:srgbClr>
              </a:gs>
              <a:gs pos="36000">
                <a:srgbClr val="4CB9C3">
                  <a:alpha val="9803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4CB9C3">
                  <a:alpha val="7843"/>
                </a:srgbClr>
              </a:gs>
              <a:gs pos="36000">
                <a:srgbClr val="4CB9C3">
                  <a:alpha val="7843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/>
          <p:nvPr>
            <p:ph type="ctrTitle"/>
          </p:nvPr>
        </p:nvSpPr>
        <p:spPr>
          <a:xfrm>
            <a:off x="490654" y="758952"/>
            <a:ext cx="7876106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lang="en-US" sz="5400"/>
              <a:t>Chapter 9 : System test design</a:t>
            </a:r>
            <a:endParaRPr sz="5400"/>
          </a:p>
        </p:txBody>
      </p:sp>
      <p:sp>
        <p:nvSpPr>
          <p:cNvPr id="250" name="Google Shape;250;p1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DINH THI MY CANH</a:t>
            </a:r>
            <a:endParaRPr/>
          </a:p>
        </p:txBody>
      </p:sp>
      <p:sp>
        <p:nvSpPr>
          <p:cNvPr id="251" name="Google Shape;251;p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3. Modeling A Test Design Process </a:t>
            </a:r>
            <a:endParaRPr/>
          </a:p>
        </p:txBody>
      </p:sp>
      <p:sp>
        <p:nvSpPr>
          <p:cNvPr id="318" name="Google Shape;318;p1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10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82880" lvl="1" marL="38404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Review and Deleted States The owner of the review state is the creator of the test case. </a:t>
            </a:r>
            <a:endParaRPr/>
          </a:p>
          <a:p>
            <a:pPr indent="-182880" lvl="1" marL="384048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Released and Update States A test case in the released state is ready</a:t>
            </a:r>
            <a:br>
              <a:rPr lang="en-US"/>
            </a:br>
            <a:r>
              <a:rPr lang="en-US"/>
              <a:t>for execution, and it becomes a part of a test suite.</a:t>
            </a:r>
            <a:endParaRPr/>
          </a:p>
          <a:p>
            <a:pPr indent="-182880" lvl="1" marL="384048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Deprecated State An obsolete test case may be moved to a deprecated state.</a:t>
            </a:r>
            <a:endParaRPr/>
          </a:p>
          <a:p>
            <a:pPr indent="-182880" lvl="1" marL="384048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4. Modeling Test Results </a:t>
            </a:r>
            <a:endParaRPr/>
          </a:p>
        </p:txBody>
      </p:sp>
      <p:sp>
        <p:nvSpPr>
          <p:cNvPr id="325" name="Google Shape;325;p11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55600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A test suite schema can be used by a test manager to design a test suite after a test factory is created.</a:t>
            </a:r>
            <a:endParaRPr/>
          </a:p>
          <a:p>
            <a:pPr indent="-355600" lvl="0" marL="35560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We model the results of test execution by using a state transition diagram as shown in Figure 11.7</a:t>
            </a:r>
            <a:endParaRPr/>
          </a:p>
          <a:p>
            <a:pPr indent="-355600" lvl="0" marL="35560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The corresponding schema is given in Table 11.8.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br>
              <a:rPr lang="en-US"/>
            </a:br>
            <a:endParaRPr/>
          </a:p>
        </p:txBody>
      </p:sp>
      <p:sp>
        <p:nvSpPr>
          <p:cNvPr id="326" name="Google Shape;326;p1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2" name="Google Shape;3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674" y="547688"/>
            <a:ext cx="8201288" cy="549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8" name="Google Shape;3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26" y="600655"/>
            <a:ext cx="8637715" cy="5209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5. Test Design Preparedness Metrics </a:t>
            </a:r>
            <a:endParaRPr/>
          </a:p>
        </p:txBody>
      </p:sp>
      <p:sp>
        <p:nvSpPr>
          <p:cNvPr id="344" name="Google Shape;344;p14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355600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Preparation Status of Test Cases (PST): A test case can go through a number of phases, or states, such as draft and review, before it is released as a valid and useful test case.</a:t>
            </a:r>
            <a:endParaRPr/>
          </a:p>
          <a:p>
            <a:pPr indent="-182880" lvl="1" marL="384048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Average Time Spent (ATS) in Test Case Design </a:t>
            </a:r>
            <a:endParaRPr/>
          </a:p>
          <a:p>
            <a:pPr indent="-182880" lvl="1" marL="384048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Number of Available Test (NAT) Cases </a:t>
            </a:r>
            <a:endParaRPr/>
          </a:p>
          <a:p>
            <a:pPr indent="-182880" lvl="1" marL="384048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Number of Planned Test (NPT) Cases </a:t>
            </a:r>
            <a:endParaRPr/>
          </a:p>
          <a:p>
            <a:pPr indent="-182880" lvl="1" marL="384048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Coverage of a Test Suite (CTS) </a:t>
            </a:r>
            <a:br>
              <a:rPr lang="en-US"/>
            </a:br>
            <a:br>
              <a:rPr lang="en-US"/>
            </a:br>
            <a:r>
              <a:rPr lang="en-US"/>
              <a:t> </a:t>
            </a:r>
            <a:br>
              <a:rPr lang="en-US"/>
            </a:br>
            <a:endParaRPr/>
          </a:p>
        </p:txBody>
      </p:sp>
      <p:sp>
        <p:nvSpPr>
          <p:cNvPr id="345" name="Google Shape;345;p1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6. Test Case Design Effectiveness </a:t>
            </a:r>
            <a:endParaRPr/>
          </a:p>
        </p:txBody>
      </p:sp>
      <p:sp>
        <p:nvSpPr>
          <p:cNvPr id="351" name="Google Shape;351;p15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55600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The objectives of the test case design effectiveness metric is:</a:t>
            </a:r>
            <a:endParaRPr/>
          </a:p>
          <a:p>
            <a:pPr indent="-182880" lvl="1" marL="384048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To measure the “defect revealing ability” of the test suite</a:t>
            </a:r>
            <a:endParaRPr/>
          </a:p>
          <a:p>
            <a:pPr indent="-182880" lvl="1" marL="384048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Use the metric to improve the test design process </a:t>
            </a:r>
            <a:endParaRPr/>
          </a:p>
        </p:txBody>
      </p:sp>
      <p:sp>
        <p:nvSpPr>
          <p:cNvPr id="352" name="Google Shape;352;p1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6. Test Case Design Effectiveness </a:t>
            </a:r>
            <a:endParaRPr/>
          </a:p>
        </p:txBody>
      </p:sp>
      <p:sp>
        <p:nvSpPr>
          <p:cNvPr id="358" name="Google Shape;358;p16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55600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A metric commonly used in the industry to measure test case design effectiveness is the test case design yield (TCDY), defined as :</a:t>
            </a:r>
            <a:endParaRPr/>
          </a:p>
          <a:p>
            <a:pPr indent="-203200" lvl="0" marL="35560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0" lvl="1" marL="201168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/>
          </a:p>
          <a:p>
            <a:pPr indent="-182880" lvl="1" marL="384048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Number of Planned Test (NPT) Cases </a:t>
            </a:r>
            <a:endParaRPr/>
          </a:p>
          <a:p>
            <a:pPr indent="-182880" lvl="1" marL="384048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New test cases are designed  (TCE)</a:t>
            </a: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br>
              <a:rPr lang="en-US"/>
            </a:br>
            <a:endParaRPr/>
          </a:p>
        </p:txBody>
      </p:sp>
      <p:sp>
        <p:nvSpPr>
          <p:cNvPr id="359" name="Google Shape;359;p1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0" name="Google Shape;3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2831" y="3232084"/>
            <a:ext cx="5054522" cy="866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7. Summary</a:t>
            </a:r>
            <a:endParaRPr/>
          </a:p>
        </p:txBody>
      </p:sp>
      <p:sp>
        <p:nvSpPr>
          <p:cNvPr id="366" name="Google Shape;366;p17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556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We presented a requirement schema that can be used to generate a traceability matrix. A traceability matrix finds two applications: </a:t>
            </a:r>
            <a:endParaRPr/>
          </a:p>
          <a:p>
            <a:pPr indent="-182880" lvl="1" marL="3840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 Identifying and tracking the functional coverage of a test suite</a:t>
            </a:r>
            <a:endParaRPr/>
          </a:p>
          <a:p>
            <a:pPr indent="-182880" lvl="1" marL="38404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 Identifying which test cases must be exercised or updated when a system undergoes a change. </a:t>
            </a:r>
            <a:endParaRPr sz="1800"/>
          </a:p>
          <a:p>
            <a:pPr indent="-355600" lvl="0" marL="355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A traceability matrix allows one to find a mapping between requirements and test cases as follows:</a:t>
            </a:r>
            <a:endParaRPr/>
          </a:p>
          <a:p>
            <a:pPr indent="-182880" lvl="1" marL="3840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From a requirement to a functional specification to specific tests which exercise them</a:t>
            </a:r>
            <a:endParaRPr sz="1800"/>
          </a:p>
          <a:p>
            <a:pPr indent="-182880" lvl="1" marL="38404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From each test case back to the requirements and functional specifications </a:t>
            </a:r>
            <a:br>
              <a:rPr lang="en-US" sz="1800"/>
            </a:br>
            <a:endParaRPr sz="1800"/>
          </a:p>
        </p:txBody>
      </p:sp>
      <p:sp>
        <p:nvSpPr>
          <p:cNvPr id="367" name="Google Shape;367;p1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THE END</a:t>
            </a:r>
            <a:endParaRPr/>
          </a:p>
        </p:txBody>
      </p:sp>
      <p:sp>
        <p:nvSpPr>
          <p:cNvPr id="373" name="Google Shape;373;p18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74" name="Google Shape;374;p1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257" name="Google Shape;257;p2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Requirement Identification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Test Objective Identification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Modeling A Test Design Process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Modeling Test Results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Test Design Preparedness Metrics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Test Case Design Effectiveness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alibri"/>
              <a:buAutoNum type="arabicPeriod"/>
            </a:pPr>
            <a:r>
              <a:rPr lang="en-US" sz="2800"/>
              <a:t>Summary </a:t>
            </a: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endParaRPr sz="2800"/>
          </a:p>
        </p:txBody>
      </p:sp>
      <p:sp>
        <p:nvSpPr>
          <p:cNvPr id="258" name="Google Shape;258;p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coverage matrix </a:t>
            </a:r>
            <a:endParaRPr/>
          </a:p>
        </p:txBody>
      </p:sp>
      <p:pic>
        <p:nvPicPr>
          <p:cNvPr id="264" name="Google Shape;26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197" y="2214398"/>
            <a:ext cx="7543800" cy="340195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1. Requirement Identification </a:t>
            </a:r>
            <a:endParaRPr/>
          </a:p>
        </p:txBody>
      </p:sp>
      <p:sp>
        <p:nvSpPr>
          <p:cNvPr id="271" name="Google Shape;271;p4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556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sz="2800"/>
              <a:t>Determine the requirement description is testable:</a:t>
            </a:r>
            <a:endParaRPr/>
          </a:p>
          <a:p>
            <a:pPr indent="-182880" lvl="1" marL="384048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Take the following requirement description: The system must perform X</a:t>
            </a:r>
            <a:endParaRPr/>
          </a:p>
          <a:p>
            <a:pPr indent="-182880" lvl="1" marL="3840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Then encapsulate the requirement description to create a test objective: Verify that the system performs X correctly.</a:t>
            </a:r>
            <a:endParaRPr sz="2400"/>
          </a:p>
          <a:p>
            <a:pPr indent="-182880" lvl="1" marL="3840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Review this test objective by asking the question: Is it workable? </a:t>
            </a:r>
            <a:endParaRPr sz="2400"/>
          </a:p>
          <a:p>
            <a:pPr indent="-182880" lvl="2" marL="56692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 sz="1800"/>
              <a:t>If  is yes, then the requirement description is clear and detailed for testing purpose. Otherwise, more work needs to be done to revise or supplement the requirement description </a:t>
            </a:r>
            <a:br>
              <a:rPr lang="en-US" sz="1800"/>
            </a:br>
            <a:endParaRPr sz="1800"/>
          </a:p>
        </p:txBody>
      </p:sp>
      <p:sp>
        <p:nvSpPr>
          <p:cNvPr id="272" name="Google Shape;272;p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1. Requirement Identification </a:t>
            </a:r>
            <a:endParaRPr/>
          </a:p>
        </p:txBody>
      </p:sp>
      <p:sp>
        <p:nvSpPr>
          <p:cNvPr id="278" name="Google Shape;278;p5"/>
          <p:cNvSpPr txBox="1"/>
          <p:nvPr>
            <p:ph idx="1" type="body"/>
          </p:nvPr>
        </p:nvSpPr>
        <p:spPr>
          <a:xfrm>
            <a:off x="865563" y="3450926"/>
            <a:ext cx="3703320" cy="2319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Safety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Security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Completeness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Correctness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Consistency</a:t>
            </a:r>
            <a:endParaRPr/>
          </a:p>
          <a:p>
            <a:pPr indent="0" lvl="1" marL="20116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br>
              <a:rPr lang="en-US" sz="2400"/>
            </a:br>
            <a:br>
              <a:rPr lang="en-US" sz="2400"/>
            </a:br>
            <a:endParaRPr sz="2400"/>
          </a:p>
        </p:txBody>
      </p:sp>
      <p:sp>
        <p:nvSpPr>
          <p:cNvPr id="279" name="Google Shape;279;p5"/>
          <p:cNvSpPr txBox="1"/>
          <p:nvPr>
            <p:ph idx="2" type="body"/>
          </p:nvPr>
        </p:nvSpPr>
        <p:spPr>
          <a:xfrm>
            <a:off x="4706043" y="3450926"/>
            <a:ext cx="3703320" cy="2319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82880" lvl="1" marL="38404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Clarity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Relevance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Feasibility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Verifiable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Traceable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80" name="Google Shape;280;p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5"/>
          <p:cNvSpPr txBox="1"/>
          <p:nvPr/>
        </p:nvSpPr>
        <p:spPr>
          <a:xfrm>
            <a:off x="1031461" y="1838425"/>
            <a:ext cx="72639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addition to the testability of the requirements, the following items must be analyzed by the system test engineers during the review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5"/>
          <p:cNvCxnSpPr/>
          <p:nvPr/>
        </p:nvCxnSpPr>
        <p:spPr>
          <a:xfrm>
            <a:off x="4360244" y="3368842"/>
            <a:ext cx="0" cy="205018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2. Test Objective Identification</a:t>
            </a:r>
            <a:endParaRPr/>
          </a:p>
        </p:txBody>
      </p:sp>
      <p:sp>
        <p:nvSpPr>
          <p:cNvPr id="288" name="Google Shape;288;p6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55600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The question “What do I test?” must be answered with another question: “What do I expect the system to do?”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89" name="Google Shape;289;p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"/>
          <p:cNvSpPr txBox="1"/>
          <p:nvPr/>
        </p:nvSpPr>
        <p:spPr>
          <a:xfrm>
            <a:off x="314188" y="856813"/>
            <a:ext cx="8476205" cy="2585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Noto Sans Symbols"/>
              <a:buChar char="❑"/>
            </a:pPr>
            <a:r>
              <a:rPr b="1" lang="en-US"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Login form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6" name="Google Shape;2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965" y="2831521"/>
            <a:ext cx="3435633" cy="157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7225" y="1530051"/>
            <a:ext cx="5502154" cy="5130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2455" y="-158666"/>
            <a:ext cx="1925433" cy="1183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3. Modeling A Test Design Process </a:t>
            </a:r>
            <a:endParaRPr/>
          </a:p>
        </p:txBody>
      </p:sp>
      <p:pic>
        <p:nvPicPr>
          <p:cNvPr id="304" name="Google Shape;30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233" y="1846263"/>
            <a:ext cx="6783120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3. Modeling A Test Design Process </a:t>
            </a:r>
            <a:endParaRPr/>
          </a:p>
        </p:txBody>
      </p:sp>
      <p:sp>
        <p:nvSpPr>
          <p:cNvPr id="311" name="Google Shape;311;p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9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55600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/>
              <a:t>The state transition model shows the different phases, or</a:t>
            </a:r>
            <a:br>
              <a:rPr lang="en-US"/>
            </a:br>
            <a:r>
              <a:rPr lang="en-US"/>
              <a:t>states, in the life cycle of a test case from its inception to its completion through the following states: create, draft, review, deleted, released, update, and deprecated. </a:t>
            </a:r>
            <a:endParaRPr/>
          </a:p>
          <a:p>
            <a:pPr indent="-182880" lvl="1" marL="384048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Create State A test case is put in this initial state by its creator, called the owner or creator, who initiates the design of the test case. </a:t>
            </a:r>
            <a:endParaRPr/>
          </a:p>
          <a:p>
            <a:pPr indent="-182880" lvl="1" marL="384048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Draft State The owner of this state is the test group, that is, the system test team 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2021-07-03T03:13:45Z</dcterms:created>
  <dc:creator>Admin</dc:creator>
</cp:coreProperties>
</file>