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3"/>
  </p:notesMasterIdLst>
  <p:sldIdLst>
    <p:sldId id="256" r:id="rId2"/>
    <p:sldId id="306" r:id="rId3"/>
    <p:sldId id="307" r:id="rId4"/>
    <p:sldId id="312" r:id="rId5"/>
    <p:sldId id="313" r:id="rId6"/>
    <p:sldId id="314" r:id="rId7"/>
    <p:sldId id="317" r:id="rId8"/>
    <p:sldId id="315" r:id="rId9"/>
    <p:sldId id="308" r:id="rId10"/>
    <p:sldId id="318" r:id="rId11"/>
    <p:sldId id="319" r:id="rId12"/>
    <p:sldId id="320" r:id="rId13"/>
    <p:sldId id="321" r:id="rId14"/>
    <p:sldId id="309" r:id="rId15"/>
    <p:sldId id="322" r:id="rId16"/>
    <p:sldId id="346" r:id="rId17"/>
    <p:sldId id="347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10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5" r:id="rId41"/>
    <p:sldId id="30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182" autoAdjust="0"/>
  </p:normalViewPr>
  <p:slideViewPr>
    <p:cSldViewPr snapToGrid="0">
      <p:cViewPr varScale="1">
        <p:scale>
          <a:sx n="51" d="100"/>
          <a:sy n="51" d="100"/>
        </p:scale>
        <p:origin x="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24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A108E-A8D8-4115-A7AB-744D378B7E73}" type="datetimeFigureOut">
              <a:rPr lang="en-US" smtClean="0"/>
              <a:t>22/11/2021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22846C-5CB3-4C9A-9D54-DC8576CBC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5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F90A8-6124-4C55-B84A-41B7985F2E99}" type="datetime1">
              <a:rPr lang="en-US" smtClean="0"/>
              <a:t>22/11/2021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BAF3-E4E9-4E35-AFD1-7CAC3DF631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23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C98C7-9C39-45E0-9A77-A5E5A2D2760F}" type="datetime1">
              <a:rPr lang="en-US" smtClean="0"/>
              <a:t>22/11/2021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BAF3-E4E9-4E35-AFD1-7CAC3DF63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6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865CC-9204-47BA-9401-6A3D3FAA266C}" type="datetime1">
              <a:rPr lang="en-US" smtClean="0"/>
              <a:t>22/11/2021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BAF3-E4E9-4E35-AFD1-7CAC3DF63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5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CAB86-4503-4F6A-A1F1-6E5990F4375C}" type="datetime1">
              <a:rPr lang="en-US" smtClean="0"/>
              <a:t>22/11/2021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BAF3-E4E9-4E35-AFD1-7CAC3DF63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61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A10A9-7AA5-42CA-BFE6-AAEF2F9A40FC}" type="datetime1">
              <a:rPr lang="en-US" smtClean="0"/>
              <a:t>22/11/2021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BAF3-E4E9-4E35-AFD1-7CAC3DF6314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48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80E4-B20E-43EC-A196-879FBD78BF11}" type="datetime1">
              <a:rPr lang="en-US" smtClean="0"/>
              <a:t>22/11/2021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BAF3-E4E9-4E35-AFD1-7CAC3DF63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85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A1BF2-C078-4168-9E82-9A031260217A}" type="datetime1">
              <a:rPr lang="en-US" smtClean="0"/>
              <a:t>22/11/2021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BAF3-E4E9-4E35-AFD1-7CAC3DF63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80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CF0BF-DEE5-462C-81EC-679069E2A663}" type="datetime1">
              <a:rPr lang="en-US" smtClean="0"/>
              <a:t>22/11/2021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BAF3-E4E9-4E35-AFD1-7CAC3DF63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0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8D13E-4CD6-4DF4-AD2C-C0378D64D7F0}" type="datetime1">
              <a:rPr lang="en-US" smtClean="0"/>
              <a:t>22/11/2021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BAF3-E4E9-4E35-AFD1-7CAC3DF63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8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8ABEB2B-629A-43C0-A309-30E9CF76EED8}" type="datetime1">
              <a:rPr lang="en-US" smtClean="0"/>
              <a:t>22/11/2021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05FBAF3-E4E9-4E35-AFD1-7CAC3DF63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11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F8605-9545-4526-A650-B211528B636D}" type="datetime1">
              <a:rPr lang="en-US" smtClean="0"/>
              <a:t>22/11/2021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BAF3-E4E9-4E35-AFD1-7CAC3DF63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9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75D2538-FCBA-4C7F-A4E4-CFDED50DF559}" type="datetime1">
              <a:rPr lang="en-US" smtClean="0"/>
              <a:t>22/11/2021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05FBAF3-E4E9-4E35-AFD1-7CAC3DF6314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511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685" y="758952"/>
            <a:ext cx="8139659" cy="356616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Chapter 12: </a:t>
            </a:r>
            <a:r>
              <a:rPr lang="en-US" altLang="en-US" sz="5400" dirty="0">
                <a:solidFill>
                  <a:srgbClr val="663300"/>
                </a:solidFill>
              </a:rPr>
              <a:t>Maturity Models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INH THI MY CANH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BAF3-E4E9-4E35-AFD1-7CAC3DF6314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4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2. Capability </a:t>
            </a:r>
            <a:r>
              <a:rPr lang="en-US" altLang="en-US" dirty="0"/>
              <a:t>Maturity Model (CMM</a:t>
            </a:r>
            <a:r>
              <a:rPr lang="en-US" alt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In the CMM model, the maturity level of an organization tells us to what extent an organization can produce low cost, high quality software.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Having known the current maturity level, an organization can work to reach the next higher level.</a:t>
            </a:r>
          </a:p>
          <a:p>
            <a:pPr lvl="1"/>
            <a:r>
              <a:rPr lang="en-US" altLang="en-US" sz="2400" dirty="0"/>
              <a:t>There are </a:t>
            </a:r>
            <a:r>
              <a:rPr lang="en-US" altLang="en-US" sz="2400" i="1" dirty="0"/>
              <a:t>five</a:t>
            </a:r>
            <a:r>
              <a:rPr lang="en-US" altLang="en-US" sz="2400" dirty="0"/>
              <a:t> maturity levels in the CMM model.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BAF3-E4E9-4E35-AFD1-7CAC3DF631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13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BAF3-E4E9-4E35-AFD1-7CAC3DF6314C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735" y="467360"/>
            <a:ext cx="7060795" cy="51714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6909" y="5944517"/>
            <a:ext cx="2871988" cy="27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66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BAF3-E4E9-4E35-AFD1-7CAC3DF6314C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434" y="325437"/>
            <a:ext cx="7524596" cy="54507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307" y="5946561"/>
            <a:ext cx="299085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3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2. Capability </a:t>
            </a:r>
            <a:r>
              <a:rPr lang="en-US" altLang="en-US" dirty="0"/>
              <a:t>Maturity Model (CMM</a:t>
            </a:r>
            <a:r>
              <a:rPr lang="en-US" alt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Capability Maturity Model Integration (CMMI)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After the successful application of the CMM in the software area (known as CMM-SW). CMMs in other areas were also developed.</a:t>
            </a:r>
          </a:p>
          <a:p>
            <a:pPr lvl="2"/>
            <a:r>
              <a:rPr lang="en-US" altLang="en-US" sz="1800" dirty="0">
                <a:solidFill>
                  <a:srgbClr val="0070C0"/>
                </a:solidFill>
              </a:rPr>
              <a:t>Systems Engineering CMM</a:t>
            </a:r>
          </a:p>
          <a:p>
            <a:pPr lvl="2"/>
            <a:r>
              <a:rPr lang="en-US" altLang="en-US" sz="1800" dirty="0">
                <a:solidFill>
                  <a:srgbClr val="0070C0"/>
                </a:solidFill>
              </a:rPr>
              <a:t>Integrated Product Development CMM</a:t>
            </a:r>
          </a:p>
          <a:p>
            <a:pPr lvl="2"/>
            <a:r>
              <a:rPr lang="en-US" altLang="en-US" sz="1800" dirty="0">
                <a:solidFill>
                  <a:srgbClr val="0070C0"/>
                </a:solidFill>
              </a:rPr>
              <a:t>Electronic Industry Alliance 731 CMM</a:t>
            </a:r>
          </a:p>
          <a:p>
            <a:pPr lvl="2"/>
            <a:r>
              <a:rPr lang="en-US" altLang="en-US" sz="1800" dirty="0">
                <a:solidFill>
                  <a:srgbClr val="0070C0"/>
                </a:solidFill>
              </a:rPr>
              <a:t>Software Acquisition CMM</a:t>
            </a:r>
          </a:p>
          <a:p>
            <a:pPr lvl="2"/>
            <a:r>
              <a:rPr lang="en-US" altLang="en-US" sz="1800" dirty="0">
                <a:solidFill>
                  <a:srgbClr val="0070C0"/>
                </a:solidFill>
              </a:rPr>
              <a:t>People CMM</a:t>
            </a:r>
          </a:p>
          <a:p>
            <a:pPr lvl="2"/>
            <a:r>
              <a:rPr lang="en-US" altLang="en-US" sz="1800" dirty="0">
                <a:solidFill>
                  <a:srgbClr val="0070C0"/>
                </a:solidFill>
              </a:rPr>
              <a:t>Supplier Source CMM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BAF3-E4E9-4E35-AFD1-7CAC3DF631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4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3.Test </a:t>
            </a:r>
            <a:r>
              <a:rPr lang="en-US" altLang="en-US" dirty="0"/>
              <a:t>Process Improvement (TPI</a:t>
            </a:r>
            <a:r>
              <a:rPr lang="en-US" alt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A test process is a certain way of performing activities related to defect detection.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A few such activities are as </a:t>
            </a:r>
            <a:r>
              <a:rPr lang="en-US" altLang="en-US" sz="2800" dirty="0" smtClean="0"/>
              <a:t>follows:</a:t>
            </a:r>
            <a:endParaRPr lang="en-US" altLang="en-US" sz="2800" dirty="0"/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Identifying test goals.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Preparing a test plan.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Identifying different kinds of tests.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Hiring test personnel.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Designing test cases.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BAF3-E4E9-4E35-AFD1-7CAC3DF631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83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3.Test </a:t>
            </a:r>
            <a:r>
              <a:rPr lang="en-US" altLang="en-US" dirty="0"/>
              <a:t>Process Improvement (TPI</a:t>
            </a:r>
            <a:r>
              <a:rPr lang="en-US" alt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A test process is a certain way of performing activities related to defect detection.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A few such activities are as follows </a:t>
            </a:r>
            <a:endParaRPr lang="en-US" altLang="en-US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200" dirty="0" smtClean="0">
                <a:solidFill>
                  <a:srgbClr val="0070C0"/>
                </a:solidFill>
              </a:rPr>
              <a:t>Setting </a:t>
            </a:r>
            <a:r>
              <a:rPr lang="en-US" altLang="en-US" sz="2200" dirty="0">
                <a:solidFill>
                  <a:srgbClr val="0070C0"/>
                </a:solidFill>
              </a:rPr>
              <a:t>up test benches.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Procuring test tools.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Assigning test cases to test engineers.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Prioritizing test cases for execution.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Organizing the execution of test cases into multiple test cycles.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BAF3-E4E9-4E35-AFD1-7CAC3DF631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30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3.Test </a:t>
            </a:r>
            <a:r>
              <a:rPr lang="en-US" altLang="en-US" dirty="0"/>
              <a:t>Process Improvement (TPI</a:t>
            </a:r>
            <a:r>
              <a:rPr lang="en-US" alt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A test process is a certain way of performing activities related to defect detection.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A few such activities are as follows (See Section 18.3 for more.)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Preparing a schedule for executing test cases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Executing </a:t>
            </a:r>
            <a:r>
              <a:rPr lang="en-US" sz="2400" dirty="0">
                <a:solidFill>
                  <a:srgbClr val="0070C0"/>
                </a:solidFill>
              </a:rPr>
              <a:t>test cases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Reporting defects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Tracking defects while resolving them</a:t>
            </a:r>
          </a:p>
          <a:p>
            <a:pPr lvl="1"/>
            <a:r>
              <a:rPr lang="en-US" sz="2400" dirty="0" smtClean="0">
                <a:solidFill>
                  <a:srgbClr val="0070C0"/>
                </a:solidFill>
              </a:rPr>
              <a:t>Measuring </a:t>
            </a:r>
            <a:r>
              <a:rPr lang="en-US" sz="2400" dirty="0">
                <a:solidFill>
                  <a:srgbClr val="0070C0"/>
                </a:solidFill>
              </a:rPr>
              <a:t>the progress of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BAF3-E4E9-4E35-AFD1-7CAC3DF631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15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3.Test </a:t>
            </a:r>
            <a:r>
              <a:rPr lang="en-US" altLang="en-US" dirty="0"/>
              <a:t>Process Improvement (TPI</a:t>
            </a:r>
            <a:r>
              <a:rPr lang="en-US" alt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8000407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A test process is a certain way of performing activities related to defect detection.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A few such activities are as </a:t>
            </a:r>
            <a:r>
              <a:rPr lang="en-US" altLang="en-US" sz="2800" dirty="0" smtClean="0"/>
              <a:t>follows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• </a:t>
            </a:r>
            <a:r>
              <a:rPr lang="en-US" sz="2400" dirty="0" smtClean="0">
                <a:solidFill>
                  <a:srgbClr val="0070C0"/>
                </a:solidFill>
              </a:rPr>
              <a:t>Measuring </a:t>
            </a:r>
            <a:r>
              <a:rPr lang="en-US" sz="2400" dirty="0">
                <a:solidFill>
                  <a:srgbClr val="0070C0"/>
                </a:solidFill>
              </a:rPr>
              <a:t>the quality attributes of the software under test</a:t>
            </a:r>
          </a:p>
          <a:p>
            <a:r>
              <a:rPr lang="en-US" sz="2400" dirty="0">
                <a:solidFill>
                  <a:srgbClr val="0070C0"/>
                </a:solidFill>
              </a:rPr>
              <a:t>• Evaluating the effectiveness of a test process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• Identifying steps to improve the effectiveness of test activities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• Identifying steps to reduce the cost of testing</a:t>
            </a:r>
            <a:endParaRPr lang="en-US" altLang="en-US" sz="24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BAF3-E4E9-4E35-AFD1-7CAC3DF631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02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3.Test </a:t>
            </a:r>
            <a:r>
              <a:rPr lang="en-US" altLang="en-US" dirty="0"/>
              <a:t>Process Improvement (TPI</a:t>
            </a:r>
            <a:r>
              <a:rPr lang="en-US" alt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A simple test process for system-level testing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Categorize the features of a system into </a:t>
            </a:r>
            <a:r>
              <a:rPr lang="en-US" altLang="en-US" sz="2400" i="1" dirty="0">
                <a:solidFill>
                  <a:srgbClr val="0070C0"/>
                </a:solidFill>
              </a:rPr>
              <a:t>k</a:t>
            </a:r>
            <a:r>
              <a:rPr lang="en-US" altLang="en-US" sz="2400" dirty="0">
                <a:solidFill>
                  <a:srgbClr val="0070C0"/>
                </a:solidFill>
              </a:rPr>
              <a:t> groups.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Design N</a:t>
            </a:r>
            <a:r>
              <a:rPr lang="en-US" altLang="en-US" sz="2400" i="1" baseline="-25000" dirty="0">
                <a:solidFill>
                  <a:srgbClr val="0070C0"/>
                </a:solidFill>
              </a:rPr>
              <a:t>i</a:t>
            </a:r>
            <a:r>
              <a:rPr lang="en-US" altLang="en-US" sz="2400" dirty="0">
                <a:solidFill>
                  <a:srgbClr val="0070C0"/>
                </a:solidFill>
              </a:rPr>
              <a:t> test cases for feature category </a:t>
            </a:r>
            <a:r>
              <a:rPr lang="en-US" altLang="en-US" sz="2400" i="1" dirty="0" err="1">
                <a:solidFill>
                  <a:srgbClr val="0070C0"/>
                </a:solidFill>
              </a:rPr>
              <a:t>i</a:t>
            </a:r>
            <a:r>
              <a:rPr lang="en-US" altLang="en-US" sz="2400" dirty="0">
                <a:solidFill>
                  <a:srgbClr val="0070C0"/>
                </a:solidFill>
              </a:rPr>
              <a:t>, for 1 </a:t>
            </a:r>
            <a:r>
              <a:rPr lang="en-US" altLang="en-US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≤</a:t>
            </a:r>
            <a:r>
              <a:rPr lang="en-US" altLang="en-US" sz="2400" dirty="0">
                <a:solidFill>
                  <a:srgbClr val="0070C0"/>
                </a:solidFill>
              </a:rPr>
              <a:t>  </a:t>
            </a:r>
            <a:r>
              <a:rPr lang="en-US" altLang="en-US" sz="2400" i="1" dirty="0" err="1">
                <a:solidFill>
                  <a:srgbClr val="0070C0"/>
                </a:solidFill>
              </a:rPr>
              <a:t>i</a:t>
            </a:r>
            <a:r>
              <a:rPr lang="en-US" altLang="en-US" sz="2400" dirty="0">
                <a:solidFill>
                  <a:srgbClr val="0070C0"/>
                </a:solidFill>
              </a:rPr>
              <a:t> </a:t>
            </a:r>
            <a:r>
              <a:rPr lang="en-US" altLang="en-US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≤</a:t>
            </a:r>
            <a:r>
              <a:rPr lang="en-US" altLang="en-US" sz="2400" dirty="0">
                <a:solidFill>
                  <a:srgbClr val="0070C0"/>
                </a:solidFill>
              </a:rPr>
              <a:t> </a:t>
            </a:r>
            <a:r>
              <a:rPr lang="en-US" altLang="en-US" sz="2400" i="1" dirty="0">
                <a:solidFill>
                  <a:srgbClr val="0070C0"/>
                </a:solidFill>
              </a:rPr>
              <a:t>k</a:t>
            </a:r>
            <a:r>
              <a:rPr lang="en-US" altLang="en-US" sz="2400" dirty="0">
                <a:solidFill>
                  <a:srgbClr val="0070C0"/>
                </a:solidFill>
              </a:rPr>
              <a:t>. These N</a:t>
            </a:r>
            <a:r>
              <a:rPr lang="en-US" altLang="en-US" sz="2400" i="1" baseline="-25000" dirty="0">
                <a:solidFill>
                  <a:srgbClr val="0070C0"/>
                </a:solidFill>
              </a:rPr>
              <a:t>i </a:t>
            </a:r>
            <a:r>
              <a:rPr lang="en-US" altLang="en-US" sz="2400" dirty="0">
                <a:solidFill>
                  <a:srgbClr val="0070C0"/>
                </a:solidFill>
              </a:rPr>
              <a:t>test cases are denoted by the set </a:t>
            </a:r>
            <a:r>
              <a:rPr lang="en-US" altLang="en-US" sz="2400" dirty="0" err="1">
                <a:solidFill>
                  <a:srgbClr val="0070C0"/>
                </a:solidFill>
              </a:rPr>
              <a:t>T</a:t>
            </a:r>
            <a:r>
              <a:rPr lang="en-US" altLang="en-US" sz="2400" i="1" baseline="-25000" dirty="0" err="1">
                <a:solidFill>
                  <a:srgbClr val="0070C0"/>
                </a:solidFill>
              </a:rPr>
              <a:t>i</a:t>
            </a:r>
            <a:r>
              <a:rPr lang="en-US" altLang="en-US" sz="2400" i="1" dirty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Run T</a:t>
            </a:r>
            <a:r>
              <a:rPr lang="en-US" altLang="en-US" sz="2400" baseline="-25000" dirty="0">
                <a:solidFill>
                  <a:srgbClr val="0070C0"/>
                </a:solidFill>
              </a:rPr>
              <a:t>1</a:t>
            </a:r>
            <a:r>
              <a:rPr lang="en-US" altLang="en-US" sz="2400" i="1" dirty="0">
                <a:solidFill>
                  <a:srgbClr val="0070C0"/>
                </a:solidFill>
              </a:rPr>
              <a:t> </a:t>
            </a:r>
            <a:r>
              <a:rPr lang="en-US" altLang="en-US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U</a:t>
            </a:r>
            <a:r>
              <a:rPr lang="en-US" altLang="en-US" sz="2400" i="1" dirty="0">
                <a:solidFill>
                  <a:srgbClr val="0070C0"/>
                </a:solidFill>
                <a:cs typeface="Times New Roman" panose="02020603050405020304" pitchFamily="18" charset="0"/>
              </a:rPr>
              <a:t> … </a:t>
            </a:r>
            <a:r>
              <a:rPr lang="en-US" altLang="en-US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U </a:t>
            </a:r>
            <a:r>
              <a:rPr lang="en-US" altLang="en-US" sz="2400" dirty="0" err="1">
                <a:solidFill>
                  <a:srgbClr val="0070C0"/>
                </a:solidFill>
              </a:rPr>
              <a:t>T</a:t>
            </a:r>
            <a:r>
              <a:rPr lang="en-US" altLang="en-US" sz="2400" i="1" baseline="-25000" dirty="0" err="1">
                <a:solidFill>
                  <a:srgbClr val="0070C0"/>
                </a:solidFill>
              </a:rPr>
              <a:t>k</a:t>
            </a:r>
            <a:r>
              <a:rPr lang="en-US" altLang="en-US" sz="2400" i="1" dirty="0">
                <a:solidFill>
                  <a:srgbClr val="0070C0"/>
                </a:solidFill>
              </a:rPr>
              <a:t>  </a:t>
            </a:r>
            <a:r>
              <a:rPr lang="en-US" altLang="en-US" sz="2400" dirty="0">
                <a:solidFill>
                  <a:srgbClr val="0070C0"/>
                </a:solidFill>
              </a:rPr>
              <a:t>to detect defects. 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Run T</a:t>
            </a:r>
            <a:r>
              <a:rPr lang="en-US" altLang="en-US" sz="2400" baseline="-25000" dirty="0">
                <a:solidFill>
                  <a:srgbClr val="0070C0"/>
                </a:solidFill>
              </a:rPr>
              <a:t>1</a:t>
            </a:r>
            <a:r>
              <a:rPr lang="en-US" altLang="en-US" sz="2400" i="1" dirty="0">
                <a:solidFill>
                  <a:srgbClr val="0070C0"/>
                </a:solidFill>
              </a:rPr>
              <a:t> </a:t>
            </a:r>
            <a:r>
              <a:rPr lang="en-US" altLang="en-US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U</a:t>
            </a:r>
            <a:r>
              <a:rPr lang="en-US" altLang="en-US" sz="2400" i="1" dirty="0">
                <a:solidFill>
                  <a:srgbClr val="0070C0"/>
                </a:solidFill>
                <a:cs typeface="Times New Roman" panose="02020603050405020304" pitchFamily="18" charset="0"/>
              </a:rPr>
              <a:t> … </a:t>
            </a:r>
            <a:r>
              <a:rPr lang="en-US" altLang="en-US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U </a:t>
            </a:r>
            <a:r>
              <a:rPr lang="en-US" altLang="en-US" sz="2400" dirty="0" err="1">
                <a:solidFill>
                  <a:srgbClr val="0070C0"/>
                </a:solidFill>
              </a:rPr>
              <a:t>T</a:t>
            </a:r>
            <a:r>
              <a:rPr lang="en-US" altLang="en-US" sz="2400" i="1" baseline="-25000" dirty="0" err="1">
                <a:solidFill>
                  <a:srgbClr val="0070C0"/>
                </a:solidFill>
              </a:rPr>
              <a:t>k</a:t>
            </a:r>
            <a:r>
              <a:rPr lang="en-US" altLang="en-US" sz="2400" i="1" dirty="0">
                <a:solidFill>
                  <a:srgbClr val="0070C0"/>
                </a:solidFill>
              </a:rPr>
              <a:t> </a:t>
            </a:r>
            <a:r>
              <a:rPr lang="en-US" altLang="en-US" sz="2400" dirty="0">
                <a:solidFill>
                  <a:srgbClr val="0070C0"/>
                </a:solidFill>
              </a:rPr>
              <a:t>each defect fix until no more defects are found, or it is time to release the system.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BAF3-E4E9-4E35-AFD1-7CAC3DF631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130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3.Test </a:t>
            </a:r>
            <a:r>
              <a:rPr lang="en-US" altLang="en-US" dirty="0"/>
              <a:t>Process Improvement (TPI</a:t>
            </a:r>
            <a:r>
              <a:rPr lang="en-US" alt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Deficiencies in the above simple process.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Test tools have not been used.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Test cases have not been prioritized.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The entire test suite has been executed in each test cycle.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BAF3-E4E9-4E35-AFD1-7CAC3DF631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en-US" sz="2800" dirty="0"/>
              <a:t>Basic Idea in Software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/>
              <a:t>Capability Maturity Model (CMM)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/>
              <a:t>Test Process Improvement (TPI)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800" dirty="0"/>
              <a:t>Testing Maturity Model (TMM</a:t>
            </a:r>
            <a:r>
              <a:rPr lang="en-US" altLang="en-US" sz="2800" dirty="0" smtClean="0"/>
              <a:t>)</a:t>
            </a:r>
            <a:endParaRPr lang="en-US" altLang="en-US" sz="2800" dirty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BAF3-E4E9-4E35-AFD1-7CAC3DF631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9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3.Test </a:t>
            </a:r>
            <a:r>
              <a:rPr lang="en-US" altLang="en-US" dirty="0"/>
              <a:t>Process Improvement (TPI</a:t>
            </a:r>
            <a:r>
              <a:rPr lang="en-US" alt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Therefore, it is important to improve test processes by following a defined model.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The idea of improving test processes by following a model, namely the Test Process Improvement (TPI) model, was first studied by Tim </a:t>
            </a:r>
            <a:r>
              <a:rPr lang="en-US" altLang="en-US" sz="2400" dirty="0" err="1">
                <a:solidFill>
                  <a:srgbClr val="0070C0"/>
                </a:solidFill>
              </a:rPr>
              <a:t>Koomen</a:t>
            </a:r>
            <a:r>
              <a:rPr lang="en-US" altLang="en-US" sz="2400" dirty="0">
                <a:solidFill>
                  <a:srgbClr val="0070C0"/>
                </a:solidFill>
              </a:rPr>
              <a:t> and Martin Pol.</a:t>
            </a:r>
          </a:p>
          <a:p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BAF3-E4E9-4E35-AFD1-7CAC3DF631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60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3.Test </a:t>
            </a:r>
            <a:r>
              <a:rPr lang="en-US" altLang="en-US" dirty="0"/>
              <a:t>Process Improvement (TPI</a:t>
            </a:r>
            <a:r>
              <a:rPr lang="en-US" alt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/>
              <a:t>A test process needs to be improved for three reasons.</a:t>
            </a:r>
          </a:p>
          <a:p>
            <a:pPr lvl="1">
              <a:lnSpc>
                <a:spcPct val="80000"/>
              </a:lnSpc>
            </a:pPr>
            <a:r>
              <a:rPr lang="en-US" altLang="en-US" sz="2400" b="1" dirty="0">
                <a:solidFill>
                  <a:srgbClr val="0070C0"/>
                </a:solidFill>
              </a:rPr>
              <a:t>Quality</a:t>
            </a:r>
            <a:r>
              <a:rPr lang="en-US" altLang="en-US" sz="2400" dirty="0">
                <a:solidFill>
                  <a:srgbClr val="0070C0"/>
                </a:solidFill>
              </a:rPr>
              <a:t>: A better test process should give more insights into the quality characteristics of a system being tested.</a:t>
            </a:r>
          </a:p>
          <a:p>
            <a:pPr lvl="1">
              <a:lnSpc>
                <a:spcPct val="80000"/>
              </a:lnSpc>
            </a:pPr>
            <a:r>
              <a:rPr lang="en-US" altLang="en-US" sz="2400" b="1" dirty="0">
                <a:solidFill>
                  <a:srgbClr val="0070C0"/>
                </a:solidFill>
              </a:rPr>
              <a:t>Lead Time</a:t>
            </a:r>
            <a:r>
              <a:rPr lang="en-US" altLang="en-US" sz="2400" dirty="0">
                <a:solidFill>
                  <a:srgbClr val="0070C0"/>
                </a:solidFill>
              </a:rPr>
              <a:t>: A better test process saves testing time.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>
                <a:solidFill>
                  <a:srgbClr val="0070C0"/>
                </a:solidFill>
              </a:rPr>
              <a:t>One can prioritize test cases so that difficult-to-fix defects to gain time.</a:t>
            </a:r>
          </a:p>
          <a:p>
            <a:pPr lvl="1">
              <a:lnSpc>
                <a:spcPct val="80000"/>
              </a:lnSpc>
            </a:pPr>
            <a:r>
              <a:rPr lang="en-US" altLang="en-US" sz="2400" b="1" dirty="0">
                <a:solidFill>
                  <a:srgbClr val="0070C0"/>
                </a:solidFill>
              </a:rPr>
              <a:t>Cost</a:t>
            </a:r>
            <a:r>
              <a:rPr lang="en-US" altLang="en-US" sz="2400" dirty="0">
                <a:solidFill>
                  <a:srgbClr val="0070C0"/>
                </a:solidFill>
              </a:rPr>
              <a:t>: A better test process is expected to be carried out with a lower cost.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BAF3-E4E9-4E35-AFD1-7CAC3DF6314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260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3.Test </a:t>
            </a:r>
            <a:r>
              <a:rPr lang="en-US" altLang="en-US" dirty="0"/>
              <a:t>Process Improvement (TPI</a:t>
            </a:r>
            <a:r>
              <a:rPr lang="en-US" alt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/>
              <a:t>An intuitive approach to improving a test process is as follows: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olidFill>
                  <a:srgbClr val="0070C0"/>
                </a:solidFill>
              </a:rPr>
              <a:t>Step 1: Determine an area for improvement.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olidFill>
                  <a:srgbClr val="0070C0"/>
                </a:solidFill>
              </a:rPr>
              <a:t>Step 2: Evaluate the </a:t>
            </a:r>
            <a:r>
              <a:rPr lang="en-US" altLang="en-US" sz="2400" b="1" dirty="0">
                <a:solidFill>
                  <a:srgbClr val="0070C0"/>
                </a:solidFill>
              </a:rPr>
              <a:t>current status</a:t>
            </a:r>
            <a:r>
              <a:rPr lang="en-US" altLang="en-US" sz="2400" dirty="0">
                <a:solidFill>
                  <a:srgbClr val="0070C0"/>
                </a:solidFill>
              </a:rPr>
              <a:t> of the test process.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olidFill>
                  <a:srgbClr val="0070C0"/>
                </a:solidFill>
              </a:rPr>
              <a:t>Step 3: Identify the next desired state and the means.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olidFill>
                  <a:srgbClr val="0070C0"/>
                </a:solidFill>
              </a:rPr>
              <a:t>Step 4: Implement the necessary changes to the process.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BAF3-E4E9-4E35-AFD1-7CAC3DF6314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27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3.Test </a:t>
            </a:r>
            <a:r>
              <a:rPr lang="en-US" altLang="en-US" dirty="0"/>
              <a:t>Process Improvement (TPI</a:t>
            </a:r>
            <a:r>
              <a:rPr lang="en-US" alt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/>
              <a:t>The above steps are straightforward, but their implementation is not.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/>
              <a:t>The TPI model supports gradual process improvement.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olidFill>
                  <a:srgbClr val="0070C0"/>
                </a:solidFill>
              </a:rPr>
              <a:t>The current </a:t>
            </a:r>
            <a:r>
              <a:rPr lang="en-US" altLang="en-US" sz="2400" b="1" dirty="0">
                <a:solidFill>
                  <a:srgbClr val="0070C0"/>
                </a:solidFill>
              </a:rPr>
              <a:t>status </a:t>
            </a:r>
            <a:r>
              <a:rPr lang="en-US" altLang="en-US" sz="2400" dirty="0">
                <a:solidFill>
                  <a:srgbClr val="0070C0"/>
                </a:solidFill>
              </a:rPr>
              <a:t>of a test process is evaluated from different viewpoints, known as </a:t>
            </a:r>
            <a:r>
              <a:rPr lang="en-US" altLang="en-US" sz="2400" b="1" dirty="0">
                <a:solidFill>
                  <a:srgbClr val="0070C0"/>
                </a:solidFill>
              </a:rPr>
              <a:t>key areas</a:t>
            </a:r>
            <a:r>
              <a:rPr lang="en-US" altLang="en-US" sz="2400" dirty="0">
                <a:solidFill>
                  <a:srgbClr val="0070C0"/>
                </a:solidFill>
              </a:rPr>
              <a:t> – and </a:t>
            </a:r>
            <a:r>
              <a:rPr lang="en-US" altLang="en-US" sz="2400" b="1" dirty="0">
                <a:solidFill>
                  <a:srgbClr val="0070C0"/>
                </a:solidFill>
              </a:rPr>
              <a:t>20 </a:t>
            </a:r>
            <a:r>
              <a:rPr lang="en-US" altLang="en-US" sz="2400" dirty="0">
                <a:solidFill>
                  <a:srgbClr val="0070C0"/>
                </a:solidFill>
              </a:rPr>
              <a:t>key areas have been identified.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solidFill>
                  <a:srgbClr val="0070C0"/>
                </a:solidFill>
              </a:rPr>
              <a:t>The </a:t>
            </a:r>
            <a:r>
              <a:rPr lang="en-US" altLang="en-US" sz="2400" b="1" dirty="0">
                <a:solidFill>
                  <a:srgbClr val="0070C0"/>
                </a:solidFill>
              </a:rPr>
              <a:t>status</a:t>
            </a:r>
            <a:r>
              <a:rPr lang="en-US" altLang="en-US" sz="2400" dirty="0">
                <a:solidFill>
                  <a:srgbClr val="0070C0"/>
                </a:solidFill>
              </a:rPr>
              <a:t> of a test process </a:t>
            </a:r>
            <a:r>
              <a:rPr lang="en-US" sz="2400" dirty="0">
                <a:solidFill>
                  <a:srgbClr val="0070C0"/>
                </a:solidFill>
              </a:rPr>
              <a:t>with respect to </a:t>
            </a:r>
            <a:r>
              <a:rPr lang="en-US" altLang="en-US" sz="2400" dirty="0">
                <a:solidFill>
                  <a:srgbClr val="0070C0"/>
                </a:solidFill>
              </a:rPr>
              <a:t>a </a:t>
            </a:r>
            <a:r>
              <a:rPr lang="en-US" altLang="en-US" sz="2400" b="1" dirty="0">
                <a:solidFill>
                  <a:srgbClr val="0070C0"/>
                </a:solidFill>
              </a:rPr>
              <a:t>key area</a:t>
            </a:r>
            <a:r>
              <a:rPr lang="en-US" altLang="en-US" sz="2400" dirty="0">
                <a:solidFill>
                  <a:srgbClr val="0070C0"/>
                </a:solidFill>
              </a:rPr>
              <a:t> is represented in terms of </a:t>
            </a:r>
            <a:r>
              <a:rPr lang="en-US" altLang="en-US" sz="2400" b="1" dirty="0">
                <a:solidFill>
                  <a:srgbClr val="0070C0"/>
                </a:solidFill>
              </a:rPr>
              <a:t>one</a:t>
            </a:r>
            <a:r>
              <a:rPr lang="en-US" altLang="en-US" sz="2400" dirty="0">
                <a:solidFill>
                  <a:srgbClr val="0070C0"/>
                </a:solidFill>
              </a:rPr>
              <a:t> of </a:t>
            </a:r>
            <a:r>
              <a:rPr lang="en-US" altLang="en-US" sz="2400" b="1" dirty="0">
                <a:solidFill>
                  <a:srgbClr val="0070C0"/>
                </a:solidFill>
              </a:rPr>
              <a:t>four</a:t>
            </a:r>
            <a:r>
              <a:rPr lang="en-US" altLang="en-US" sz="2400" dirty="0">
                <a:solidFill>
                  <a:srgbClr val="0070C0"/>
                </a:solidFill>
              </a:rPr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levels of maturity</a:t>
            </a:r>
            <a:r>
              <a:rPr lang="en-US" altLang="en-US" sz="2400" dirty="0">
                <a:solidFill>
                  <a:srgbClr val="0070C0"/>
                </a:solidFill>
              </a:rPr>
              <a:t> – </a:t>
            </a:r>
            <a:r>
              <a:rPr lang="en-US" altLang="en-US" sz="2400" b="1" dirty="0">
                <a:solidFill>
                  <a:srgbClr val="0070C0"/>
                </a:solidFill>
              </a:rPr>
              <a:t>A, B, C</a:t>
            </a:r>
            <a:r>
              <a:rPr lang="en-US" altLang="en-US" sz="2400" dirty="0">
                <a:solidFill>
                  <a:srgbClr val="0070C0"/>
                </a:solidFill>
              </a:rPr>
              <a:t>, and </a:t>
            </a:r>
            <a:r>
              <a:rPr lang="en-US" altLang="en-US" sz="2400" b="1" dirty="0">
                <a:solidFill>
                  <a:srgbClr val="0070C0"/>
                </a:solidFill>
              </a:rPr>
              <a:t>D</a:t>
            </a:r>
            <a:r>
              <a:rPr lang="en-US" altLang="en-US" sz="2400" dirty="0">
                <a:solidFill>
                  <a:srgbClr val="0070C0"/>
                </a:solidFill>
              </a:rPr>
              <a:t>.</a:t>
            </a:r>
          </a:p>
          <a:p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BAF3-E4E9-4E35-AFD1-7CAC3DF6314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31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3.Test </a:t>
            </a:r>
            <a:r>
              <a:rPr lang="en-US" altLang="en-US" dirty="0"/>
              <a:t>Process Improvement (TPI</a:t>
            </a:r>
            <a:r>
              <a:rPr lang="en-US" altLang="en-US" dirty="0" smtClean="0"/>
              <a:t>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22960" y="1737364"/>
            <a:ext cx="3703320" cy="402336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The 20 key areas are as follows: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Test strategy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Life-cycle model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Moment of involvement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Planning and estimating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Test specification technique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Static test technique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Metrics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Test </a:t>
            </a:r>
            <a:r>
              <a:rPr lang="en-US" altLang="en-US" sz="2400" dirty="0" smtClean="0">
                <a:solidFill>
                  <a:srgbClr val="0070C0"/>
                </a:solidFill>
              </a:rPr>
              <a:t>tools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Test environment</a:t>
            </a:r>
          </a:p>
          <a:p>
            <a:pPr lvl="1"/>
            <a:endParaRPr lang="en-US" altLang="en-US" sz="2400" dirty="0"/>
          </a:p>
          <a:p>
            <a:endParaRPr lang="en-US" sz="2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Office environment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Commitment and </a:t>
            </a:r>
            <a:r>
              <a:rPr lang="en-US" altLang="en-US" sz="2400" dirty="0" smtClean="0">
                <a:solidFill>
                  <a:srgbClr val="0070C0"/>
                </a:solidFill>
              </a:rPr>
              <a:t>motivation</a:t>
            </a:r>
          </a:p>
          <a:p>
            <a:pPr lvl="1"/>
            <a:r>
              <a:rPr lang="en-US" altLang="en-US" sz="2400" dirty="0" smtClean="0">
                <a:solidFill>
                  <a:srgbClr val="0070C0"/>
                </a:solidFill>
              </a:rPr>
              <a:t>Test </a:t>
            </a:r>
            <a:r>
              <a:rPr lang="en-US" altLang="en-US" sz="2400" dirty="0">
                <a:solidFill>
                  <a:srgbClr val="0070C0"/>
                </a:solidFill>
              </a:rPr>
              <a:t>functions and training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Scope of methodology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Communication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Reporting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Defect </a:t>
            </a:r>
            <a:r>
              <a:rPr lang="en-US" altLang="en-US" sz="2400" dirty="0" smtClean="0">
                <a:solidFill>
                  <a:srgbClr val="0070C0"/>
                </a:solidFill>
              </a:rPr>
              <a:t>management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Test process management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Evaluation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Low-level testing</a:t>
            </a:r>
          </a:p>
          <a:p>
            <a:pPr lvl="1"/>
            <a:endParaRPr lang="en-US" altLang="en-US" sz="24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BAF3-E4E9-4E35-AFD1-7CAC3DF6314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0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4.Testing </a:t>
            </a:r>
            <a:r>
              <a:rPr lang="en-US" altLang="en-US" dirty="0"/>
              <a:t>Maturity Model (TMM</a:t>
            </a:r>
            <a:r>
              <a:rPr lang="en-US" alt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TMM was pioneered by Ilene </a:t>
            </a:r>
            <a:r>
              <a:rPr lang="en-US" altLang="en-US" sz="2800" dirty="0" err="1"/>
              <a:t>Burnstein</a:t>
            </a:r>
            <a:r>
              <a:rPr lang="en-US" altLang="en-US" sz="2800" dirty="0"/>
              <a:t> to help organizations evaluate and improve their testing processes.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The TMM framework describes an evolutionary path of test process maturity in five </a:t>
            </a:r>
            <a:r>
              <a:rPr lang="en-US" altLang="en-US" sz="2800" b="1" dirty="0"/>
              <a:t>levels</a:t>
            </a:r>
            <a:r>
              <a:rPr lang="en-US" altLang="en-US" sz="2800" dirty="0"/>
              <a:t>, or </a:t>
            </a:r>
            <a:r>
              <a:rPr lang="en-US" altLang="en-US" sz="2800" b="1" dirty="0"/>
              <a:t>stages</a:t>
            </a:r>
            <a:r>
              <a:rPr lang="en-US" altLang="en-US" sz="2800" dirty="0"/>
              <a:t>. (Figure 18.3).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Each stage is characterized by the concepts of 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maturity goals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supporting maturity goals, and 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activities, tasks, and responsibilities (ATRs)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BAF3-E4E9-4E35-AFD1-7CAC3DF6314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07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BAF3-E4E9-4E35-AFD1-7CAC3DF6314C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033" y="198967"/>
            <a:ext cx="4838699" cy="6074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020" y="6459786"/>
            <a:ext cx="2898246" cy="3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47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4.Testing </a:t>
            </a:r>
            <a:r>
              <a:rPr lang="en-US" altLang="en-US" dirty="0"/>
              <a:t>Maturity Model (TMM</a:t>
            </a:r>
            <a:r>
              <a:rPr lang="en-US" alt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Maturity goals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Each maturity level, except 1, contains certain maturity goals.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For an organization to reach a certain level, the corresponding maturity goals must be met by the organization.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Maturity </a:t>
            </a:r>
            <a:r>
              <a:rPr lang="en-US" altLang="en-US" sz="2800" dirty="0" smtClean="0"/>
              <a:t>sub goals</a:t>
            </a:r>
            <a:endParaRPr lang="en-US" altLang="en-US" sz="2800" dirty="0"/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Maturity goals are supported by maturity </a:t>
            </a:r>
            <a:r>
              <a:rPr lang="en-US" altLang="en-US" sz="2400" dirty="0" smtClean="0">
                <a:solidFill>
                  <a:srgbClr val="0070C0"/>
                </a:solidFill>
              </a:rPr>
              <a:t>sub goals</a:t>
            </a:r>
            <a:endParaRPr lang="en-US" altLang="en-US" sz="2400" dirty="0">
              <a:solidFill>
                <a:srgbClr val="0070C0"/>
              </a:solidFill>
            </a:endParaRP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BAF3-E4E9-4E35-AFD1-7CAC3DF6314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5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4.Testing </a:t>
            </a:r>
            <a:r>
              <a:rPr lang="en-US" altLang="en-US" dirty="0"/>
              <a:t>Maturity Model (TMM</a:t>
            </a:r>
            <a:r>
              <a:rPr lang="en-US" alt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ATRs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Maturity </a:t>
            </a:r>
            <a:r>
              <a:rPr lang="en-US" altLang="en-US" sz="2400" dirty="0" smtClean="0">
                <a:solidFill>
                  <a:srgbClr val="0070C0"/>
                </a:solidFill>
              </a:rPr>
              <a:t>sub goals </a:t>
            </a:r>
            <a:r>
              <a:rPr lang="en-US" altLang="en-US" sz="2400" dirty="0">
                <a:solidFill>
                  <a:srgbClr val="0070C0"/>
                </a:solidFill>
              </a:rPr>
              <a:t>are achieved by means of ATRs.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ATRs address issues concerning implementation of activities and tasks.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ATRs also address how an organization can adapt its practices so that it can move in-line with the TMM model.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ATRs are refined into “views” from the perspectives of three groups:</a:t>
            </a:r>
          </a:p>
          <a:p>
            <a:pPr lvl="2"/>
            <a:r>
              <a:rPr lang="en-US" altLang="en-US" sz="1800" dirty="0">
                <a:solidFill>
                  <a:srgbClr val="0070C0"/>
                </a:solidFill>
              </a:rPr>
              <a:t>Managers</a:t>
            </a:r>
          </a:p>
          <a:p>
            <a:pPr lvl="2"/>
            <a:r>
              <a:rPr lang="en-US" altLang="en-US" sz="1800" dirty="0">
                <a:solidFill>
                  <a:srgbClr val="0070C0"/>
                </a:solidFill>
              </a:rPr>
              <a:t>Developers and test engineers</a:t>
            </a:r>
          </a:p>
          <a:p>
            <a:pPr lvl="2"/>
            <a:r>
              <a:rPr lang="en-US" altLang="en-US" sz="1800" dirty="0">
                <a:solidFill>
                  <a:srgbClr val="0070C0"/>
                </a:solidFill>
              </a:rPr>
              <a:t>Customers (user/client).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BAF3-E4E9-4E35-AFD1-7CAC3DF6314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226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4.Testing </a:t>
            </a:r>
            <a:r>
              <a:rPr lang="en-US" altLang="en-US" dirty="0"/>
              <a:t>Maturity Model (TMM</a:t>
            </a:r>
            <a:r>
              <a:rPr lang="en-US" alt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Level 1 – Initial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There are no maturity goals to be met at this level.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Testing begins after code is written.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An organization performs testing to demonstrate that the system works.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No serious effort is made to track the progress of testing.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Test cases are designed and executed in an </a:t>
            </a:r>
            <a:r>
              <a:rPr lang="en-US" altLang="en-US" sz="2400" dirty="0" err="1" smtClean="0">
                <a:solidFill>
                  <a:srgbClr val="0070C0"/>
                </a:solidFill>
              </a:rPr>
              <a:t>adhoc</a:t>
            </a:r>
            <a:r>
              <a:rPr lang="en-US" altLang="en-US" sz="2400" dirty="0" smtClean="0">
                <a:solidFill>
                  <a:srgbClr val="0070C0"/>
                </a:solidFill>
              </a:rPr>
              <a:t> </a:t>
            </a:r>
            <a:r>
              <a:rPr lang="en-US" altLang="en-US" sz="2400" dirty="0">
                <a:solidFill>
                  <a:srgbClr val="0070C0"/>
                </a:solidFill>
              </a:rPr>
              <a:t>manner.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In summary, testing is not viewed as a critical, distinct phase in software development.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BAF3-E4E9-4E35-AFD1-7CAC3DF6314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1. Basic </a:t>
            </a:r>
            <a:r>
              <a:rPr lang="en-US" altLang="en-US" dirty="0"/>
              <a:t>Idea in Software </a:t>
            </a:r>
            <a:r>
              <a:rPr lang="en-US" alt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A process comprises a set of </a:t>
            </a:r>
            <a:r>
              <a:rPr lang="en-US" altLang="en-US" sz="2800" b="1" dirty="0"/>
              <a:t>activities</a:t>
            </a:r>
            <a:r>
              <a:rPr lang="en-US" altLang="en-US" sz="2800" dirty="0"/>
              <a:t> that are executed to develop products.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The activities find expressions in the form of methods, techniques, strategies, procedures, and practices.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The activities heavily rely on information repositories, such as documents, standards, and policies.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Different processes are driven by different goals and availability of resources.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BAF3-E4E9-4E35-AFD1-7CAC3DF631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6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4.Testing </a:t>
            </a:r>
            <a:r>
              <a:rPr lang="en-US" altLang="en-US" dirty="0"/>
              <a:t>Maturity Model (TMM</a:t>
            </a:r>
            <a:r>
              <a:rPr lang="en-US" alt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Level 2 – Phase Definition: The maturity goals are as follows: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Develop testing and debugging goals.</a:t>
            </a:r>
          </a:p>
          <a:p>
            <a:pPr lvl="2"/>
            <a:r>
              <a:rPr lang="en-US" altLang="en-US" sz="1800" dirty="0">
                <a:solidFill>
                  <a:srgbClr val="0070C0"/>
                </a:solidFill>
              </a:rPr>
              <a:t>Some concrete maturity </a:t>
            </a:r>
            <a:r>
              <a:rPr lang="en-US" altLang="en-US" sz="1800" dirty="0" err="1">
                <a:solidFill>
                  <a:srgbClr val="0070C0"/>
                </a:solidFill>
              </a:rPr>
              <a:t>subgoals</a:t>
            </a:r>
            <a:r>
              <a:rPr lang="en-US" altLang="en-US" sz="1800" dirty="0">
                <a:solidFill>
                  <a:srgbClr val="0070C0"/>
                </a:solidFill>
              </a:rPr>
              <a:t> that can support this goal are as follows:</a:t>
            </a:r>
          </a:p>
          <a:p>
            <a:pPr lvl="3"/>
            <a:r>
              <a:rPr lang="en-US" altLang="en-US" sz="1800" dirty="0">
                <a:solidFill>
                  <a:srgbClr val="0070C0"/>
                </a:solidFill>
              </a:rPr>
              <a:t>Organizations form committees on testing and debugging.</a:t>
            </a:r>
          </a:p>
          <a:p>
            <a:pPr lvl="3"/>
            <a:r>
              <a:rPr lang="en-US" altLang="en-US" sz="1800" dirty="0">
                <a:solidFill>
                  <a:srgbClr val="0070C0"/>
                </a:solidFill>
              </a:rPr>
              <a:t>The committees develop and document testing and debugging goals.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BAF3-E4E9-4E35-AFD1-7CAC3DF6314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1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4.Testing </a:t>
            </a:r>
            <a:r>
              <a:rPr lang="en-US" altLang="en-US" dirty="0"/>
              <a:t>Maturity Model (TMM</a:t>
            </a:r>
            <a:r>
              <a:rPr lang="en-US" alt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Level 2 – Phase Definition: The maturity goals are as follows</a:t>
            </a:r>
            <a:r>
              <a:rPr lang="en-US" altLang="en-US" sz="2800" dirty="0" smtClean="0"/>
              <a:t>:</a:t>
            </a:r>
          </a:p>
          <a:p>
            <a:pPr lvl="1"/>
            <a:r>
              <a:rPr lang="en-US" altLang="en-US" sz="2400" dirty="0" smtClean="0">
                <a:solidFill>
                  <a:srgbClr val="0070C0"/>
                </a:solidFill>
              </a:rPr>
              <a:t>Initiate </a:t>
            </a:r>
            <a:r>
              <a:rPr lang="en-US" altLang="en-US" sz="2400" dirty="0">
                <a:solidFill>
                  <a:srgbClr val="0070C0"/>
                </a:solidFill>
              </a:rPr>
              <a:t>a test planning process. (Identify test objectives. Analyze risks. Devise strategies. Develop test specifications. Allocate resources.)</a:t>
            </a:r>
          </a:p>
          <a:p>
            <a:pPr lvl="2"/>
            <a:r>
              <a:rPr lang="en-US" altLang="en-US" sz="1800" dirty="0">
                <a:solidFill>
                  <a:srgbClr val="0070C0"/>
                </a:solidFill>
              </a:rPr>
              <a:t>Some concrete maturity </a:t>
            </a:r>
            <a:r>
              <a:rPr lang="en-US" altLang="en-US" sz="1800" dirty="0" err="1">
                <a:solidFill>
                  <a:srgbClr val="0070C0"/>
                </a:solidFill>
              </a:rPr>
              <a:t>subgoals</a:t>
            </a:r>
            <a:r>
              <a:rPr lang="en-US" altLang="en-US" sz="1800" dirty="0">
                <a:solidFill>
                  <a:srgbClr val="0070C0"/>
                </a:solidFill>
              </a:rPr>
              <a:t> that can support this goal are as follows:</a:t>
            </a:r>
          </a:p>
          <a:p>
            <a:pPr lvl="3"/>
            <a:r>
              <a:rPr lang="en-US" altLang="en-US" sz="1800" dirty="0">
                <a:solidFill>
                  <a:srgbClr val="0070C0"/>
                </a:solidFill>
              </a:rPr>
              <a:t>Assign the task of test planning to a committee.</a:t>
            </a:r>
          </a:p>
          <a:p>
            <a:pPr lvl="3"/>
            <a:r>
              <a:rPr lang="en-US" altLang="en-US" sz="1800" dirty="0">
                <a:solidFill>
                  <a:srgbClr val="0070C0"/>
                </a:solidFill>
              </a:rPr>
              <a:t>The committee develops a test plan template.</a:t>
            </a:r>
          </a:p>
          <a:p>
            <a:pPr lvl="3"/>
            <a:r>
              <a:rPr lang="en-US" altLang="en-US" sz="1800" dirty="0">
                <a:solidFill>
                  <a:srgbClr val="0070C0"/>
                </a:solidFill>
              </a:rPr>
              <a:t>Proper tools are used to create and manage test plans.</a:t>
            </a:r>
          </a:p>
          <a:p>
            <a:pPr lvl="3"/>
            <a:r>
              <a:rPr lang="en-US" altLang="en-US" sz="1800" dirty="0">
                <a:solidFill>
                  <a:srgbClr val="0070C0"/>
                </a:solidFill>
              </a:rPr>
              <a:t>Provisions are put in place so that customer needs constitute a part of the test plan.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BAF3-E4E9-4E35-AFD1-7CAC3DF6314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32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4.Testing </a:t>
            </a:r>
            <a:r>
              <a:rPr lang="en-US" altLang="en-US" dirty="0"/>
              <a:t>Maturity Model (TMM</a:t>
            </a:r>
            <a:r>
              <a:rPr lang="en-US" alt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Level 2 – Phase Definition: The maturity goals are as follows</a:t>
            </a:r>
            <a:r>
              <a:rPr lang="en-US" altLang="en-US" sz="2800" dirty="0" smtClean="0"/>
              <a:t>:</a:t>
            </a:r>
          </a:p>
          <a:p>
            <a:pPr lvl="1"/>
            <a:r>
              <a:rPr lang="en-US" altLang="en-US" sz="2400" dirty="0" smtClean="0">
                <a:solidFill>
                  <a:srgbClr val="0070C0"/>
                </a:solidFill>
              </a:rPr>
              <a:t>Institutionalize </a:t>
            </a:r>
            <a:r>
              <a:rPr lang="en-US" altLang="en-US" sz="2400" dirty="0">
                <a:solidFill>
                  <a:srgbClr val="0070C0"/>
                </a:solidFill>
              </a:rPr>
              <a:t>basic testing techniques and methods.</a:t>
            </a:r>
          </a:p>
          <a:p>
            <a:pPr lvl="2"/>
            <a:r>
              <a:rPr lang="en-US" altLang="en-US" sz="1800" dirty="0">
                <a:solidFill>
                  <a:srgbClr val="0070C0"/>
                </a:solidFill>
              </a:rPr>
              <a:t>The following concrete </a:t>
            </a:r>
            <a:r>
              <a:rPr lang="en-US" altLang="en-US" sz="1800" dirty="0" err="1">
                <a:solidFill>
                  <a:srgbClr val="0070C0"/>
                </a:solidFill>
              </a:rPr>
              <a:t>subgoals</a:t>
            </a:r>
            <a:r>
              <a:rPr lang="en-US" altLang="en-US" sz="1800" dirty="0">
                <a:solidFill>
                  <a:srgbClr val="0070C0"/>
                </a:solidFill>
              </a:rPr>
              <a:t> support the above maturity </a:t>
            </a:r>
            <a:r>
              <a:rPr lang="en-US" altLang="en-US" sz="1800" dirty="0" err="1">
                <a:solidFill>
                  <a:srgbClr val="0070C0"/>
                </a:solidFill>
              </a:rPr>
              <a:t>subgoal</a:t>
            </a:r>
            <a:r>
              <a:rPr lang="en-US" altLang="en-US" sz="1800" dirty="0">
                <a:solidFill>
                  <a:srgbClr val="0070C0"/>
                </a:solidFill>
              </a:rPr>
              <a:t>.</a:t>
            </a:r>
          </a:p>
          <a:p>
            <a:pPr lvl="3"/>
            <a:r>
              <a:rPr lang="en-US" altLang="en-US" sz="1800" dirty="0">
                <a:solidFill>
                  <a:srgbClr val="0070C0"/>
                </a:solidFill>
              </a:rPr>
              <a:t>An expert group recommends a set of basic testing techniques and methods.</a:t>
            </a:r>
          </a:p>
          <a:p>
            <a:pPr lvl="3"/>
            <a:r>
              <a:rPr lang="en-US" altLang="en-US" sz="1800" dirty="0">
                <a:solidFill>
                  <a:srgbClr val="0070C0"/>
                </a:solidFill>
              </a:rPr>
              <a:t>The management establishes policies to execute the recommendations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BAF3-E4E9-4E35-AFD1-7CAC3DF6314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0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4.Testing </a:t>
            </a:r>
            <a:r>
              <a:rPr lang="en-US" altLang="en-US" dirty="0"/>
              <a:t>Maturity Model (TMM</a:t>
            </a:r>
            <a:r>
              <a:rPr lang="en-US" alt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/>
              <a:t>Level 3 – Integration: The maturity goals are as follows: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Establish a software test group.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>
                <a:solidFill>
                  <a:srgbClr val="0070C0"/>
                </a:solidFill>
              </a:rPr>
              <a:t>Concrete </a:t>
            </a:r>
            <a:r>
              <a:rPr lang="en-US" altLang="en-US" sz="1800" dirty="0" err="1">
                <a:solidFill>
                  <a:srgbClr val="0070C0"/>
                </a:solidFill>
              </a:rPr>
              <a:t>subgoals</a:t>
            </a:r>
            <a:r>
              <a:rPr lang="en-US" altLang="en-US" sz="1800" dirty="0">
                <a:solidFill>
                  <a:srgbClr val="0070C0"/>
                </a:solidFill>
              </a:rPr>
              <a:t> to support the above are:</a:t>
            </a:r>
          </a:p>
          <a:p>
            <a:pPr lvl="3">
              <a:lnSpc>
                <a:spcPct val="80000"/>
              </a:lnSpc>
            </a:pPr>
            <a:r>
              <a:rPr lang="en-US" altLang="en-US" sz="1800" dirty="0">
                <a:solidFill>
                  <a:srgbClr val="0070C0"/>
                </a:solidFill>
              </a:rPr>
              <a:t>An organization-wide test group is formed with leadership, support, and $$. </a:t>
            </a:r>
          </a:p>
          <a:p>
            <a:pPr lvl="3">
              <a:lnSpc>
                <a:spcPct val="80000"/>
              </a:lnSpc>
            </a:pPr>
            <a:r>
              <a:rPr lang="en-US" altLang="en-US" sz="1800" dirty="0">
                <a:solidFill>
                  <a:srgbClr val="0070C0"/>
                </a:solidFill>
              </a:rPr>
              <a:t>The test group is involved in all stages of the software development.</a:t>
            </a:r>
          </a:p>
          <a:p>
            <a:pPr lvl="3">
              <a:lnSpc>
                <a:spcPct val="80000"/>
              </a:lnSpc>
            </a:pPr>
            <a:r>
              <a:rPr lang="en-US" altLang="en-US" sz="1800" dirty="0">
                <a:solidFill>
                  <a:srgbClr val="0070C0"/>
                </a:solidFill>
              </a:rPr>
              <a:t>Trained and motivated test engineers are assigned to the group.</a:t>
            </a:r>
          </a:p>
          <a:p>
            <a:pPr lvl="3">
              <a:lnSpc>
                <a:spcPct val="80000"/>
              </a:lnSpc>
            </a:pPr>
            <a:r>
              <a:rPr lang="en-US" altLang="en-US" sz="1800" dirty="0">
                <a:solidFill>
                  <a:srgbClr val="0070C0"/>
                </a:solidFill>
              </a:rPr>
              <a:t>The test group communicates with the customers.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Establish a technical training program.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BAF3-E4E9-4E35-AFD1-7CAC3DF6314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9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4.Testing </a:t>
            </a:r>
            <a:r>
              <a:rPr lang="en-US" altLang="en-US" dirty="0"/>
              <a:t>Maturity Model (TMM</a:t>
            </a:r>
            <a:r>
              <a:rPr lang="en-US" alt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/>
              <a:t>Level 3 – Integration: The maturity goals are as follows: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 smtClean="0"/>
              <a:t>Integrate </a:t>
            </a:r>
            <a:r>
              <a:rPr lang="en-US" altLang="en-US" sz="2400" dirty="0"/>
              <a:t>testing into the software lifecycle.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>
                <a:solidFill>
                  <a:srgbClr val="0070C0"/>
                </a:solidFill>
              </a:rPr>
              <a:t>Concrete </a:t>
            </a:r>
            <a:r>
              <a:rPr lang="en-US" altLang="en-US" sz="1800" dirty="0" err="1">
                <a:solidFill>
                  <a:srgbClr val="0070C0"/>
                </a:solidFill>
              </a:rPr>
              <a:t>subgoals</a:t>
            </a:r>
            <a:r>
              <a:rPr lang="en-US" altLang="en-US" sz="1800" dirty="0">
                <a:solidFill>
                  <a:srgbClr val="0070C0"/>
                </a:solidFill>
              </a:rPr>
              <a:t> to support the above are:</a:t>
            </a:r>
          </a:p>
          <a:p>
            <a:pPr lvl="3">
              <a:lnSpc>
                <a:spcPct val="80000"/>
              </a:lnSpc>
            </a:pPr>
            <a:r>
              <a:rPr lang="en-US" altLang="en-US" sz="1800" dirty="0">
                <a:solidFill>
                  <a:srgbClr val="0070C0"/>
                </a:solidFill>
              </a:rPr>
              <a:t>The test phase is </a:t>
            </a:r>
            <a:r>
              <a:rPr lang="en-US" altLang="en-US" sz="1800" dirty="0" err="1">
                <a:solidFill>
                  <a:srgbClr val="0070C0"/>
                </a:solidFill>
              </a:rPr>
              <a:t>partitined</a:t>
            </a:r>
            <a:r>
              <a:rPr lang="en-US" altLang="en-US" sz="1800" dirty="0">
                <a:solidFill>
                  <a:srgbClr val="0070C0"/>
                </a:solidFill>
              </a:rPr>
              <a:t> into several activities: unit, integration, system, and acceptance testing.</a:t>
            </a:r>
          </a:p>
          <a:p>
            <a:pPr lvl="3">
              <a:lnSpc>
                <a:spcPct val="80000"/>
              </a:lnSpc>
            </a:pPr>
            <a:r>
              <a:rPr lang="en-US" altLang="en-US" sz="1800" dirty="0">
                <a:solidFill>
                  <a:srgbClr val="0070C0"/>
                </a:solidFill>
              </a:rPr>
              <a:t>Follow the V-model.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/>
              <a:t>Control and monitor the testing process.</a:t>
            </a:r>
          </a:p>
          <a:p>
            <a:pPr lvl="2">
              <a:lnSpc>
                <a:spcPct val="80000"/>
              </a:lnSpc>
            </a:pPr>
            <a:r>
              <a:rPr lang="en-US" altLang="en-US" sz="1800" dirty="0">
                <a:solidFill>
                  <a:srgbClr val="0070C0"/>
                </a:solidFill>
              </a:rPr>
              <a:t>Concrete </a:t>
            </a:r>
            <a:r>
              <a:rPr lang="en-US" altLang="en-US" sz="1800" dirty="0" err="1">
                <a:solidFill>
                  <a:srgbClr val="0070C0"/>
                </a:solidFill>
              </a:rPr>
              <a:t>subgoals</a:t>
            </a:r>
            <a:r>
              <a:rPr lang="en-US" altLang="en-US" sz="1800" dirty="0">
                <a:solidFill>
                  <a:srgbClr val="0070C0"/>
                </a:solidFill>
              </a:rPr>
              <a:t> to support the above are:</a:t>
            </a:r>
          </a:p>
          <a:p>
            <a:pPr lvl="3">
              <a:lnSpc>
                <a:spcPct val="80000"/>
              </a:lnSpc>
            </a:pPr>
            <a:r>
              <a:rPr lang="en-US" altLang="en-US" sz="1800" dirty="0">
                <a:solidFill>
                  <a:srgbClr val="0070C0"/>
                </a:solidFill>
              </a:rPr>
              <a:t>Develop policies and mechanisms to monitor and control test projects.</a:t>
            </a:r>
          </a:p>
          <a:p>
            <a:pPr lvl="3">
              <a:lnSpc>
                <a:spcPct val="80000"/>
              </a:lnSpc>
            </a:pPr>
            <a:r>
              <a:rPr lang="en-US" altLang="en-US" sz="1800" dirty="0">
                <a:solidFill>
                  <a:srgbClr val="0070C0"/>
                </a:solidFill>
              </a:rPr>
              <a:t>Define a set of </a:t>
            </a:r>
            <a:r>
              <a:rPr lang="en-US" altLang="en-US" sz="1800" i="1" dirty="0">
                <a:solidFill>
                  <a:srgbClr val="0070C0"/>
                </a:solidFill>
              </a:rPr>
              <a:t>metrics</a:t>
            </a:r>
            <a:r>
              <a:rPr lang="en-US" altLang="en-US" sz="1800" dirty="0">
                <a:solidFill>
                  <a:srgbClr val="0070C0"/>
                </a:solidFill>
              </a:rPr>
              <a:t> related to the test project.</a:t>
            </a:r>
          </a:p>
          <a:p>
            <a:pPr lvl="3">
              <a:lnSpc>
                <a:spcPct val="80000"/>
              </a:lnSpc>
            </a:pPr>
            <a:r>
              <a:rPr lang="en-US" altLang="en-US" sz="1800" dirty="0">
                <a:solidFill>
                  <a:srgbClr val="0070C0"/>
                </a:solidFill>
              </a:rPr>
              <a:t>Be prepared with a contingency plan.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BAF3-E4E9-4E35-AFD1-7CAC3DF6314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4.Testing </a:t>
            </a:r>
            <a:r>
              <a:rPr lang="en-US" altLang="en-US" dirty="0"/>
              <a:t>Maturity Model (TMM</a:t>
            </a:r>
            <a:r>
              <a:rPr lang="en-US" alt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Level 4 – Management and Measurement: The maturity goals are:</a:t>
            </a:r>
          </a:p>
          <a:p>
            <a:pPr lvl="1"/>
            <a:r>
              <a:rPr lang="en-US" altLang="en-US" sz="2400" dirty="0"/>
              <a:t>Establish an organization-wide review program.</a:t>
            </a:r>
          </a:p>
          <a:p>
            <a:pPr lvl="2"/>
            <a:r>
              <a:rPr lang="en-US" altLang="en-US" sz="1800" dirty="0">
                <a:solidFill>
                  <a:srgbClr val="0070C0"/>
                </a:solidFill>
              </a:rPr>
              <a:t>Maturity </a:t>
            </a:r>
            <a:r>
              <a:rPr lang="en-US" altLang="en-US" sz="1800" dirty="0" err="1">
                <a:solidFill>
                  <a:srgbClr val="0070C0"/>
                </a:solidFill>
              </a:rPr>
              <a:t>subgoals</a:t>
            </a:r>
            <a:r>
              <a:rPr lang="en-US" altLang="en-US" sz="1800" dirty="0">
                <a:solidFill>
                  <a:srgbClr val="0070C0"/>
                </a:solidFill>
              </a:rPr>
              <a:t> to support the above are as follows.</a:t>
            </a:r>
          </a:p>
          <a:p>
            <a:pPr lvl="3"/>
            <a:r>
              <a:rPr lang="en-US" altLang="en-US" sz="1800" dirty="0">
                <a:solidFill>
                  <a:srgbClr val="0070C0"/>
                </a:solidFill>
              </a:rPr>
              <a:t>The management develops review policies.</a:t>
            </a:r>
          </a:p>
          <a:p>
            <a:pPr lvl="3"/>
            <a:r>
              <a:rPr lang="en-US" altLang="en-US" sz="1800" dirty="0">
                <a:solidFill>
                  <a:srgbClr val="0070C0"/>
                </a:solidFill>
              </a:rPr>
              <a:t>The test group develops goals, plans, procedures, and recording mechanisms for carrying out reviews.</a:t>
            </a:r>
          </a:p>
          <a:p>
            <a:pPr lvl="3"/>
            <a:r>
              <a:rPr lang="en-US" altLang="en-US" sz="1800" dirty="0">
                <a:solidFill>
                  <a:srgbClr val="0070C0"/>
                </a:solidFill>
              </a:rPr>
              <a:t>Members of the test group are trained to be effective.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BAF3-E4E9-4E35-AFD1-7CAC3DF6314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4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4.Testing </a:t>
            </a:r>
            <a:r>
              <a:rPr lang="en-US" altLang="en-US" dirty="0"/>
              <a:t>Maturity Model (TMM</a:t>
            </a:r>
            <a:r>
              <a:rPr lang="en-US" alt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Level 4 – Management and Measurement: The maturity goals are</a:t>
            </a:r>
            <a:r>
              <a:rPr lang="en-US" altLang="en-US" sz="2800" dirty="0" smtClean="0"/>
              <a:t>:</a:t>
            </a:r>
            <a:endParaRPr lang="en-US" altLang="en-US" sz="2800" dirty="0"/>
          </a:p>
          <a:p>
            <a:pPr lvl="1"/>
            <a:r>
              <a:rPr lang="en-US" altLang="en-US" sz="2400" dirty="0"/>
              <a:t>Establish a test management program.</a:t>
            </a:r>
          </a:p>
          <a:p>
            <a:pPr lvl="2"/>
            <a:r>
              <a:rPr lang="en-US" altLang="en-US" sz="1800" dirty="0">
                <a:solidFill>
                  <a:srgbClr val="0070C0"/>
                </a:solidFill>
              </a:rPr>
              <a:t>Maturity </a:t>
            </a:r>
            <a:r>
              <a:rPr lang="en-US" altLang="en-US" sz="1800" dirty="0" err="1">
                <a:solidFill>
                  <a:srgbClr val="0070C0"/>
                </a:solidFill>
              </a:rPr>
              <a:t>subgoals</a:t>
            </a:r>
            <a:r>
              <a:rPr lang="en-US" altLang="en-US" sz="1800" dirty="0">
                <a:solidFill>
                  <a:srgbClr val="0070C0"/>
                </a:solidFill>
              </a:rPr>
              <a:t> to support the above are as follows.</a:t>
            </a:r>
          </a:p>
          <a:p>
            <a:pPr lvl="3"/>
            <a:r>
              <a:rPr lang="en-US" altLang="en-US" sz="1800" dirty="0">
                <a:solidFill>
                  <a:srgbClr val="0070C0"/>
                </a:solidFill>
              </a:rPr>
              <a:t>Test metrics should be identified along with their goals.</a:t>
            </a:r>
          </a:p>
          <a:p>
            <a:pPr lvl="3"/>
            <a:r>
              <a:rPr lang="en-US" altLang="en-US" sz="1800" dirty="0">
                <a:solidFill>
                  <a:srgbClr val="0070C0"/>
                </a:solidFill>
              </a:rPr>
              <a:t>A test measurement plan is developed for data collection and analysis.</a:t>
            </a:r>
          </a:p>
          <a:p>
            <a:pPr lvl="3"/>
            <a:r>
              <a:rPr lang="en-US" altLang="en-US" sz="1800" dirty="0">
                <a:solidFill>
                  <a:srgbClr val="0070C0"/>
                </a:solidFill>
              </a:rPr>
              <a:t>An action plan should be developed to achieve process improvement.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BAF3-E4E9-4E35-AFD1-7CAC3DF6314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4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4.Testing </a:t>
            </a:r>
            <a:r>
              <a:rPr lang="en-US" altLang="en-US" dirty="0"/>
              <a:t>Maturity Model (TMM</a:t>
            </a:r>
            <a:r>
              <a:rPr lang="en-US" alt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Level 4 – Management and Measurement: The maturity goals are</a:t>
            </a:r>
            <a:r>
              <a:rPr lang="en-US" altLang="en-US" sz="2800" dirty="0" smtClean="0"/>
              <a:t>:</a:t>
            </a:r>
            <a:endParaRPr lang="en-US" altLang="en-US" sz="2800" dirty="0"/>
          </a:p>
          <a:p>
            <a:pPr lvl="1"/>
            <a:r>
              <a:rPr lang="en-US" altLang="en-US" sz="2400" dirty="0"/>
              <a:t>Evaluate software quality.</a:t>
            </a:r>
          </a:p>
          <a:p>
            <a:pPr lvl="2"/>
            <a:r>
              <a:rPr lang="en-US" altLang="en-US" sz="1800" dirty="0">
                <a:solidFill>
                  <a:srgbClr val="0070C0"/>
                </a:solidFill>
              </a:rPr>
              <a:t>Maturity </a:t>
            </a:r>
            <a:r>
              <a:rPr lang="en-US" altLang="en-US" sz="1800" dirty="0" err="1">
                <a:solidFill>
                  <a:srgbClr val="0070C0"/>
                </a:solidFill>
              </a:rPr>
              <a:t>subgoals</a:t>
            </a:r>
            <a:r>
              <a:rPr lang="en-US" altLang="en-US" sz="1800" dirty="0">
                <a:solidFill>
                  <a:srgbClr val="0070C0"/>
                </a:solidFill>
              </a:rPr>
              <a:t> to support the above are as follows.</a:t>
            </a:r>
          </a:p>
          <a:p>
            <a:pPr lvl="3"/>
            <a:r>
              <a:rPr lang="en-US" altLang="en-US" sz="1800" dirty="0">
                <a:solidFill>
                  <a:srgbClr val="0070C0"/>
                </a:solidFill>
              </a:rPr>
              <a:t>The organization defines quality attributes and quality goals for products.</a:t>
            </a:r>
          </a:p>
          <a:p>
            <a:pPr lvl="3"/>
            <a:r>
              <a:rPr lang="en-US" altLang="en-US" sz="1800" dirty="0">
                <a:solidFill>
                  <a:srgbClr val="0070C0"/>
                </a:solidFill>
              </a:rPr>
              <a:t>The management develops policies and mechanisms to collect test metrics to support the quality goals.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BAF3-E4E9-4E35-AFD1-7CAC3DF6314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0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4.Testing </a:t>
            </a:r>
            <a:r>
              <a:rPr lang="en-US" altLang="en-US" dirty="0"/>
              <a:t>Maturity Model (TMM</a:t>
            </a:r>
            <a:r>
              <a:rPr lang="en-US" alt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Level 5 –Optimization, Defect Prevention and Quality Control: The maturity goals are as follows:</a:t>
            </a:r>
          </a:p>
          <a:p>
            <a:pPr lvl="1"/>
            <a:r>
              <a:rPr lang="en-US" altLang="en-US" sz="2400" dirty="0"/>
              <a:t>Application of process data for defect prevention</a:t>
            </a:r>
          </a:p>
          <a:p>
            <a:pPr lvl="2"/>
            <a:r>
              <a:rPr lang="en-US" altLang="en-US" sz="1800" dirty="0">
                <a:solidFill>
                  <a:srgbClr val="0070C0"/>
                </a:solidFill>
              </a:rPr>
              <a:t>Maturity </a:t>
            </a:r>
            <a:r>
              <a:rPr lang="en-US" altLang="en-US" sz="1800" dirty="0" err="1">
                <a:solidFill>
                  <a:srgbClr val="0070C0"/>
                </a:solidFill>
              </a:rPr>
              <a:t>subgoals</a:t>
            </a:r>
            <a:r>
              <a:rPr lang="en-US" altLang="en-US" sz="1800" dirty="0">
                <a:solidFill>
                  <a:srgbClr val="0070C0"/>
                </a:solidFill>
              </a:rPr>
              <a:t> to support the above are as follows.</a:t>
            </a:r>
          </a:p>
          <a:p>
            <a:pPr lvl="3"/>
            <a:r>
              <a:rPr lang="en-US" altLang="en-US" sz="1800" dirty="0">
                <a:solidFill>
                  <a:srgbClr val="0070C0"/>
                </a:solidFill>
              </a:rPr>
              <a:t>Establish a defect prevention team.</a:t>
            </a:r>
          </a:p>
          <a:p>
            <a:pPr lvl="3"/>
            <a:r>
              <a:rPr lang="en-US" altLang="en-US" sz="1800" dirty="0">
                <a:solidFill>
                  <a:srgbClr val="0070C0"/>
                </a:solidFill>
              </a:rPr>
              <a:t>Document defects that have been identified and removed.</a:t>
            </a:r>
          </a:p>
          <a:p>
            <a:pPr lvl="3"/>
            <a:r>
              <a:rPr lang="en-US" altLang="en-US" sz="1800" dirty="0">
                <a:solidFill>
                  <a:srgbClr val="0070C0"/>
                </a:solidFill>
              </a:rPr>
              <a:t>Each defect is analyzed to get to its root cause.</a:t>
            </a:r>
          </a:p>
          <a:p>
            <a:pPr lvl="3"/>
            <a:r>
              <a:rPr lang="en-US" altLang="en-US" sz="1800" dirty="0">
                <a:solidFill>
                  <a:srgbClr val="0070C0"/>
                </a:solidFill>
              </a:rPr>
              <a:t>Develop an action plan to eliminate recurrence of common defects.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BAF3-E4E9-4E35-AFD1-7CAC3DF6314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7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4.Testing </a:t>
            </a:r>
            <a:r>
              <a:rPr lang="en-US" altLang="en-US" dirty="0"/>
              <a:t>Maturity Model (TMM</a:t>
            </a:r>
            <a:r>
              <a:rPr lang="en-US" alt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Level 5 –Optimization, Defect Prevention and Quality Control: The maturity goals are as follows</a:t>
            </a:r>
            <a:r>
              <a:rPr lang="en-US" altLang="en-US" sz="2800" dirty="0" smtClean="0"/>
              <a:t>:</a:t>
            </a:r>
            <a:endParaRPr lang="en-US" altLang="en-US" sz="2800" dirty="0"/>
          </a:p>
          <a:p>
            <a:pPr lvl="1"/>
            <a:r>
              <a:rPr lang="en-US" altLang="en-US" sz="2400" dirty="0"/>
              <a:t>Statistical quality control</a:t>
            </a:r>
          </a:p>
          <a:p>
            <a:pPr lvl="2"/>
            <a:r>
              <a:rPr lang="en-US" altLang="en-US" sz="1800" dirty="0">
                <a:solidFill>
                  <a:srgbClr val="0070C0"/>
                </a:solidFill>
              </a:rPr>
              <a:t>Maturity </a:t>
            </a:r>
            <a:r>
              <a:rPr lang="en-US" altLang="en-US" sz="1800" dirty="0" err="1">
                <a:solidFill>
                  <a:srgbClr val="0070C0"/>
                </a:solidFill>
              </a:rPr>
              <a:t>subgoals</a:t>
            </a:r>
            <a:r>
              <a:rPr lang="en-US" altLang="en-US" sz="1800" dirty="0">
                <a:solidFill>
                  <a:srgbClr val="0070C0"/>
                </a:solidFill>
              </a:rPr>
              <a:t> to support the above are as follows.</a:t>
            </a:r>
          </a:p>
          <a:p>
            <a:pPr lvl="3"/>
            <a:r>
              <a:rPr lang="en-US" altLang="en-US" sz="1800" dirty="0">
                <a:solidFill>
                  <a:srgbClr val="0070C0"/>
                </a:solidFill>
              </a:rPr>
              <a:t>Establish high-level measurable quality goals. (Ex. Test case execution rate, defect arrival rate, …)</a:t>
            </a:r>
          </a:p>
          <a:p>
            <a:pPr lvl="3"/>
            <a:r>
              <a:rPr lang="en-US" altLang="en-US" sz="1800" dirty="0">
                <a:solidFill>
                  <a:srgbClr val="0070C0"/>
                </a:solidFill>
              </a:rPr>
              <a:t>Ensure that the new quality goals form a part of the test plan.</a:t>
            </a:r>
          </a:p>
          <a:p>
            <a:pPr lvl="3"/>
            <a:r>
              <a:rPr lang="en-US" altLang="en-US" sz="1800" dirty="0">
                <a:solidFill>
                  <a:srgbClr val="0070C0"/>
                </a:solidFill>
              </a:rPr>
              <a:t>The test group is trained in statistical testing and analysis methods</a:t>
            </a:r>
            <a:r>
              <a:rPr lang="en-US" altLang="en-US" sz="1800" dirty="0" smtClean="0">
                <a:solidFill>
                  <a:srgbClr val="0070C0"/>
                </a:solidFill>
              </a:rPr>
              <a:t>.</a:t>
            </a:r>
            <a:endParaRPr lang="en-US" altLang="en-US" sz="18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BAF3-E4E9-4E35-AFD1-7CAC3DF6314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3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1. Basic </a:t>
            </a:r>
            <a:r>
              <a:rPr lang="en-US" altLang="en-US" dirty="0"/>
              <a:t>Idea in Software </a:t>
            </a:r>
            <a:r>
              <a:rPr lang="en-US" alt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It is useful to follow a defined process because of the following benefits.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The process can be repeated in subsequent projects.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The process can be evaluated by using a variety of metrics, such as cost, quality, and time to deliver.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Actions can be taken to improve the process to achieve better results.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BAF3-E4E9-4E35-AFD1-7CAC3DF631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655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4.Testing </a:t>
            </a:r>
            <a:r>
              <a:rPr lang="en-US" altLang="en-US" dirty="0"/>
              <a:t>Maturity Model (TMM</a:t>
            </a:r>
            <a:r>
              <a:rPr lang="en-US" alt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Level 5 –Optimization, Defect Prevention and Quality Control: The maturity goals are as follows (continued.)</a:t>
            </a:r>
          </a:p>
          <a:p>
            <a:pPr lvl="1"/>
            <a:r>
              <a:rPr lang="en-US" altLang="en-US" sz="2400" dirty="0"/>
              <a:t>Test process optimization</a:t>
            </a:r>
          </a:p>
          <a:p>
            <a:pPr lvl="2"/>
            <a:r>
              <a:rPr lang="en-US" altLang="en-US" sz="1800" dirty="0">
                <a:solidFill>
                  <a:srgbClr val="0070C0"/>
                </a:solidFill>
              </a:rPr>
              <a:t>Maturity </a:t>
            </a:r>
            <a:r>
              <a:rPr lang="en-US" altLang="en-US" sz="1800" dirty="0" err="1">
                <a:solidFill>
                  <a:srgbClr val="0070C0"/>
                </a:solidFill>
              </a:rPr>
              <a:t>subgoals</a:t>
            </a:r>
            <a:r>
              <a:rPr lang="en-US" altLang="en-US" sz="1800" dirty="0">
                <a:solidFill>
                  <a:srgbClr val="0070C0"/>
                </a:solidFill>
              </a:rPr>
              <a:t> to support the above are as follows.</a:t>
            </a:r>
          </a:p>
          <a:p>
            <a:pPr lvl="3"/>
            <a:r>
              <a:rPr lang="en-US" altLang="en-US" sz="1800" dirty="0">
                <a:solidFill>
                  <a:srgbClr val="0070C0"/>
                </a:solidFill>
              </a:rPr>
              <a:t>Establish a test process improvement group to monitor the testing process and identify areas for improvement.</a:t>
            </a:r>
          </a:p>
          <a:p>
            <a:pPr lvl="3"/>
            <a:r>
              <a:rPr lang="en-US" altLang="en-US" sz="1800" dirty="0">
                <a:solidFill>
                  <a:srgbClr val="0070C0"/>
                </a:solidFill>
              </a:rPr>
              <a:t>Evaluate new technologies and tools to improve the capability of the testing process.</a:t>
            </a:r>
          </a:p>
          <a:p>
            <a:pPr lvl="3"/>
            <a:r>
              <a:rPr lang="en-US" altLang="en-US" sz="1800" dirty="0">
                <a:solidFill>
                  <a:srgbClr val="0070C0"/>
                </a:solidFill>
              </a:rPr>
              <a:t>Put a mechanism in place for continual evaluation of the effectiveness of the testing process.</a:t>
            </a:r>
          </a:p>
          <a:p>
            <a:pPr lvl="3"/>
            <a:r>
              <a:rPr lang="en-US" altLang="en-US" sz="1800" dirty="0">
                <a:solidFill>
                  <a:srgbClr val="0070C0"/>
                </a:solidFill>
              </a:rPr>
              <a:t>Test stopping criteria are based on quality goals.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BAF3-E4E9-4E35-AFD1-7CAC3DF6314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6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BAF3-E4E9-4E35-AFD1-7CAC3DF6314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2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1. Basic </a:t>
            </a:r>
            <a:r>
              <a:rPr lang="en-US" altLang="en-US" dirty="0"/>
              <a:t>Idea in Software </a:t>
            </a:r>
            <a:r>
              <a:rPr lang="en-US" alt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A software process comprises the following tasks.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Gathering requirements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Constructing a functional specification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Designing the system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Writing code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Testing the system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Maintaining the system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BAF3-E4E9-4E35-AFD1-7CAC3DF631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8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1. Basic </a:t>
            </a:r>
            <a:r>
              <a:rPr lang="en-US" altLang="en-US" dirty="0"/>
              <a:t>Idea in Software </a:t>
            </a:r>
            <a:r>
              <a:rPr lang="en-US" alt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Software </a:t>
            </a:r>
            <a:r>
              <a:rPr lang="en-US" altLang="en-US" sz="3200" dirty="0"/>
              <a:t>testing</a:t>
            </a:r>
            <a:r>
              <a:rPr lang="en-US" altLang="en-US" sz="2800" dirty="0"/>
              <a:t> is treated as a distinct process because it involves a variety of unique activities, techniques, strategies, and policies.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Testing is performed to reveal defects and show to what extent the software possesses different quality attributes, such as reliability and performance.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Testing begins almost at the same time a project is conceptualized.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Testing is carried out by different people at different stages of system development.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BAF3-E4E9-4E35-AFD1-7CAC3DF631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1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1. Basic </a:t>
            </a:r>
            <a:r>
              <a:rPr lang="en-US" altLang="en-US" dirty="0"/>
              <a:t>Idea in Software </a:t>
            </a:r>
            <a:r>
              <a:rPr lang="en-US" alt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Software testing is treated as a distinct process because it involves a variety of unique activities, techniques, strategies, and policies.</a:t>
            </a:r>
          </a:p>
          <a:p>
            <a:pPr lvl="1"/>
            <a:r>
              <a:rPr lang="en-US" altLang="en-US" sz="2400" dirty="0" smtClean="0">
                <a:solidFill>
                  <a:srgbClr val="0070C0"/>
                </a:solidFill>
              </a:rPr>
              <a:t>A </a:t>
            </a:r>
            <a:r>
              <a:rPr lang="en-US" altLang="en-US" sz="2400" dirty="0">
                <a:solidFill>
                  <a:srgbClr val="0070C0"/>
                </a:solidFill>
              </a:rPr>
              <a:t>number of different </a:t>
            </a:r>
            <a:r>
              <a:rPr lang="en-US" altLang="en-US" sz="2400" i="1" dirty="0">
                <a:solidFill>
                  <a:srgbClr val="0070C0"/>
                </a:solidFill>
              </a:rPr>
              <a:t>technique</a:t>
            </a:r>
            <a:r>
              <a:rPr lang="en-US" altLang="en-US" sz="2400" dirty="0">
                <a:solidFill>
                  <a:srgbClr val="0070C0"/>
                </a:solidFill>
              </a:rPr>
              <a:t>s can be applied at each level of testing.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A number of different </a:t>
            </a:r>
            <a:r>
              <a:rPr lang="en-US" altLang="en-US" sz="2400" i="1" dirty="0">
                <a:solidFill>
                  <a:srgbClr val="0070C0"/>
                </a:solidFill>
              </a:rPr>
              <a:t>strategies</a:t>
            </a:r>
            <a:r>
              <a:rPr lang="en-US" altLang="en-US" sz="2400" dirty="0">
                <a:solidFill>
                  <a:srgbClr val="0070C0"/>
                </a:solidFill>
              </a:rPr>
              <a:t> can be applied at each level of testing.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A number of </a:t>
            </a:r>
            <a:r>
              <a:rPr lang="en-US" altLang="en-US" sz="2400" i="1" dirty="0">
                <a:solidFill>
                  <a:srgbClr val="0070C0"/>
                </a:solidFill>
              </a:rPr>
              <a:t>metrics</a:t>
            </a:r>
            <a:r>
              <a:rPr lang="en-US" altLang="en-US" sz="2400" dirty="0">
                <a:solidFill>
                  <a:srgbClr val="0070C0"/>
                </a:solidFill>
              </a:rPr>
              <a:t> can be monitored to gauge the progress of testing.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Testing is influenced by organizational </a:t>
            </a:r>
            <a:r>
              <a:rPr lang="en-US" altLang="en-US" sz="2400" i="1" dirty="0">
                <a:solidFill>
                  <a:srgbClr val="0070C0"/>
                </a:solidFill>
              </a:rPr>
              <a:t>policies</a:t>
            </a:r>
            <a:r>
              <a:rPr lang="en-US" altLang="en-US" sz="2400" dirty="0">
                <a:solidFill>
                  <a:srgbClr val="0070C0"/>
                </a:solidFill>
              </a:rPr>
              <a:t>.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Testing can be performed as a combination of manual and automated modes of execution of test cases.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BAF3-E4E9-4E35-AFD1-7CAC3DF631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26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1. Basic </a:t>
            </a:r>
            <a:r>
              <a:rPr lang="en-US" altLang="en-US" dirty="0"/>
              <a:t>Idea in Software </a:t>
            </a:r>
            <a:r>
              <a:rPr lang="en-US" altLang="en-US" dirty="0" smtClean="0"/>
              <a:t>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/>
              <a:t>To be able to improve a defined process, organizations need to evaluate its capabilities and limitations.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2000" dirty="0">
                <a:solidFill>
                  <a:srgbClr val="0070C0"/>
                </a:solidFill>
              </a:rPr>
              <a:t>Example: The Capability Maturity Model (CMM) allows an organization to evaluate its software development processes.</a:t>
            </a:r>
          </a:p>
          <a:p>
            <a:pPr lvl="2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en-US" sz="1600" dirty="0">
                <a:solidFill>
                  <a:srgbClr val="0070C0"/>
                </a:solidFill>
              </a:rPr>
              <a:t>The CMM model supports incremental process improvement.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/>
              <a:t>A separate model, known as the Testing Maturity Model (TMM), has been developed to evaluate a testing process.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2400" dirty="0"/>
              <a:t>For an organization to be able to improve their testing process, the Test Process Improvement (TPI) model has been developed.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BAF3-E4E9-4E35-AFD1-7CAC3DF631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76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2. Capability </a:t>
            </a:r>
            <a:r>
              <a:rPr lang="en-US" altLang="en-US" dirty="0"/>
              <a:t>Maturity Model (CMM</a:t>
            </a:r>
            <a:r>
              <a:rPr lang="en-US" alt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While awarding a contract, the customer needs to gain confidence that an organization is capable of delivering the desired product.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800" dirty="0"/>
              <a:t>The US Department of Defense wanted to evaluate their contractors.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They needed a framework to evaluate the maturity of software processes.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</a:rPr>
              <a:t>In 1986, the Software Engineering Institute (SEI) initiated the development of a framework to be called the CMM.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FBAF3-E4E9-4E35-AFD1-7CAC3DF631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21190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1902</TotalTime>
  <Words>2529</Words>
  <Application>Microsoft Office PowerPoint</Application>
  <PresentationFormat>On-screen Show (4:3)</PresentationFormat>
  <Paragraphs>299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Calibri</vt:lpstr>
      <vt:lpstr>Calibri Light</vt:lpstr>
      <vt:lpstr>Times New Roman</vt:lpstr>
      <vt:lpstr>Wingdings</vt:lpstr>
      <vt:lpstr>Retrospect</vt:lpstr>
      <vt:lpstr>Chapter 12: Maturity Models</vt:lpstr>
      <vt:lpstr>Contents</vt:lpstr>
      <vt:lpstr>1. Basic Idea in Software Process</vt:lpstr>
      <vt:lpstr>1. Basic Idea in Software Process</vt:lpstr>
      <vt:lpstr>1. Basic Idea in Software Process</vt:lpstr>
      <vt:lpstr>1. Basic Idea in Software Process</vt:lpstr>
      <vt:lpstr>1. Basic Idea in Software Process</vt:lpstr>
      <vt:lpstr>1. Basic Idea in Software Process</vt:lpstr>
      <vt:lpstr>2. Capability Maturity Model (CMM)</vt:lpstr>
      <vt:lpstr>2. Capability Maturity Model (CMM)</vt:lpstr>
      <vt:lpstr>PowerPoint Presentation</vt:lpstr>
      <vt:lpstr>PowerPoint Presentation</vt:lpstr>
      <vt:lpstr>2. Capability Maturity Model (CMM)</vt:lpstr>
      <vt:lpstr>3.Test Process Improvement (TPI)</vt:lpstr>
      <vt:lpstr>3.Test Process Improvement (TPI)</vt:lpstr>
      <vt:lpstr>3.Test Process Improvement (TPI)</vt:lpstr>
      <vt:lpstr>3.Test Process Improvement (TPI)</vt:lpstr>
      <vt:lpstr>3.Test Process Improvement (TPI)</vt:lpstr>
      <vt:lpstr>3.Test Process Improvement (TPI)</vt:lpstr>
      <vt:lpstr>3.Test Process Improvement (TPI)</vt:lpstr>
      <vt:lpstr>3.Test Process Improvement (TPI)</vt:lpstr>
      <vt:lpstr>3.Test Process Improvement (TPI)</vt:lpstr>
      <vt:lpstr>3.Test Process Improvement (TPI)</vt:lpstr>
      <vt:lpstr>3.Test Process Improvement (TPI)</vt:lpstr>
      <vt:lpstr>4.Testing Maturity Model (TMM)</vt:lpstr>
      <vt:lpstr>PowerPoint Presentation</vt:lpstr>
      <vt:lpstr>4.Testing Maturity Model (TMM)</vt:lpstr>
      <vt:lpstr>4.Testing Maturity Model (TMM)</vt:lpstr>
      <vt:lpstr>4.Testing Maturity Model (TMM)</vt:lpstr>
      <vt:lpstr>4.Testing Maturity Model (TMM)</vt:lpstr>
      <vt:lpstr>4.Testing Maturity Model (TMM)</vt:lpstr>
      <vt:lpstr>4.Testing Maturity Model (TMM)</vt:lpstr>
      <vt:lpstr>4.Testing Maturity Model (TMM)</vt:lpstr>
      <vt:lpstr>4.Testing Maturity Model (TMM)</vt:lpstr>
      <vt:lpstr>4.Testing Maturity Model (TMM)</vt:lpstr>
      <vt:lpstr>4.Testing Maturity Model (TMM)</vt:lpstr>
      <vt:lpstr>4.Testing Maturity Model (TMM)</vt:lpstr>
      <vt:lpstr>4.Testing Maturity Model (TMM)</vt:lpstr>
      <vt:lpstr>4.Testing Maturity Model (TMM)</vt:lpstr>
      <vt:lpstr>4.Testing Maturity Model (TMM)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AND QUALITY ASSURANCE</dc:title>
  <dc:creator>Admin</dc:creator>
  <cp:lastModifiedBy>DELL</cp:lastModifiedBy>
  <cp:revision>227</cp:revision>
  <dcterms:created xsi:type="dcterms:W3CDTF">2021-07-03T03:13:45Z</dcterms:created>
  <dcterms:modified xsi:type="dcterms:W3CDTF">2021-11-22T00:48:57Z</dcterms:modified>
</cp:coreProperties>
</file>