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h6ksJzgEOSI0Vdz2KRdJ6cyS5t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C18A0E-6323-4B4E-B09A-28ABA5A0A67A}">
  <a:tblStyle styleId="{44C18A0E-6323-4B4E-B09A-28ABA5A0A6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Khi phân tích giá trị biên, Mỗi miền không quá 7 TC</a:t>
            </a:r>
            <a:endParaRPr/>
          </a:p>
        </p:txBody>
      </p:sp>
      <p:sp>
        <p:nvSpPr>
          <p:cNvPr id="224" name="Google Shape;22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Chọn đáp án C</a:t>
            </a:r>
            <a:endParaRPr/>
          </a:p>
        </p:txBody>
      </p:sp>
      <p:sp>
        <p:nvSpPr>
          <p:cNvPr id="417" name="Google Shape;417;p4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18" name="Google Shape;41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đáp án đúng  D vì chỉ hỏi lớp tương đương hợp lệ</a:t>
            </a:r>
            <a:endParaRPr/>
          </a:p>
        </p:txBody>
      </p:sp>
      <p:sp>
        <p:nvSpPr>
          <p:cNvPr id="426" name="Google Shape;426;p4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27" name="Google Shape;42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Solution</a:t>
            </a:r>
            <a:br>
              <a:rPr lang="en-US"/>
            </a:br>
            <a:r>
              <a:rPr lang="en-US"/>
              <a:t>The classes will be as follows:</a:t>
            </a:r>
            <a:br>
              <a:rPr lang="en-US"/>
            </a:br>
            <a:r>
              <a:rPr lang="en-US"/>
              <a:t>Class I   : 0 to £4000          =&gt; no tax</a:t>
            </a:r>
            <a:br>
              <a:rPr lang="en-US"/>
            </a:br>
            <a:r>
              <a:rPr lang="en-US"/>
              <a:t>Class II  : £4001 to £5500   =&gt; 10 % tax</a:t>
            </a:r>
            <a:br>
              <a:rPr lang="en-US"/>
            </a:br>
            <a:r>
              <a:rPr lang="en-US"/>
              <a:t>Class III : £5501 to £33500 =&gt; 22 % tax</a:t>
            </a:r>
            <a:br>
              <a:rPr lang="en-US"/>
            </a:br>
            <a:r>
              <a:rPr lang="en-US"/>
              <a:t>Class IV : £33501 and above =&gt; 40 % tax</a:t>
            </a:r>
            <a:endParaRPr/>
          </a:p>
          <a:p>
            <a:pPr indent="0" lvl="0" marL="0" rtl="0" algn="l">
              <a:spcBef>
                <a:spcPts val="0"/>
              </a:spcBef>
              <a:spcAft>
                <a:spcPts val="0"/>
              </a:spcAft>
              <a:buNone/>
            </a:pPr>
            <a:r>
              <a:rPr lang="en-US"/>
              <a:t>Select the values which fall in three different equivalence classes. Option ‘d’ has values from three different equivalence classes. </a:t>
            </a:r>
            <a:r>
              <a:rPr b="1" lang="en-US"/>
              <a:t>So the answer is ‘D’.</a:t>
            </a:r>
            <a:endParaRPr/>
          </a:p>
          <a:p>
            <a:pPr indent="0" lvl="0" marL="0" rtl="0" algn="l">
              <a:spcBef>
                <a:spcPts val="0"/>
              </a:spcBef>
              <a:spcAft>
                <a:spcPts val="0"/>
              </a:spcAft>
              <a:buNone/>
            </a:pPr>
            <a:r>
              <a:t/>
            </a:r>
            <a:endParaRPr/>
          </a:p>
        </p:txBody>
      </p:sp>
      <p:sp>
        <p:nvSpPr>
          <p:cNvPr id="435" name="Google Shape;435;p4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36" name="Google Shape;43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Solution</a:t>
            </a:r>
            <a:br>
              <a:rPr lang="en-US"/>
            </a:br>
            <a:r>
              <a:rPr lang="en-US"/>
              <a:t>We have already come up with the classes as shown in question 5. The boundaries can be identified as 9, 10, 21, and 22. These four values are in option ‘b’. </a:t>
            </a:r>
            <a:r>
              <a:rPr b="1" lang="en-US"/>
              <a:t>So answer is ‘B’</a:t>
            </a:r>
            <a:endParaRPr/>
          </a:p>
        </p:txBody>
      </p:sp>
      <p:sp>
        <p:nvSpPr>
          <p:cNvPr id="444" name="Google Shape;444;p4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45" name="Google Shape;44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Solution</a:t>
            </a:r>
            <a:br>
              <a:rPr lang="en-US"/>
            </a:br>
            <a:r>
              <a:rPr lang="en-US"/>
              <a:t>The classes are already divided in question # 7. We have to select a value which is a boundary value (start/end value). 33501 is a boundary value. </a:t>
            </a:r>
            <a:r>
              <a:rPr b="1" lang="en-US"/>
              <a:t>So the answer is ‘B’</a:t>
            </a:r>
            <a:r>
              <a:rPr lang="en-US"/>
              <a:t>.</a:t>
            </a:r>
            <a:endParaRPr/>
          </a:p>
        </p:txBody>
      </p:sp>
      <p:sp>
        <p:nvSpPr>
          <p:cNvPr id="453" name="Google Shape;453;p4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54" name="Google Shape;45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Đáp án C</a:t>
            </a:r>
            <a:endParaRPr/>
          </a:p>
        </p:txBody>
      </p:sp>
      <p:sp>
        <p:nvSpPr>
          <p:cNvPr id="462" name="Google Shape;462;p4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63" name="Google Shape;46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Gói hàng nặng&lt;2kg thì tính phí $2.95</a:t>
            </a:r>
            <a:endParaRPr/>
          </a:p>
          <a:p>
            <a:pPr indent="0" lvl="0" marL="0" rtl="0" algn="l">
              <a:spcBef>
                <a:spcPts val="0"/>
              </a:spcBef>
              <a:spcAft>
                <a:spcPts val="0"/>
              </a:spcAft>
              <a:buNone/>
            </a:pPr>
            <a:r>
              <a:rPr lang="en-US"/>
              <a:t>2kg&lt; Gói hàng nặng &lt;5kg thì tính phí $3.95</a:t>
            </a:r>
            <a:endParaRPr/>
          </a:p>
          <a:p>
            <a:pPr indent="0" lvl="0" marL="0" rtl="0" algn="l">
              <a:spcBef>
                <a:spcPts val="0"/>
              </a:spcBef>
              <a:spcAft>
                <a:spcPts val="0"/>
              </a:spcAft>
              <a:buNone/>
            </a:pPr>
            <a:r>
              <a:rPr lang="en-US"/>
              <a:t>Gói hàng nặng&gt;=5kg thì tính phí $5</a:t>
            </a:r>
            <a:endParaRPr/>
          </a:p>
          <a:p>
            <a:pPr indent="0" lvl="0" marL="0" rtl="0" algn="l">
              <a:spcBef>
                <a:spcPts val="0"/>
              </a:spcBef>
              <a:spcAft>
                <a:spcPts val="0"/>
              </a:spcAft>
              <a:buNone/>
            </a:pPr>
            <a:r>
              <a:rPr lang="en-US"/>
              <a:t>Có 3 lớp tương đương hợp lệ, chọn 1 giá trị đại diện để test</a:t>
            </a:r>
            <a:endParaRPr/>
          </a:p>
        </p:txBody>
      </p:sp>
      <p:sp>
        <p:nvSpPr>
          <p:cNvPr id="471" name="Google Shape;471;p4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72" name="Google Shape;47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Có 4 vùng tương đương</a:t>
            </a:r>
            <a:endParaRPr/>
          </a:p>
          <a:p>
            <a:pPr indent="0" lvl="0" marL="0" rtl="0" algn="l">
              <a:spcBef>
                <a:spcPts val="0"/>
              </a:spcBef>
              <a:spcAft>
                <a:spcPts val="0"/>
              </a:spcAft>
              <a:buNone/>
            </a:pPr>
            <a:r>
              <a:rPr lang="en-US"/>
              <a:t>Các giá trị biên: 9:29am, 9:30am, 4:00pm, 4:01pm, 7:30pm, 7:31pm</a:t>
            </a:r>
            <a:endParaRPr/>
          </a:p>
          <a:p>
            <a:pPr indent="0" lvl="0" marL="0" rtl="0" algn="l">
              <a:spcBef>
                <a:spcPts val="0"/>
              </a:spcBef>
              <a:spcAft>
                <a:spcPts val="0"/>
              </a:spcAft>
              <a:buNone/>
            </a:pPr>
            <a:r>
              <a:rPr lang="en-US"/>
              <a:t>Gồm 10 testcase cho 4 vùng và 6 giá trị biên</a:t>
            </a:r>
            <a:endParaRPr/>
          </a:p>
          <a:p>
            <a:pPr indent="0" lvl="0" marL="0" rtl="0" algn="l">
              <a:spcBef>
                <a:spcPts val="0"/>
              </a:spcBef>
              <a:spcAft>
                <a:spcPts val="0"/>
              </a:spcAft>
              <a:buNone/>
            </a:pPr>
            <a:r>
              <a:t/>
            </a:r>
            <a:endParaRPr/>
          </a:p>
        </p:txBody>
      </p:sp>
      <p:sp>
        <p:nvSpPr>
          <p:cNvPr id="487" name="Google Shape;487;p5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488" name="Google Shape;48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Cách 1: Sau khi loại trừ các kết hợp điều kiện không hợp lý (ví dụ như không thể vừa là nam vừa là nữ, không thể &lt; 25 tuổi và &gt;65 tuổi...) thì số cột của bảng sẽ hiển thị như trên hình 3.1.</a:t>
            </a:r>
            <a:endParaRPr/>
          </a:p>
          <a:p>
            <a:pPr indent="0" lvl="0" marL="0" rtl="0" algn="l">
              <a:spcBef>
                <a:spcPts val="0"/>
              </a:spcBef>
              <a:spcAft>
                <a:spcPts val="0"/>
              </a:spcAft>
              <a:buNone/>
            </a:pPr>
            <a:r>
              <a:rPr lang="en-US"/>
              <a:t>Cách 2: Hoặc chúng ta xác định 4 điều kiện: Nam?, &lt;25,&gt;=25&amp;&lt;65, &gt;=65</a:t>
            </a:r>
            <a:endParaRPr/>
          </a:p>
          <a:p>
            <a:pPr indent="0" lvl="0" marL="0" rtl="0" algn="l">
              <a:spcBef>
                <a:spcPts val="0"/>
              </a:spcBef>
              <a:spcAft>
                <a:spcPts val="0"/>
              </a:spcAft>
              <a:buNone/>
            </a:pPr>
            <a:r>
              <a:t/>
            </a:r>
            <a:endParaRPr/>
          </a:p>
        </p:txBody>
      </p:sp>
      <p:sp>
        <p:nvSpPr>
          <p:cNvPr id="546" name="Google Shape;546;p5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300">
                <a:solidFill>
                  <a:srgbClr val="000066"/>
                </a:solidFill>
                <a:latin typeface="Arial"/>
                <a:ea typeface="Arial"/>
                <a:cs typeface="Arial"/>
                <a:sym typeface="Arial"/>
              </a:rPr>
              <a:t>© SE, Testing, Hans van Vliet</a:t>
            </a:r>
            <a:endParaRPr/>
          </a:p>
        </p:txBody>
      </p:sp>
      <p:sp>
        <p:nvSpPr>
          <p:cNvPr id="547" name="Google Shape;54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300">
                <a:solidFill>
                  <a:srgbClr val="000066"/>
                </a:solidFill>
                <a:latin typeface="Arial"/>
                <a:ea typeface="Arial"/>
                <a:cs typeface="Arial"/>
                <a:sym typeface="Arial"/>
              </a:rPr>
              <a:t>‹#›</a:t>
            </a:fld>
            <a:endParaRPr sz="1300">
              <a:solidFill>
                <a:srgbClr val="000066"/>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6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6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6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7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1"/>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7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7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72"/>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7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6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6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6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5"/>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5"/>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6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65"/>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6"/>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6"/>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6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67"/>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6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67"/>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6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6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6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6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7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70"/>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83" name="Google Shape;83;p7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7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6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6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6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6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479685" y="758952"/>
            <a:ext cx="8139659"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800"/>
              <a:buFont typeface="Calibri"/>
              <a:buNone/>
            </a:pPr>
            <a:r>
              <a:rPr lang="en-US" sz="4800"/>
              <a:t>Chapter 7:  Functional Testing</a:t>
            </a:r>
            <a:endParaRPr sz="4800"/>
          </a:p>
        </p:txBody>
      </p:sp>
      <p:sp>
        <p:nvSpPr>
          <p:cNvPr id="106" name="Google Shape;106;p1"/>
          <p:cNvSpPr txBox="1"/>
          <p:nvPr>
            <p:ph idx="1" type="subTitle"/>
          </p:nvPr>
        </p:nvSpPr>
        <p:spPr>
          <a:xfrm>
            <a:off x="3327588" y="-113929"/>
            <a:ext cx="75438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DINH THI MY CANH</a:t>
            </a:r>
            <a:endParaRPr/>
          </a:p>
        </p:txBody>
      </p:sp>
      <p:sp>
        <p:nvSpPr>
          <p:cNvPr id="107" name="Google Shape;107;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174" name="Google Shape;174;p1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Font typeface="Noto Sans Symbols"/>
              <a:buChar char="▪"/>
            </a:pPr>
            <a:r>
              <a:rPr lang="en-US" sz="2400"/>
              <a:t>Then, we consider condition 2, namely, $29,501 ≤ AGI ≤ $58,500, to derive one EC:</a:t>
            </a:r>
            <a:r>
              <a:rPr lang="en-US" sz="4000"/>
              <a:t> </a:t>
            </a:r>
            <a:endParaRPr sz="4000"/>
          </a:p>
          <a:p>
            <a:pPr indent="0" lvl="0" marL="91440" rtl="0" algn="l">
              <a:lnSpc>
                <a:spcPct val="90000"/>
              </a:lnSpc>
              <a:spcBef>
                <a:spcPts val="200"/>
              </a:spcBef>
              <a:spcAft>
                <a:spcPts val="0"/>
              </a:spcAft>
              <a:buSzPts val="4000"/>
              <a:buFont typeface="Noto Sans Symbols"/>
              <a:buNone/>
            </a:pPr>
            <a:r>
              <a:t/>
            </a:r>
            <a:endParaRPr sz="4000"/>
          </a:p>
          <a:p>
            <a:pPr indent="0" lvl="0" marL="0" rtl="0" algn="l">
              <a:lnSpc>
                <a:spcPct val="90000"/>
              </a:lnSpc>
              <a:spcBef>
                <a:spcPts val="200"/>
              </a:spcBef>
              <a:spcAft>
                <a:spcPts val="0"/>
              </a:spcAft>
              <a:buSzPts val="4000"/>
              <a:buNone/>
            </a:pPr>
            <a:r>
              <a:t/>
            </a:r>
            <a:endParaRPr sz="4000"/>
          </a:p>
          <a:p>
            <a:pPr indent="-152400" lvl="0" marL="91440" rtl="0" algn="l">
              <a:lnSpc>
                <a:spcPct val="90000"/>
              </a:lnSpc>
              <a:spcBef>
                <a:spcPts val="200"/>
              </a:spcBef>
              <a:spcAft>
                <a:spcPts val="0"/>
              </a:spcAft>
              <a:buSzPts val="2400"/>
              <a:buFont typeface="Noto Sans Symbols"/>
              <a:buChar char="▪"/>
            </a:pPr>
            <a:r>
              <a:rPr lang="en-US" sz="2400"/>
              <a:t>Finally, we consider condition 3, namely, $58,501 ≤ AGI ≤ $100 billion, to derive two ECs:</a:t>
            </a:r>
            <a:r>
              <a:rPr lang="en-US" sz="4000"/>
              <a:t> </a:t>
            </a:r>
            <a:br>
              <a:rPr lang="en-US" sz="4000"/>
            </a:br>
            <a:br>
              <a:rPr lang="en-US" sz="4000"/>
            </a:br>
            <a:br>
              <a:rPr lang="en-US" sz="4000"/>
            </a:br>
            <a:endParaRPr sz="4000">
              <a:solidFill>
                <a:srgbClr val="0070C0"/>
              </a:solidFill>
            </a:endParaRPr>
          </a:p>
        </p:txBody>
      </p:sp>
      <p:sp>
        <p:nvSpPr>
          <p:cNvPr id="175" name="Google Shape;175;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10"/>
          <p:cNvPicPr preferRelativeResize="0"/>
          <p:nvPr/>
        </p:nvPicPr>
        <p:blipFill rotWithShape="1">
          <a:blip r:embed="rId3">
            <a:alphaModFix/>
          </a:blip>
          <a:srcRect b="0" l="0" r="0" t="0"/>
          <a:stretch/>
        </p:blipFill>
        <p:spPr>
          <a:xfrm>
            <a:off x="1986932" y="2962508"/>
            <a:ext cx="5215853" cy="455249"/>
          </a:xfrm>
          <a:prstGeom prst="rect">
            <a:avLst/>
          </a:prstGeom>
          <a:noFill/>
          <a:ln>
            <a:noFill/>
          </a:ln>
        </p:spPr>
      </p:pic>
      <p:pic>
        <p:nvPicPr>
          <p:cNvPr id="177" name="Google Shape;177;p10"/>
          <p:cNvPicPr preferRelativeResize="0"/>
          <p:nvPr/>
        </p:nvPicPr>
        <p:blipFill rotWithShape="1">
          <a:blip r:embed="rId4">
            <a:alphaModFix/>
          </a:blip>
          <a:srcRect b="0" l="0" r="0" t="0"/>
          <a:stretch/>
        </p:blipFill>
        <p:spPr>
          <a:xfrm>
            <a:off x="2109864" y="5152064"/>
            <a:ext cx="5167741" cy="825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183" name="Google Shape;183;p1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84" name="Google Shape;184;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p11"/>
          <p:cNvPicPr preferRelativeResize="0"/>
          <p:nvPr/>
        </p:nvPicPr>
        <p:blipFill rotWithShape="1">
          <a:blip r:embed="rId3">
            <a:alphaModFix/>
          </a:blip>
          <a:srcRect b="0" l="0" r="0" t="0"/>
          <a:stretch/>
        </p:blipFill>
        <p:spPr>
          <a:xfrm>
            <a:off x="874514" y="2281003"/>
            <a:ext cx="7652170" cy="26936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Advantages of Equivalence Class Partitioning</a:t>
            </a:r>
            <a:endParaRPr sz="4400"/>
          </a:p>
        </p:txBody>
      </p:sp>
      <p:sp>
        <p:nvSpPr>
          <p:cNvPr id="191" name="Google Shape;191;p1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lnSpcReduction="10000"/>
          </a:bodyPr>
          <a:lstStyle/>
          <a:p>
            <a:pPr indent="-152400" lvl="0" marL="91440" rtl="0" algn="l">
              <a:lnSpc>
                <a:spcPct val="90000"/>
              </a:lnSpc>
              <a:spcBef>
                <a:spcPts val="0"/>
              </a:spcBef>
              <a:spcAft>
                <a:spcPts val="0"/>
              </a:spcAft>
              <a:buSzPts val="2400"/>
              <a:buFont typeface="Noto Sans Symbols"/>
              <a:buChar char="▪"/>
            </a:pPr>
            <a:r>
              <a:rPr lang="en-US" sz="2400"/>
              <a:t>A small number of test cases are needed to adequately cover a large input domain</a:t>
            </a:r>
            <a:endParaRPr sz="2400"/>
          </a:p>
          <a:p>
            <a:pPr indent="-152400" lvl="0" marL="91440" rtl="0" algn="l">
              <a:lnSpc>
                <a:spcPct val="90000"/>
              </a:lnSpc>
              <a:spcBef>
                <a:spcPts val="1400"/>
              </a:spcBef>
              <a:spcAft>
                <a:spcPts val="0"/>
              </a:spcAft>
              <a:buSzPts val="2400"/>
              <a:buFont typeface="Noto Sans Symbols"/>
              <a:buChar char="▪"/>
            </a:pPr>
            <a:r>
              <a:rPr lang="en-US" sz="2400"/>
              <a:t>One gets a better idea about the input domain being covered with the selected test cases</a:t>
            </a:r>
            <a:endParaRPr sz="2400"/>
          </a:p>
          <a:p>
            <a:pPr indent="-152400" lvl="0" marL="91440" rtl="0" algn="l">
              <a:lnSpc>
                <a:spcPct val="90000"/>
              </a:lnSpc>
              <a:spcBef>
                <a:spcPts val="1400"/>
              </a:spcBef>
              <a:spcAft>
                <a:spcPts val="0"/>
              </a:spcAft>
              <a:buSzPts val="2400"/>
              <a:buFont typeface="Noto Sans Symbols"/>
              <a:buChar char="▪"/>
            </a:pPr>
            <a:r>
              <a:rPr lang="en-US" sz="2400"/>
              <a:t>The probability of uncovpar</a:t>
            </a:r>
            <a:r>
              <a:rPr lang="en-US" sz="2400"/>
              <a:t>ering defects with the selected test cases based on equivalence class </a:t>
            </a:r>
            <a:r>
              <a:rPr lang="en-US" sz="2400"/>
              <a:t>titioning is higher than that with a randomly chosen test suite of the same size</a:t>
            </a:r>
            <a:endParaRPr/>
          </a:p>
          <a:p>
            <a:pPr indent="-152400" lvl="0" marL="91440" rtl="0" algn="l">
              <a:lnSpc>
                <a:spcPct val="90000"/>
              </a:lnSpc>
              <a:spcBef>
                <a:spcPts val="1400"/>
              </a:spcBef>
              <a:spcAft>
                <a:spcPts val="0"/>
              </a:spcAft>
              <a:buSzPts val="2400"/>
              <a:buFont typeface="Noto Sans Symbols"/>
              <a:buChar char="▪"/>
            </a:pPr>
            <a:r>
              <a:rPr lang="en-US" sz="2400"/>
              <a:t>The equivalence class partitioning approach is not restricted to input conditions alone – the technique may also be used for output domains</a:t>
            </a:r>
            <a:endParaRPr/>
          </a:p>
          <a:p>
            <a:pPr indent="0" lvl="0" marL="91440" rtl="0" algn="l">
              <a:lnSpc>
                <a:spcPct val="90000"/>
              </a:lnSpc>
              <a:spcBef>
                <a:spcPts val="1400"/>
              </a:spcBef>
              <a:spcAft>
                <a:spcPts val="0"/>
              </a:spcAft>
              <a:buSzPts val="2400"/>
              <a:buFont typeface="Noto Sans Symbols"/>
              <a:buNone/>
            </a:pPr>
            <a:r>
              <a:t/>
            </a:r>
            <a:endParaRPr sz="2400"/>
          </a:p>
        </p:txBody>
      </p:sp>
      <p:sp>
        <p:nvSpPr>
          <p:cNvPr id="192" name="Google Shape;192;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3. Boundary value analysis</a:t>
            </a:r>
            <a:endParaRPr/>
          </a:p>
        </p:txBody>
      </p:sp>
      <p:sp>
        <p:nvSpPr>
          <p:cNvPr id="198" name="Google Shape;198;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The central idea in Boundary Value Analysis (BVA) is to select test data near the boundary of a data domain so that data both within and outside an equivalence class are selected</a:t>
            </a:r>
            <a:endParaRPr sz="2400"/>
          </a:p>
          <a:p>
            <a:pPr indent="-152400" lvl="0" marL="91440" rtl="0" algn="l">
              <a:lnSpc>
                <a:spcPct val="90000"/>
              </a:lnSpc>
              <a:spcBef>
                <a:spcPts val="1400"/>
              </a:spcBef>
              <a:spcAft>
                <a:spcPts val="0"/>
              </a:spcAft>
              <a:buSzPts val="2400"/>
              <a:buFont typeface="Noto Sans Symbols"/>
              <a:buChar char="▪"/>
            </a:pPr>
            <a:r>
              <a:rPr lang="en-US" sz="2400"/>
              <a:t>The BVA technique is an extension and refinement of the equivalence class partitioning technique</a:t>
            </a:r>
            <a:endParaRPr sz="2400"/>
          </a:p>
          <a:p>
            <a:pPr indent="-152400" lvl="0" marL="91440" rtl="0" algn="l">
              <a:lnSpc>
                <a:spcPct val="90000"/>
              </a:lnSpc>
              <a:spcBef>
                <a:spcPts val="1400"/>
              </a:spcBef>
              <a:spcAft>
                <a:spcPts val="0"/>
              </a:spcAft>
              <a:buSzPts val="2400"/>
              <a:buFont typeface="Noto Sans Symbols"/>
              <a:buChar char="▪"/>
            </a:pPr>
            <a:r>
              <a:rPr lang="en-US" sz="2400"/>
              <a:t>In the BVA technique, the boundary conditions for each of the equivalence class are analyzed in order generate test cases</a:t>
            </a:r>
            <a:endParaRPr/>
          </a:p>
          <a:p>
            <a:pPr indent="0" lvl="0" marL="91440" rtl="0" algn="l">
              <a:lnSpc>
                <a:spcPct val="90000"/>
              </a:lnSpc>
              <a:spcBef>
                <a:spcPts val="1400"/>
              </a:spcBef>
              <a:spcAft>
                <a:spcPts val="0"/>
              </a:spcAft>
              <a:buSzPts val="2400"/>
              <a:buFont typeface="Noto Sans Symbols"/>
              <a:buNone/>
            </a:pPr>
            <a:r>
              <a:t/>
            </a:r>
            <a:endParaRPr sz="2400"/>
          </a:p>
        </p:txBody>
      </p:sp>
      <p:sp>
        <p:nvSpPr>
          <p:cNvPr id="199" name="Google Shape;199;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Guidelines for Boundary Value Analysis</a:t>
            </a:r>
            <a:endParaRPr sz="4400"/>
          </a:p>
        </p:txBody>
      </p:sp>
      <p:sp>
        <p:nvSpPr>
          <p:cNvPr id="205" name="Google Shape;205;p1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The equivalence class specifies a range</a:t>
            </a:r>
            <a:endParaRPr/>
          </a:p>
          <a:p>
            <a:pPr indent="-182880" lvl="1" marL="384048" rtl="0" algn="l">
              <a:lnSpc>
                <a:spcPct val="90000"/>
              </a:lnSpc>
              <a:spcBef>
                <a:spcPts val="400"/>
              </a:spcBef>
              <a:spcAft>
                <a:spcPts val="0"/>
              </a:spcAft>
              <a:buSzPts val="2400"/>
              <a:buChar char="◦"/>
            </a:pPr>
            <a:r>
              <a:rPr lang="en-US" sz="2400">
                <a:solidFill>
                  <a:srgbClr val="0070C0"/>
                </a:solidFill>
              </a:rPr>
              <a:t>If an equivalence class specifies a range of values, then construct test cases by considering the boundary points of the range and points just beyond the boundaries of the range</a:t>
            </a:r>
            <a:endParaRPr/>
          </a:p>
          <a:p>
            <a:pPr indent="-182880" lvl="1" marL="384048" rtl="0" algn="l">
              <a:lnSpc>
                <a:spcPct val="90000"/>
              </a:lnSpc>
              <a:spcBef>
                <a:spcPts val="600"/>
              </a:spcBef>
              <a:spcAft>
                <a:spcPts val="0"/>
              </a:spcAft>
              <a:buSzPts val="2400"/>
              <a:buChar char="◦"/>
            </a:pPr>
            <a:r>
              <a:rPr lang="en-US" sz="2400">
                <a:solidFill>
                  <a:srgbClr val="0070C0"/>
                </a:solidFill>
              </a:rPr>
              <a:t>For example, let an EC specify the range of -10.0 ≤ X ≤ 10.0. This would result in test data {-9.9 - 10.0, -10.1} and {9.9, 10.0, 10.1}. </a:t>
            </a:r>
            <a:br>
              <a:rPr lang="en-US" sz="2400">
                <a:solidFill>
                  <a:srgbClr val="0070C0"/>
                </a:solidFill>
              </a:rPr>
            </a:br>
            <a:endParaRPr sz="2400">
              <a:solidFill>
                <a:srgbClr val="0070C0"/>
              </a:solidFill>
            </a:endParaRPr>
          </a:p>
          <a:p>
            <a:pPr indent="0" lvl="0" marL="91440" rtl="0" algn="l">
              <a:lnSpc>
                <a:spcPct val="90000"/>
              </a:lnSpc>
              <a:spcBef>
                <a:spcPts val="1600"/>
              </a:spcBef>
              <a:spcAft>
                <a:spcPts val="0"/>
              </a:spcAft>
              <a:buSzPts val="2800"/>
              <a:buNone/>
            </a:pPr>
            <a:r>
              <a:t/>
            </a:r>
            <a:endParaRPr sz="2800"/>
          </a:p>
        </p:txBody>
      </p:sp>
      <p:sp>
        <p:nvSpPr>
          <p:cNvPr id="206" name="Google Shape;206;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Guidelines for Boundary Value Analysis</a:t>
            </a:r>
            <a:endParaRPr sz="4400"/>
          </a:p>
        </p:txBody>
      </p:sp>
      <p:sp>
        <p:nvSpPr>
          <p:cNvPr id="212" name="Google Shape;212;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The equivalence class specifies a number of values</a:t>
            </a:r>
            <a:endParaRPr/>
          </a:p>
          <a:p>
            <a:pPr indent="-182880" lvl="1" marL="384048" rtl="0" algn="l">
              <a:lnSpc>
                <a:spcPct val="90000"/>
              </a:lnSpc>
              <a:spcBef>
                <a:spcPts val="400"/>
              </a:spcBef>
              <a:spcAft>
                <a:spcPts val="0"/>
              </a:spcAft>
              <a:buSzPts val="2400"/>
              <a:buChar char="◦"/>
            </a:pPr>
            <a:r>
              <a:rPr lang="en-US" sz="2400">
                <a:solidFill>
                  <a:srgbClr val="0070C0"/>
                </a:solidFill>
              </a:rPr>
              <a:t>If an equivalence class specifies a number of values, then construct test cases for the minimum and the maximum value of the number</a:t>
            </a:r>
            <a:endParaRPr/>
          </a:p>
          <a:p>
            <a:pPr indent="-182880" lvl="1" marL="384048" rtl="0" algn="l">
              <a:lnSpc>
                <a:spcPct val="90000"/>
              </a:lnSpc>
              <a:spcBef>
                <a:spcPts val="600"/>
              </a:spcBef>
              <a:spcAft>
                <a:spcPts val="0"/>
              </a:spcAft>
              <a:buSzPts val="2400"/>
              <a:buChar char="◦"/>
            </a:pPr>
            <a:r>
              <a:rPr lang="en-US" sz="2400">
                <a:solidFill>
                  <a:srgbClr val="0070C0"/>
                </a:solidFill>
              </a:rPr>
              <a:t>In addition, select a value smaller than the minimum and a value larger than the maximum value.</a:t>
            </a:r>
            <a:endParaRPr/>
          </a:p>
          <a:p>
            <a:pPr indent="-182880" lvl="1" marL="384048" rtl="0" algn="l">
              <a:lnSpc>
                <a:spcPct val="90000"/>
              </a:lnSpc>
              <a:spcBef>
                <a:spcPts val="600"/>
              </a:spcBef>
              <a:spcAft>
                <a:spcPts val="0"/>
              </a:spcAft>
              <a:buSzPts val="2400"/>
              <a:buChar char="◦"/>
            </a:pPr>
            <a:r>
              <a:rPr lang="en-US" sz="2400">
                <a:solidFill>
                  <a:srgbClr val="0070C0"/>
                </a:solidFill>
              </a:rPr>
              <a:t>For example, let the EC specification of a student dormitory specify that a housing unit can be shared by one to four students; test cases that include 1, 4, 0, and 5 students would be developed. </a:t>
            </a:r>
            <a:br>
              <a:rPr lang="en-US" sz="2400">
                <a:solidFill>
                  <a:srgbClr val="0070C0"/>
                </a:solidFill>
              </a:rPr>
            </a:br>
            <a:endParaRPr sz="2400">
              <a:solidFill>
                <a:srgbClr val="0070C0"/>
              </a:solidFill>
            </a:endParaRPr>
          </a:p>
          <a:p>
            <a:pPr indent="0" lvl="0" marL="91440" rtl="0" algn="l">
              <a:lnSpc>
                <a:spcPct val="90000"/>
              </a:lnSpc>
              <a:spcBef>
                <a:spcPts val="1600"/>
              </a:spcBef>
              <a:spcAft>
                <a:spcPts val="0"/>
              </a:spcAft>
              <a:buSzPts val="2800"/>
              <a:buNone/>
            </a:pPr>
            <a:r>
              <a:t/>
            </a:r>
            <a:endParaRPr sz="2800"/>
          </a:p>
        </p:txBody>
      </p:sp>
      <p:sp>
        <p:nvSpPr>
          <p:cNvPr id="213" name="Google Shape;213;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Guidelines for Boundary Value Analysis</a:t>
            </a:r>
            <a:endParaRPr sz="4400"/>
          </a:p>
        </p:txBody>
      </p:sp>
      <p:sp>
        <p:nvSpPr>
          <p:cNvPr id="219" name="Google Shape;219;p1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The equivalence class specifies an ordered set </a:t>
            </a:r>
            <a:endParaRPr/>
          </a:p>
          <a:p>
            <a:pPr indent="-182880" lvl="1" marL="384048" rtl="0" algn="l">
              <a:lnSpc>
                <a:spcPct val="90000"/>
              </a:lnSpc>
              <a:spcBef>
                <a:spcPts val="400"/>
              </a:spcBef>
              <a:spcAft>
                <a:spcPts val="0"/>
              </a:spcAft>
              <a:buSzPts val="2400"/>
              <a:buChar char="◦"/>
            </a:pPr>
            <a:r>
              <a:rPr lang="en-US" sz="2400">
                <a:solidFill>
                  <a:srgbClr val="0070C0"/>
                </a:solidFill>
              </a:rPr>
              <a:t>If the equivalence class specifies an ordered set, such as a linear list, table, or a sequential file, then focus attention on the first and last elements of the set.</a:t>
            </a:r>
            <a:endParaRPr/>
          </a:p>
          <a:p>
            <a:pPr indent="-30479" lvl="1" marL="384048" rtl="0" algn="l">
              <a:lnSpc>
                <a:spcPct val="90000"/>
              </a:lnSpc>
              <a:spcBef>
                <a:spcPts val="600"/>
              </a:spcBef>
              <a:spcAft>
                <a:spcPts val="0"/>
              </a:spcAft>
              <a:buSzPts val="2400"/>
              <a:buNone/>
            </a:pPr>
            <a:r>
              <a:t/>
            </a:r>
            <a:endParaRPr sz="2400">
              <a:solidFill>
                <a:srgbClr val="0070C0"/>
              </a:solidFill>
            </a:endParaRPr>
          </a:p>
          <a:p>
            <a:pPr indent="0" lvl="0" marL="91440" rtl="0" algn="l">
              <a:lnSpc>
                <a:spcPct val="90000"/>
              </a:lnSpc>
              <a:spcBef>
                <a:spcPts val="1600"/>
              </a:spcBef>
              <a:spcAft>
                <a:spcPts val="0"/>
              </a:spcAft>
              <a:buSzPts val="2800"/>
              <a:buNone/>
            </a:pPr>
            <a:r>
              <a:t/>
            </a:r>
            <a:endParaRPr sz="2800"/>
          </a:p>
          <a:p>
            <a:pPr indent="0" lvl="0" marL="91440" rtl="0" algn="l">
              <a:lnSpc>
                <a:spcPct val="90000"/>
              </a:lnSpc>
              <a:spcBef>
                <a:spcPts val="1400"/>
              </a:spcBef>
              <a:spcAft>
                <a:spcPts val="0"/>
              </a:spcAft>
              <a:buSzPts val="3600"/>
              <a:buNone/>
            </a:pPr>
            <a:r>
              <a:t/>
            </a:r>
            <a:endParaRPr sz="3600"/>
          </a:p>
        </p:txBody>
      </p:sp>
      <p:sp>
        <p:nvSpPr>
          <p:cNvPr id="220" name="Google Shape;220;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Example</a:t>
            </a:r>
            <a:endParaRPr sz="4400"/>
          </a:p>
        </p:txBody>
      </p:sp>
      <p:sp>
        <p:nvSpPr>
          <p:cNvPr id="227" name="Google Shape;227;p1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Font typeface="Noto Sans Symbols"/>
              <a:buChar char="▪"/>
            </a:pPr>
            <a:r>
              <a:rPr lang="en-US" sz="2400"/>
              <a:t>Let us consider the five ECs identified in our previous example to compute income tax based on AGI. The BVA technique results in test as follows for each EC. The redundant data points may be eliminated.</a:t>
            </a:r>
            <a:r>
              <a:rPr lang="en-US" sz="3200"/>
              <a:t> </a:t>
            </a:r>
            <a:br>
              <a:rPr lang="en-US" sz="3200"/>
            </a:br>
            <a:endParaRPr sz="2800">
              <a:solidFill>
                <a:srgbClr val="0070C0"/>
              </a:solidFill>
            </a:endParaRPr>
          </a:p>
          <a:p>
            <a:pPr indent="0" lvl="0" marL="91440" rtl="0" algn="l">
              <a:lnSpc>
                <a:spcPct val="90000"/>
              </a:lnSpc>
              <a:spcBef>
                <a:spcPts val="1400"/>
              </a:spcBef>
              <a:spcAft>
                <a:spcPts val="0"/>
              </a:spcAft>
              <a:buSzPts val="3200"/>
              <a:buNone/>
            </a:pPr>
            <a:r>
              <a:t/>
            </a:r>
            <a:endParaRPr sz="3200"/>
          </a:p>
          <a:p>
            <a:pPr indent="0" lvl="0" marL="91440" rtl="0" algn="l">
              <a:lnSpc>
                <a:spcPct val="90000"/>
              </a:lnSpc>
              <a:spcBef>
                <a:spcPts val="1400"/>
              </a:spcBef>
              <a:spcAft>
                <a:spcPts val="0"/>
              </a:spcAft>
              <a:buSzPts val="4000"/>
              <a:buNone/>
            </a:pPr>
            <a:r>
              <a:t/>
            </a:r>
            <a:endParaRPr sz="4000"/>
          </a:p>
        </p:txBody>
      </p:sp>
      <p:sp>
        <p:nvSpPr>
          <p:cNvPr id="228" name="Google Shape;228;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9" name="Google Shape;229;p17"/>
          <p:cNvPicPr preferRelativeResize="0"/>
          <p:nvPr/>
        </p:nvPicPr>
        <p:blipFill rotWithShape="1">
          <a:blip r:embed="rId3">
            <a:alphaModFix/>
          </a:blip>
          <a:srcRect b="0" l="0" r="0" t="0"/>
          <a:stretch/>
        </p:blipFill>
        <p:spPr>
          <a:xfrm>
            <a:off x="1470659" y="3397068"/>
            <a:ext cx="6248400" cy="1952625"/>
          </a:xfrm>
          <a:prstGeom prst="rect">
            <a:avLst/>
          </a:prstGeom>
          <a:noFill/>
          <a:ln>
            <a:noFill/>
          </a:ln>
        </p:spPr>
      </p:pic>
      <p:pic>
        <p:nvPicPr>
          <p:cNvPr id="230" name="Google Shape;230;p17"/>
          <p:cNvPicPr preferRelativeResize="0"/>
          <p:nvPr/>
        </p:nvPicPr>
        <p:blipFill rotWithShape="1">
          <a:blip r:embed="rId4">
            <a:alphaModFix/>
          </a:blip>
          <a:srcRect b="0" l="0" r="0" t="0"/>
          <a:stretch/>
        </p:blipFill>
        <p:spPr>
          <a:xfrm>
            <a:off x="1575434" y="5443833"/>
            <a:ext cx="6038850" cy="54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pic>
        <p:nvPicPr>
          <p:cNvPr id="236" name="Google Shape;236;p18"/>
          <p:cNvPicPr preferRelativeResize="0"/>
          <p:nvPr>
            <p:ph idx="1" type="body"/>
          </p:nvPr>
        </p:nvPicPr>
        <p:blipFill rotWithShape="1">
          <a:blip r:embed="rId3">
            <a:alphaModFix/>
          </a:blip>
          <a:srcRect b="0" l="0" r="0" t="0"/>
          <a:stretch/>
        </p:blipFill>
        <p:spPr>
          <a:xfrm>
            <a:off x="663445" y="2341915"/>
            <a:ext cx="8182800" cy="3842700"/>
          </a:xfrm>
          <a:prstGeom prst="rect">
            <a:avLst/>
          </a:prstGeom>
          <a:noFill/>
          <a:ln>
            <a:noFill/>
          </a:ln>
        </p:spPr>
      </p:pic>
      <p:sp>
        <p:nvSpPr>
          <p:cNvPr id="237" name="Google Shape;237;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8"/>
          <p:cNvSpPr/>
          <p:nvPr/>
        </p:nvSpPr>
        <p:spPr>
          <a:xfrm>
            <a:off x="1021253" y="1880268"/>
            <a:ext cx="42864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structure of a decision table</a:t>
            </a:r>
            <a:endParaRPr b="1"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44" name="Google Shape;244;p1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It comprises a set of conditions (or, causes) and a set of effects (or, results) arranged in the form of a column on the left of the table</a:t>
            </a:r>
            <a:endParaRPr/>
          </a:p>
          <a:p>
            <a:pPr indent="-152400" lvl="0" marL="91440" rtl="0" algn="l">
              <a:lnSpc>
                <a:spcPct val="90000"/>
              </a:lnSpc>
              <a:spcBef>
                <a:spcPts val="1400"/>
              </a:spcBef>
              <a:spcAft>
                <a:spcPts val="0"/>
              </a:spcAft>
              <a:buSzPts val="2400"/>
              <a:buFont typeface="Noto Sans Symbols"/>
              <a:buChar char="▪"/>
            </a:pPr>
            <a:r>
              <a:rPr lang="en-US" sz="2400"/>
              <a:t>In the second column, next to each condition, we have its possible values: Yes (Y), No (N), and Don’t Care (“-”)</a:t>
            </a:r>
            <a:endParaRPr/>
          </a:p>
          <a:p>
            <a:pPr indent="-152400" lvl="0" marL="91440" rtl="0" algn="l">
              <a:lnSpc>
                <a:spcPct val="90000"/>
              </a:lnSpc>
              <a:spcBef>
                <a:spcPts val="1400"/>
              </a:spcBef>
              <a:spcAft>
                <a:spcPts val="0"/>
              </a:spcAft>
              <a:buSzPts val="2400"/>
              <a:buFont typeface="Noto Sans Symbols"/>
              <a:buChar char="▪"/>
            </a:pPr>
            <a:r>
              <a:rPr lang="en-US" sz="2400"/>
              <a:t>To the right of the “Values” column, we have a set of rules. For each combination of the three conditions {C1,C2,C3}, there exists a rule from the set {R1,R2, ..,R8}</a:t>
            </a:r>
            <a:endParaRPr/>
          </a:p>
          <a:p>
            <a:pPr indent="0" lvl="0" marL="91440" rtl="0" algn="l">
              <a:lnSpc>
                <a:spcPct val="90000"/>
              </a:lnSpc>
              <a:spcBef>
                <a:spcPts val="1400"/>
              </a:spcBef>
              <a:spcAft>
                <a:spcPts val="0"/>
              </a:spcAft>
              <a:buSzPts val="2400"/>
              <a:buFont typeface="Noto Sans Symbols"/>
              <a:buNone/>
            </a:pPr>
            <a:r>
              <a:t/>
            </a:r>
            <a:endParaRPr sz="2400"/>
          </a:p>
        </p:txBody>
      </p:sp>
      <p:sp>
        <p:nvSpPr>
          <p:cNvPr id="245" name="Google Shape;245;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Contents</a:t>
            </a:r>
            <a:endParaRPr/>
          </a:p>
        </p:txBody>
      </p:sp>
      <p:sp>
        <p:nvSpPr>
          <p:cNvPr id="113" name="Google Shape;113;p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457200" lvl="0" marL="457200" rtl="0" algn="l">
              <a:lnSpc>
                <a:spcPct val="90000"/>
              </a:lnSpc>
              <a:spcBef>
                <a:spcPts val="0"/>
              </a:spcBef>
              <a:spcAft>
                <a:spcPts val="0"/>
              </a:spcAft>
              <a:buSzPts val="2800"/>
              <a:buFont typeface="Calibri"/>
              <a:buAutoNum type="arabicPeriod"/>
            </a:pPr>
            <a:r>
              <a:rPr lang="en-US" sz="2800"/>
              <a:t>Concept of functional testing</a:t>
            </a:r>
            <a:endParaRPr sz="2800"/>
          </a:p>
          <a:p>
            <a:pPr indent="-457200" lvl="0" marL="457200" rtl="0" algn="l">
              <a:lnSpc>
                <a:spcPct val="90000"/>
              </a:lnSpc>
              <a:spcBef>
                <a:spcPts val="1400"/>
              </a:spcBef>
              <a:spcAft>
                <a:spcPts val="0"/>
              </a:spcAft>
              <a:buSzPts val="2800"/>
              <a:buFont typeface="Calibri"/>
              <a:buAutoNum type="arabicPeriod"/>
            </a:pPr>
            <a:r>
              <a:rPr lang="en-US" sz="2800"/>
              <a:t>Equivalence class partitioning</a:t>
            </a:r>
            <a:endParaRPr/>
          </a:p>
          <a:p>
            <a:pPr indent="-457200" lvl="0" marL="457200" rtl="0" algn="l">
              <a:lnSpc>
                <a:spcPct val="90000"/>
              </a:lnSpc>
              <a:spcBef>
                <a:spcPts val="1400"/>
              </a:spcBef>
              <a:spcAft>
                <a:spcPts val="0"/>
              </a:spcAft>
              <a:buSzPts val="2800"/>
              <a:buFont typeface="Calibri"/>
              <a:buAutoNum type="arabicPeriod"/>
            </a:pPr>
            <a:r>
              <a:rPr lang="en-US" sz="2800"/>
              <a:t>Boundary value analysis</a:t>
            </a:r>
            <a:endParaRPr/>
          </a:p>
          <a:p>
            <a:pPr indent="-457200" lvl="0" marL="457200" rtl="0" algn="l">
              <a:lnSpc>
                <a:spcPct val="90000"/>
              </a:lnSpc>
              <a:spcBef>
                <a:spcPts val="1400"/>
              </a:spcBef>
              <a:spcAft>
                <a:spcPts val="0"/>
              </a:spcAft>
              <a:buSzPts val="2800"/>
              <a:buFont typeface="Calibri"/>
              <a:buAutoNum type="arabicPeriod"/>
            </a:pPr>
            <a:r>
              <a:rPr lang="en-US" sz="2800"/>
              <a:t>Decision tables</a:t>
            </a:r>
            <a:endParaRPr/>
          </a:p>
          <a:p>
            <a:pPr indent="-457200" lvl="0" marL="457200" rtl="0" algn="l">
              <a:lnSpc>
                <a:spcPct val="90000"/>
              </a:lnSpc>
              <a:spcBef>
                <a:spcPts val="1400"/>
              </a:spcBef>
              <a:spcAft>
                <a:spcPts val="0"/>
              </a:spcAft>
              <a:buSzPts val="2800"/>
              <a:buFont typeface="Calibri"/>
              <a:buAutoNum type="arabicPeriod"/>
            </a:pPr>
            <a:r>
              <a:rPr lang="en-US" sz="2800"/>
              <a:t>Random testing</a:t>
            </a:r>
            <a:endParaRPr/>
          </a:p>
          <a:p>
            <a:pPr indent="-457200" lvl="0" marL="457200" rtl="0" algn="l">
              <a:lnSpc>
                <a:spcPct val="90000"/>
              </a:lnSpc>
              <a:spcBef>
                <a:spcPts val="1400"/>
              </a:spcBef>
              <a:spcAft>
                <a:spcPts val="0"/>
              </a:spcAft>
              <a:buSzPts val="2800"/>
              <a:buFont typeface="Calibri"/>
              <a:buAutoNum type="arabicPeriod"/>
            </a:pPr>
            <a:r>
              <a:rPr lang="en-US" sz="2800"/>
              <a:t>Error guessing</a:t>
            </a:r>
            <a:endParaRPr/>
          </a:p>
          <a:p>
            <a:pPr indent="-279400" lvl="0" marL="457200" rtl="0" algn="l">
              <a:lnSpc>
                <a:spcPct val="90000"/>
              </a:lnSpc>
              <a:spcBef>
                <a:spcPts val="1400"/>
              </a:spcBef>
              <a:spcAft>
                <a:spcPts val="0"/>
              </a:spcAft>
              <a:buSzPts val="2800"/>
              <a:buFont typeface="Calibri"/>
              <a:buNone/>
            </a:pPr>
            <a:r>
              <a:t/>
            </a:r>
            <a:endParaRPr sz="2800"/>
          </a:p>
          <a:p>
            <a:pPr indent="-336550" lvl="0" marL="514350" rtl="0" algn="l">
              <a:lnSpc>
                <a:spcPct val="90000"/>
              </a:lnSpc>
              <a:spcBef>
                <a:spcPts val="800"/>
              </a:spcBef>
              <a:spcAft>
                <a:spcPts val="0"/>
              </a:spcAft>
              <a:buSzPts val="2800"/>
              <a:buFont typeface="Calibri"/>
              <a:buNone/>
            </a:pPr>
            <a:r>
              <a:t/>
            </a:r>
            <a:endParaRPr sz="2800"/>
          </a:p>
        </p:txBody>
      </p:sp>
      <p:sp>
        <p:nvSpPr>
          <p:cNvPr id="114" name="Google Shape;114;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51" name="Google Shape;251;p2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400"/>
              <a:buFont typeface="Calibri"/>
              <a:buNone/>
            </a:pPr>
            <a:r>
              <a:rPr b="1" lang="en-US" sz="2400"/>
              <a:t>The steps in developing test cases using decision table technique:</a:t>
            </a:r>
            <a:endParaRPr/>
          </a:p>
          <a:p>
            <a:pPr indent="-152400" lvl="0" marL="91440" rtl="0" algn="l">
              <a:lnSpc>
                <a:spcPct val="90000"/>
              </a:lnSpc>
              <a:spcBef>
                <a:spcPts val="1400"/>
              </a:spcBef>
              <a:spcAft>
                <a:spcPts val="0"/>
              </a:spcAft>
              <a:buSzPts val="2400"/>
              <a:buFont typeface="Noto Sans Symbols"/>
              <a:buChar char="▪"/>
            </a:pPr>
            <a:r>
              <a:rPr b="1" lang="en-US" sz="2400"/>
              <a:t>Step 1:</a:t>
            </a:r>
            <a:r>
              <a:rPr lang="en-US" sz="2400"/>
              <a:t> The test designer needs to identify the conditions and the effects for each specification unit.</a:t>
            </a:r>
            <a:endParaRPr/>
          </a:p>
          <a:p>
            <a:pPr indent="-182880" lvl="1" marL="384048" rtl="0" algn="l">
              <a:lnSpc>
                <a:spcPct val="90000"/>
              </a:lnSpc>
              <a:spcBef>
                <a:spcPts val="400"/>
              </a:spcBef>
              <a:spcAft>
                <a:spcPts val="0"/>
              </a:spcAft>
              <a:buSzPts val="2000"/>
              <a:buChar char="◦"/>
            </a:pPr>
            <a:r>
              <a:rPr lang="en-US" sz="2000">
                <a:solidFill>
                  <a:srgbClr val="0070C0"/>
                </a:solidFill>
              </a:rPr>
              <a:t>A condition is a distinct input condition or an equivalence class of input conditions</a:t>
            </a:r>
            <a:endParaRPr/>
          </a:p>
          <a:p>
            <a:pPr indent="-182880" lvl="1" marL="384048" rtl="0" algn="l">
              <a:lnSpc>
                <a:spcPct val="90000"/>
              </a:lnSpc>
              <a:spcBef>
                <a:spcPts val="600"/>
              </a:spcBef>
              <a:spcAft>
                <a:spcPts val="0"/>
              </a:spcAft>
              <a:buSzPts val="2000"/>
              <a:buChar char="◦"/>
            </a:pPr>
            <a:r>
              <a:rPr lang="en-US" sz="2000">
                <a:solidFill>
                  <a:srgbClr val="0070C0"/>
                </a:solidFill>
              </a:rPr>
              <a:t>An effect is an output condition. Determine the logical relationship between the conditions and the effects</a:t>
            </a:r>
            <a:endParaRPr/>
          </a:p>
          <a:p>
            <a:pPr indent="-152400" lvl="0" marL="91440" rtl="0" algn="l">
              <a:lnSpc>
                <a:spcPct val="90000"/>
              </a:lnSpc>
              <a:spcBef>
                <a:spcPts val="1600"/>
              </a:spcBef>
              <a:spcAft>
                <a:spcPts val="0"/>
              </a:spcAft>
              <a:buSzPts val="2400"/>
              <a:buFont typeface="Noto Sans Symbols"/>
              <a:buChar char="▪"/>
            </a:pPr>
            <a:r>
              <a:rPr b="1" lang="en-US" sz="2400"/>
              <a:t>Step 2:</a:t>
            </a:r>
            <a:r>
              <a:rPr lang="en-US" sz="2400"/>
              <a:t> List all the conditions and effects in the form of a decision table. Write down the values the condition can take</a:t>
            </a:r>
            <a:endParaRPr/>
          </a:p>
          <a:p>
            <a:pPr indent="0" lvl="0" marL="91440" rtl="0" algn="l">
              <a:lnSpc>
                <a:spcPct val="90000"/>
              </a:lnSpc>
              <a:spcBef>
                <a:spcPts val="1400"/>
              </a:spcBef>
              <a:spcAft>
                <a:spcPts val="0"/>
              </a:spcAft>
              <a:buSzPts val="2800"/>
              <a:buFont typeface="Noto Sans Symbols"/>
              <a:buNone/>
            </a:pPr>
            <a:r>
              <a:t/>
            </a:r>
            <a:endParaRPr sz="2800"/>
          </a:p>
        </p:txBody>
      </p:sp>
      <p:sp>
        <p:nvSpPr>
          <p:cNvPr id="252" name="Google Shape;252;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58" name="Google Shape;258;p2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Each rule comprises a Yes (Y), No (N), or Don’t Care (“-”) response, and contains an associated list of effects {E1,E2,E3}</a:t>
            </a:r>
            <a:endParaRPr/>
          </a:p>
          <a:p>
            <a:pPr indent="-152400" lvl="0" marL="91440" rtl="0" algn="l">
              <a:lnSpc>
                <a:spcPct val="90000"/>
              </a:lnSpc>
              <a:spcBef>
                <a:spcPts val="1400"/>
              </a:spcBef>
              <a:spcAft>
                <a:spcPts val="0"/>
              </a:spcAft>
              <a:buSzPts val="2400"/>
              <a:buFont typeface="Noto Sans Symbols"/>
              <a:buChar char="▪"/>
            </a:pPr>
            <a:r>
              <a:rPr lang="en-US" sz="2400"/>
              <a:t>For each relevant effect, an effect sequence number specifies the order in which the effect should be carried out, if the associated set of conditions are satisfied</a:t>
            </a:r>
            <a:endParaRPr/>
          </a:p>
          <a:p>
            <a:pPr indent="-152400" lvl="0" marL="91440" rtl="0" algn="l">
              <a:lnSpc>
                <a:spcPct val="90000"/>
              </a:lnSpc>
              <a:spcBef>
                <a:spcPts val="1400"/>
              </a:spcBef>
              <a:spcAft>
                <a:spcPts val="0"/>
              </a:spcAft>
              <a:buSzPts val="2400"/>
              <a:buFont typeface="Noto Sans Symbols"/>
              <a:buChar char="▪"/>
            </a:pPr>
            <a:r>
              <a:rPr lang="en-US" sz="2400"/>
              <a:t>The “Checksum” is used for verification of the combinations, the decision table represent</a:t>
            </a:r>
            <a:endParaRPr/>
          </a:p>
          <a:p>
            <a:pPr indent="-152400" lvl="0" marL="91440" rtl="0" algn="l">
              <a:lnSpc>
                <a:spcPct val="90000"/>
              </a:lnSpc>
              <a:spcBef>
                <a:spcPts val="1400"/>
              </a:spcBef>
              <a:spcAft>
                <a:spcPts val="0"/>
              </a:spcAft>
              <a:buSzPts val="2400"/>
              <a:buFont typeface="Noto Sans Symbols"/>
              <a:buChar char="▪"/>
            </a:pPr>
            <a:r>
              <a:rPr lang="en-US" sz="2400"/>
              <a:t>Each rule of a decision table represents a test case</a:t>
            </a:r>
            <a:endParaRPr/>
          </a:p>
          <a:p>
            <a:pPr indent="0" lvl="0" marL="91440" rtl="0" algn="l">
              <a:lnSpc>
                <a:spcPct val="90000"/>
              </a:lnSpc>
              <a:spcBef>
                <a:spcPts val="1400"/>
              </a:spcBef>
              <a:spcAft>
                <a:spcPts val="0"/>
              </a:spcAft>
              <a:buSzPts val="2400"/>
              <a:buFont typeface="Noto Sans Symbols"/>
              <a:buNone/>
            </a:pPr>
            <a:r>
              <a:t/>
            </a:r>
            <a:endParaRPr sz="2400"/>
          </a:p>
        </p:txBody>
      </p:sp>
      <p:sp>
        <p:nvSpPr>
          <p:cNvPr id="259" name="Google Shape;259;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pic>
        <p:nvPicPr>
          <p:cNvPr id="265" name="Google Shape;265;p22"/>
          <p:cNvPicPr preferRelativeResize="0"/>
          <p:nvPr>
            <p:ph idx="1" type="body"/>
          </p:nvPr>
        </p:nvPicPr>
        <p:blipFill rotWithShape="1">
          <a:blip r:embed="rId3">
            <a:alphaModFix/>
          </a:blip>
          <a:srcRect b="0" l="0" r="0" t="0"/>
          <a:stretch/>
        </p:blipFill>
        <p:spPr>
          <a:xfrm>
            <a:off x="421645" y="2484840"/>
            <a:ext cx="8182708" cy="3842708"/>
          </a:xfrm>
          <a:prstGeom prst="rect">
            <a:avLst/>
          </a:prstGeom>
          <a:noFill/>
          <a:ln>
            <a:noFill/>
          </a:ln>
        </p:spPr>
      </p:pic>
      <p:sp>
        <p:nvSpPr>
          <p:cNvPr id="266" name="Google Shape;266;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2"/>
          <p:cNvSpPr/>
          <p:nvPr/>
        </p:nvSpPr>
        <p:spPr>
          <a:xfrm>
            <a:off x="1021253" y="1880268"/>
            <a:ext cx="42864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structure of a decision table</a:t>
            </a:r>
            <a:endParaRPr b="1"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73" name="Google Shape;273;p2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400"/>
              <a:buFont typeface="Calibri"/>
              <a:buNone/>
            </a:pPr>
            <a:r>
              <a:rPr b="1" lang="en-US" sz="2400"/>
              <a:t>The steps in developing test cases using decision table technique:</a:t>
            </a:r>
            <a:endParaRPr/>
          </a:p>
          <a:p>
            <a:pPr indent="-152400" lvl="0" marL="91440" rtl="0" algn="l">
              <a:lnSpc>
                <a:spcPct val="90000"/>
              </a:lnSpc>
              <a:spcBef>
                <a:spcPts val="1400"/>
              </a:spcBef>
              <a:spcAft>
                <a:spcPts val="0"/>
              </a:spcAft>
              <a:buSzPts val="2400"/>
              <a:buFont typeface="Noto Sans Symbols"/>
              <a:buChar char="▪"/>
            </a:pPr>
            <a:r>
              <a:rPr b="1" lang="en-US" sz="2400"/>
              <a:t>Step 3:</a:t>
            </a:r>
            <a:r>
              <a:rPr lang="en-US" sz="2400"/>
              <a:t> Calculate the number of possible combinations. It is equal to the number of different values raised to the power of the number of conditions</a:t>
            </a:r>
            <a:endParaRPr/>
          </a:p>
          <a:p>
            <a:pPr indent="-152400" lvl="0" marL="91440" rtl="0" algn="l">
              <a:lnSpc>
                <a:spcPct val="90000"/>
              </a:lnSpc>
              <a:spcBef>
                <a:spcPts val="1400"/>
              </a:spcBef>
              <a:spcAft>
                <a:spcPts val="0"/>
              </a:spcAft>
              <a:buSzPts val="2400"/>
              <a:buFont typeface="Noto Sans Symbols"/>
              <a:buChar char="▪"/>
            </a:pPr>
            <a:r>
              <a:rPr b="1" lang="en-US" sz="2400"/>
              <a:t>Step 4:</a:t>
            </a:r>
            <a:r>
              <a:rPr lang="en-US" sz="2400"/>
              <a:t> Fill the columns with all possible combinations – each column corresponds to one combination of values. For each row (condition) do the following:</a:t>
            </a:r>
            <a:endParaRPr/>
          </a:p>
          <a:p>
            <a:pPr indent="-182880" lvl="1" marL="384048" rtl="0" algn="l">
              <a:lnSpc>
                <a:spcPct val="90000"/>
              </a:lnSpc>
              <a:spcBef>
                <a:spcPts val="400"/>
              </a:spcBef>
              <a:spcAft>
                <a:spcPts val="0"/>
              </a:spcAft>
              <a:buSzPts val="2000"/>
              <a:buChar char="◦"/>
            </a:pPr>
            <a:r>
              <a:rPr lang="en-US" sz="2000">
                <a:solidFill>
                  <a:srgbClr val="0070C0"/>
                </a:solidFill>
              </a:rPr>
              <a:t>Determine the Repeating Factor (RF): divide the remaining number of combinations by the number of possible values for that condition</a:t>
            </a:r>
            <a:endParaRPr/>
          </a:p>
          <a:p>
            <a:pPr indent="-182880" lvl="1" marL="384048" rtl="0" algn="l">
              <a:lnSpc>
                <a:spcPct val="90000"/>
              </a:lnSpc>
              <a:spcBef>
                <a:spcPts val="600"/>
              </a:spcBef>
              <a:spcAft>
                <a:spcPts val="0"/>
              </a:spcAft>
              <a:buSzPts val="2000"/>
              <a:buChar char="◦"/>
            </a:pPr>
            <a:r>
              <a:rPr lang="en-US" sz="2000">
                <a:solidFill>
                  <a:srgbClr val="0070C0"/>
                </a:solidFill>
              </a:rPr>
              <a:t>Write RF times the first value, then RF times the next and so forth, until row is full</a:t>
            </a:r>
            <a:endParaRPr/>
          </a:p>
          <a:p>
            <a:pPr indent="0" lvl="0" marL="91440" rtl="0" algn="l">
              <a:lnSpc>
                <a:spcPct val="90000"/>
              </a:lnSpc>
              <a:spcBef>
                <a:spcPts val="1600"/>
              </a:spcBef>
              <a:spcAft>
                <a:spcPts val="0"/>
              </a:spcAft>
              <a:buSzPts val="2800"/>
              <a:buFont typeface="Noto Sans Symbols"/>
              <a:buNone/>
            </a:pPr>
            <a:r>
              <a:t/>
            </a:r>
            <a:endParaRPr sz="2800"/>
          </a:p>
        </p:txBody>
      </p:sp>
      <p:sp>
        <p:nvSpPr>
          <p:cNvPr id="274" name="Google Shape;274;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80" name="Google Shape;280;p2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400"/>
              <a:buFont typeface="Calibri"/>
              <a:buNone/>
            </a:pPr>
            <a:r>
              <a:rPr b="1" lang="en-US" sz="2400"/>
              <a:t>The steps in developing test cases using decision table technique:</a:t>
            </a:r>
            <a:endParaRPr/>
          </a:p>
          <a:p>
            <a:pPr indent="-152400" lvl="0" marL="91440" rtl="0" algn="l">
              <a:lnSpc>
                <a:spcPct val="90000"/>
              </a:lnSpc>
              <a:spcBef>
                <a:spcPts val="1400"/>
              </a:spcBef>
              <a:spcAft>
                <a:spcPts val="0"/>
              </a:spcAft>
              <a:buSzPts val="2400"/>
              <a:buFont typeface="Noto Sans Symbols"/>
              <a:buChar char="▪"/>
            </a:pPr>
            <a:r>
              <a:rPr b="1" lang="en-US" sz="2400"/>
              <a:t>Step 5:</a:t>
            </a:r>
            <a:r>
              <a:rPr lang="en-US" sz="2400"/>
              <a:t> Reduce combinations (rules). Find indifferent combinations - place a “-” and join column where columns are identical. While doing this, ensure that effects are the same</a:t>
            </a:r>
            <a:endParaRPr/>
          </a:p>
          <a:p>
            <a:pPr indent="-152400" lvl="0" marL="91440" rtl="0" algn="l">
              <a:lnSpc>
                <a:spcPct val="90000"/>
              </a:lnSpc>
              <a:spcBef>
                <a:spcPts val="1400"/>
              </a:spcBef>
              <a:spcAft>
                <a:spcPts val="0"/>
              </a:spcAft>
              <a:buSzPts val="2400"/>
              <a:buFont typeface="Noto Sans Symbols"/>
              <a:buChar char="▪"/>
            </a:pPr>
            <a:r>
              <a:rPr b="1" lang="en-US" sz="2400"/>
              <a:t>Step 6:</a:t>
            </a:r>
            <a:r>
              <a:rPr lang="en-US" sz="2400"/>
              <a:t> Check covered combinations (rules). For each column calculate the combinations it represents. A “-” represents as many combinations as the condition has. Multiply for each “-” down the column. Add up total and compare with step 3. It should be the same</a:t>
            </a:r>
            <a:endParaRPr/>
          </a:p>
          <a:p>
            <a:pPr indent="0" lvl="0" marL="91440" rtl="0" algn="l">
              <a:lnSpc>
                <a:spcPct val="90000"/>
              </a:lnSpc>
              <a:spcBef>
                <a:spcPts val="1400"/>
              </a:spcBef>
              <a:spcAft>
                <a:spcPts val="0"/>
              </a:spcAft>
              <a:buSzPts val="2800"/>
              <a:buFont typeface="Noto Sans Symbols"/>
              <a:buNone/>
            </a:pPr>
            <a:r>
              <a:t/>
            </a:r>
            <a:endParaRPr sz="2800"/>
          </a:p>
        </p:txBody>
      </p:sp>
      <p:sp>
        <p:nvSpPr>
          <p:cNvPr id="281" name="Google Shape;281;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pic>
        <p:nvPicPr>
          <p:cNvPr id="287" name="Google Shape;287;p25"/>
          <p:cNvPicPr preferRelativeResize="0"/>
          <p:nvPr>
            <p:ph idx="1" type="body"/>
          </p:nvPr>
        </p:nvPicPr>
        <p:blipFill rotWithShape="1">
          <a:blip r:embed="rId3">
            <a:alphaModFix/>
          </a:blip>
          <a:srcRect b="0" l="0" r="0" t="0"/>
          <a:stretch/>
        </p:blipFill>
        <p:spPr>
          <a:xfrm>
            <a:off x="379945" y="2479490"/>
            <a:ext cx="8182800" cy="3842700"/>
          </a:xfrm>
          <a:prstGeom prst="rect">
            <a:avLst/>
          </a:prstGeom>
          <a:noFill/>
          <a:ln>
            <a:noFill/>
          </a:ln>
        </p:spPr>
      </p:pic>
      <p:sp>
        <p:nvSpPr>
          <p:cNvPr id="288" name="Google Shape;288;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25"/>
          <p:cNvSpPr/>
          <p:nvPr/>
        </p:nvSpPr>
        <p:spPr>
          <a:xfrm>
            <a:off x="1021253" y="1880268"/>
            <a:ext cx="42864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structure of a decision table</a:t>
            </a:r>
            <a:endParaRPr b="1" sz="2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295" name="Google Shape;295;p2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400"/>
              <a:buFont typeface="Calibri"/>
              <a:buNone/>
            </a:pPr>
            <a:r>
              <a:rPr b="1" lang="en-US" sz="2400"/>
              <a:t>The steps in developing test cases using decision table technique:</a:t>
            </a:r>
            <a:endParaRPr/>
          </a:p>
          <a:p>
            <a:pPr indent="-152400" lvl="0" marL="91440" rtl="0" algn="l">
              <a:lnSpc>
                <a:spcPct val="90000"/>
              </a:lnSpc>
              <a:spcBef>
                <a:spcPts val="1400"/>
              </a:spcBef>
              <a:spcAft>
                <a:spcPts val="0"/>
              </a:spcAft>
              <a:buSzPts val="2400"/>
              <a:buFont typeface="Noto Sans Symbols"/>
              <a:buChar char="▪"/>
            </a:pPr>
            <a:r>
              <a:rPr b="1" lang="en-US" sz="2400"/>
              <a:t>Step 7:</a:t>
            </a:r>
            <a:r>
              <a:rPr lang="en-US" sz="2400"/>
              <a:t> Add effects to the column of the decision table. Read column by column and determine the effects. If more than one effect can occur in a single combinations, then assign a sequence number to the effects, thereby specifying the order in which the effects should be performed. Check the consistency of the decision table</a:t>
            </a:r>
            <a:endParaRPr/>
          </a:p>
          <a:p>
            <a:pPr indent="-152400" lvl="0" marL="91440" rtl="0" algn="l">
              <a:lnSpc>
                <a:spcPct val="90000"/>
              </a:lnSpc>
              <a:spcBef>
                <a:spcPts val="1400"/>
              </a:spcBef>
              <a:spcAft>
                <a:spcPts val="0"/>
              </a:spcAft>
              <a:buSzPts val="2400"/>
              <a:buFont typeface="Noto Sans Symbols"/>
              <a:buChar char="▪"/>
            </a:pPr>
            <a:r>
              <a:rPr b="1" lang="en-US" sz="2400"/>
              <a:t>Step 8:</a:t>
            </a:r>
            <a:r>
              <a:rPr lang="en-US" sz="2400"/>
              <a:t> The columns in the decision table are transformed into test cases</a:t>
            </a:r>
            <a:endParaRPr/>
          </a:p>
          <a:p>
            <a:pPr indent="0" lvl="0" marL="91440" rtl="0" algn="l">
              <a:lnSpc>
                <a:spcPct val="90000"/>
              </a:lnSpc>
              <a:spcBef>
                <a:spcPts val="1400"/>
              </a:spcBef>
              <a:spcAft>
                <a:spcPts val="0"/>
              </a:spcAft>
              <a:buSzPts val="2800"/>
              <a:buFont typeface="Noto Sans Symbols"/>
              <a:buNone/>
            </a:pPr>
            <a:r>
              <a:t/>
            </a:r>
            <a:endParaRPr sz="2800"/>
          </a:p>
        </p:txBody>
      </p:sp>
      <p:sp>
        <p:nvSpPr>
          <p:cNvPr id="296" name="Google Shape;296;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4. Decision tables</a:t>
            </a:r>
            <a:endParaRPr/>
          </a:p>
        </p:txBody>
      </p:sp>
      <p:sp>
        <p:nvSpPr>
          <p:cNvPr id="302" name="Google Shape;302;p2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800"/>
              <a:buNone/>
            </a:pPr>
            <a:r>
              <a:rPr b="1" lang="en-US" sz="2800"/>
              <a:t>Decision table–based testing is effective under certain conditions as follows</a:t>
            </a:r>
            <a:r>
              <a:rPr lang="en-US" sz="2800"/>
              <a:t>:</a:t>
            </a:r>
            <a:endParaRPr/>
          </a:p>
          <a:p>
            <a:pPr indent="-182880" lvl="1" marL="384048" rtl="0" algn="l">
              <a:lnSpc>
                <a:spcPct val="90000"/>
              </a:lnSpc>
              <a:spcBef>
                <a:spcPts val="400"/>
              </a:spcBef>
              <a:spcAft>
                <a:spcPts val="0"/>
              </a:spcAft>
              <a:buSzPts val="2600"/>
              <a:buFont typeface="Arial"/>
              <a:buChar char="•"/>
            </a:pPr>
            <a:r>
              <a:rPr lang="en-US" sz="2600">
                <a:solidFill>
                  <a:srgbClr val="0070C0"/>
                </a:solidFill>
              </a:rPr>
              <a:t>The requirements are easily mapped to a decision table.</a:t>
            </a:r>
            <a:endParaRPr/>
          </a:p>
          <a:p>
            <a:pPr indent="-182880" lvl="1" marL="384048" rtl="0" algn="l">
              <a:lnSpc>
                <a:spcPct val="90000"/>
              </a:lnSpc>
              <a:spcBef>
                <a:spcPts val="600"/>
              </a:spcBef>
              <a:spcAft>
                <a:spcPts val="0"/>
              </a:spcAft>
              <a:buSzPts val="2600"/>
              <a:buFont typeface="Arial"/>
              <a:buChar char="•"/>
            </a:pPr>
            <a:r>
              <a:rPr lang="en-US" sz="2600">
                <a:solidFill>
                  <a:srgbClr val="0070C0"/>
                </a:solidFill>
              </a:rPr>
              <a:t>The resulting decision table should not be too large. One can break down a large decision table into multiple smaller tables.</a:t>
            </a:r>
            <a:endParaRPr/>
          </a:p>
          <a:p>
            <a:pPr indent="-182880" lvl="1" marL="384048" rtl="0" algn="l">
              <a:lnSpc>
                <a:spcPct val="90000"/>
              </a:lnSpc>
              <a:spcBef>
                <a:spcPts val="600"/>
              </a:spcBef>
              <a:spcAft>
                <a:spcPts val="0"/>
              </a:spcAft>
              <a:buSzPts val="2600"/>
              <a:buFont typeface="Arial"/>
              <a:buChar char="•"/>
            </a:pPr>
            <a:r>
              <a:rPr lang="en-US" sz="2600">
                <a:solidFill>
                  <a:srgbClr val="0070C0"/>
                </a:solidFill>
              </a:rPr>
              <a:t>Each column in a decision table is independent of the other columns.</a:t>
            </a:r>
            <a:r>
              <a:rPr lang="en-US" sz="3000">
                <a:solidFill>
                  <a:srgbClr val="0070C0"/>
                </a:solidFill>
              </a:rPr>
              <a:t> </a:t>
            </a:r>
            <a:br>
              <a:rPr lang="en-US" sz="3000">
                <a:solidFill>
                  <a:srgbClr val="0070C0"/>
                </a:solidFill>
              </a:rPr>
            </a:br>
            <a:endParaRPr sz="3400">
              <a:solidFill>
                <a:srgbClr val="0070C0"/>
              </a:solidFill>
            </a:endParaRPr>
          </a:p>
        </p:txBody>
      </p:sp>
      <p:sp>
        <p:nvSpPr>
          <p:cNvPr id="303" name="Google Shape;303;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28"/>
          <p:cNvSpPr txBox="1"/>
          <p:nvPr>
            <p:ph idx="4294967295" type="title"/>
          </p:nvPr>
        </p:nvSpPr>
        <p:spPr>
          <a:xfrm>
            <a:off x="730771" y="301612"/>
            <a:ext cx="7543800" cy="67151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Example</a:t>
            </a:r>
            <a:endParaRPr/>
          </a:p>
        </p:txBody>
      </p:sp>
      <p:sp>
        <p:nvSpPr>
          <p:cNvPr id="310" name="Google Shape;310;p28"/>
          <p:cNvSpPr txBox="1"/>
          <p:nvPr>
            <p:ph idx="4294967295" type="body"/>
          </p:nvPr>
        </p:nvSpPr>
        <p:spPr>
          <a:xfrm>
            <a:off x="730771" y="1246656"/>
            <a:ext cx="7543800" cy="402272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400"/>
              <a:buNone/>
            </a:pPr>
            <a:r>
              <a:rPr b="1" lang="en-US" sz="2400"/>
              <a:t>Let us consider the following description of a payment procedure.</a:t>
            </a:r>
            <a:endParaRPr/>
          </a:p>
          <a:p>
            <a:pPr indent="-152400" lvl="0" marL="91440" rtl="0" algn="l">
              <a:lnSpc>
                <a:spcPct val="90000"/>
              </a:lnSpc>
              <a:spcBef>
                <a:spcPts val="200"/>
              </a:spcBef>
              <a:spcAft>
                <a:spcPts val="0"/>
              </a:spcAft>
              <a:buSzPts val="2400"/>
              <a:buFont typeface="Noto Sans Symbols"/>
              <a:buChar char="❑"/>
            </a:pPr>
            <a:r>
              <a:rPr lang="en-US" sz="2400">
                <a:solidFill>
                  <a:srgbClr val="0070C0"/>
                </a:solidFill>
              </a:rPr>
              <a:t>Consultants working for more than 40 hours per week are paid at their hourly rate for the first 40 hours and at two times their hourly rate for subsequent hours. </a:t>
            </a:r>
            <a:endParaRPr/>
          </a:p>
          <a:p>
            <a:pPr indent="-152400" lvl="0" marL="91440" rtl="0" algn="l">
              <a:lnSpc>
                <a:spcPct val="90000"/>
              </a:lnSpc>
              <a:spcBef>
                <a:spcPts val="200"/>
              </a:spcBef>
              <a:spcAft>
                <a:spcPts val="0"/>
              </a:spcAft>
              <a:buSzPts val="2400"/>
              <a:buFont typeface="Noto Sans Symbols"/>
              <a:buChar char="❑"/>
            </a:pPr>
            <a:r>
              <a:rPr lang="en-US" sz="2400">
                <a:solidFill>
                  <a:srgbClr val="0070C0"/>
                </a:solidFill>
              </a:rPr>
              <a:t>Consultants working for less than 40 hours per week are paid for the hours worked  at their hourly rates and an absence report is produced. </a:t>
            </a:r>
            <a:endParaRPr sz="2400">
              <a:solidFill>
                <a:srgbClr val="0070C0"/>
              </a:solidFill>
            </a:endParaRPr>
          </a:p>
          <a:p>
            <a:pPr indent="-152400" lvl="0" marL="91440" rtl="0" algn="l">
              <a:lnSpc>
                <a:spcPct val="90000"/>
              </a:lnSpc>
              <a:spcBef>
                <a:spcPts val="200"/>
              </a:spcBef>
              <a:spcAft>
                <a:spcPts val="0"/>
              </a:spcAft>
              <a:buSzPts val="2400"/>
              <a:buFont typeface="Noto Sans Symbols"/>
              <a:buChar char="❑"/>
            </a:pPr>
            <a:r>
              <a:rPr lang="en-US" sz="2400">
                <a:solidFill>
                  <a:srgbClr val="0070C0"/>
                </a:solidFill>
              </a:rPr>
              <a:t>Permanent workers working for less than 40 hours a week are paid their salary and an absence report is produced. </a:t>
            </a:r>
            <a:endParaRPr sz="2400">
              <a:solidFill>
                <a:srgbClr val="0070C0"/>
              </a:solidFill>
            </a:endParaRPr>
          </a:p>
          <a:p>
            <a:pPr indent="-152400" lvl="0" marL="91440" rtl="0" algn="l">
              <a:lnSpc>
                <a:spcPct val="90000"/>
              </a:lnSpc>
              <a:spcBef>
                <a:spcPts val="200"/>
              </a:spcBef>
              <a:spcAft>
                <a:spcPts val="0"/>
              </a:spcAft>
              <a:buSzPts val="2400"/>
              <a:buFont typeface="Noto Sans Symbols"/>
              <a:buChar char="❑"/>
            </a:pPr>
            <a:r>
              <a:rPr lang="en-US" sz="2400">
                <a:solidFill>
                  <a:srgbClr val="0070C0"/>
                </a:solidFill>
              </a:rPr>
              <a:t>Permanent workers working for more than 40 hours a week are paid their salary. </a:t>
            </a:r>
            <a:endParaRPr sz="2400">
              <a:solidFill>
                <a:srgbClr val="0070C0"/>
              </a:solidFill>
            </a:endParaRPr>
          </a:p>
          <a:p>
            <a:pPr indent="0" lvl="0" marL="0" rtl="0" algn="l">
              <a:lnSpc>
                <a:spcPct val="90000"/>
              </a:lnSpc>
              <a:spcBef>
                <a:spcPts val="200"/>
              </a:spcBef>
              <a:spcAft>
                <a:spcPts val="0"/>
              </a:spcAft>
              <a:buSzPts val="2400"/>
              <a:buNone/>
            </a:pPr>
            <a:r>
              <a:rPr lang="en-US" sz="2400"/>
              <a:t>We need to describe the above payment procedure using a decision table and generate test cases from the table. </a:t>
            </a:r>
            <a:br>
              <a:rPr lang="en-US" sz="2400"/>
            </a:b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16" name="Google Shape;316;p2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Step 1: </a:t>
            </a:r>
            <a:r>
              <a:rPr lang="en-US" sz="2800"/>
              <a:t>From the above description, the conditions and effects are identified as follows:</a:t>
            </a:r>
            <a:endParaRPr/>
          </a:p>
          <a:p>
            <a:pPr indent="-989013" lvl="0" marL="1079501" rtl="0" algn="l">
              <a:lnSpc>
                <a:spcPct val="90000"/>
              </a:lnSpc>
              <a:spcBef>
                <a:spcPts val="200"/>
              </a:spcBef>
              <a:spcAft>
                <a:spcPts val="0"/>
              </a:spcAft>
              <a:buSzPts val="2800"/>
              <a:buChar char=" "/>
            </a:pPr>
            <a:r>
              <a:rPr i="1" lang="en-US" sz="2800"/>
              <a:t>C</a:t>
            </a:r>
            <a:r>
              <a:rPr baseline="-25000" lang="en-US" sz="2800"/>
              <a:t>1</a:t>
            </a:r>
            <a:r>
              <a:rPr lang="en-US" sz="2800"/>
              <a:t>: Permanent workers</a:t>
            </a:r>
            <a:endParaRPr/>
          </a:p>
          <a:p>
            <a:pPr indent="-989013" lvl="0" marL="1079501" rtl="0" algn="l">
              <a:lnSpc>
                <a:spcPct val="90000"/>
              </a:lnSpc>
              <a:spcBef>
                <a:spcPts val="200"/>
              </a:spcBef>
              <a:spcAft>
                <a:spcPts val="0"/>
              </a:spcAft>
              <a:buSzPts val="2800"/>
              <a:buChar char=" "/>
            </a:pPr>
            <a:r>
              <a:rPr i="1" lang="en-US" sz="2800"/>
              <a:t>C</a:t>
            </a:r>
            <a:r>
              <a:rPr baseline="-25000" lang="en-US" sz="2800"/>
              <a:t>2</a:t>
            </a:r>
            <a:r>
              <a:rPr lang="en-US" sz="2800"/>
              <a:t>: Worked </a:t>
            </a:r>
            <a:r>
              <a:rPr i="1" lang="en-US" sz="2800"/>
              <a:t>&lt; </a:t>
            </a:r>
            <a:r>
              <a:rPr lang="en-US" sz="2800"/>
              <a:t>40 hours</a:t>
            </a:r>
            <a:endParaRPr/>
          </a:p>
          <a:p>
            <a:pPr indent="-989013" lvl="0" marL="1079501" rtl="0" algn="l">
              <a:lnSpc>
                <a:spcPct val="90000"/>
              </a:lnSpc>
              <a:spcBef>
                <a:spcPts val="200"/>
              </a:spcBef>
              <a:spcAft>
                <a:spcPts val="0"/>
              </a:spcAft>
              <a:buSzPts val="2800"/>
              <a:buChar char=" "/>
            </a:pPr>
            <a:r>
              <a:rPr i="1" lang="en-US" sz="2800"/>
              <a:t>C</a:t>
            </a:r>
            <a:r>
              <a:rPr baseline="-25000" lang="en-US" sz="2800"/>
              <a:t>3</a:t>
            </a:r>
            <a:r>
              <a:rPr lang="en-US" sz="2800"/>
              <a:t>: Worked exactly 40 hours</a:t>
            </a:r>
            <a:endParaRPr/>
          </a:p>
          <a:p>
            <a:pPr indent="-989013" lvl="0" marL="1079501" rtl="0" algn="l">
              <a:lnSpc>
                <a:spcPct val="90000"/>
              </a:lnSpc>
              <a:spcBef>
                <a:spcPts val="200"/>
              </a:spcBef>
              <a:spcAft>
                <a:spcPts val="0"/>
              </a:spcAft>
              <a:buSzPts val="2800"/>
              <a:buChar char=" "/>
            </a:pPr>
            <a:r>
              <a:rPr i="1" lang="en-US" sz="2800"/>
              <a:t>C</a:t>
            </a:r>
            <a:r>
              <a:rPr baseline="-25000" lang="en-US" sz="2800"/>
              <a:t>4</a:t>
            </a:r>
            <a:r>
              <a:rPr lang="en-US" sz="2800"/>
              <a:t>: Worked </a:t>
            </a:r>
            <a:r>
              <a:rPr i="1" lang="en-US" sz="2800"/>
              <a:t>&gt; </a:t>
            </a:r>
            <a:r>
              <a:rPr lang="en-US" sz="2800"/>
              <a:t>40 hours</a:t>
            </a:r>
            <a:endParaRPr/>
          </a:p>
          <a:p>
            <a:pPr indent="-989013" lvl="0" marL="1079501" rtl="0" algn="l">
              <a:lnSpc>
                <a:spcPct val="90000"/>
              </a:lnSpc>
              <a:spcBef>
                <a:spcPts val="200"/>
              </a:spcBef>
              <a:spcAft>
                <a:spcPts val="0"/>
              </a:spcAft>
              <a:buSzPts val="2800"/>
              <a:buChar char=" "/>
            </a:pPr>
            <a:r>
              <a:rPr i="1" lang="en-US" sz="2800"/>
              <a:t>E</a:t>
            </a:r>
            <a:r>
              <a:rPr baseline="-25000" lang="en-US" sz="2800"/>
              <a:t>1</a:t>
            </a:r>
            <a:r>
              <a:rPr lang="en-US" sz="2800"/>
              <a:t>: Pay salary</a:t>
            </a:r>
            <a:endParaRPr/>
          </a:p>
          <a:p>
            <a:pPr indent="-989013" lvl="0" marL="1079501" rtl="0" algn="l">
              <a:lnSpc>
                <a:spcPct val="90000"/>
              </a:lnSpc>
              <a:spcBef>
                <a:spcPts val="200"/>
              </a:spcBef>
              <a:spcAft>
                <a:spcPts val="0"/>
              </a:spcAft>
              <a:buSzPts val="2800"/>
              <a:buChar char=" "/>
            </a:pPr>
            <a:r>
              <a:rPr i="1" lang="en-US" sz="2800"/>
              <a:t>E</a:t>
            </a:r>
            <a:r>
              <a:rPr baseline="-25000" lang="en-US" sz="2800"/>
              <a:t>2</a:t>
            </a:r>
            <a:r>
              <a:rPr lang="en-US" sz="2800"/>
              <a:t>: Produce an absence report</a:t>
            </a:r>
            <a:endParaRPr/>
          </a:p>
          <a:p>
            <a:pPr indent="-989013" lvl="0" marL="1079501" rtl="0" algn="l">
              <a:lnSpc>
                <a:spcPct val="90000"/>
              </a:lnSpc>
              <a:spcBef>
                <a:spcPts val="200"/>
              </a:spcBef>
              <a:spcAft>
                <a:spcPts val="0"/>
              </a:spcAft>
              <a:buSzPts val="2800"/>
              <a:buChar char=" "/>
            </a:pPr>
            <a:r>
              <a:rPr i="1" lang="en-US" sz="2800"/>
              <a:t>E</a:t>
            </a:r>
            <a:r>
              <a:rPr baseline="-25000" lang="en-US" sz="2800"/>
              <a:t>3</a:t>
            </a:r>
            <a:r>
              <a:rPr lang="en-US" sz="2800"/>
              <a:t>: Pay hourly rate</a:t>
            </a:r>
            <a:endParaRPr/>
          </a:p>
          <a:p>
            <a:pPr indent="-989013" lvl="0" marL="1079501" rtl="0" algn="l">
              <a:lnSpc>
                <a:spcPct val="90000"/>
              </a:lnSpc>
              <a:spcBef>
                <a:spcPts val="200"/>
              </a:spcBef>
              <a:spcAft>
                <a:spcPts val="0"/>
              </a:spcAft>
              <a:buSzPts val="2800"/>
              <a:buChar char=" "/>
            </a:pPr>
            <a:r>
              <a:rPr i="1" lang="en-US" sz="2800"/>
              <a:t>E</a:t>
            </a:r>
            <a:r>
              <a:rPr baseline="-25000" lang="en-US" sz="2800"/>
              <a:t>4</a:t>
            </a:r>
            <a:r>
              <a:rPr lang="en-US" sz="2800"/>
              <a:t>: Pay 2 × hourly rate </a:t>
            </a:r>
            <a:br>
              <a:rPr lang="en-US" sz="2800"/>
            </a:br>
            <a:endParaRPr sz="2800"/>
          </a:p>
        </p:txBody>
      </p:sp>
      <p:sp>
        <p:nvSpPr>
          <p:cNvPr id="317" name="Google Shape;317;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1. Concept of functional testing</a:t>
            </a:r>
            <a:endParaRPr sz="4400"/>
          </a:p>
        </p:txBody>
      </p:sp>
      <p:sp>
        <p:nvSpPr>
          <p:cNvPr id="120" name="Google Shape;120;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b="1" lang="en-US" sz="2800"/>
              <a:t>The four key concepts in functional testing are:</a:t>
            </a:r>
            <a:endParaRPr b="1" sz="2800"/>
          </a:p>
          <a:p>
            <a:pPr indent="-182880" lvl="1" marL="384048" rtl="0" algn="l">
              <a:lnSpc>
                <a:spcPct val="90000"/>
              </a:lnSpc>
              <a:spcBef>
                <a:spcPts val="400"/>
              </a:spcBef>
              <a:spcAft>
                <a:spcPts val="0"/>
              </a:spcAft>
              <a:buSzPts val="2400"/>
              <a:buFont typeface="Noto Sans Symbols"/>
              <a:buChar char="▪"/>
            </a:pPr>
            <a:r>
              <a:rPr lang="en-US" sz="2400">
                <a:solidFill>
                  <a:srgbClr val="00B0F0"/>
                </a:solidFill>
              </a:rPr>
              <a:t>Precisely identify the domain of each input and each output variable</a:t>
            </a:r>
            <a:endParaRPr sz="2400">
              <a:solidFill>
                <a:srgbClr val="00B0F0"/>
              </a:solidFill>
            </a:endParaRPr>
          </a:p>
          <a:p>
            <a:pPr indent="-182880" lvl="1" marL="384048" rtl="0" algn="l">
              <a:lnSpc>
                <a:spcPct val="90000"/>
              </a:lnSpc>
              <a:spcBef>
                <a:spcPts val="600"/>
              </a:spcBef>
              <a:spcAft>
                <a:spcPts val="0"/>
              </a:spcAft>
              <a:buSzPts val="2400"/>
              <a:buFont typeface="Noto Sans Symbols"/>
              <a:buChar char="▪"/>
            </a:pPr>
            <a:r>
              <a:rPr lang="en-US" sz="2400">
                <a:solidFill>
                  <a:srgbClr val="00B0F0"/>
                </a:solidFill>
              </a:rPr>
              <a:t>Select values from the data domain of each variable having important properties</a:t>
            </a:r>
            <a:endParaRPr sz="2400">
              <a:solidFill>
                <a:srgbClr val="00B0F0"/>
              </a:solidFill>
            </a:endParaRPr>
          </a:p>
          <a:p>
            <a:pPr indent="-182880" lvl="1" marL="384048" rtl="0" algn="l">
              <a:lnSpc>
                <a:spcPct val="90000"/>
              </a:lnSpc>
              <a:spcBef>
                <a:spcPts val="600"/>
              </a:spcBef>
              <a:spcAft>
                <a:spcPts val="0"/>
              </a:spcAft>
              <a:buSzPts val="2400"/>
              <a:buFont typeface="Noto Sans Symbols"/>
              <a:buChar char="▪"/>
            </a:pPr>
            <a:r>
              <a:rPr lang="en-US" sz="2400">
                <a:solidFill>
                  <a:srgbClr val="00B0F0"/>
                </a:solidFill>
              </a:rPr>
              <a:t>Consider combinations of special values from different input domains to design test cases</a:t>
            </a:r>
            <a:endParaRPr sz="2400">
              <a:solidFill>
                <a:srgbClr val="00B0F0"/>
              </a:solidFill>
            </a:endParaRPr>
          </a:p>
          <a:p>
            <a:pPr indent="-182880" lvl="1" marL="384048" rtl="0" algn="l">
              <a:lnSpc>
                <a:spcPct val="90000"/>
              </a:lnSpc>
              <a:spcBef>
                <a:spcPts val="600"/>
              </a:spcBef>
              <a:spcAft>
                <a:spcPts val="0"/>
              </a:spcAft>
              <a:buSzPts val="2400"/>
              <a:buFont typeface="Noto Sans Symbols"/>
              <a:buChar char="▪"/>
            </a:pPr>
            <a:r>
              <a:rPr lang="en-US" sz="2400">
                <a:solidFill>
                  <a:srgbClr val="00B0F0"/>
                </a:solidFill>
              </a:rPr>
              <a:t>Consider input values such that the program under test produces special values from the domains of the output variables</a:t>
            </a:r>
            <a:endParaRPr/>
          </a:p>
          <a:p>
            <a:pPr indent="0" lvl="0" marL="91440" rtl="0" algn="l">
              <a:lnSpc>
                <a:spcPct val="90000"/>
              </a:lnSpc>
              <a:spcBef>
                <a:spcPts val="1600"/>
              </a:spcBef>
              <a:spcAft>
                <a:spcPts val="0"/>
              </a:spcAft>
              <a:buSzPts val="2800"/>
              <a:buNone/>
            </a:pPr>
            <a:r>
              <a:t/>
            </a:r>
            <a:endParaRPr sz="2800"/>
          </a:p>
        </p:txBody>
      </p:sp>
      <p:sp>
        <p:nvSpPr>
          <p:cNvPr id="121" name="Google Shape;121;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3"/>
          <p:cNvSpPr/>
          <p:nvPr/>
        </p:nvSpPr>
        <p:spPr>
          <a:xfrm>
            <a:off x="3665096" y="5813455"/>
            <a:ext cx="32903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31F1F"/>
                </a:solidFill>
                <a:latin typeface="Times"/>
                <a:ea typeface="Times"/>
                <a:cs typeface="Times"/>
                <a:sym typeface="Times"/>
              </a:rPr>
              <a:t> William E. Howden </a:t>
            </a:r>
            <a:br>
              <a:rPr b="1" i="0" lang="en-US" sz="1800" u="none" cap="none" strike="noStrike">
                <a:solidFill>
                  <a:schemeClr val="dk1"/>
                </a:solidFill>
                <a:latin typeface="Calibri"/>
                <a:ea typeface="Calibri"/>
                <a:cs typeface="Calibri"/>
                <a:sym typeface="Calibri"/>
              </a:rPr>
            </a:br>
            <a:endParaRPr b="1"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23" name="Google Shape;323;p3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Step 2: </a:t>
            </a:r>
            <a:r>
              <a:rPr lang="en-US" sz="2800"/>
              <a:t>The decision table with all the conditions and the effects </a:t>
            </a:r>
            <a:br>
              <a:rPr lang="en-US" sz="3600"/>
            </a:br>
            <a:br>
              <a:rPr lang="en-US" sz="3600"/>
            </a:br>
            <a:endParaRPr sz="3600"/>
          </a:p>
        </p:txBody>
      </p:sp>
      <p:sp>
        <p:nvSpPr>
          <p:cNvPr id="324" name="Google Shape;324;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p30"/>
          <p:cNvPicPr preferRelativeResize="0"/>
          <p:nvPr/>
        </p:nvPicPr>
        <p:blipFill rotWithShape="1">
          <a:blip r:embed="rId3">
            <a:alphaModFix/>
          </a:blip>
          <a:srcRect b="0" l="0" r="0" t="0"/>
          <a:stretch/>
        </p:blipFill>
        <p:spPr>
          <a:xfrm>
            <a:off x="822959" y="2639656"/>
            <a:ext cx="7290451" cy="36504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31" name="Google Shape;331;p3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Step 3: </a:t>
            </a:r>
            <a:r>
              <a:rPr lang="en-US" sz="2800"/>
              <a:t>The total number of combinations is 2</a:t>
            </a:r>
            <a:r>
              <a:rPr baseline="30000" lang="en-US" sz="2800"/>
              <a:t>4</a:t>
            </a:r>
            <a:r>
              <a:rPr lang="en-US" sz="2800"/>
              <a:t> = 16</a:t>
            </a:r>
            <a:r>
              <a:rPr lang="en-US" sz="3600"/>
              <a:t> </a:t>
            </a:r>
            <a:br>
              <a:rPr lang="en-US" sz="3600"/>
            </a:br>
            <a:r>
              <a:rPr b="1" lang="en-US" sz="2800"/>
              <a:t>Step 4:</a:t>
            </a:r>
            <a:r>
              <a:rPr lang="en-US" sz="5400"/>
              <a:t> </a:t>
            </a:r>
            <a:br>
              <a:rPr lang="en-US" sz="4400"/>
            </a:br>
            <a:br>
              <a:rPr lang="en-US" sz="4400"/>
            </a:br>
            <a:endParaRPr sz="4400"/>
          </a:p>
        </p:txBody>
      </p:sp>
      <p:sp>
        <p:nvSpPr>
          <p:cNvPr id="332" name="Google Shape;332;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3" name="Google Shape;333;p31"/>
          <p:cNvPicPr preferRelativeResize="0"/>
          <p:nvPr/>
        </p:nvPicPr>
        <p:blipFill rotWithShape="1">
          <a:blip r:embed="rId3">
            <a:alphaModFix/>
          </a:blip>
          <a:srcRect b="0" l="0" r="0" t="0"/>
          <a:stretch/>
        </p:blipFill>
        <p:spPr>
          <a:xfrm>
            <a:off x="990816" y="3163181"/>
            <a:ext cx="7576928" cy="136384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39" name="Google Shape;339;p3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Step 5: </a:t>
            </a:r>
            <a:r>
              <a:rPr lang="en-US" sz="2800"/>
              <a:t>Reduce the number of rules</a:t>
            </a:r>
            <a:br>
              <a:rPr lang="en-US" sz="2800"/>
            </a:br>
            <a:br>
              <a:rPr lang="en-US" sz="5400"/>
            </a:br>
            <a:br>
              <a:rPr lang="en-US" sz="5400"/>
            </a:br>
            <a:endParaRPr sz="5400"/>
          </a:p>
        </p:txBody>
      </p:sp>
      <p:sp>
        <p:nvSpPr>
          <p:cNvPr id="340" name="Google Shape;340;p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32"/>
          <p:cNvPicPr preferRelativeResize="0"/>
          <p:nvPr/>
        </p:nvPicPr>
        <p:blipFill rotWithShape="1">
          <a:blip r:embed="rId3">
            <a:alphaModFix/>
          </a:blip>
          <a:srcRect b="0" l="0" r="0" t="0"/>
          <a:stretch/>
        </p:blipFill>
        <p:spPr>
          <a:xfrm>
            <a:off x="945284" y="2220553"/>
            <a:ext cx="7543800" cy="37560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47" name="Google Shape;347;p3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b="1" lang="en-US" sz="2800"/>
              <a:t>Step 6: </a:t>
            </a:r>
            <a:r>
              <a:rPr lang="en-US" sz="2800"/>
              <a:t>The checksum for columns </a:t>
            </a:r>
            <a:br>
              <a:rPr lang="en-US" sz="2800"/>
            </a:br>
            <a:endParaRPr sz="2800"/>
          </a:p>
        </p:txBody>
      </p:sp>
      <p:sp>
        <p:nvSpPr>
          <p:cNvPr id="348" name="Google Shape;348;p3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9" name="Google Shape;349;p33"/>
          <p:cNvPicPr preferRelativeResize="0"/>
          <p:nvPr/>
        </p:nvPicPr>
        <p:blipFill rotWithShape="1">
          <a:blip r:embed="rId3">
            <a:alphaModFix/>
          </a:blip>
          <a:srcRect b="0" l="0" r="0" t="0"/>
          <a:stretch/>
        </p:blipFill>
        <p:spPr>
          <a:xfrm>
            <a:off x="1227771" y="2328053"/>
            <a:ext cx="6734175" cy="3943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55" name="Google Shape;355;p3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b="1" lang="en-US" sz="2800"/>
              <a:t>Step 7: </a:t>
            </a:r>
            <a:r>
              <a:rPr lang="en-US" sz="2800"/>
              <a:t>In this step, the effects are included for each column (rule)</a:t>
            </a:r>
            <a:r>
              <a:rPr lang="en-US" sz="3600"/>
              <a:t> </a:t>
            </a:r>
            <a:br>
              <a:rPr lang="en-US" sz="3600"/>
            </a:br>
            <a:br>
              <a:rPr lang="en-US" sz="2800"/>
            </a:br>
            <a:endParaRPr sz="2800"/>
          </a:p>
        </p:txBody>
      </p:sp>
      <p:sp>
        <p:nvSpPr>
          <p:cNvPr id="356" name="Google Shape;356;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7" name="Google Shape;357;p34"/>
          <p:cNvPicPr preferRelativeResize="0"/>
          <p:nvPr/>
        </p:nvPicPr>
        <p:blipFill rotWithShape="1">
          <a:blip r:embed="rId3">
            <a:alphaModFix/>
          </a:blip>
          <a:srcRect b="0" l="0" r="0" t="0"/>
          <a:stretch/>
        </p:blipFill>
        <p:spPr>
          <a:xfrm>
            <a:off x="1400869" y="2770895"/>
            <a:ext cx="6319065" cy="37002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363" name="Google Shape;363;p3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Step 8:</a:t>
            </a:r>
            <a:r>
              <a:rPr lang="en-US" sz="2800"/>
              <a:t>  A test case purpose can be generated from column 1 which can be described as follows: </a:t>
            </a:r>
            <a:endParaRPr sz="2800"/>
          </a:p>
          <a:p>
            <a:pPr indent="-182880" lvl="1" marL="384048" rtl="0" algn="l">
              <a:lnSpc>
                <a:spcPct val="90000"/>
              </a:lnSpc>
              <a:spcBef>
                <a:spcPts val="400"/>
              </a:spcBef>
              <a:spcAft>
                <a:spcPts val="0"/>
              </a:spcAft>
              <a:buSzPts val="2400"/>
              <a:buFont typeface="Noto Sans Symbols"/>
              <a:buChar char="▪"/>
            </a:pPr>
            <a:r>
              <a:rPr lang="en-US" sz="2400">
                <a:solidFill>
                  <a:srgbClr val="0070C0"/>
                </a:solidFill>
              </a:rPr>
              <a:t>If an employee is a permanent worker and worked</a:t>
            </a:r>
            <a:br>
              <a:rPr lang="en-US" sz="2400">
                <a:solidFill>
                  <a:srgbClr val="0070C0"/>
                </a:solidFill>
              </a:rPr>
            </a:br>
            <a:r>
              <a:rPr lang="en-US" sz="2400">
                <a:solidFill>
                  <a:srgbClr val="0070C0"/>
                </a:solidFill>
              </a:rPr>
              <a:t>less than 40 hours per week, then the system should pay his or her salary and generate an absence report. </a:t>
            </a:r>
            <a:endParaRPr sz="2400">
              <a:solidFill>
                <a:srgbClr val="0070C0"/>
              </a:solidFill>
            </a:endParaRPr>
          </a:p>
          <a:p>
            <a:pPr indent="-182880" lvl="1" marL="384048" rtl="0" algn="l">
              <a:lnSpc>
                <a:spcPct val="90000"/>
              </a:lnSpc>
              <a:spcBef>
                <a:spcPts val="600"/>
              </a:spcBef>
              <a:spcAft>
                <a:spcPts val="0"/>
              </a:spcAft>
              <a:buSzPts val="2400"/>
              <a:buFont typeface="Noto Sans Symbols"/>
              <a:buChar char="▪"/>
            </a:pPr>
            <a:r>
              <a:rPr lang="en-US" sz="2400">
                <a:solidFill>
                  <a:srgbClr val="0070C0"/>
                </a:solidFill>
              </a:rPr>
              <a:t>Similarly, other test cases can be generated from the rest of the columns.</a:t>
            </a:r>
            <a:r>
              <a:rPr lang="en-US" sz="3200">
                <a:solidFill>
                  <a:srgbClr val="0070C0"/>
                </a:solidFill>
              </a:rPr>
              <a:t> </a:t>
            </a:r>
            <a:br>
              <a:rPr lang="en-US" sz="3200">
                <a:solidFill>
                  <a:srgbClr val="0070C0"/>
                </a:solidFill>
              </a:rPr>
            </a:br>
            <a:br>
              <a:rPr lang="en-US" sz="3400"/>
            </a:br>
            <a:endParaRPr sz="3400"/>
          </a:p>
        </p:txBody>
      </p:sp>
      <p:sp>
        <p:nvSpPr>
          <p:cNvPr id="364" name="Google Shape;364;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 Random testing</a:t>
            </a:r>
            <a:endParaRPr/>
          </a:p>
        </p:txBody>
      </p:sp>
      <p:sp>
        <p:nvSpPr>
          <p:cNvPr id="370" name="Google Shape;370;p3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80000"/>
              </a:lnSpc>
              <a:spcBef>
                <a:spcPts val="0"/>
              </a:spcBef>
              <a:spcAft>
                <a:spcPts val="0"/>
              </a:spcAft>
              <a:buSzPts val="2800"/>
              <a:buFont typeface="Noto Sans Symbols"/>
              <a:buChar char="▪"/>
            </a:pPr>
            <a:r>
              <a:rPr lang="en-US" sz="2800"/>
              <a:t>In the random testing approach, test inputs are selected randomly from the input domain of the system</a:t>
            </a:r>
            <a:endParaRPr/>
          </a:p>
          <a:p>
            <a:pPr indent="-177800" lvl="0" marL="91440" rtl="0" algn="l">
              <a:lnSpc>
                <a:spcPct val="80000"/>
              </a:lnSpc>
              <a:spcBef>
                <a:spcPts val="200"/>
              </a:spcBef>
              <a:spcAft>
                <a:spcPts val="0"/>
              </a:spcAft>
              <a:buSzPts val="2800"/>
              <a:buFont typeface="Noto Sans Symbols"/>
              <a:buChar char="▪"/>
            </a:pPr>
            <a:r>
              <a:rPr lang="en-US" sz="2800"/>
              <a:t>Random testing can be summarized as:</a:t>
            </a:r>
            <a:endParaRPr/>
          </a:p>
          <a:p>
            <a:pPr indent="-182880" lvl="1" marL="384048" rtl="0" algn="l">
              <a:lnSpc>
                <a:spcPct val="80000"/>
              </a:lnSpc>
              <a:spcBef>
                <a:spcPts val="200"/>
              </a:spcBef>
              <a:spcAft>
                <a:spcPts val="0"/>
              </a:spcAft>
              <a:buSzPts val="2400"/>
              <a:buChar char="◦"/>
            </a:pPr>
            <a:r>
              <a:rPr b="1" lang="en-US" sz="2400">
                <a:solidFill>
                  <a:srgbClr val="0070C0"/>
                </a:solidFill>
              </a:rPr>
              <a:t>Step 1</a:t>
            </a:r>
            <a:r>
              <a:rPr lang="en-US" sz="2400">
                <a:solidFill>
                  <a:srgbClr val="0070C0"/>
                </a:solidFill>
              </a:rPr>
              <a:t> : The input domain is identified</a:t>
            </a:r>
            <a:endParaRPr/>
          </a:p>
          <a:p>
            <a:pPr indent="-182880" lvl="1" marL="384048" rtl="0" algn="l">
              <a:lnSpc>
                <a:spcPct val="80000"/>
              </a:lnSpc>
              <a:spcBef>
                <a:spcPts val="400"/>
              </a:spcBef>
              <a:spcAft>
                <a:spcPts val="0"/>
              </a:spcAft>
              <a:buSzPts val="2400"/>
              <a:buChar char="◦"/>
            </a:pPr>
            <a:r>
              <a:rPr b="1" lang="en-US" sz="2400">
                <a:solidFill>
                  <a:srgbClr val="0070C0"/>
                </a:solidFill>
              </a:rPr>
              <a:t>Step 2</a:t>
            </a:r>
            <a:r>
              <a:rPr lang="en-US" sz="2400">
                <a:solidFill>
                  <a:srgbClr val="0070C0"/>
                </a:solidFill>
              </a:rPr>
              <a:t> : Test inputs are selected independently from the domain</a:t>
            </a:r>
            <a:endParaRPr/>
          </a:p>
          <a:p>
            <a:pPr indent="-182880" lvl="1" marL="384048" rtl="0" algn="l">
              <a:lnSpc>
                <a:spcPct val="80000"/>
              </a:lnSpc>
              <a:spcBef>
                <a:spcPts val="400"/>
              </a:spcBef>
              <a:spcAft>
                <a:spcPts val="0"/>
              </a:spcAft>
              <a:buSzPts val="2400"/>
              <a:buChar char="◦"/>
            </a:pPr>
            <a:r>
              <a:rPr b="1" lang="en-US" sz="2400">
                <a:solidFill>
                  <a:srgbClr val="0070C0"/>
                </a:solidFill>
              </a:rPr>
              <a:t>Step 3</a:t>
            </a:r>
            <a:r>
              <a:rPr lang="en-US" sz="2400">
                <a:solidFill>
                  <a:srgbClr val="0070C0"/>
                </a:solidFill>
              </a:rPr>
              <a:t> : The system under test is executed on these inputs</a:t>
            </a:r>
            <a:endParaRPr/>
          </a:p>
          <a:p>
            <a:pPr indent="-182880" lvl="2" marL="566928" rtl="0" algn="l">
              <a:lnSpc>
                <a:spcPct val="80000"/>
              </a:lnSpc>
              <a:spcBef>
                <a:spcPts val="400"/>
              </a:spcBef>
              <a:spcAft>
                <a:spcPts val="0"/>
              </a:spcAft>
              <a:buSzPts val="1800"/>
              <a:buChar char="◦"/>
            </a:pPr>
            <a:r>
              <a:rPr lang="en-US" sz="1800">
                <a:solidFill>
                  <a:srgbClr val="0070C0"/>
                </a:solidFill>
              </a:rPr>
              <a:t>The inputs constitute a random test set</a:t>
            </a:r>
            <a:endParaRPr/>
          </a:p>
          <a:p>
            <a:pPr indent="-182880" lvl="1" marL="384048" rtl="0" algn="l">
              <a:lnSpc>
                <a:spcPct val="80000"/>
              </a:lnSpc>
              <a:spcBef>
                <a:spcPts val="400"/>
              </a:spcBef>
              <a:spcAft>
                <a:spcPts val="0"/>
              </a:spcAft>
              <a:buSzPts val="2400"/>
              <a:buChar char="◦"/>
            </a:pPr>
            <a:r>
              <a:rPr b="1" lang="en-US" sz="2400">
                <a:solidFill>
                  <a:srgbClr val="0070C0"/>
                </a:solidFill>
              </a:rPr>
              <a:t>Step 4</a:t>
            </a:r>
            <a:r>
              <a:rPr lang="en-US" sz="2400">
                <a:solidFill>
                  <a:srgbClr val="0070C0"/>
                </a:solidFill>
              </a:rPr>
              <a:t> : The results are compared to the system specification. </a:t>
            </a:r>
            <a:endParaRPr/>
          </a:p>
          <a:p>
            <a:pPr indent="-182880" lvl="2" marL="566928" rtl="0" algn="l">
              <a:lnSpc>
                <a:spcPct val="80000"/>
              </a:lnSpc>
              <a:spcBef>
                <a:spcPts val="400"/>
              </a:spcBef>
              <a:spcAft>
                <a:spcPts val="0"/>
              </a:spcAft>
              <a:buSzPts val="1800"/>
              <a:buChar char="◦"/>
            </a:pPr>
            <a:r>
              <a:rPr lang="en-US" sz="1800">
                <a:solidFill>
                  <a:srgbClr val="0070C0"/>
                </a:solidFill>
              </a:rPr>
              <a:t>The test is a failure if any input leads to incorrect results</a:t>
            </a:r>
            <a:endParaRPr/>
          </a:p>
          <a:p>
            <a:pPr indent="-182880" lvl="2" marL="566928" rtl="0" algn="l">
              <a:lnSpc>
                <a:spcPct val="80000"/>
              </a:lnSpc>
              <a:spcBef>
                <a:spcPts val="400"/>
              </a:spcBef>
              <a:spcAft>
                <a:spcPts val="0"/>
              </a:spcAft>
              <a:buSzPts val="1800"/>
              <a:buChar char="◦"/>
            </a:pPr>
            <a:r>
              <a:rPr lang="en-US" sz="1800">
                <a:solidFill>
                  <a:srgbClr val="0070C0"/>
                </a:solidFill>
              </a:rPr>
              <a:t>Otherwise it is a success.</a:t>
            </a:r>
            <a:endParaRPr/>
          </a:p>
          <a:p>
            <a:pPr indent="0" lvl="0" marL="91440" rtl="0" algn="l">
              <a:lnSpc>
                <a:spcPct val="90000"/>
              </a:lnSpc>
              <a:spcBef>
                <a:spcPts val="400"/>
              </a:spcBef>
              <a:spcAft>
                <a:spcPts val="0"/>
              </a:spcAft>
              <a:buSzPts val="2800"/>
              <a:buNone/>
            </a:pPr>
            <a:r>
              <a:t/>
            </a:r>
            <a:endParaRPr sz="2800"/>
          </a:p>
        </p:txBody>
      </p:sp>
      <p:sp>
        <p:nvSpPr>
          <p:cNvPr id="371" name="Google Shape;371;p3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 Random testing</a:t>
            </a:r>
            <a:endParaRPr/>
          </a:p>
        </p:txBody>
      </p:sp>
      <p:sp>
        <p:nvSpPr>
          <p:cNvPr id="377" name="Google Shape;377;p3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80000"/>
              </a:lnSpc>
              <a:spcBef>
                <a:spcPts val="0"/>
              </a:spcBef>
              <a:spcAft>
                <a:spcPts val="0"/>
              </a:spcAft>
              <a:buSzPts val="2800"/>
              <a:buFont typeface="Noto Sans Symbols"/>
              <a:buChar char="▪"/>
            </a:pPr>
            <a:r>
              <a:rPr lang="en-US" sz="2800"/>
              <a:t>Random testing gives us an advantage of easily estimating software reliability from test outcomes</a:t>
            </a:r>
            <a:endParaRPr/>
          </a:p>
          <a:p>
            <a:pPr indent="-177800" lvl="0" marL="91440" rtl="0" algn="l">
              <a:lnSpc>
                <a:spcPct val="80000"/>
              </a:lnSpc>
              <a:spcBef>
                <a:spcPts val="1400"/>
              </a:spcBef>
              <a:spcAft>
                <a:spcPts val="0"/>
              </a:spcAft>
              <a:buSzPts val="2800"/>
              <a:buFont typeface="Noto Sans Symbols"/>
              <a:buChar char="▪"/>
            </a:pPr>
            <a:r>
              <a:rPr lang="en-US" sz="2800"/>
              <a:t>Test inputs are randomly generated according to an operational profile, and failure times are recorded</a:t>
            </a:r>
            <a:endParaRPr/>
          </a:p>
          <a:p>
            <a:pPr indent="-177800" lvl="0" marL="91440" rtl="0" algn="l">
              <a:lnSpc>
                <a:spcPct val="80000"/>
              </a:lnSpc>
              <a:spcBef>
                <a:spcPts val="1400"/>
              </a:spcBef>
              <a:spcAft>
                <a:spcPts val="0"/>
              </a:spcAft>
              <a:buSzPts val="2800"/>
              <a:buFont typeface="Noto Sans Symbols"/>
              <a:buChar char="▪"/>
            </a:pPr>
            <a:r>
              <a:rPr lang="en-US" sz="2800"/>
              <a:t>The data obtained from random testing can then be used to estimate reliability</a:t>
            </a:r>
            <a:endParaRPr/>
          </a:p>
          <a:p>
            <a:pPr indent="0" lvl="0" marL="91440" rtl="0" algn="l">
              <a:lnSpc>
                <a:spcPct val="90000"/>
              </a:lnSpc>
              <a:spcBef>
                <a:spcPts val="200"/>
              </a:spcBef>
              <a:spcAft>
                <a:spcPts val="0"/>
              </a:spcAft>
              <a:buSzPts val="2800"/>
              <a:buFont typeface="Noto Sans Symbols"/>
              <a:buNone/>
            </a:pPr>
            <a:r>
              <a:t/>
            </a:r>
            <a:endParaRPr sz="2800"/>
          </a:p>
        </p:txBody>
      </p:sp>
      <p:sp>
        <p:nvSpPr>
          <p:cNvPr id="378" name="Google Shape;378;p3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 Random testing</a:t>
            </a:r>
            <a:endParaRPr/>
          </a:p>
        </p:txBody>
      </p:sp>
      <p:sp>
        <p:nvSpPr>
          <p:cNvPr id="384" name="Google Shape;384;p3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Computing expected outcomes becomes difficult, if the inputs are randomly chosen</a:t>
            </a:r>
            <a:endParaRPr/>
          </a:p>
          <a:p>
            <a:pPr indent="-177800" lvl="0" marL="91440" rtl="0" algn="l">
              <a:lnSpc>
                <a:spcPct val="90000"/>
              </a:lnSpc>
              <a:spcBef>
                <a:spcPts val="1400"/>
              </a:spcBef>
              <a:spcAft>
                <a:spcPts val="0"/>
              </a:spcAft>
              <a:buSzPts val="2800"/>
              <a:buFont typeface="Noto Sans Symbols"/>
              <a:buChar char="▪"/>
            </a:pPr>
            <a:r>
              <a:rPr lang="en-US" sz="2800"/>
              <a:t>Therefore, the technique requires good test oracles to ensure the adequate evaluation of test results</a:t>
            </a:r>
            <a:endParaRPr/>
          </a:p>
          <a:p>
            <a:pPr indent="-177800" lvl="0" marL="91440" rtl="0" algn="l">
              <a:lnSpc>
                <a:spcPct val="90000"/>
              </a:lnSpc>
              <a:spcBef>
                <a:spcPts val="1400"/>
              </a:spcBef>
              <a:spcAft>
                <a:spcPts val="0"/>
              </a:spcAft>
              <a:buSzPts val="2800"/>
              <a:buFont typeface="Noto Sans Symbols"/>
              <a:buChar char="▪"/>
            </a:pPr>
            <a:r>
              <a:rPr lang="en-US" sz="2800"/>
              <a:t>A </a:t>
            </a:r>
            <a:r>
              <a:rPr i="1" lang="en-US" sz="2800"/>
              <a:t>test oracle</a:t>
            </a:r>
            <a:r>
              <a:rPr lang="en-US" sz="2800"/>
              <a:t> is a mechanism that verifies the correctness of program outputs</a:t>
            </a:r>
            <a:endParaRPr/>
          </a:p>
          <a:p>
            <a:pPr indent="0" lvl="0" marL="91440" rtl="0" algn="l">
              <a:lnSpc>
                <a:spcPct val="90000"/>
              </a:lnSpc>
              <a:spcBef>
                <a:spcPts val="200"/>
              </a:spcBef>
              <a:spcAft>
                <a:spcPts val="0"/>
              </a:spcAft>
              <a:buSzPts val="2800"/>
              <a:buFont typeface="Noto Sans Symbols"/>
              <a:buNone/>
            </a:pPr>
            <a:r>
              <a:t/>
            </a:r>
            <a:endParaRPr sz="2800"/>
          </a:p>
        </p:txBody>
      </p:sp>
      <p:sp>
        <p:nvSpPr>
          <p:cNvPr id="385" name="Google Shape;385;p3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5. Random testing</a:t>
            </a:r>
            <a:endParaRPr/>
          </a:p>
        </p:txBody>
      </p:sp>
      <p:sp>
        <p:nvSpPr>
          <p:cNvPr id="391" name="Google Shape;391;p3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An </a:t>
            </a:r>
            <a:r>
              <a:rPr i="1" lang="en-US" sz="2800"/>
              <a:t>oracle</a:t>
            </a:r>
            <a:r>
              <a:rPr lang="en-US" sz="2800"/>
              <a:t> provides a method to</a:t>
            </a:r>
            <a:endParaRPr/>
          </a:p>
          <a:p>
            <a:pPr indent="-182880" lvl="1" marL="384048" rtl="0" algn="l">
              <a:lnSpc>
                <a:spcPct val="90000"/>
              </a:lnSpc>
              <a:spcBef>
                <a:spcPts val="400"/>
              </a:spcBef>
              <a:spcAft>
                <a:spcPts val="0"/>
              </a:spcAft>
              <a:buSzPts val="2400"/>
              <a:buChar char="◦"/>
            </a:pPr>
            <a:r>
              <a:rPr lang="en-US" sz="2400">
                <a:solidFill>
                  <a:srgbClr val="0070C0"/>
                </a:solidFill>
              </a:rPr>
              <a:t>generate expected results for the test inputs, and </a:t>
            </a:r>
            <a:endParaRPr/>
          </a:p>
          <a:p>
            <a:pPr indent="-182880" lvl="1" marL="384048" rtl="0" algn="l">
              <a:lnSpc>
                <a:spcPct val="90000"/>
              </a:lnSpc>
              <a:spcBef>
                <a:spcPts val="600"/>
              </a:spcBef>
              <a:spcAft>
                <a:spcPts val="0"/>
              </a:spcAft>
              <a:buSzPts val="2400"/>
              <a:buChar char="◦"/>
            </a:pPr>
            <a:r>
              <a:rPr lang="en-US" sz="2400">
                <a:solidFill>
                  <a:srgbClr val="0070C0"/>
                </a:solidFill>
              </a:rPr>
              <a:t>compare the expected results with the actual results of execution of the Implementation Under Test (IUT)</a:t>
            </a:r>
            <a:endParaRPr/>
          </a:p>
          <a:p>
            <a:pPr indent="-177800" lvl="0" marL="91440" rtl="0" algn="l">
              <a:lnSpc>
                <a:spcPct val="90000"/>
              </a:lnSpc>
              <a:spcBef>
                <a:spcPts val="1600"/>
              </a:spcBef>
              <a:spcAft>
                <a:spcPts val="0"/>
              </a:spcAft>
              <a:buSzPts val="2800"/>
              <a:buFont typeface="Noto Sans Symbols"/>
              <a:buChar char="▪"/>
            </a:pPr>
            <a:r>
              <a:rPr lang="en-US" sz="2800"/>
              <a:t>Four common types of oracles are as follows:</a:t>
            </a:r>
            <a:endParaRPr/>
          </a:p>
          <a:p>
            <a:pPr indent="-182880" lvl="1" marL="384048" rtl="0" algn="l">
              <a:lnSpc>
                <a:spcPct val="90000"/>
              </a:lnSpc>
              <a:spcBef>
                <a:spcPts val="400"/>
              </a:spcBef>
              <a:spcAft>
                <a:spcPts val="0"/>
              </a:spcAft>
              <a:buSzPts val="2400"/>
              <a:buChar char="◦"/>
            </a:pPr>
            <a:r>
              <a:rPr lang="en-US" sz="2400">
                <a:solidFill>
                  <a:srgbClr val="0070C0"/>
                </a:solidFill>
              </a:rPr>
              <a:t>Perfect oracle</a:t>
            </a:r>
            <a:endParaRPr/>
          </a:p>
          <a:p>
            <a:pPr indent="-182880" lvl="1" marL="384048" rtl="0" algn="l">
              <a:lnSpc>
                <a:spcPct val="90000"/>
              </a:lnSpc>
              <a:spcBef>
                <a:spcPts val="600"/>
              </a:spcBef>
              <a:spcAft>
                <a:spcPts val="0"/>
              </a:spcAft>
              <a:buSzPts val="2400"/>
              <a:buChar char="◦"/>
            </a:pPr>
            <a:r>
              <a:rPr lang="en-US" sz="2400">
                <a:solidFill>
                  <a:srgbClr val="0070C0"/>
                </a:solidFill>
              </a:rPr>
              <a:t>Gold standard oracle</a:t>
            </a:r>
            <a:endParaRPr/>
          </a:p>
          <a:p>
            <a:pPr indent="-182880" lvl="1" marL="384048" rtl="0" algn="l">
              <a:lnSpc>
                <a:spcPct val="90000"/>
              </a:lnSpc>
              <a:spcBef>
                <a:spcPts val="600"/>
              </a:spcBef>
              <a:spcAft>
                <a:spcPts val="0"/>
              </a:spcAft>
              <a:buSzPts val="2400"/>
              <a:buChar char="◦"/>
            </a:pPr>
            <a:r>
              <a:rPr lang="en-US" sz="2400">
                <a:solidFill>
                  <a:srgbClr val="0070C0"/>
                </a:solidFill>
              </a:rPr>
              <a:t>Parametric oracle</a:t>
            </a:r>
            <a:endParaRPr/>
          </a:p>
          <a:p>
            <a:pPr indent="-182880" lvl="1" marL="384048" rtl="0" algn="l">
              <a:lnSpc>
                <a:spcPct val="90000"/>
              </a:lnSpc>
              <a:spcBef>
                <a:spcPts val="600"/>
              </a:spcBef>
              <a:spcAft>
                <a:spcPts val="0"/>
              </a:spcAft>
              <a:buSzPts val="2400"/>
              <a:buChar char="◦"/>
            </a:pPr>
            <a:r>
              <a:rPr lang="en-US" sz="2400">
                <a:solidFill>
                  <a:srgbClr val="0070C0"/>
                </a:solidFill>
              </a:rPr>
              <a:t>Statistical oracle</a:t>
            </a:r>
            <a:endParaRPr/>
          </a:p>
          <a:p>
            <a:pPr indent="0" lvl="0" marL="91440" rtl="0" algn="l">
              <a:lnSpc>
                <a:spcPct val="90000"/>
              </a:lnSpc>
              <a:spcBef>
                <a:spcPts val="400"/>
              </a:spcBef>
              <a:spcAft>
                <a:spcPts val="0"/>
              </a:spcAft>
              <a:buSzPts val="3600"/>
              <a:buFont typeface="Noto Sans Symbols"/>
              <a:buNone/>
            </a:pPr>
            <a:r>
              <a:t/>
            </a:r>
            <a:endParaRPr sz="3600"/>
          </a:p>
        </p:txBody>
      </p:sp>
      <p:sp>
        <p:nvSpPr>
          <p:cNvPr id="392" name="Google Shape;392;p3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2. </a:t>
            </a:r>
            <a:r>
              <a:rPr lang="en-US" sz="4400"/>
              <a:t>Equivalence</a:t>
            </a:r>
            <a:r>
              <a:rPr lang="en-US"/>
              <a:t> class partitioning</a:t>
            </a:r>
            <a:endParaRPr/>
          </a:p>
        </p:txBody>
      </p:sp>
      <p:sp>
        <p:nvSpPr>
          <p:cNvPr id="128" name="Google Shape;128;p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lang="en-US" sz="2400"/>
              <a:t>An input domain may be too large for all its elements to be used as test input (Figure 9.8(a))</a:t>
            </a:r>
            <a:endParaRPr/>
          </a:p>
          <a:p>
            <a:pPr indent="-152400" lvl="0" marL="91440" rtl="0" algn="l">
              <a:lnSpc>
                <a:spcPct val="90000"/>
              </a:lnSpc>
              <a:spcBef>
                <a:spcPts val="200"/>
              </a:spcBef>
              <a:spcAft>
                <a:spcPts val="0"/>
              </a:spcAft>
              <a:buSzPts val="2400"/>
              <a:buFont typeface="Noto Sans Symbols"/>
              <a:buChar char="▪"/>
            </a:pPr>
            <a:r>
              <a:rPr lang="en-US" sz="2400"/>
              <a:t>The input domain is partitioned into a finite number of subdomains </a:t>
            </a:r>
            <a:endParaRPr/>
          </a:p>
          <a:p>
            <a:pPr indent="-152400" lvl="0" marL="91440" rtl="0" algn="l">
              <a:lnSpc>
                <a:spcPct val="90000"/>
              </a:lnSpc>
              <a:spcBef>
                <a:spcPts val="200"/>
              </a:spcBef>
              <a:spcAft>
                <a:spcPts val="0"/>
              </a:spcAft>
              <a:buSzPts val="2400"/>
              <a:buFont typeface="Noto Sans Symbols"/>
              <a:buChar char="▪"/>
            </a:pPr>
            <a:r>
              <a:rPr lang="en-US" sz="2400"/>
              <a:t>Each subdomain is known as an equivalence class, and it serves as a source of at least one test input (Figure 9.8(b))</a:t>
            </a:r>
            <a:endParaRPr/>
          </a:p>
          <a:p>
            <a:pPr indent="0" lvl="0" marL="91440" rtl="0" algn="l">
              <a:lnSpc>
                <a:spcPct val="90000"/>
              </a:lnSpc>
              <a:spcBef>
                <a:spcPts val="200"/>
              </a:spcBef>
              <a:spcAft>
                <a:spcPts val="0"/>
              </a:spcAft>
              <a:buSzPts val="2400"/>
              <a:buFont typeface="Noto Sans Symbols"/>
              <a:buNone/>
            </a:pPr>
            <a:r>
              <a:t/>
            </a:r>
            <a:endParaRPr sz="2400"/>
          </a:p>
        </p:txBody>
      </p:sp>
      <p:sp>
        <p:nvSpPr>
          <p:cNvPr id="129" name="Google Shape;129;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nputdomain" id="130" name="Google Shape;130;p4"/>
          <p:cNvPicPr preferRelativeResize="0"/>
          <p:nvPr/>
        </p:nvPicPr>
        <p:blipFill rotWithShape="1">
          <a:blip r:embed="rId3">
            <a:alphaModFix/>
          </a:blip>
          <a:srcRect b="-3030" l="-1530" r="1530" t="3030"/>
          <a:stretch/>
        </p:blipFill>
        <p:spPr>
          <a:xfrm>
            <a:off x="966398" y="4090631"/>
            <a:ext cx="4355111" cy="2194598"/>
          </a:xfrm>
          <a:prstGeom prst="rect">
            <a:avLst/>
          </a:prstGeom>
          <a:noFill/>
          <a:ln>
            <a:noFill/>
          </a:ln>
        </p:spPr>
      </p:pic>
      <p:sp>
        <p:nvSpPr>
          <p:cNvPr id="131" name="Google Shape;131;p4"/>
          <p:cNvSpPr txBox="1"/>
          <p:nvPr/>
        </p:nvSpPr>
        <p:spPr>
          <a:xfrm>
            <a:off x="5464947" y="4572000"/>
            <a:ext cx="3244337" cy="615930"/>
          </a:xfrm>
          <a:prstGeom prst="rect">
            <a:avLst/>
          </a:prstGeom>
          <a:noFill/>
          <a:ln>
            <a:noFill/>
          </a:ln>
        </p:spPr>
        <p:txBody>
          <a:bodyPr anchorCtr="0" anchor="t" bIns="46025" lIns="92075" spcFirstLastPara="1" rIns="92075" wrap="square" tIns="46025">
            <a:noAutofit/>
          </a:bodyPr>
          <a:lstStyle/>
          <a:p>
            <a:pPr indent="-285750" lvl="0" marL="285750" marR="0" rtl="0" algn="l">
              <a:lnSpc>
                <a:spcPct val="90000"/>
              </a:lnSpc>
              <a:spcBef>
                <a:spcPts val="0"/>
              </a:spcBef>
              <a:spcAft>
                <a:spcPts val="0"/>
              </a:spcAft>
              <a:buClr>
                <a:srgbClr val="000000"/>
              </a:buClr>
              <a:buSzPts val="1350"/>
              <a:buFont typeface="Times New Roman"/>
              <a:buNone/>
            </a:pPr>
            <a:r>
              <a:rPr b="0" lang="en-US" sz="1800">
                <a:solidFill>
                  <a:srgbClr val="000000"/>
                </a:solidFill>
                <a:latin typeface="Times New Roman"/>
                <a:ea typeface="Times New Roman"/>
                <a:cs typeface="Times New Roman"/>
                <a:sym typeface="Times New Roman"/>
              </a:rPr>
              <a:t>Figure 9.8: </a:t>
            </a:r>
            <a:endParaRPr b="0" sz="1800">
              <a:solidFill>
                <a:srgbClr val="000000"/>
              </a:solidFill>
              <a:latin typeface="Times New Roman"/>
              <a:ea typeface="Times New Roman"/>
              <a:cs typeface="Times New Roman"/>
              <a:sym typeface="Times New Roman"/>
            </a:endParaRPr>
          </a:p>
          <a:p>
            <a:pPr indent="-285750" lvl="0" marL="285750" marR="0" rtl="0" algn="l">
              <a:lnSpc>
                <a:spcPct val="90000"/>
              </a:lnSpc>
              <a:spcBef>
                <a:spcPts val="540"/>
              </a:spcBef>
              <a:spcAft>
                <a:spcPts val="0"/>
              </a:spcAft>
              <a:buClr>
                <a:srgbClr val="000000"/>
              </a:buClr>
              <a:buSzPts val="1350"/>
              <a:buFont typeface="Times New Roman"/>
              <a:buNone/>
            </a:pPr>
            <a:r>
              <a:rPr b="0" lang="en-US" sz="1800">
                <a:solidFill>
                  <a:srgbClr val="000000"/>
                </a:solidFill>
                <a:latin typeface="Times New Roman"/>
                <a:ea typeface="Times New Roman"/>
                <a:cs typeface="Times New Roman"/>
                <a:sym typeface="Times New Roman"/>
              </a:rPr>
              <a:t>(a) Too many test input;</a:t>
            </a:r>
            <a:endParaRPr/>
          </a:p>
          <a:p>
            <a:pPr indent="-285750" lvl="0" marL="285750" marR="0" rtl="0" algn="l">
              <a:lnSpc>
                <a:spcPct val="90000"/>
              </a:lnSpc>
              <a:spcBef>
                <a:spcPts val="540"/>
              </a:spcBef>
              <a:spcAft>
                <a:spcPts val="0"/>
              </a:spcAft>
              <a:buClr>
                <a:srgbClr val="000000"/>
              </a:buClr>
              <a:buSzPts val="1350"/>
              <a:buFont typeface="Times New Roman"/>
              <a:buNone/>
            </a:pPr>
            <a:r>
              <a:rPr b="0" lang="en-US" sz="1800">
                <a:solidFill>
                  <a:srgbClr val="000000"/>
                </a:solidFill>
                <a:latin typeface="Times New Roman"/>
                <a:ea typeface="Times New Roman"/>
                <a:cs typeface="Times New Roman"/>
                <a:sym typeface="Times New Roman"/>
              </a:rPr>
              <a:t> (b) One input is selected from each of the subdomain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Adaptive Random testing</a:t>
            </a:r>
            <a:endParaRPr/>
          </a:p>
        </p:txBody>
      </p:sp>
      <p:sp>
        <p:nvSpPr>
          <p:cNvPr id="398" name="Google Shape;398;p4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In adaptive random testing the test inputs are selected from the randomly generated set in such a way that these are evenly spread over the entire input domain</a:t>
            </a:r>
            <a:endParaRPr/>
          </a:p>
          <a:p>
            <a:pPr indent="-177800" lvl="0" marL="91440" rtl="0" algn="l">
              <a:lnSpc>
                <a:spcPct val="90000"/>
              </a:lnSpc>
              <a:spcBef>
                <a:spcPts val="1400"/>
              </a:spcBef>
              <a:spcAft>
                <a:spcPts val="0"/>
              </a:spcAft>
              <a:buSzPts val="2800"/>
              <a:buFont typeface="Noto Sans Symbols"/>
              <a:buChar char="▪"/>
            </a:pPr>
            <a:r>
              <a:rPr lang="en-US" sz="2800"/>
              <a:t>The goal is to select a small number of test inputs to detect the first failure</a:t>
            </a:r>
            <a:endParaRPr/>
          </a:p>
          <a:p>
            <a:pPr indent="-177800" lvl="0" marL="91440" rtl="0" algn="l">
              <a:lnSpc>
                <a:spcPct val="90000"/>
              </a:lnSpc>
              <a:spcBef>
                <a:spcPts val="1400"/>
              </a:spcBef>
              <a:spcAft>
                <a:spcPts val="0"/>
              </a:spcAft>
              <a:buSzPts val="2800"/>
              <a:buFont typeface="Noto Sans Symbols"/>
              <a:buChar char="▪"/>
            </a:pPr>
            <a:r>
              <a:rPr lang="en-US" sz="2800"/>
              <a:t>A number of random test inputs are generated, then the “best” one among them is selected</a:t>
            </a:r>
            <a:endParaRPr/>
          </a:p>
          <a:p>
            <a:pPr indent="0" lvl="0" marL="91440" rtl="0" algn="l">
              <a:lnSpc>
                <a:spcPct val="90000"/>
              </a:lnSpc>
              <a:spcBef>
                <a:spcPts val="200"/>
              </a:spcBef>
              <a:spcAft>
                <a:spcPts val="0"/>
              </a:spcAft>
              <a:buSzPts val="3600"/>
              <a:buFont typeface="Noto Sans Symbols"/>
              <a:buNone/>
            </a:pPr>
            <a:r>
              <a:t/>
            </a:r>
            <a:endParaRPr sz="3600"/>
          </a:p>
        </p:txBody>
      </p:sp>
      <p:sp>
        <p:nvSpPr>
          <p:cNvPr id="399" name="Google Shape;399;p4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Adaptive Random testing</a:t>
            </a:r>
            <a:endParaRPr/>
          </a:p>
        </p:txBody>
      </p:sp>
      <p:sp>
        <p:nvSpPr>
          <p:cNvPr id="405" name="Google Shape;405;p4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lang="en-US" sz="2800"/>
              <a:t>We need to make sure the selected new test input should not be too close to any of the previously selected ones</a:t>
            </a:r>
            <a:endParaRPr/>
          </a:p>
          <a:p>
            <a:pPr indent="-177800" lvl="0" marL="91440" rtl="0" algn="l">
              <a:lnSpc>
                <a:spcPct val="90000"/>
              </a:lnSpc>
              <a:spcBef>
                <a:spcPts val="1400"/>
              </a:spcBef>
              <a:spcAft>
                <a:spcPts val="0"/>
              </a:spcAft>
              <a:buSzPts val="2800"/>
              <a:buFont typeface="Noto Sans Symbols"/>
              <a:buChar char="▪"/>
            </a:pPr>
            <a:r>
              <a:rPr lang="en-US" sz="2800"/>
              <a:t>That is, try to distribute the selected test inputs as spaced out as possible</a:t>
            </a:r>
            <a:endParaRPr/>
          </a:p>
          <a:p>
            <a:pPr indent="0" lvl="0" marL="91440" rtl="0" algn="l">
              <a:lnSpc>
                <a:spcPct val="90000"/>
              </a:lnSpc>
              <a:spcBef>
                <a:spcPts val="200"/>
              </a:spcBef>
              <a:spcAft>
                <a:spcPts val="0"/>
              </a:spcAft>
              <a:buSzPts val="2800"/>
              <a:buFont typeface="Noto Sans Symbols"/>
              <a:buNone/>
            </a:pPr>
            <a:r>
              <a:t/>
            </a:r>
            <a:endParaRPr sz="2800"/>
          </a:p>
        </p:txBody>
      </p:sp>
      <p:sp>
        <p:nvSpPr>
          <p:cNvPr id="406" name="Google Shape;406;p4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6. Error guessing</a:t>
            </a:r>
            <a:endParaRPr/>
          </a:p>
        </p:txBody>
      </p:sp>
      <p:sp>
        <p:nvSpPr>
          <p:cNvPr id="412" name="Google Shape;412;p4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lnSpcReduction="10000"/>
          </a:bodyPr>
          <a:lstStyle/>
          <a:p>
            <a:pPr indent="-152400" lvl="0" marL="91440" rtl="0" algn="l">
              <a:lnSpc>
                <a:spcPct val="90000"/>
              </a:lnSpc>
              <a:spcBef>
                <a:spcPts val="0"/>
              </a:spcBef>
              <a:spcAft>
                <a:spcPts val="0"/>
              </a:spcAft>
              <a:buSzPts val="2400"/>
              <a:buFont typeface="Noto Sans Symbols"/>
              <a:buChar char="▪"/>
            </a:pPr>
            <a:r>
              <a:rPr lang="en-US" sz="2400"/>
              <a:t>It is a test case design technique where a test engineer uses his experience to</a:t>
            </a:r>
            <a:endParaRPr/>
          </a:p>
          <a:p>
            <a:pPr indent="-182880" lvl="1" marL="384048" rtl="0" algn="l">
              <a:lnSpc>
                <a:spcPct val="90000"/>
              </a:lnSpc>
              <a:spcBef>
                <a:spcPts val="400"/>
              </a:spcBef>
              <a:spcAft>
                <a:spcPts val="0"/>
              </a:spcAft>
              <a:buSzPts val="2000"/>
              <a:buFont typeface="Noto Sans Symbols"/>
              <a:buChar char="▪"/>
            </a:pPr>
            <a:r>
              <a:rPr lang="en-US" sz="2000"/>
              <a:t> </a:t>
            </a:r>
            <a:r>
              <a:rPr lang="en-US" sz="2000">
                <a:solidFill>
                  <a:srgbClr val="0070C0"/>
                </a:solidFill>
              </a:rPr>
              <a:t>guess the types and probable locations of defects, and </a:t>
            </a:r>
            <a:endParaRPr/>
          </a:p>
          <a:p>
            <a:pPr indent="-182880" lvl="1" marL="384048" rtl="0" algn="l">
              <a:lnSpc>
                <a:spcPct val="90000"/>
              </a:lnSpc>
              <a:spcBef>
                <a:spcPts val="600"/>
              </a:spcBef>
              <a:spcAft>
                <a:spcPts val="0"/>
              </a:spcAft>
              <a:buSzPts val="2000"/>
              <a:buFont typeface="Noto Sans Symbols"/>
              <a:buChar char="▪"/>
            </a:pPr>
            <a:r>
              <a:rPr lang="en-US" sz="2000">
                <a:solidFill>
                  <a:srgbClr val="0070C0"/>
                </a:solidFill>
              </a:rPr>
              <a:t>design tests specifically to reveal the defects</a:t>
            </a:r>
            <a:endParaRPr sz="2000">
              <a:solidFill>
                <a:srgbClr val="0070C0"/>
              </a:solidFill>
            </a:endParaRPr>
          </a:p>
          <a:p>
            <a:pPr indent="-152400" lvl="0" marL="91440" rtl="0" algn="l">
              <a:lnSpc>
                <a:spcPct val="90000"/>
              </a:lnSpc>
              <a:spcBef>
                <a:spcPts val="1600"/>
              </a:spcBef>
              <a:spcAft>
                <a:spcPts val="0"/>
              </a:spcAft>
              <a:buSzPts val="2400"/>
              <a:buFont typeface="Noto Sans Symbols"/>
              <a:buChar char="▪"/>
            </a:pPr>
            <a:r>
              <a:rPr lang="en-US" sz="2400"/>
              <a:t>Though experience is of much use in guessing errors, it is useful to add some structure to the technique</a:t>
            </a:r>
            <a:endParaRPr sz="2400"/>
          </a:p>
          <a:p>
            <a:pPr indent="-152400" lvl="0" marL="91440" rtl="0" algn="l">
              <a:lnSpc>
                <a:spcPct val="90000"/>
              </a:lnSpc>
              <a:spcBef>
                <a:spcPts val="1400"/>
              </a:spcBef>
              <a:spcAft>
                <a:spcPts val="0"/>
              </a:spcAft>
              <a:buSzPts val="2400"/>
              <a:buFont typeface="Noto Sans Symbols"/>
              <a:buChar char="▪"/>
            </a:pPr>
            <a:r>
              <a:rPr lang="en-US" sz="2400"/>
              <a:t>It is good to prepare a list of types of errors that can be uncovered</a:t>
            </a:r>
            <a:endParaRPr/>
          </a:p>
          <a:p>
            <a:pPr indent="-152400" lvl="0" marL="91440" rtl="0" algn="l">
              <a:lnSpc>
                <a:spcPct val="90000"/>
              </a:lnSpc>
              <a:spcBef>
                <a:spcPts val="1400"/>
              </a:spcBef>
              <a:spcAft>
                <a:spcPts val="0"/>
              </a:spcAft>
              <a:buSzPts val="2400"/>
              <a:buFont typeface="Noto Sans Symbols"/>
              <a:buChar char="▪"/>
            </a:pPr>
            <a:r>
              <a:rPr lang="en-US" sz="2400"/>
              <a:t>The error list can aid us in guessing where errors may occur. Such a list should be maintained from experience gained from earlier test projects</a:t>
            </a:r>
            <a:endParaRPr/>
          </a:p>
          <a:p>
            <a:pPr indent="0" lvl="0" marL="91440" rtl="0" algn="l">
              <a:lnSpc>
                <a:spcPct val="90000"/>
              </a:lnSpc>
              <a:spcBef>
                <a:spcPts val="1400"/>
              </a:spcBef>
              <a:spcAft>
                <a:spcPts val="0"/>
              </a:spcAft>
              <a:buSzPts val="2400"/>
              <a:buFont typeface="Noto Sans Symbols"/>
              <a:buNone/>
            </a:pPr>
            <a:r>
              <a:t/>
            </a:r>
            <a:endParaRPr sz="2400"/>
          </a:p>
          <a:p>
            <a:pPr indent="0" lvl="0" marL="91440" rtl="0" algn="l">
              <a:lnSpc>
                <a:spcPct val="90000"/>
              </a:lnSpc>
              <a:spcBef>
                <a:spcPts val="1400"/>
              </a:spcBef>
              <a:spcAft>
                <a:spcPts val="0"/>
              </a:spcAft>
              <a:buSzPts val="2400"/>
              <a:buNone/>
            </a:pPr>
            <a:r>
              <a:t/>
            </a:r>
            <a:endParaRPr sz="2400"/>
          </a:p>
        </p:txBody>
      </p:sp>
      <p:sp>
        <p:nvSpPr>
          <p:cNvPr id="413" name="Google Shape;413;p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21" name="Google Shape;421;p4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Question1: </a:t>
            </a:r>
            <a:r>
              <a:rPr b="0" lang="en-US"/>
              <a:t>A program validates a numeric field as follows:</a:t>
            </a:r>
            <a:br>
              <a:rPr b="0" lang="en-US"/>
            </a:br>
            <a:r>
              <a:rPr b="0" lang="en-US"/>
              <a:t>Values less than 10 are rejected, values between 10 and 21 are accepted, values greater than or equal to 22 are rejected. Which of the following input values cover all of the equivalence partitions?</a:t>
            </a:r>
            <a:br>
              <a:rPr b="0" lang="en-US"/>
            </a:br>
            <a:br>
              <a:rPr b="0" lang="en-US"/>
            </a:br>
            <a:r>
              <a:rPr b="0" lang="en-US"/>
              <a:t>A. 10, 11, 21</a:t>
            </a:r>
            <a:br>
              <a:rPr b="0" lang="en-US"/>
            </a:br>
            <a:r>
              <a:rPr b="0" lang="en-US"/>
              <a:t>B. 3, 20, 21</a:t>
            </a:r>
            <a:br>
              <a:rPr b="0" lang="en-US"/>
            </a:br>
            <a:r>
              <a:rPr b="0" lang="en-US"/>
              <a:t>C. 3, 10, 22</a:t>
            </a:r>
            <a:br>
              <a:rPr b="0" lang="en-US"/>
            </a:br>
            <a:r>
              <a:rPr b="0" lang="en-US"/>
              <a:t>D. 10, 21, 22</a:t>
            </a:r>
            <a:br>
              <a:rPr b="0" lang="en-US"/>
            </a:br>
            <a:r>
              <a:rPr b="0" lang="en-US"/>
              <a:t>Hãy chọn đáp án đúng.</a:t>
            </a:r>
            <a:endParaRPr/>
          </a:p>
          <a:p>
            <a:pPr indent="0" lvl="0" marL="91440" rtl="0" algn="l">
              <a:lnSpc>
                <a:spcPct val="90000"/>
              </a:lnSpc>
              <a:spcBef>
                <a:spcPts val="1400"/>
              </a:spcBef>
              <a:spcAft>
                <a:spcPts val="0"/>
              </a:spcAft>
              <a:buSzPts val="2000"/>
              <a:buNone/>
            </a:pPr>
            <a:r>
              <a:t/>
            </a:r>
            <a:endParaRPr b="0"/>
          </a:p>
        </p:txBody>
      </p:sp>
      <p:sp>
        <p:nvSpPr>
          <p:cNvPr id="422" name="Google Shape;422;p43"/>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30" name="Google Shape;430;p4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Question2: </a:t>
            </a:r>
            <a:r>
              <a:rPr b="0" lang="en-US"/>
              <a:t>If the temperature falls below 18 degrees, the heating is switched on. When the temperature reaches 21 degrees, the heating is switched off. What is the minimum set of test input values to cover all valid equivalence partitions?</a:t>
            </a:r>
            <a:br>
              <a:rPr b="0" lang="en-US"/>
            </a:br>
            <a:br>
              <a:rPr b="0" lang="en-US"/>
            </a:br>
            <a:r>
              <a:rPr b="0" lang="en-US"/>
              <a:t>A. 15, 19 and 25 degrees</a:t>
            </a:r>
            <a:br>
              <a:rPr b="0" lang="en-US"/>
            </a:br>
            <a:r>
              <a:rPr b="0" lang="en-US"/>
              <a:t>B. 17, 18, 20 and 21 degrees</a:t>
            </a:r>
            <a:br>
              <a:rPr b="0" lang="en-US"/>
            </a:br>
            <a:r>
              <a:rPr b="0" lang="en-US"/>
              <a:t>C. 18, 20 and 22 degrees</a:t>
            </a:r>
            <a:br>
              <a:rPr b="0" lang="en-US"/>
            </a:br>
            <a:r>
              <a:rPr b="0" lang="en-US"/>
              <a:t>D. 16 and 26 degrees</a:t>
            </a:r>
            <a:endParaRPr/>
          </a:p>
          <a:p>
            <a:pPr indent="-127000" lvl="0" marL="91440" rtl="0" algn="l">
              <a:lnSpc>
                <a:spcPct val="90000"/>
              </a:lnSpc>
              <a:spcBef>
                <a:spcPts val="1400"/>
              </a:spcBef>
              <a:spcAft>
                <a:spcPts val="0"/>
              </a:spcAft>
              <a:buSzPts val="2000"/>
              <a:buChar char=" "/>
            </a:pPr>
            <a:r>
              <a:rPr b="0" lang="en-US"/>
              <a:t>Hãy chọn đáp án đúng.</a:t>
            </a:r>
            <a:endParaRPr/>
          </a:p>
          <a:p>
            <a:pPr indent="0" lvl="0" marL="91440" rtl="0" algn="l">
              <a:lnSpc>
                <a:spcPct val="90000"/>
              </a:lnSpc>
              <a:spcBef>
                <a:spcPts val="1400"/>
              </a:spcBef>
              <a:spcAft>
                <a:spcPts val="0"/>
              </a:spcAft>
              <a:buSzPts val="2000"/>
              <a:buNone/>
            </a:pPr>
            <a:r>
              <a:t/>
            </a:r>
            <a:endParaRPr b="0"/>
          </a:p>
          <a:p>
            <a:pPr indent="0" lvl="0" marL="91440" rtl="0" algn="l">
              <a:lnSpc>
                <a:spcPct val="90000"/>
              </a:lnSpc>
              <a:spcBef>
                <a:spcPts val="1400"/>
              </a:spcBef>
              <a:spcAft>
                <a:spcPts val="0"/>
              </a:spcAft>
              <a:buSzPts val="2000"/>
              <a:buNone/>
            </a:pPr>
            <a:r>
              <a:t/>
            </a:r>
            <a:endParaRPr b="0"/>
          </a:p>
        </p:txBody>
      </p:sp>
      <p:sp>
        <p:nvSpPr>
          <p:cNvPr id="431" name="Google Shape;431;p44"/>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39" name="Google Shape;439;p4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 3: </a:t>
            </a:r>
            <a:r>
              <a:rPr b="0" lang="en-US"/>
              <a:t>In a system designed to work out the tax to be paid:</a:t>
            </a:r>
            <a:br>
              <a:rPr b="0" lang="en-US"/>
            </a:br>
            <a:r>
              <a:rPr b="0" lang="en-US"/>
              <a:t>An employee has £4000 of salary tax-free.</a:t>
            </a:r>
            <a:br>
              <a:rPr b="0" lang="en-US"/>
            </a:br>
            <a:r>
              <a:rPr b="0" lang="en-US"/>
              <a:t>The next £1500 is taxed at 10%.</a:t>
            </a:r>
            <a:br>
              <a:rPr b="0" lang="en-US"/>
            </a:br>
            <a:r>
              <a:rPr b="0" lang="en-US"/>
              <a:t>The next £28000 after that is taxed at 22%.</a:t>
            </a:r>
            <a:br>
              <a:rPr b="0" lang="en-US"/>
            </a:br>
            <a:r>
              <a:rPr b="0" lang="en-US"/>
              <a:t>Any further amount is taxed at 40%.</a:t>
            </a:r>
            <a:endParaRPr/>
          </a:p>
          <a:p>
            <a:pPr indent="-127000" lvl="0" marL="91440" rtl="0" algn="l">
              <a:lnSpc>
                <a:spcPct val="90000"/>
              </a:lnSpc>
              <a:spcBef>
                <a:spcPts val="1400"/>
              </a:spcBef>
              <a:spcAft>
                <a:spcPts val="0"/>
              </a:spcAft>
              <a:buSzPts val="2000"/>
              <a:buChar char=" "/>
            </a:pPr>
            <a:r>
              <a:rPr b="0" lang="en-US"/>
              <a:t>To the nearest whole pound, which of these groups of numbers fall into three DIFFERENT equivalence classes?</a:t>
            </a:r>
            <a:br>
              <a:rPr b="0" lang="en-US"/>
            </a:br>
            <a:r>
              <a:rPr b="0" lang="en-US"/>
              <a:t>A.  £4000; £5000; £5500</a:t>
            </a:r>
            <a:br>
              <a:rPr b="0" lang="en-US"/>
            </a:br>
            <a:r>
              <a:rPr b="0" lang="en-US"/>
              <a:t>B.  £32001; £34000; £36500</a:t>
            </a:r>
            <a:br>
              <a:rPr b="0" lang="en-US"/>
            </a:br>
            <a:r>
              <a:rPr b="0" lang="en-US"/>
              <a:t>C.  £28000; £28001; £32001</a:t>
            </a:r>
            <a:br>
              <a:rPr b="0" lang="en-US"/>
            </a:br>
            <a:r>
              <a:rPr b="0" lang="en-US"/>
              <a:t>D.  £4000; £4200; £5600</a:t>
            </a:r>
            <a:endParaRPr/>
          </a:p>
          <a:p>
            <a:pPr indent="0" lvl="0" marL="91440" rtl="0" algn="l">
              <a:lnSpc>
                <a:spcPct val="90000"/>
              </a:lnSpc>
              <a:spcBef>
                <a:spcPts val="1400"/>
              </a:spcBef>
              <a:spcAft>
                <a:spcPts val="0"/>
              </a:spcAft>
              <a:buSzPts val="2000"/>
              <a:buNone/>
            </a:pPr>
            <a:r>
              <a:t/>
            </a:r>
            <a:endParaRPr/>
          </a:p>
        </p:txBody>
      </p:sp>
      <p:sp>
        <p:nvSpPr>
          <p:cNvPr id="440" name="Google Shape;440;p45"/>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48" name="Google Shape;448;p4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 4</a:t>
            </a:r>
            <a:br>
              <a:rPr b="0" lang="en-US"/>
            </a:br>
            <a:r>
              <a:rPr b="0" lang="en-US"/>
              <a:t>A program validates a numeric field as follows: values less than 10 are rejected, values between 10 and 21 are accepted, values greater than or equal to 22 are rejected. Which of the following covers the MOST boundary values?</a:t>
            </a:r>
            <a:endParaRPr/>
          </a:p>
          <a:p>
            <a:pPr indent="-127000" lvl="0" marL="91440" rtl="0" algn="l">
              <a:lnSpc>
                <a:spcPct val="90000"/>
              </a:lnSpc>
              <a:spcBef>
                <a:spcPts val="1400"/>
              </a:spcBef>
              <a:spcAft>
                <a:spcPts val="0"/>
              </a:spcAft>
              <a:buSzPts val="2000"/>
              <a:buChar char=" "/>
            </a:pPr>
            <a:r>
              <a:rPr b="0" lang="en-US"/>
              <a:t>a. 9,10,11,22</a:t>
            </a:r>
            <a:br>
              <a:rPr b="0" lang="en-US"/>
            </a:br>
            <a:r>
              <a:rPr b="0" lang="en-US"/>
              <a:t>b. 9,10,21,22</a:t>
            </a:r>
            <a:br>
              <a:rPr b="0" lang="en-US"/>
            </a:br>
            <a:r>
              <a:rPr b="0" lang="en-US"/>
              <a:t>c. 10,11,21,22</a:t>
            </a:r>
            <a:br>
              <a:rPr b="0" lang="en-US"/>
            </a:br>
            <a:r>
              <a:rPr b="0" lang="en-US"/>
              <a:t>d. 10,11,20,21</a:t>
            </a:r>
            <a:endParaRPr/>
          </a:p>
          <a:p>
            <a:pPr indent="0" lvl="0" marL="91440" rtl="0" algn="l">
              <a:lnSpc>
                <a:spcPct val="90000"/>
              </a:lnSpc>
              <a:spcBef>
                <a:spcPts val="1400"/>
              </a:spcBef>
              <a:spcAft>
                <a:spcPts val="0"/>
              </a:spcAft>
              <a:buSzPts val="2000"/>
              <a:buNone/>
            </a:pPr>
            <a:r>
              <a:t/>
            </a:r>
            <a:endParaRPr/>
          </a:p>
        </p:txBody>
      </p:sp>
      <p:sp>
        <p:nvSpPr>
          <p:cNvPr id="449" name="Google Shape;449;p46"/>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57" name="Google Shape;457;p4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 5</a:t>
            </a:r>
            <a:r>
              <a:rPr b="0" lang="en-US"/>
              <a:t>:  A system designed to work out the tax to be paid:</a:t>
            </a:r>
            <a:br>
              <a:rPr b="0" lang="en-US"/>
            </a:br>
            <a:r>
              <a:rPr b="0" lang="en-US"/>
              <a:t>An employee has £4000 of salary tax-free.</a:t>
            </a:r>
            <a:br>
              <a:rPr b="0" lang="en-US"/>
            </a:br>
            <a:r>
              <a:rPr b="0" lang="en-US"/>
              <a:t>The next £1500 is taxed at 10%.</a:t>
            </a:r>
            <a:br>
              <a:rPr b="0" lang="en-US"/>
            </a:br>
            <a:r>
              <a:rPr b="0" lang="en-US"/>
              <a:t>The next £28000 after that is taxed at 22%.</a:t>
            </a:r>
            <a:br>
              <a:rPr b="0" lang="en-US"/>
            </a:br>
            <a:r>
              <a:rPr b="0" lang="en-US"/>
              <a:t>Any further amount is taxed at 40%.</a:t>
            </a:r>
            <a:endParaRPr/>
          </a:p>
          <a:p>
            <a:pPr indent="-127000" lvl="0" marL="91440" rtl="0" algn="l">
              <a:lnSpc>
                <a:spcPct val="90000"/>
              </a:lnSpc>
              <a:spcBef>
                <a:spcPts val="1400"/>
              </a:spcBef>
              <a:spcAft>
                <a:spcPts val="0"/>
              </a:spcAft>
              <a:buSzPts val="2000"/>
              <a:buChar char=" "/>
            </a:pPr>
            <a:r>
              <a:rPr b="0" lang="en-US"/>
              <a:t>To the nearest whole pound, which of these is a valid Boundary Value Analysis test case?</a:t>
            </a:r>
            <a:br>
              <a:rPr b="0" lang="en-US"/>
            </a:br>
            <a:r>
              <a:rPr b="0" lang="en-US"/>
              <a:t>a)    £28000</a:t>
            </a:r>
            <a:br>
              <a:rPr b="0" lang="en-US"/>
            </a:br>
            <a:r>
              <a:rPr b="0" lang="en-US"/>
              <a:t>b)    £33501</a:t>
            </a:r>
            <a:br>
              <a:rPr b="0" lang="en-US"/>
            </a:br>
            <a:r>
              <a:rPr b="0" lang="en-US"/>
              <a:t>c)    £32001</a:t>
            </a:r>
            <a:br>
              <a:rPr b="0" lang="en-US"/>
            </a:br>
            <a:r>
              <a:rPr b="0" lang="en-US"/>
              <a:t>d)    £1500</a:t>
            </a:r>
            <a:endParaRPr/>
          </a:p>
          <a:p>
            <a:pPr indent="0" lvl="0" marL="91440" rtl="0" algn="l">
              <a:lnSpc>
                <a:spcPct val="90000"/>
              </a:lnSpc>
              <a:spcBef>
                <a:spcPts val="1400"/>
              </a:spcBef>
              <a:spcAft>
                <a:spcPts val="0"/>
              </a:spcAft>
              <a:buSzPts val="2000"/>
              <a:buNone/>
            </a:pPr>
            <a:r>
              <a:t/>
            </a:r>
            <a:endParaRPr/>
          </a:p>
        </p:txBody>
      </p:sp>
      <p:sp>
        <p:nvSpPr>
          <p:cNvPr id="458" name="Google Shape;458;p47"/>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Một số câu hỏi trắc nghiệm</a:t>
            </a:r>
            <a:endParaRPr/>
          </a:p>
        </p:txBody>
      </p:sp>
      <p:sp>
        <p:nvSpPr>
          <p:cNvPr id="466" name="Google Shape;466;p4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Question 6</a:t>
            </a:r>
            <a:r>
              <a:rPr b="0" lang="en-US"/>
              <a:t>:  A wholesaler sells printer cartridges. The minimum order quantity is 5. There is a 20% discount for orders of 100 or more printer cartridges. You have been asked to prepare test cases using various values for the number of printer cartridges ordered. Which of the following groups contain three test inputs that would be generated using Boundary Value Analysis?</a:t>
            </a:r>
            <a:endParaRPr/>
          </a:p>
          <a:p>
            <a:pPr indent="0" lvl="0" marL="800100" rtl="0" algn="l">
              <a:lnSpc>
                <a:spcPct val="90000"/>
              </a:lnSpc>
              <a:spcBef>
                <a:spcPts val="1400"/>
              </a:spcBef>
              <a:spcAft>
                <a:spcPts val="0"/>
              </a:spcAft>
              <a:buSzPts val="2000"/>
              <a:buFont typeface="Noto Sans Symbols"/>
              <a:buNone/>
            </a:pPr>
            <a:r>
              <a:rPr b="0" lang="en-US"/>
              <a:t>A. 5, 6, 20</a:t>
            </a:r>
            <a:br>
              <a:rPr lang="en-US"/>
            </a:br>
            <a:r>
              <a:rPr b="0" lang="en-US"/>
              <a:t>B. 4, 5, 80</a:t>
            </a:r>
            <a:br>
              <a:rPr lang="en-US"/>
            </a:br>
            <a:r>
              <a:rPr b="0" lang="en-US"/>
              <a:t>C. 4, 5, 99</a:t>
            </a:r>
            <a:br>
              <a:rPr b="0" lang="en-US"/>
            </a:br>
            <a:r>
              <a:rPr b="0" lang="en-US"/>
              <a:t>D. 1, 20, 100</a:t>
            </a:r>
            <a:endParaRPr/>
          </a:p>
        </p:txBody>
      </p:sp>
      <p:sp>
        <p:nvSpPr>
          <p:cNvPr id="467" name="Google Shape;467;p48"/>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Bài tập 1</a:t>
            </a:r>
            <a:endParaRPr/>
          </a:p>
        </p:txBody>
      </p:sp>
      <p:sp>
        <p:nvSpPr>
          <p:cNvPr id="475" name="Google Shape;475;p4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Font typeface="Calibri"/>
              <a:buNone/>
            </a:pPr>
            <a:r>
              <a:rPr b="0" lang="en-US"/>
              <a:t>A mail order company charges $2.95 postage for deliveries if the package weighs less than 2 kg, $3.95 if the package weighs 2 kg or more but less than 5 kg, and $5 for packages weighing 5 kg or more.</a:t>
            </a:r>
            <a:endParaRPr/>
          </a:p>
          <a:p>
            <a:pPr indent="-91440" lvl="0" marL="91440" rtl="0" algn="l">
              <a:lnSpc>
                <a:spcPct val="90000"/>
              </a:lnSpc>
              <a:spcBef>
                <a:spcPts val="200"/>
              </a:spcBef>
              <a:spcAft>
                <a:spcPts val="0"/>
              </a:spcAft>
              <a:buSzPts val="2000"/>
              <a:buFont typeface="Calibri"/>
              <a:buNone/>
            </a:pPr>
            <a:br>
              <a:rPr b="0" lang="en-US"/>
            </a:br>
            <a:r>
              <a:rPr b="0" lang="en-US"/>
              <a:t>Generate a set of valid test cases using equivalence partitioning.</a:t>
            </a:r>
            <a:endParaRPr/>
          </a:p>
          <a:p>
            <a:pPr indent="0" lvl="0" marL="91440" rtl="0" algn="l">
              <a:lnSpc>
                <a:spcPct val="90000"/>
              </a:lnSpc>
              <a:spcBef>
                <a:spcPts val="1400"/>
              </a:spcBef>
              <a:spcAft>
                <a:spcPts val="0"/>
              </a:spcAft>
              <a:buSzPts val="2000"/>
              <a:buNone/>
            </a:pPr>
            <a:r>
              <a:t/>
            </a:r>
            <a:endParaRPr b="0"/>
          </a:p>
        </p:txBody>
      </p:sp>
      <p:sp>
        <p:nvSpPr>
          <p:cNvPr id="476" name="Google Shape;476;p49"/>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Guidelines for Equivalence Class Partitioning</a:t>
            </a:r>
            <a:endParaRPr sz="4000"/>
          </a:p>
        </p:txBody>
      </p:sp>
      <p:sp>
        <p:nvSpPr>
          <p:cNvPr id="137" name="Google Shape;137;p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80000"/>
              </a:lnSpc>
              <a:spcBef>
                <a:spcPts val="0"/>
              </a:spcBef>
              <a:spcAft>
                <a:spcPts val="0"/>
              </a:spcAft>
              <a:buSzPts val="2800"/>
              <a:buFont typeface="Noto Sans Symbols"/>
              <a:buChar char="▪"/>
            </a:pPr>
            <a:r>
              <a:rPr lang="en-US" sz="2800"/>
              <a:t>An input condition specifies a range [a, b]</a:t>
            </a:r>
            <a:endParaRPr/>
          </a:p>
          <a:p>
            <a:pPr indent="-182880" lvl="1" marL="384048" rtl="0" algn="l">
              <a:lnSpc>
                <a:spcPct val="80000"/>
              </a:lnSpc>
              <a:spcBef>
                <a:spcPts val="200"/>
              </a:spcBef>
              <a:spcAft>
                <a:spcPts val="0"/>
              </a:spcAft>
              <a:buSzPts val="2400"/>
              <a:buFont typeface="Arial"/>
              <a:buChar char="•"/>
            </a:pPr>
            <a:r>
              <a:rPr lang="en-US" sz="2400">
                <a:solidFill>
                  <a:srgbClr val="0070C0"/>
                </a:solidFill>
              </a:rPr>
              <a:t>one equivalence class for a  &lt; X  &lt; b, and </a:t>
            </a:r>
            <a:endParaRPr/>
          </a:p>
          <a:p>
            <a:pPr indent="-182880" lvl="1" marL="384048" rtl="0" algn="l">
              <a:lnSpc>
                <a:spcPct val="80000"/>
              </a:lnSpc>
              <a:spcBef>
                <a:spcPts val="400"/>
              </a:spcBef>
              <a:spcAft>
                <a:spcPts val="0"/>
              </a:spcAft>
              <a:buSzPts val="2400"/>
              <a:buFont typeface="Arial"/>
              <a:buChar char="•"/>
            </a:pPr>
            <a:r>
              <a:rPr lang="en-US" sz="2400">
                <a:solidFill>
                  <a:srgbClr val="0070C0"/>
                </a:solidFill>
              </a:rPr>
              <a:t>two other classes for X &lt; a and X &gt; b to test the system with invalid inputs</a:t>
            </a:r>
            <a:endParaRPr/>
          </a:p>
          <a:p>
            <a:pPr indent="-177800" lvl="0" marL="91440" rtl="0" algn="l">
              <a:lnSpc>
                <a:spcPct val="80000"/>
              </a:lnSpc>
              <a:spcBef>
                <a:spcPts val="400"/>
              </a:spcBef>
              <a:spcAft>
                <a:spcPts val="0"/>
              </a:spcAft>
              <a:buSzPts val="2800"/>
              <a:buFont typeface="Noto Sans Symbols"/>
              <a:buChar char="▪"/>
            </a:pPr>
            <a:r>
              <a:rPr lang="en-US" sz="2800"/>
              <a:t>An input condition specifies a set of values</a:t>
            </a:r>
            <a:endParaRPr/>
          </a:p>
          <a:p>
            <a:pPr indent="-182880" lvl="1" marL="384048" rtl="0" algn="l">
              <a:lnSpc>
                <a:spcPct val="80000"/>
              </a:lnSpc>
              <a:spcBef>
                <a:spcPts val="200"/>
              </a:spcBef>
              <a:spcAft>
                <a:spcPts val="0"/>
              </a:spcAft>
              <a:buSzPts val="2400"/>
              <a:buFont typeface="Arial"/>
              <a:buChar char="•"/>
            </a:pPr>
            <a:r>
              <a:rPr lang="en-US" sz="2400">
                <a:solidFill>
                  <a:srgbClr val="0070C0"/>
                </a:solidFill>
              </a:rPr>
              <a:t>one equivalence class for each element of the set {M</a:t>
            </a:r>
            <a:r>
              <a:rPr baseline="-25000" lang="en-US" sz="2400">
                <a:solidFill>
                  <a:srgbClr val="0070C0"/>
                </a:solidFill>
              </a:rPr>
              <a:t>1</a:t>
            </a:r>
            <a:r>
              <a:rPr lang="en-US" sz="2400">
                <a:solidFill>
                  <a:srgbClr val="0070C0"/>
                </a:solidFill>
              </a:rPr>
              <a:t>}, {M</a:t>
            </a:r>
            <a:r>
              <a:rPr baseline="-25000" lang="en-US" sz="2400">
                <a:solidFill>
                  <a:srgbClr val="0070C0"/>
                </a:solidFill>
              </a:rPr>
              <a:t>2</a:t>
            </a:r>
            <a:r>
              <a:rPr lang="en-US" sz="2400">
                <a:solidFill>
                  <a:srgbClr val="0070C0"/>
                </a:solidFill>
              </a:rPr>
              <a:t>}, ...., {M</a:t>
            </a:r>
            <a:r>
              <a:rPr baseline="-25000" lang="en-US" sz="2400">
                <a:solidFill>
                  <a:srgbClr val="0070C0"/>
                </a:solidFill>
              </a:rPr>
              <a:t>N</a:t>
            </a:r>
            <a:r>
              <a:rPr lang="en-US" sz="2400">
                <a:solidFill>
                  <a:srgbClr val="0070C0"/>
                </a:solidFill>
              </a:rPr>
              <a:t>}, and </a:t>
            </a:r>
            <a:endParaRPr/>
          </a:p>
          <a:p>
            <a:pPr indent="-182880" lvl="1" marL="384048" rtl="0" algn="l">
              <a:lnSpc>
                <a:spcPct val="80000"/>
              </a:lnSpc>
              <a:spcBef>
                <a:spcPts val="400"/>
              </a:spcBef>
              <a:spcAft>
                <a:spcPts val="0"/>
              </a:spcAft>
              <a:buSzPts val="2400"/>
              <a:buFont typeface="Arial"/>
              <a:buChar char="•"/>
            </a:pPr>
            <a:r>
              <a:rPr lang="en-US" sz="2400">
                <a:solidFill>
                  <a:srgbClr val="0070C0"/>
                </a:solidFill>
              </a:rPr>
              <a:t>one equivalence class for elements outside the set {M</a:t>
            </a:r>
            <a:r>
              <a:rPr baseline="-25000" lang="en-US" sz="2400">
                <a:solidFill>
                  <a:srgbClr val="0070C0"/>
                </a:solidFill>
              </a:rPr>
              <a:t>1</a:t>
            </a:r>
            <a:r>
              <a:rPr lang="en-US" sz="2400">
                <a:solidFill>
                  <a:srgbClr val="0070C0"/>
                </a:solidFill>
              </a:rPr>
              <a:t>,M</a:t>
            </a:r>
            <a:r>
              <a:rPr baseline="-25000" lang="en-US" sz="2400">
                <a:solidFill>
                  <a:srgbClr val="0070C0"/>
                </a:solidFill>
              </a:rPr>
              <a:t>2</a:t>
            </a:r>
            <a:r>
              <a:rPr lang="en-US" sz="2400">
                <a:solidFill>
                  <a:srgbClr val="0070C0"/>
                </a:solidFill>
              </a:rPr>
              <a:t>, ...,M</a:t>
            </a:r>
            <a:r>
              <a:rPr baseline="-25000" lang="en-US" sz="2400">
                <a:solidFill>
                  <a:srgbClr val="0070C0"/>
                </a:solidFill>
              </a:rPr>
              <a:t>N</a:t>
            </a:r>
            <a:r>
              <a:rPr lang="en-US" sz="2400">
                <a:solidFill>
                  <a:srgbClr val="0070C0"/>
                </a:solidFill>
              </a:rPr>
              <a:t>}</a:t>
            </a:r>
            <a:endParaRPr/>
          </a:p>
          <a:p>
            <a:pPr indent="-177800" lvl="0" marL="91440" rtl="0" algn="l">
              <a:lnSpc>
                <a:spcPct val="80000"/>
              </a:lnSpc>
              <a:spcBef>
                <a:spcPts val="400"/>
              </a:spcBef>
              <a:spcAft>
                <a:spcPts val="0"/>
              </a:spcAft>
              <a:buSzPts val="2800"/>
              <a:buFont typeface="Noto Sans Symbols"/>
              <a:buChar char="▪"/>
            </a:pPr>
            <a:r>
              <a:rPr lang="en-US" sz="2800"/>
              <a:t>Input condition specifies for each individual value</a:t>
            </a:r>
            <a:endParaRPr/>
          </a:p>
          <a:p>
            <a:pPr indent="-182880" lvl="1" marL="384048" rtl="0" algn="l">
              <a:lnSpc>
                <a:spcPct val="80000"/>
              </a:lnSpc>
              <a:spcBef>
                <a:spcPts val="200"/>
              </a:spcBef>
              <a:spcAft>
                <a:spcPts val="0"/>
              </a:spcAft>
              <a:buSzPts val="2400"/>
              <a:buFont typeface="Arial"/>
              <a:buChar char="•"/>
            </a:pPr>
            <a:r>
              <a:rPr lang="en-US" sz="2400">
                <a:solidFill>
                  <a:srgbClr val="0070C0"/>
                </a:solidFill>
              </a:rPr>
              <a:t>If the system handles each valid input differently then create one equivalence class for each valid input</a:t>
            </a:r>
            <a:endParaRPr/>
          </a:p>
          <a:p>
            <a:pPr indent="0" lvl="0" marL="91440" rtl="0" algn="l">
              <a:lnSpc>
                <a:spcPct val="90000"/>
              </a:lnSpc>
              <a:spcBef>
                <a:spcPts val="400"/>
              </a:spcBef>
              <a:spcAft>
                <a:spcPts val="0"/>
              </a:spcAft>
              <a:buSzPts val="2800"/>
              <a:buFont typeface="Noto Sans Symbols"/>
              <a:buNone/>
            </a:pPr>
            <a:r>
              <a:t/>
            </a:r>
            <a:endParaRPr sz="2800"/>
          </a:p>
        </p:txBody>
      </p:sp>
      <p:sp>
        <p:nvSpPr>
          <p:cNvPr id="138" name="Google Shape;138;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Bài tập 2:  về phân vùng tương đương và phân tích giá trị biên</a:t>
            </a:r>
            <a:endParaRPr/>
          </a:p>
        </p:txBody>
      </p:sp>
      <p:sp>
        <p:nvSpPr>
          <p:cNvPr id="482" name="Google Shape;482;p5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0" lang="en-US"/>
              <a:t>Nếu bạn đi xe điện chuyến trước 9:30 sáng hoặc từ sau 4:00 chiều đến 7:30 tối (giờ cao điểm), thì bạn phải mua vé thường. Vé tiết kiệm (giá thấp hơn vé thường) có hiệu lực cho các chuyến xe từ 9:30 sáng đến 4:00 chiều và sau 7:30 tối.</a:t>
            </a:r>
            <a:endParaRPr/>
          </a:p>
          <a:p>
            <a:pPr indent="-127000" lvl="0" marL="91440" rtl="0" algn="l">
              <a:lnSpc>
                <a:spcPct val="90000"/>
              </a:lnSpc>
              <a:spcBef>
                <a:spcPts val="1400"/>
              </a:spcBef>
              <a:spcAft>
                <a:spcPts val="0"/>
              </a:spcAft>
              <a:buSzPts val="2000"/>
              <a:buChar char=" "/>
            </a:pPr>
            <a:r>
              <a:rPr b="0" lang="en-US"/>
              <a:t>Dựa vào yêu cầu trên, các bạn hãy:</a:t>
            </a:r>
            <a:endParaRPr/>
          </a:p>
          <a:p>
            <a:pPr indent="-182880" lvl="1" marL="384048" rtl="0" algn="l">
              <a:lnSpc>
                <a:spcPct val="90000"/>
              </a:lnSpc>
              <a:spcBef>
                <a:spcPts val="400"/>
              </a:spcBef>
              <a:spcAft>
                <a:spcPts val="0"/>
              </a:spcAft>
              <a:buSzPts val="1800"/>
              <a:buChar char="◦"/>
            </a:pPr>
            <a:r>
              <a:rPr lang="en-US"/>
              <a:t> Liệt kê ra các vùng và các giá trị biên để kiểm thử thời gian của tàu đối với các loại vé.</a:t>
            </a:r>
            <a:endParaRPr/>
          </a:p>
          <a:p>
            <a:pPr indent="-182880" lvl="1" marL="384048" rtl="0" algn="l">
              <a:lnSpc>
                <a:spcPct val="90000"/>
              </a:lnSpc>
              <a:spcBef>
                <a:spcPts val="600"/>
              </a:spcBef>
              <a:spcAft>
                <a:spcPts val="0"/>
              </a:spcAft>
              <a:buSzPts val="1800"/>
              <a:buChar char="◦"/>
            </a:pPr>
            <a:r>
              <a:rPr lang="en-US"/>
              <a:t>Liệt kê các vùng hợp lệ và không hợp lệ. Cho biết đâu là giá trị biên (Dùng bảng để dễ liệt kê các vùng tương đương và các giá trị biên)</a:t>
            </a:r>
            <a:endParaRPr/>
          </a:p>
          <a:p>
            <a:pPr indent="-182880" lvl="1" marL="384048" rtl="0" algn="l">
              <a:lnSpc>
                <a:spcPct val="90000"/>
              </a:lnSpc>
              <a:spcBef>
                <a:spcPts val="600"/>
              </a:spcBef>
              <a:spcAft>
                <a:spcPts val="0"/>
              </a:spcAft>
              <a:buSzPts val="1800"/>
              <a:buChar char="◦"/>
            </a:pPr>
            <a:r>
              <a:rPr lang="en-US"/>
              <a:t>Viết test case để test yêu cầu trên dựa vào các vùng tương đương và giá trị biên.</a:t>
            </a:r>
            <a:endParaRPr/>
          </a:p>
          <a:p>
            <a:pPr indent="0" lvl="0" marL="91440" rtl="0" algn="l">
              <a:lnSpc>
                <a:spcPct val="90000"/>
              </a:lnSpc>
              <a:spcBef>
                <a:spcPts val="1600"/>
              </a:spcBef>
              <a:spcAft>
                <a:spcPts val="0"/>
              </a:spcAft>
              <a:buSzPts val="2000"/>
              <a:buNone/>
            </a:pPr>
            <a:r>
              <a:t/>
            </a:r>
            <a:endParaRPr b="0"/>
          </a:p>
        </p:txBody>
      </p:sp>
      <p:sp>
        <p:nvSpPr>
          <p:cNvPr id="483" name="Google Shape;483;p50"/>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Đáp án</a:t>
            </a:r>
            <a:endParaRPr/>
          </a:p>
        </p:txBody>
      </p:sp>
      <p:graphicFrame>
        <p:nvGraphicFramePr>
          <p:cNvPr id="491" name="Google Shape;491;p51"/>
          <p:cNvGraphicFramePr/>
          <p:nvPr/>
        </p:nvGraphicFramePr>
        <p:xfrm>
          <a:off x="647700" y="2097088"/>
          <a:ext cx="3000000" cy="3000000"/>
        </p:xfrm>
        <a:graphic>
          <a:graphicData uri="http://schemas.openxmlformats.org/drawingml/2006/table">
            <a:tbl>
              <a:tblPr bandRow="1" firstRow="1">
                <a:noFill/>
                <a:tableStyleId>{44C18A0E-6323-4B4E-B09A-28ABA5A0A67A}</a:tableStyleId>
              </a:tblPr>
              <a:tblGrid>
                <a:gridCol w="1569400"/>
                <a:gridCol w="1569400"/>
                <a:gridCol w="1569400"/>
                <a:gridCol w="1569400"/>
                <a:gridCol w="1569400"/>
              </a:tblGrid>
              <a:tr h="639775">
                <a:tc>
                  <a:txBody>
                    <a:bodyPr/>
                    <a:lstStyle/>
                    <a:p>
                      <a:pPr indent="0" lvl="0" marL="0" marR="0" rtl="0" algn="l">
                        <a:spcBef>
                          <a:spcPts val="0"/>
                        </a:spcBef>
                        <a:spcAft>
                          <a:spcPts val="0"/>
                        </a:spcAft>
                        <a:buNone/>
                      </a:pPr>
                      <a:r>
                        <a:rPr lang="en-US" sz="1800" u="none" cap="none" strike="noStrike"/>
                        <a:t>Lịch trình</a:t>
                      </a:r>
                      <a:endParaRPr sz="1800"/>
                    </a:p>
                  </a:txBody>
                  <a:tcPr marT="45625" marB="45625" marR="91450" marL="91450"/>
                </a:tc>
                <a:tc>
                  <a:txBody>
                    <a:bodyPr/>
                    <a:lstStyle/>
                    <a:p>
                      <a:pPr indent="0" lvl="0" marL="0" marR="0" rtl="0" algn="l">
                        <a:spcBef>
                          <a:spcPts val="0"/>
                        </a:spcBef>
                        <a:spcAft>
                          <a:spcPts val="0"/>
                        </a:spcAft>
                        <a:buNone/>
                      </a:pPr>
                      <a:r>
                        <a:rPr lang="en-US" sz="1800"/>
                        <a:t>&lt;=9.29 am</a:t>
                      </a:r>
                      <a:endParaRPr sz="1800"/>
                    </a:p>
                  </a:txBody>
                  <a:tcPr marT="45625" marB="45625" marR="91450" marL="91450"/>
                </a:tc>
                <a:tc>
                  <a:txBody>
                    <a:bodyPr/>
                    <a:lstStyle/>
                    <a:p>
                      <a:pPr indent="0" lvl="0" marL="0" marR="0" rtl="0" algn="l">
                        <a:spcBef>
                          <a:spcPts val="0"/>
                        </a:spcBef>
                        <a:spcAft>
                          <a:spcPts val="0"/>
                        </a:spcAft>
                        <a:buNone/>
                      </a:pPr>
                      <a:r>
                        <a:rPr lang="en-US" sz="1800"/>
                        <a:t>9.30am – 4:00pm</a:t>
                      </a:r>
                      <a:endParaRPr sz="1800"/>
                    </a:p>
                  </a:txBody>
                  <a:tcPr marT="45625" marB="45625" marR="91450" marL="91450"/>
                </a:tc>
                <a:tc>
                  <a:txBody>
                    <a:bodyPr/>
                    <a:lstStyle/>
                    <a:p>
                      <a:pPr indent="0" lvl="0" marL="0" marR="0" rtl="0" algn="l">
                        <a:spcBef>
                          <a:spcPts val="0"/>
                        </a:spcBef>
                        <a:spcAft>
                          <a:spcPts val="0"/>
                        </a:spcAft>
                        <a:buNone/>
                      </a:pPr>
                      <a:r>
                        <a:rPr lang="en-US" sz="1800"/>
                        <a:t>4:01pm</a:t>
                      </a:r>
                      <a:r>
                        <a:rPr lang="en-US" sz="1800"/>
                        <a:t> – 7:30pm</a:t>
                      </a:r>
                      <a:endParaRPr sz="1800"/>
                    </a:p>
                  </a:txBody>
                  <a:tcPr marT="45625" marB="45625" marR="91450" marL="91450"/>
                </a:tc>
                <a:tc>
                  <a:txBody>
                    <a:bodyPr/>
                    <a:lstStyle/>
                    <a:p>
                      <a:pPr indent="0" lvl="0" marL="0" marR="0" rtl="0" algn="l">
                        <a:spcBef>
                          <a:spcPts val="0"/>
                        </a:spcBef>
                        <a:spcAft>
                          <a:spcPts val="0"/>
                        </a:spcAft>
                        <a:buNone/>
                      </a:pPr>
                      <a:r>
                        <a:rPr lang="en-US" sz="1800"/>
                        <a:t>&gt;=7:31pm</a:t>
                      </a:r>
                      <a:endParaRPr sz="1800"/>
                    </a:p>
                  </a:txBody>
                  <a:tcPr marT="45625" marB="45625" marR="91450" marL="91450"/>
                </a:tc>
              </a:tr>
              <a:tr h="639775">
                <a:tc>
                  <a:txBody>
                    <a:bodyPr/>
                    <a:lstStyle/>
                    <a:p>
                      <a:pPr indent="0" lvl="0" marL="0" marR="0" rtl="0" algn="l">
                        <a:spcBef>
                          <a:spcPts val="0"/>
                        </a:spcBef>
                        <a:spcAft>
                          <a:spcPts val="0"/>
                        </a:spcAft>
                        <a:buNone/>
                      </a:pPr>
                      <a:r>
                        <a:rPr lang="en-US" sz="1800"/>
                        <a:t>Loại</a:t>
                      </a:r>
                      <a:r>
                        <a:rPr lang="en-US" sz="1800"/>
                        <a:t> vé</a:t>
                      </a:r>
                      <a:endParaRPr sz="1800"/>
                    </a:p>
                  </a:txBody>
                  <a:tcPr marT="45625" marB="45625" marR="91450" marL="91450"/>
                </a:tc>
                <a:tc>
                  <a:txBody>
                    <a:bodyPr/>
                    <a:lstStyle/>
                    <a:p>
                      <a:pPr indent="0" lvl="0" marL="0" marR="0" rtl="0" algn="l">
                        <a:spcBef>
                          <a:spcPts val="0"/>
                        </a:spcBef>
                        <a:spcAft>
                          <a:spcPts val="0"/>
                        </a:spcAft>
                        <a:buNone/>
                      </a:pPr>
                      <a:r>
                        <a:rPr lang="en-US" sz="1800"/>
                        <a:t>Vé</a:t>
                      </a:r>
                      <a:r>
                        <a:rPr lang="en-US" sz="1800"/>
                        <a:t> thường</a:t>
                      </a:r>
                      <a:endParaRPr sz="1800"/>
                    </a:p>
                  </a:txBody>
                  <a:tcPr marT="45625" marB="45625" marR="91450" marL="91450"/>
                </a:tc>
                <a:tc>
                  <a:txBody>
                    <a:bodyPr/>
                    <a:lstStyle/>
                    <a:p>
                      <a:pPr indent="0" lvl="0" marL="0" marR="0" rtl="0" algn="l">
                        <a:spcBef>
                          <a:spcPts val="0"/>
                        </a:spcBef>
                        <a:spcAft>
                          <a:spcPts val="0"/>
                        </a:spcAft>
                        <a:buNone/>
                      </a:pPr>
                      <a:r>
                        <a:rPr lang="en-US" sz="1800"/>
                        <a:t>Vé</a:t>
                      </a:r>
                      <a:r>
                        <a:rPr lang="en-US" sz="1800"/>
                        <a:t> tiết kiệm</a:t>
                      </a:r>
                      <a:endParaRPr sz="1800"/>
                    </a:p>
                  </a:txBody>
                  <a:tcPr marT="45625" marB="456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Vé</a:t>
                      </a:r>
                      <a:r>
                        <a:rPr lang="en-US" sz="1800"/>
                        <a:t> thường</a:t>
                      </a:r>
                      <a:endParaRPr sz="1800"/>
                    </a:p>
                  </a:txBody>
                  <a:tcPr marT="45625" marB="456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Vé</a:t>
                      </a:r>
                      <a:r>
                        <a:rPr lang="en-US" sz="1800"/>
                        <a:t> tiết kiệm</a:t>
                      </a:r>
                      <a:endParaRPr sz="1800"/>
                    </a:p>
                    <a:p>
                      <a:pPr indent="0" lvl="0" marL="0" marR="0" rtl="0" algn="l">
                        <a:spcBef>
                          <a:spcPts val="0"/>
                        </a:spcBef>
                        <a:spcAft>
                          <a:spcPts val="0"/>
                        </a:spcAft>
                        <a:buNone/>
                      </a:pPr>
                      <a:r>
                        <a:t/>
                      </a:r>
                      <a:endParaRPr sz="1800"/>
                    </a:p>
                  </a:txBody>
                  <a:tcPr marT="45625" marB="45625" marR="91450" marL="91450"/>
                </a:tc>
              </a:tr>
            </a:tbl>
          </a:graphicData>
        </a:graphic>
      </p:graphicFrame>
      <p:sp>
        <p:nvSpPr>
          <p:cNvPr id="492" name="Google Shape;492;p51"/>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Bài tập 3</a:t>
            </a:r>
            <a:endParaRPr/>
          </a:p>
        </p:txBody>
      </p:sp>
      <p:sp>
        <p:nvSpPr>
          <p:cNvPr id="498" name="Google Shape;498;p5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0" lang="en-US"/>
              <a:t>Khách hàng yêu cầu rút tiền mặt, máy ATM sẽ đưa ra số tiền được rút</a:t>
            </a:r>
            <a:endParaRPr/>
          </a:p>
          <a:p>
            <a:pPr indent="-182880" lvl="1" marL="384048" rtl="0" algn="l">
              <a:lnSpc>
                <a:spcPct val="90000"/>
              </a:lnSpc>
              <a:spcBef>
                <a:spcPts val="400"/>
              </a:spcBef>
              <a:spcAft>
                <a:spcPts val="0"/>
              </a:spcAft>
              <a:buSzPts val="1800"/>
              <a:buChar char="◦"/>
            </a:pPr>
            <a:r>
              <a:rPr lang="en-US"/>
              <a:t>Nếu khách hàng có đủ tiền trong tài khoản của họ. Hoặc là,</a:t>
            </a:r>
            <a:endParaRPr/>
          </a:p>
          <a:p>
            <a:pPr indent="-182880" lvl="1" marL="384048" rtl="0" algn="l">
              <a:lnSpc>
                <a:spcPct val="90000"/>
              </a:lnSpc>
              <a:spcBef>
                <a:spcPts val="600"/>
              </a:spcBef>
              <a:spcAft>
                <a:spcPts val="0"/>
              </a:spcAft>
              <a:buSzPts val="1800"/>
              <a:buChar char="◦"/>
            </a:pPr>
            <a:r>
              <a:rPr lang="en-US"/>
              <a:t>Nếu khách hàng được cấp thẻ tín dụng với số dư thích hợp.</a:t>
            </a:r>
            <a:endParaRPr/>
          </a:p>
          <a:p>
            <a:pPr indent="0" lvl="0" marL="91440" rtl="0" algn="l">
              <a:lnSpc>
                <a:spcPct val="90000"/>
              </a:lnSpc>
              <a:spcBef>
                <a:spcPts val="1600"/>
              </a:spcBef>
              <a:spcAft>
                <a:spcPts val="0"/>
              </a:spcAft>
              <a:buSzPts val="2000"/>
              <a:buNone/>
            </a:pPr>
            <a:r>
              <a:t/>
            </a:r>
            <a:endParaRPr b="0"/>
          </a:p>
          <a:p>
            <a:pPr indent="-127000" lvl="0" marL="91440" rtl="0" algn="l">
              <a:lnSpc>
                <a:spcPct val="90000"/>
              </a:lnSpc>
              <a:spcBef>
                <a:spcPts val="1400"/>
              </a:spcBef>
              <a:spcAft>
                <a:spcPts val="0"/>
              </a:spcAft>
              <a:buSzPts val="2000"/>
              <a:buChar char=" "/>
            </a:pPr>
            <a:r>
              <a:rPr b="0" lang="en-US"/>
              <a:t>Yêu cầu: áp dụng bảng quyêt định để thiết kế test case cho bài tập trên.</a:t>
            </a:r>
            <a:br>
              <a:rPr b="0" lang="en-US"/>
            </a:br>
            <a:endParaRPr b="0"/>
          </a:p>
        </p:txBody>
      </p:sp>
      <p:sp>
        <p:nvSpPr>
          <p:cNvPr id="499" name="Google Shape;499;p52"/>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Phân tích yêu cầu</a:t>
            </a:r>
            <a:endParaRPr/>
          </a:p>
        </p:txBody>
      </p:sp>
      <p:sp>
        <p:nvSpPr>
          <p:cNvPr id="505" name="Google Shape;505;p5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0" lang="en-US"/>
              <a:t>Phân tích bài toán như sau: “Số tiền sẽ rút được nếu số tiền yêu cầu nằm trong phạm vi cho phép của số dư hoặc nếu thẻ tín dụng của khách hàng có thể đảm bảo số tiền được rút“</a:t>
            </a:r>
            <a:endParaRPr/>
          </a:p>
          <a:p>
            <a:pPr indent="-127000" lvl="0" marL="91440" rtl="0" algn="l">
              <a:lnSpc>
                <a:spcPct val="90000"/>
              </a:lnSpc>
              <a:spcBef>
                <a:spcPts val="1400"/>
              </a:spcBef>
              <a:spcAft>
                <a:spcPts val="0"/>
              </a:spcAft>
              <a:buSzPts val="2000"/>
              <a:buChar char=" "/>
            </a:pPr>
            <a:r>
              <a:rPr b="0" lang="en-US"/>
              <a:t>Conditions:</a:t>
            </a:r>
            <a:endParaRPr/>
          </a:p>
          <a:p>
            <a:pPr indent="-182880" lvl="1" marL="384048" rtl="0" algn="l">
              <a:lnSpc>
                <a:spcPct val="90000"/>
              </a:lnSpc>
              <a:spcBef>
                <a:spcPts val="400"/>
              </a:spcBef>
              <a:spcAft>
                <a:spcPts val="0"/>
              </a:spcAft>
              <a:buSzPts val="1800"/>
              <a:buChar char="◦"/>
            </a:pPr>
            <a:r>
              <a:rPr lang="en-US"/>
              <a:t>Tổng số tiền cần rút ≤ số dư</a:t>
            </a:r>
            <a:endParaRPr/>
          </a:p>
          <a:p>
            <a:pPr indent="-182880" lvl="1" marL="384048" rtl="0" algn="l">
              <a:lnSpc>
                <a:spcPct val="90000"/>
              </a:lnSpc>
              <a:spcBef>
                <a:spcPts val="600"/>
              </a:spcBef>
              <a:spcAft>
                <a:spcPts val="0"/>
              </a:spcAft>
              <a:buSzPts val="1800"/>
              <a:buChar char="◦"/>
            </a:pPr>
            <a:r>
              <a:rPr lang="en-US"/>
              <a:t>Có thẻ tín dụng</a:t>
            </a:r>
            <a:endParaRPr/>
          </a:p>
          <a:p>
            <a:pPr indent="-127000" lvl="0" marL="91440" rtl="0" algn="l">
              <a:lnSpc>
                <a:spcPct val="90000"/>
              </a:lnSpc>
              <a:spcBef>
                <a:spcPts val="1600"/>
              </a:spcBef>
              <a:spcAft>
                <a:spcPts val="0"/>
              </a:spcAft>
              <a:buSzPts val="2000"/>
              <a:buChar char=" "/>
            </a:pPr>
            <a:r>
              <a:rPr b="0" lang="en-US"/>
              <a:t>Action :</a:t>
            </a:r>
            <a:endParaRPr/>
          </a:p>
          <a:p>
            <a:pPr indent="-182880" lvl="1" marL="384048" rtl="0" algn="l">
              <a:lnSpc>
                <a:spcPct val="90000"/>
              </a:lnSpc>
              <a:spcBef>
                <a:spcPts val="400"/>
              </a:spcBef>
              <a:spcAft>
                <a:spcPts val="0"/>
              </a:spcAft>
              <a:buSzPts val="1800"/>
              <a:buChar char="◦"/>
            </a:pPr>
            <a:r>
              <a:rPr lang="en-US"/>
              <a:t>Số tiền rút được đưa ra</a:t>
            </a:r>
            <a:endParaRPr/>
          </a:p>
          <a:p>
            <a:pPr indent="0" lvl="0" marL="91440" rtl="0" algn="l">
              <a:lnSpc>
                <a:spcPct val="90000"/>
              </a:lnSpc>
              <a:spcBef>
                <a:spcPts val="1600"/>
              </a:spcBef>
              <a:spcAft>
                <a:spcPts val="0"/>
              </a:spcAft>
              <a:buSzPts val="2000"/>
              <a:buNone/>
            </a:pPr>
            <a:r>
              <a:t/>
            </a:r>
            <a:endParaRPr b="0"/>
          </a:p>
        </p:txBody>
      </p:sp>
      <p:sp>
        <p:nvSpPr>
          <p:cNvPr id="506" name="Google Shape;506;p53"/>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Bảng quyết định</a:t>
            </a:r>
            <a:endParaRPr/>
          </a:p>
        </p:txBody>
      </p:sp>
      <p:sp>
        <p:nvSpPr>
          <p:cNvPr id="512" name="Google Shape;512;p54"/>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pic>
        <p:nvPicPr>
          <p:cNvPr id="513" name="Google Shape;513;p54"/>
          <p:cNvPicPr preferRelativeResize="0"/>
          <p:nvPr>
            <p:ph idx="1" type="body"/>
          </p:nvPr>
        </p:nvPicPr>
        <p:blipFill rotWithShape="1">
          <a:blip r:embed="rId3">
            <a:alphaModFix/>
          </a:blip>
          <a:srcRect b="0" l="0" r="0" t="0"/>
          <a:stretch/>
        </p:blipFill>
        <p:spPr>
          <a:xfrm>
            <a:off x="323850" y="1952625"/>
            <a:ext cx="7847013" cy="2451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Viết test case</a:t>
            </a:r>
            <a:endParaRPr/>
          </a:p>
        </p:txBody>
      </p:sp>
      <p:sp>
        <p:nvSpPr>
          <p:cNvPr id="519" name="Google Shape;519;p5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b="0" lang="en-US"/>
              <a:t>Ít nhất 1 test case ứng với 1 cột</a:t>
            </a:r>
            <a:endParaRPr/>
          </a:p>
          <a:p>
            <a:pPr indent="-182880" lvl="1" marL="384048" rtl="0" algn="l">
              <a:lnSpc>
                <a:spcPct val="150000"/>
              </a:lnSpc>
              <a:spcBef>
                <a:spcPts val="400"/>
              </a:spcBef>
              <a:spcAft>
                <a:spcPts val="0"/>
              </a:spcAft>
              <a:buSzPts val="1800"/>
              <a:buChar char="◦"/>
            </a:pPr>
            <a:r>
              <a:rPr lang="en-US"/>
              <a:t>Test case cho R1: Số dư = 200, Số tiền yêu cầu rút = 200. Kết quả: Số tiền rút được đưa ra .</a:t>
            </a:r>
            <a:endParaRPr/>
          </a:p>
          <a:p>
            <a:pPr indent="-182880" lvl="1" marL="384048" rtl="0" algn="l">
              <a:lnSpc>
                <a:spcPct val="150000"/>
              </a:lnSpc>
              <a:spcBef>
                <a:spcPts val="600"/>
              </a:spcBef>
              <a:spcAft>
                <a:spcPts val="0"/>
              </a:spcAft>
              <a:buSzPts val="1800"/>
              <a:buChar char="◦"/>
            </a:pPr>
            <a:r>
              <a:rPr lang="en-US"/>
              <a:t>Test case cho R2: Số dư = 100, Số tiền yêu cầu rút = 200, Có thẻ tín dụng. Kết quả: Số tiền rút được đưa ra .</a:t>
            </a:r>
            <a:endParaRPr/>
          </a:p>
          <a:p>
            <a:pPr indent="-182880" lvl="1" marL="384048" rtl="0" algn="l">
              <a:lnSpc>
                <a:spcPct val="150000"/>
              </a:lnSpc>
              <a:spcBef>
                <a:spcPts val="600"/>
              </a:spcBef>
              <a:spcAft>
                <a:spcPts val="0"/>
              </a:spcAft>
              <a:buSzPts val="1800"/>
              <a:buChar char="◦"/>
            </a:pPr>
            <a:r>
              <a:rPr lang="en-US"/>
              <a:t>Test case cho R3: Số dư = 100, Số tiền yêu cầu rút = 200, Ko có thẻ tín dụng. Kết quả: Số tiền rút ko được đưa ra .</a:t>
            </a:r>
            <a:endParaRPr/>
          </a:p>
          <a:p>
            <a:pPr indent="0" lvl="0" marL="91440" rtl="0" algn="l">
              <a:lnSpc>
                <a:spcPct val="150000"/>
              </a:lnSpc>
              <a:spcBef>
                <a:spcPts val="1600"/>
              </a:spcBef>
              <a:spcAft>
                <a:spcPts val="0"/>
              </a:spcAft>
              <a:buSzPts val="2000"/>
              <a:buNone/>
            </a:pPr>
            <a:r>
              <a:t/>
            </a:r>
            <a:endParaRPr b="0"/>
          </a:p>
        </p:txBody>
      </p:sp>
      <p:sp>
        <p:nvSpPr>
          <p:cNvPr id="520" name="Google Shape;520;p55"/>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Bài tập 5: Lập bảng quyêt định</a:t>
            </a:r>
            <a:endParaRPr/>
          </a:p>
        </p:txBody>
      </p:sp>
      <p:sp>
        <p:nvSpPr>
          <p:cNvPr id="526" name="Google Shape;526;p56"/>
          <p:cNvSpPr txBox="1"/>
          <p:nvPr>
            <p:ph idx="1" type="body"/>
          </p:nvPr>
        </p:nvSpPr>
        <p:spPr>
          <a:xfrm>
            <a:off x="685800" y="2889250"/>
            <a:ext cx="7847013" cy="3276600"/>
          </a:xfrm>
          <a:prstGeom prst="rect">
            <a:avLst/>
          </a:prstGeom>
          <a:noFill/>
          <a:ln>
            <a:noFill/>
          </a:ln>
        </p:spPr>
        <p:txBody>
          <a:bodyPr anchorCtr="0" anchor="t" bIns="45700" lIns="0" spcFirstLastPara="1" rIns="0" wrap="square" tIns="45700">
            <a:normAutofit/>
          </a:bodyPr>
          <a:lstStyle/>
          <a:p>
            <a:pPr indent="0" lvl="0" marL="0" rtl="0" algn="ctr">
              <a:lnSpc>
                <a:spcPct val="90000"/>
              </a:lnSpc>
              <a:spcBef>
                <a:spcPts val="0"/>
              </a:spcBef>
              <a:spcAft>
                <a:spcPts val="0"/>
              </a:spcAft>
              <a:buSzPts val="2000"/>
              <a:buFont typeface="Noto Sans Symbols"/>
              <a:buNone/>
            </a:pPr>
            <a:r>
              <a:rPr b="0" i="1" lang="en-US"/>
              <a:t>Hình 1:  Form upload hình ảnh.</a:t>
            </a:r>
            <a:endParaRPr b="0"/>
          </a:p>
          <a:p>
            <a:pPr indent="-127000" lvl="0" marL="91440" rtl="0" algn="l">
              <a:lnSpc>
                <a:spcPct val="90000"/>
              </a:lnSpc>
              <a:spcBef>
                <a:spcPts val="1400"/>
              </a:spcBef>
              <a:spcAft>
                <a:spcPts val="0"/>
              </a:spcAft>
              <a:buSzPts val="2000"/>
              <a:buChar char=" "/>
            </a:pPr>
            <a:r>
              <a:rPr b="0" lang="en-US"/>
              <a:t>Điều kiện upload thành công là:</a:t>
            </a:r>
            <a:endParaRPr/>
          </a:p>
          <a:p>
            <a:pPr indent="-182880" lvl="1" marL="384048" rtl="0" algn="l">
              <a:lnSpc>
                <a:spcPct val="90000"/>
              </a:lnSpc>
              <a:spcBef>
                <a:spcPts val="400"/>
              </a:spcBef>
              <a:spcAft>
                <a:spcPts val="0"/>
              </a:spcAft>
              <a:buSzPts val="1800"/>
              <a:buChar char="◦"/>
            </a:pPr>
            <a:r>
              <a:rPr lang="en-US"/>
              <a:t>Hình ảnh phải có định dạng .JPG.</a:t>
            </a:r>
            <a:endParaRPr/>
          </a:p>
          <a:p>
            <a:pPr indent="-182880" lvl="1" marL="384048" rtl="0" algn="l">
              <a:lnSpc>
                <a:spcPct val="90000"/>
              </a:lnSpc>
              <a:spcBef>
                <a:spcPts val="600"/>
              </a:spcBef>
              <a:spcAft>
                <a:spcPts val="0"/>
              </a:spcAft>
              <a:buSzPts val="1800"/>
              <a:buChar char="◦"/>
            </a:pPr>
            <a:r>
              <a:rPr lang="en-US"/>
              <a:t>Kích thước của file hình ảnh từ 32kb trở xuống.</a:t>
            </a:r>
            <a:endParaRPr/>
          </a:p>
          <a:p>
            <a:pPr indent="-182880" lvl="1" marL="384048" rtl="0" algn="l">
              <a:lnSpc>
                <a:spcPct val="90000"/>
              </a:lnSpc>
              <a:spcBef>
                <a:spcPts val="600"/>
              </a:spcBef>
              <a:spcAft>
                <a:spcPts val="0"/>
              </a:spcAft>
              <a:buSzPts val="1800"/>
              <a:buChar char="◦"/>
            </a:pPr>
            <a:r>
              <a:rPr lang="en-US"/>
              <a:t>Độ phân giải: 137*177.</a:t>
            </a:r>
            <a:endParaRPr/>
          </a:p>
          <a:p>
            <a:pPr indent="-127000" lvl="0" marL="91440" rtl="0" algn="l">
              <a:lnSpc>
                <a:spcPct val="90000"/>
              </a:lnSpc>
              <a:spcBef>
                <a:spcPts val="1600"/>
              </a:spcBef>
              <a:spcAft>
                <a:spcPts val="0"/>
              </a:spcAft>
              <a:buSzPts val="2000"/>
              <a:buChar char=" "/>
            </a:pPr>
            <a:r>
              <a:rPr b="0" lang="en-US"/>
              <a:t>Nếu có điều kiện nào không thỏa việc upload ảnh sẽ không thành công và hệ thống sẽ gửi thông báo tương ứng đến người dùng. Ngược lại hình sẽ được upload thành công.</a:t>
            </a:r>
            <a:endParaRPr/>
          </a:p>
        </p:txBody>
      </p:sp>
      <p:sp>
        <p:nvSpPr>
          <p:cNvPr id="527" name="Google Shape;527;p56"/>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pic>
        <p:nvPicPr>
          <p:cNvPr descr="https://images.viblo.asia/b6e486b7-fae9-4c58-9999-0150e07b17b3.png" id="528" name="Google Shape;528;p56"/>
          <p:cNvPicPr preferRelativeResize="0"/>
          <p:nvPr/>
        </p:nvPicPr>
        <p:blipFill rotWithShape="1">
          <a:blip r:embed="rId3">
            <a:alphaModFix/>
          </a:blip>
          <a:srcRect b="0" l="0" r="0" t="0"/>
          <a:stretch/>
        </p:blipFill>
        <p:spPr>
          <a:xfrm>
            <a:off x="792163" y="1520825"/>
            <a:ext cx="7235825" cy="13684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2400"/>
              <a:buFont typeface="Calibri"/>
              <a:buNone/>
            </a:pPr>
            <a:r>
              <a:rPr lang="en-US" sz="2400"/>
              <a:t>Từ các yêu cầu trên chúng ta có được bảng quyết định cho form upload ảnh như sau:</a:t>
            </a:r>
            <a:endParaRPr/>
          </a:p>
        </p:txBody>
      </p:sp>
      <p:graphicFrame>
        <p:nvGraphicFramePr>
          <p:cNvPr id="534" name="Google Shape;534;p57"/>
          <p:cNvGraphicFramePr/>
          <p:nvPr/>
        </p:nvGraphicFramePr>
        <p:xfrm>
          <a:off x="358775" y="1877188"/>
          <a:ext cx="3000000" cy="3000000"/>
        </p:xfrm>
        <a:graphic>
          <a:graphicData uri="http://schemas.openxmlformats.org/drawingml/2006/table">
            <a:tbl>
              <a:tblPr>
                <a:noFill/>
                <a:tableStyleId>{44C18A0E-6323-4B4E-B09A-28ABA5A0A67A}</a:tableStyleId>
              </a:tblPr>
              <a:tblGrid>
                <a:gridCol w="1404950"/>
                <a:gridCol w="863600"/>
                <a:gridCol w="865175"/>
                <a:gridCol w="863600"/>
                <a:gridCol w="863600"/>
                <a:gridCol w="865200"/>
                <a:gridCol w="863600"/>
                <a:gridCol w="863600"/>
                <a:gridCol w="863600"/>
              </a:tblGrid>
              <a:tr h="259125">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Điều kiện</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1</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2</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3</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4</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5</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6</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Trường hợp 8</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r>
              <a:tr h="578975">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Định dạng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.jpg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r>
              <a:tr h="458800">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Kích thước</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&lt;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&lt;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&gt;=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&gt;=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&lt;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&lt;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&gt;=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&gt;= 32 Kb</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r>
              <a:tr h="859400">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Độ phân giải</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Không phải 137*177</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r>
              <a:tr h="2541950">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Kết quả</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Upload ảnh thành công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"Độ phân giải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"Kích thước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"Kích thước và Độ phân giải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"Định dạng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"Định dạng và Độ phân giải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"Định dạng và Kích thước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Thông báo lỗi "Định dạng, Kích thước và Độ phân giải chưa đúng"</a:t>
                      </a:r>
                      <a:endParaRPr b="0" i="0" sz="1100" u="none" cap="none" strike="noStrike">
                        <a:solidFill>
                          <a:schemeClr val="dk1"/>
                        </a:solidFill>
                        <a:latin typeface="Calibri"/>
                        <a:ea typeface="Calibri"/>
                        <a:cs typeface="Calibri"/>
                        <a:sym typeface="Calibri"/>
                      </a:endParaRPr>
                    </a:p>
                  </a:txBody>
                  <a:tcPr marT="9050" marB="9050" marR="9050" marL="9050">
                    <a:lnL cap="flat" cmpd="sng" w="12700">
                      <a:solidFill>
                        <a:srgbClr val="D6D6D7"/>
                      </a:solidFill>
                      <a:prstDash val="solid"/>
                      <a:round/>
                      <a:headEnd len="sm" w="sm" type="none"/>
                      <a:tailEnd len="sm" w="sm" type="none"/>
                    </a:lnL>
                    <a:lnR cap="flat" cmpd="sng" w="12700">
                      <a:solidFill>
                        <a:srgbClr val="D6D6D7"/>
                      </a:solidFill>
                      <a:prstDash val="solid"/>
                      <a:round/>
                      <a:headEnd len="sm" w="sm" type="none"/>
                      <a:tailEnd len="sm" w="sm" type="none"/>
                    </a:lnR>
                    <a:lnT cap="flat" cmpd="sng" w="12700">
                      <a:solidFill>
                        <a:srgbClr val="D6D6D7"/>
                      </a:solidFill>
                      <a:prstDash val="solid"/>
                      <a:round/>
                      <a:headEnd len="sm" w="sm" type="none"/>
                      <a:tailEnd len="sm" w="sm" type="none"/>
                    </a:lnT>
                    <a:lnB cap="flat" cmpd="sng" w="12700">
                      <a:solidFill>
                        <a:srgbClr val="D6D6D7"/>
                      </a:solidFill>
                      <a:prstDash val="solid"/>
                      <a:round/>
                      <a:headEnd len="sm" w="sm" type="none"/>
                      <a:tailEnd len="sm" w="sm" type="none"/>
                    </a:lnB>
                    <a:solidFill>
                      <a:srgbClr val="FFFFFF"/>
                    </a:solidFill>
                  </a:tcPr>
                </a:tc>
              </a:tr>
            </a:tbl>
          </a:graphicData>
        </a:graphic>
      </p:graphicFrame>
      <p:sp>
        <p:nvSpPr>
          <p:cNvPr id="535" name="Google Shape;535;p57"/>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Bài tập 6: </a:t>
            </a:r>
            <a:r>
              <a:rPr b="0" lang="en-US"/>
              <a:t>Bài toán Đóng phí bảo hiểm xe hơi</a:t>
            </a:r>
            <a:endParaRPr/>
          </a:p>
        </p:txBody>
      </p:sp>
      <p:sp>
        <p:nvSpPr>
          <p:cNvPr id="541" name="Google Shape;541;p5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b="0" lang="en-US"/>
              <a:t>Xét đặc tả của một hệ thống đóng phí bảo hiểm xe hơi. Đối với nữ &lt; 65 tuổi, phí bảo hiểm là: 500$ </a:t>
            </a:r>
            <a:endParaRPr/>
          </a:p>
          <a:p>
            <a:pPr indent="-127000" lvl="0" marL="91440" rtl="0" algn="l">
              <a:lnSpc>
                <a:spcPct val="150000"/>
              </a:lnSpc>
              <a:spcBef>
                <a:spcPts val="1400"/>
              </a:spcBef>
              <a:spcAft>
                <a:spcPts val="0"/>
              </a:spcAft>
              <a:buSzPts val="2000"/>
              <a:buChar char=" "/>
            </a:pPr>
            <a:r>
              <a:rPr b="0" lang="en-US"/>
              <a:t>Đối với nam &lt; 25 tuổi, phí bảo hiểm là: 3000$ </a:t>
            </a:r>
            <a:endParaRPr/>
          </a:p>
          <a:p>
            <a:pPr indent="-127000" lvl="0" marL="91440" rtl="0" algn="l">
              <a:lnSpc>
                <a:spcPct val="150000"/>
              </a:lnSpc>
              <a:spcBef>
                <a:spcPts val="1400"/>
              </a:spcBef>
              <a:spcAft>
                <a:spcPts val="0"/>
              </a:spcAft>
              <a:buSzPts val="2000"/>
              <a:buChar char=" "/>
            </a:pPr>
            <a:r>
              <a:rPr b="0" lang="en-US"/>
              <a:t> Đối với nam từ 25 đến 64, phí bảo hiểm là: 1000$ •</a:t>
            </a:r>
            <a:endParaRPr/>
          </a:p>
          <a:p>
            <a:pPr indent="-127000" lvl="0" marL="91440" rtl="0" algn="l">
              <a:lnSpc>
                <a:spcPct val="150000"/>
              </a:lnSpc>
              <a:spcBef>
                <a:spcPts val="1400"/>
              </a:spcBef>
              <a:spcAft>
                <a:spcPts val="0"/>
              </a:spcAft>
              <a:buSzPts val="2000"/>
              <a:buChar char=" "/>
            </a:pPr>
            <a:r>
              <a:rPr b="0" lang="en-US"/>
              <a:t>Nếu tuổi từ 65 trở lên, phí bảo hiểm là: 1500$</a:t>
            </a:r>
            <a:endParaRPr/>
          </a:p>
          <a:p>
            <a:pPr indent="0" lvl="0" marL="91440" rtl="0" algn="l">
              <a:lnSpc>
                <a:spcPct val="150000"/>
              </a:lnSpc>
              <a:spcBef>
                <a:spcPts val="1400"/>
              </a:spcBef>
              <a:spcAft>
                <a:spcPts val="0"/>
              </a:spcAft>
              <a:buSzPts val="2000"/>
              <a:buNone/>
            </a:pPr>
            <a:r>
              <a:t/>
            </a:r>
            <a:endParaRPr b="0"/>
          </a:p>
        </p:txBody>
      </p:sp>
      <p:sp>
        <p:nvSpPr>
          <p:cNvPr id="542" name="Google Shape;542;p58"/>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Đáp án</a:t>
            </a:r>
            <a:endParaRPr/>
          </a:p>
        </p:txBody>
      </p:sp>
      <p:sp>
        <p:nvSpPr>
          <p:cNvPr id="550" name="Google Shape;550;p59"/>
          <p:cNvSpPr txBox="1"/>
          <p:nvPr>
            <p:ph idx="12" type="sldNum"/>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Noto Sans Symbols"/>
              <a:buNone/>
            </a:pPr>
            <a:fld id="{00000000-1234-1234-1234-123412341234}" type="slidenum">
              <a:rPr b="1" lang="en-US" sz="1200">
                <a:solidFill>
                  <a:schemeClr val="dk1"/>
                </a:solidFill>
                <a:latin typeface="Lucida Sans"/>
                <a:ea typeface="Lucida Sans"/>
                <a:cs typeface="Lucida Sans"/>
                <a:sym typeface="Lucida Sans"/>
              </a:rPr>
              <a:t>‹#›</a:t>
            </a:fld>
            <a:endParaRPr b="1" sz="1200">
              <a:solidFill>
                <a:schemeClr val="dk1"/>
              </a:solidFill>
              <a:latin typeface="Lucida Sans"/>
              <a:ea typeface="Lucida Sans"/>
              <a:cs typeface="Lucida Sans"/>
              <a:sym typeface="Lucida Sans"/>
            </a:endParaRPr>
          </a:p>
        </p:txBody>
      </p:sp>
      <p:pic>
        <p:nvPicPr>
          <p:cNvPr descr="3.1.png" id="551" name="Google Shape;551;p59"/>
          <p:cNvPicPr preferRelativeResize="0"/>
          <p:nvPr>
            <p:ph idx="1" type="body"/>
          </p:nvPr>
        </p:nvPicPr>
        <p:blipFill rotWithShape="1">
          <a:blip r:embed="rId3">
            <a:alphaModFix/>
          </a:blip>
          <a:srcRect b="0" l="0" r="0" t="0"/>
          <a:stretch/>
        </p:blipFill>
        <p:spPr>
          <a:xfrm>
            <a:off x="1254463" y="2183838"/>
            <a:ext cx="7056300" cy="295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Guidelines for Equivalence Class Partitioning</a:t>
            </a:r>
            <a:endParaRPr sz="4000"/>
          </a:p>
        </p:txBody>
      </p:sp>
      <p:sp>
        <p:nvSpPr>
          <p:cNvPr id="144" name="Google Shape;144;p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77800" lvl="0" marL="91440" rtl="0" algn="l">
              <a:lnSpc>
                <a:spcPct val="80000"/>
              </a:lnSpc>
              <a:spcBef>
                <a:spcPts val="0"/>
              </a:spcBef>
              <a:spcAft>
                <a:spcPts val="0"/>
              </a:spcAft>
              <a:buSzPts val="2800"/>
              <a:buFont typeface="Noto Sans Symbols"/>
              <a:buChar char="▪"/>
            </a:pPr>
            <a:r>
              <a:rPr lang="en-US" sz="2800"/>
              <a:t>An input condition specifies the number of valid values (Say N)  </a:t>
            </a:r>
            <a:endParaRPr/>
          </a:p>
          <a:p>
            <a:pPr indent="-182880" lvl="1" marL="384048" rtl="0" algn="l">
              <a:lnSpc>
                <a:spcPct val="80000"/>
              </a:lnSpc>
              <a:spcBef>
                <a:spcPts val="400"/>
              </a:spcBef>
              <a:spcAft>
                <a:spcPts val="0"/>
              </a:spcAft>
              <a:buSzPts val="2400"/>
              <a:buChar char="◦"/>
            </a:pPr>
            <a:r>
              <a:rPr lang="en-US" sz="2400">
                <a:solidFill>
                  <a:srgbClr val="0070C0"/>
                </a:solidFill>
              </a:rPr>
              <a:t>Create one equivalence class for the correct number of inputs</a:t>
            </a:r>
            <a:endParaRPr/>
          </a:p>
          <a:p>
            <a:pPr indent="-182880" lvl="1" marL="384048" rtl="0" algn="l">
              <a:lnSpc>
                <a:spcPct val="80000"/>
              </a:lnSpc>
              <a:spcBef>
                <a:spcPts val="600"/>
              </a:spcBef>
              <a:spcAft>
                <a:spcPts val="0"/>
              </a:spcAft>
              <a:buSzPts val="2400"/>
              <a:buChar char="◦"/>
            </a:pPr>
            <a:r>
              <a:rPr lang="en-US" sz="2400">
                <a:solidFill>
                  <a:srgbClr val="0070C0"/>
                </a:solidFill>
              </a:rPr>
              <a:t>two equivalence classes for invalid inputs – one for zero values and one for more than N values</a:t>
            </a:r>
            <a:endParaRPr/>
          </a:p>
          <a:p>
            <a:pPr indent="-177800" lvl="0" marL="91440" rtl="0" algn="l">
              <a:lnSpc>
                <a:spcPct val="80000"/>
              </a:lnSpc>
              <a:spcBef>
                <a:spcPts val="1600"/>
              </a:spcBef>
              <a:spcAft>
                <a:spcPts val="0"/>
              </a:spcAft>
              <a:buSzPts val="2800"/>
              <a:buFont typeface="Noto Sans Symbols"/>
              <a:buChar char="▪"/>
            </a:pPr>
            <a:r>
              <a:rPr lang="en-US" sz="2800"/>
              <a:t>An input condition specifies a “must be” value</a:t>
            </a:r>
            <a:endParaRPr/>
          </a:p>
          <a:p>
            <a:pPr indent="-182880" lvl="1" marL="384048" rtl="0" algn="l">
              <a:lnSpc>
                <a:spcPct val="80000"/>
              </a:lnSpc>
              <a:spcBef>
                <a:spcPts val="400"/>
              </a:spcBef>
              <a:spcAft>
                <a:spcPts val="0"/>
              </a:spcAft>
              <a:buSzPts val="2400"/>
              <a:buChar char="◦"/>
            </a:pPr>
            <a:r>
              <a:rPr lang="en-US" sz="2400">
                <a:solidFill>
                  <a:srgbClr val="0070C0"/>
                </a:solidFill>
              </a:rPr>
              <a:t>Create one equivalence class for a “must be” value, and </a:t>
            </a:r>
            <a:endParaRPr/>
          </a:p>
          <a:p>
            <a:pPr indent="-182880" lvl="1" marL="384048" rtl="0" algn="l">
              <a:lnSpc>
                <a:spcPct val="80000"/>
              </a:lnSpc>
              <a:spcBef>
                <a:spcPts val="600"/>
              </a:spcBef>
              <a:spcAft>
                <a:spcPts val="0"/>
              </a:spcAft>
              <a:buSzPts val="2400"/>
              <a:buChar char="◦"/>
            </a:pPr>
            <a:r>
              <a:rPr lang="en-US" sz="2400">
                <a:solidFill>
                  <a:srgbClr val="0070C0"/>
                </a:solidFill>
              </a:rPr>
              <a:t>one equivalence class for something that is not a “must be” value</a:t>
            </a:r>
            <a:endParaRPr/>
          </a:p>
          <a:p>
            <a:pPr indent="0" lvl="0" marL="91440" rtl="0" algn="l">
              <a:lnSpc>
                <a:spcPct val="90000"/>
              </a:lnSpc>
              <a:spcBef>
                <a:spcPts val="400"/>
              </a:spcBef>
              <a:spcAft>
                <a:spcPts val="0"/>
              </a:spcAft>
              <a:buSzPts val="3600"/>
              <a:buFont typeface="Noto Sans Symbols"/>
              <a:buNone/>
            </a:pPr>
            <a:r>
              <a:t/>
            </a:r>
            <a:endParaRPr sz="3600"/>
          </a:p>
        </p:txBody>
      </p:sp>
      <p:sp>
        <p:nvSpPr>
          <p:cNvPr id="145" name="Google Shape;145;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THE END</a:t>
            </a:r>
            <a:endParaRPr/>
          </a:p>
        </p:txBody>
      </p:sp>
      <p:sp>
        <p:nvSpPr>
          <p:cNvPr id="557" name="Google Shape;557;p6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558" name="Google Shape;558;p6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Identification of Test Cases</a:t>
            </a:r>
            <a:endParaRPr sz="4400"/>
          </a:p>
        </p:txBody>
      </p:sp>
      <p:sp>
        <p:nvSpPr>
          <p:cNvPr id="151" name="Google Shape;151;p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800"/>
              <a:buFont typeface="Calibri"/>
              <a:buNone/>
            </a:pPr>
            <a:r>
              <a:rPr b="1" lang="en-US" sz="2800"/>
              <a:t>Test cases for each equivalence class can be identified by:</a:t>
            </a:r>
            <a:endParaRPr b="1" sz="2800"/>
          </a:p>
          <a:p>
            <a:pPr indent="-182880" lvl="1" marL="384048" rtl="0" algn="l">
              <a:lnSpc>
                <a:spcPct val="90000"/>
              </a:lnSpc>
              <a:spcBef>
                <a:spcPts val="400"/>
              </a:spcBef>
              <a:spcAft>
                <a:spcPts val="0"/>
              </a:spcAft>
              <a:buSzPts val="2400"/>
              <a:buFont typeface="Arial"/>
              <a:buChar char="•"/>
            </a:pPr>
            <a:r>
              <a:rPr lang="en-US" sz="2400">
                <a:solidFill>
                  <a:srgbClr val="0070C0"/>
                </a:solidFill>
              </a:rPr>
              <a:t>Assign a unique number to each equivalence class</a:t>
            </a:r>
            <a:endParaRPr sz="2400">
              <a:solidFill>
                <a:srgbClr val="0070C0"/>
              </a:solidFill>
            </a:endParaRPr>
          </a:p>
          <a:p>
            <a:pPr indent="-182880" lvl="1" marL="384048" rtl="0" algn="l">
              <a:lnSpc>
                <a:spcPct val="90000"/>
              </a:lnSpc>
              <a:spcBef>
                <a:spcPts val="600"/>
              </a:spcBef>
              <a:spcAft>
                <a:spcPts val="0"/>
              </a:spcAft>
              <a:buSzPts val="2400"/>
              <a:buFont typeface="Arial"/>
              <a:buChar char="•"/>
            </a:pPr>
            <a:r>
              <a:rPr lang="en-US" sz="2400">
                <a:solidFill>
                  <a:srgbClr val="0070C0"/>
                </a:solidFill>
              </a:rPr>
              <a:t>For each equivalence class with valid input that has not been covered by test cases yet, write a new test case covering as many uncovered equivalence classes as possible</a:t>
            </a:r>
            <a:endParaRPr sz="2400">
              <a:solidFill>
                <a:srgbClr val="0070C0"/>
              </a:solidFill>
            </a:endParaRPr>
          </a:p>
          <a:p>
            <a:pPr indent="-182880" lvl="1" marL="384048" rtl="0" algn="l">
              <a:lnSpc>
                <a:spcPct val="90000"/>
              </a:lnSpc>
              <a:spcBef>
                <a:spcPts val="600"/>
              </a:spcBef>
              <a:spcAft>
                <a:spcPts val="0"/>
              </a:spcAft>
              <a:buSzPts val="2400"/>
              <a:buFont typeface="Arial"/>
              <a:buChar char="•"/>
            </a:pPr>
            <a:r>
              <a:rPr lang="en-US" sz="2400">
                <a:solidFill>
                  <a:srgbClr val="0070C0"/>
                </a:solidFill>
              </a:rPr>
              <a:t>For each equivalence class with invalid input that has not been covered by test cases, write a new test case that covers one and only one of the uncovered equivalence classes</a:t>
            </a:r>
            <a:endParaRPr/>
          </a:p>
          <a:p>
            <a:pPr indent="0" lvl="0" marL="91440" rtl="0" algn="l">
              <a:lnSpc>
                <a:spcPct val="90000"/>
              </a:lnSpc>
              <a:spcBef>
                <a:spcPts val="1600"/>
              </a:spcBef>
              <a:spcAft>
                <a:spcPts val="0"/>
              </a:spcAft>
              <a:buSzPts val="2400"/>
              <a:buNone/>
            </a:pPr>
            <a:r>
              <a:t/>
            </a:r>
            <a:endParaRPr sz="2400"/>
          </a:p>
        </p:txBody>
      </p:sp>
      <p:sp>
        <p:nvSpPr>
          <p:cNvPr id="152" name="Google Shape;152;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158" name="Google Shape;158;p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fontScale="92500"/>
          </a:bodyPr>
          <a:lstStyle/>
          <a:p>
            <a:pPr indent="-164465" lvl="0" marL="91440" rtl="0" algn="l">
              <a:lnSpc>
                <a:spcPct val="90000"/>
              </a:lnSpc>
              <a:spcBef>
                <a:spcPts val="0"/>
              </a:spcBef>
              <a:spcAft>
                <a:spcPts val="0"/>
              </a:spcAft>
              <a:buSzPct val="100000"/>
              <a:buFont typeface="Noto Sans Symbols"/>
              <a:buChar char="▪"/>
            </a:pPr>
            <a:r>
              <a:rPr b="1" lang="en-US" sz="2800"/>
              <a:t>Adjusted Gross Income. </a:t>
            </a:r>
            <a:r>
              <a:rPr lang="en-US" sz="2800"/>
              <a:t>Consider a software system that computes income tax based on adjusted gross income (AGI) according to the following rules:</a:t>
            </a:r>
            <a:endParaRPr/>
          </a:p>
          <a:p>
            <a:pPr indent="-182880" lvl="1" marL="384048" rtl="0" algn="l">
              <a:lnSpc>
                <a:spcPct val="90000"/>
              </a:lnSpc>
              <a:spcBef>
                <a:spcPts val="400"/>
              </a:spcBef>
              <a:spcAft>
                <a:spcPts val="0"/>
              </a:spcAft>
              <a:buSzPct val="100000"/>
              <a:buFont typeface="Arial"/>
              <a:buChar char="•"/>
            </a:pPr>
            <a:r>
              <a:rPr lang="en-US" sz="2600">
                <a:solidFill>
                  <a:srgbClr val="0070C0"/>
                </a:solidFill>
              </a:rPr>
              <a:t>If AGI is between $1 and $29,500, the tax due is 22% of AGI.</a:t>
            </a:r>
            <a:endParaRPr/>
          </a:p>
          <a:p>
            <a:pPr indent="-182880" lvl="1" marL="384048" rtl="0" algn="l">
              <a:lnSpc>
                <a:spcPct val="90000"/>
              </a:lnSpc>
              <a:spcBef>
                <a:spcPts val="600"/>
              </a:spcBef>
              <a:spcAft>
                <a:spcPts val="0"/>
              </a:spcAft>
              <a:buSzPct val="100000"/>
              <a:buFont typeface="Arial"/>
              <a:buChar char="•"/>
            </a:pPr>
            <a:r>
              <a:rPr lang="en-US" sz="2600">
                <a:solidFill>
                  <a:srgbClr val="0070C0"/>
                </a:solidFill>
              </a:rPr>
              <a:t>If AGI is between $29,501 and $58,500, the tax due is 27% of AGI.</a:t>
            </a:r>
            <a:endParaRPr/>
          </a:p>
          <a:p>
            <a:pPr indent="-182880" lvl="1" marL="384048" rtl="0" algn="l">
              <a:lnSpc>
                <a:spcPct val="90000"/>
              </a:lnSpc>
              <a:spcBef>
                <a:spcPts val="600"/>
              </a:spcBef>
              <a:spcAft>
                <a:spcPts val="0"/>
              </a:spcAft>
              <a:buSzPct val="100000"/>
              <a:buFont typeface="Arial"/>
              <a:buChar char="•"/>
            </a:pPr>
            <a:r>
              <a:rPr lang="en-US" sz="2400">
                <a:solidFill>
                  <a:srgbClr val="0070C0"/>
                </a:solidFill>
              </a:rPr>
              <a:t>If AGI is between $58,501 and $100 </a:t>
            </a:r>
            <a:r>
              <a:rPr lang="en-US" sz="2400">
                <a:solidFill>
                  <a:srgbClr val="0070C0"/>
                </a:solidFill>
              </a:rPr>
              <a:t>billion</a:t>
            </a:r>
            <a:r>
              <a:rPr lang="en-US" sz="2400">
                <a:solidFill>
                  <a:srgbClr val="0070C0"/>
                </a:solidFill>
              </a:rPr>
              <a:t>, the tax due is 36% of AGI</a:t>
            </a:r>
            <a:r>
              <a:rPr lang="en-US" sz="3600">
                <a:solidFill>
                  <a:srgbClr val="0070C0"/>
                </a:solidFill>
              </a:rPr>
              <a:t> </a:t>
            </a:r>
            <a:br>
              <a:rPr lang="en-US" sz="3600">
                <a:solidFill>
                  <a:srgbClr val="0070C0"/>
                </a:solidFill>
              </a:rPr>
            </a:br>
            <a:endParaRPr sz="3200">
              <a:solidFill>
                <a:srgbClr val="0070C0"/>
              </a:solidFill>
            </a:endParaRPr>
          </a:p>
        </p:txBody>
      </p:sp>
      <p:sp>
        <p:nvSpPr>
          <p:cNvPr id="159" name="Google Shape;159;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a:t>
            </a:r>
            <a:endParaRPr/>
          </a:p>
        </p:txBody>
      </p:sp>
      <p:sp>
        <p:nvSpPr>
          <p:cNvPr id="165" name="Google Shape;165;p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Font typeface="Noto Sans Symbols"/>
              <a:buChar char="▪"/>
            </a:pPr>
            <a:r>
              <a:rPr lang="en-US" sz="2400"/>
              <a:t>In this case, the input domain is from $1 to $100 billion. There are three input conditions in the example:</a:t>
            </a:r>
            <a:r>
              <a:rPr lang="en-US" sz="3600"/>
              <a:t> </a:t>
            </a:r>
            <a:endParaRPr sz="3600"/>
          </a:p>
          <a:p>
            <a:pPr indent="0" lvl="0" marL="91440" rtl="0" algn="l">
              <a:lnSpc>
                <a:spcPct val="90000"/>
              </a:lnSpc>
              <a:spcBef>
                <a:spcPts val="200"/>
              </a:spcBef>
              <a:spcAft>
                <a:spcPts val="0"/>
              </a:spcAft>
              <a:buSzPts val="3600"/>
              <a:buFont typeface="Noto Sans Symbols"/>
              <a:buNone/>
            </a:pPr>
            <a:r>
              <a:t/>
            </a:r>
            <a:endParaRPr sz="3600"/>
          </a:p>
          <a:p>
            <a:pPr indent="0" lvl="0" marL="91440" rtl="0" algn="l">
              <a:lnSpc>
                <a:spcPct val="90000"/>
              </a:lnSpc>
              <a:spcBef>
                <a:spcPts val="200"/>
              </a:spcBef>
              <a:spcAft>
                <a:spcPts val="0"/>
              </a:spcAft>
              <a:buSzPts val="3600"/>
              <a:buFont typeface="Noto Sans Symbols"/>
              <a:buNone/>
            </a:pPr>
            <a:r>
              <a:t/>
            </a:r>
            <a:endParaRPr sz="3600"/>
          </a:p>
          <a:p>
            <a:pPr indent="0" lvl="0" marL="91440" rtl="0" algn="l">
              <a:lnSpc>
                <a:spcPct val="90000"/>
              </a:lnSpc>
              <a:spcBef>
                <a:spcPts val="200"/>
              </a:spcBef>
              <a:spcAft>
                <a:spcPts val="0"/>
              </a:spcAft>
              <a:buSzPts val="2000"/>
              <a:buFont typeface="Noto Sans Symbols"/>
              <a:buNone/>
            </a:pPr>
            <a:r>
              <a:t/>
            </a:r>
            <a:endParaRPr/>
          </a:p>
          <a:p>
            <a:pPr indent="-152400" lvl="0" marL="91440" rtl="0" algn="l">
              <a:lnSpc>
                <a:spcPct val="90000"/>
              </a:lnSpc>
              <a:spcBef>
                <a:spcPts val="200"/>
              </a:spcBef>
              <a:spcAft>
                <a:spcPts val="0"/>
              </a:spcAft>
              <a:buSzPts val="2400"/>
              <a:buFont typeface="Noto Sans Symbols"/>
              <a:buChar char="▪"/>
            </a:pPr>
            <a:r>
              <a:rPr lang="en-US" sz="2400"/>
              <a:t>First we consider condition 1, namely, $1 ≤ AGI ≤ $29,500, to derive two ECs:</a:t>
            </a:r>
            <a:r>
              <a:rPr lang="en-US" sz="4000"/>
              <a:t> </a:t>
            </a:r>
            <a:br>
              <a:rPr lang="en-US" sz="4000"/>
            </a:br>
            <a:br>
              <a:rPr lang="en-US" sz="3600"/>
            </a:br>
            <a:endParaRPr sz="3600">
              <a:solidFill>
                <a:srgbClr val="0070C0"/>
              </a:solidFill>
            </a:endParaRPr>
          </a:p>
        </p:txBody>
      </p:sp>
      <p:sp>
        <p:nvSpPr>
          <p:cNvPr id="166" name="Google Shape;166;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9"/>
          <p:cNvPicPr preferRelativeResize="0"/>
          <p:nvPr/>
        </p:nvPicPr>
        <p:blipFill rotWithShape="1">
          <a:blip r:embed="rId3">
            <a:alphaModFix/>
          </a:blip>
          <a:srcRect b="0" l="0" r="0" t="0"/>
          <a:stretch/>
        </p:blipFill>
        <p:spPr>
          <a:xfrm>
            <a:off x="2739825" y="2708846"/>
            <a:ext cx="3571034" cy="1190345"/>
          </a:xfrm>
          <a:prstGeom prst="rect">
            <a:avLst/>
          </a:prstGeom>
          <a:noFill/>
          <a:ln>
            <a:noFill/>
          </a:ln>
        </p:spPr>
      </p:pic>
      <p:pic>
        <p:nvPicPr>
          <p:cNvPr id="168" name="Google Shape;168;p9"/>
          <p:cNvPicPr preferRelativeResize="0"/>
          <p:nvPr/>
        </p:nvPicPr>
        <p:blipFill rotWithShape="1">
          <a:blip r:embed="rId4">
            <a:alphaModFix/>
          </a:blip>
          <a:srcRect b="0" l="0" r="0" t="0"/>
          <a:stretch/>
        </p:blipFill>
        <p:spPr>
          <a:xfrm>
            <a:off x="2880358" y="5135739"/>
            <a:ext cx="4060088" cy="812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2021-07-03T03:13:45Z</dcterms:created>
  <dc:creator>Admin</dc:creator>
</cp:coreProperties>
</file>