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2"/>
  </p:notesMasterIdLst>
  <p:sldIdLst>
    <p:sldId id="257" r:id="rId2"/>
    <p:sldId id="258" r:id="rId3"/>
    <p:sldId id="260" r:id="rId4"/>
    <p:sldId id="372" r:id="rId5"/>
    <p:sldId id="373" r:id="rId6"/>
    <p:sldId id="340" r:id="rId7"/>
    <p:sldId id="342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44" r:id="rId22"/>
    <p:sldId id="316" r:id="rId23"/>
    <p:sldId id="367" r:id="rId24"/>
    <p:sldId id="368" r:id="rId25"/>
    <p:sldId id="369" r:id="rId26"/>
    <p:sldId id="370" r:id="rId27"/>
    <p:sldId id="350" r:id="rId28"/>
    <p:sldId id="371" r:id="rId29"/>
    <p:sldId id="374" r:id="rId30"/>
    <p:sldId id="281" r:id="rId31"/>
  </p:sldIdLst>
  <p:sldSz cx="9144000" cy="5143500" type="screen16x9"/>
  <p:notesSz cx="6858000" cy="9144000"/>
  <p:embeddedFontLs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99CC"/>
    <a:srgbClr val="0066FF"/>
    <a:srgbClr val="3333FF"/>
    <a:srgbClr val="0000FF"/>
    <a:srgbClr val="33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2C3BC4-A7D9-47BA-ABEE-CF5E77D1F44D}">
  <a:tblStyle styleId="{A62C3BC4-A7D9-47BA-ABEE-CF5E77D1F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7" autoAdjust="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68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78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0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70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9fa940987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9fa940987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0" r:id="rId4"/>
    <p:sldLayoutId id="2147483663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" TargetMode="External"/><Relationship Id="rId2" Type="http://schemas.openxmlformats.org/officeDocument/2006/relationships/hyperlink" Target="https://dart.dev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6;p30"/>
          <p:cNvSpPr txBox="1">
            <a:spLocks/>
          </p:cNvSpPr>
          <p:nvPr/>
        </p:nvSpPr>
        <p:spPr>
          <a:xfrm>
            <a:off x="871869" y="82419"/>
            <a:ext cx="7669619" cy="978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Font typeface="Barlow"/>
              <a:buNone/>
            </a:pPr>
            <a:r>
              <a:rPr lang="vi-VN" sz="2000" b="1" dirty="0" smtClean="0">
                <a:solidFill>
                  <a:schemeClr val="tx1"/>
                </a:solidFill>
                <a:latin typeface="+mn-lt"/>
              </a:rPr>
              <a:t>TRƯỜNG ĐẠI HỌC TÀI NGUYÊN VÀ MÔI TRƯỜNG TPHCM</a:t>
            </a:r>
          </a:p>
          <a:p>
            <a:pPr marL="0" indent="0" algn="ctr">
              <a:lnSpc>
                <a:spcPct val="150000"/>
              </a:lnSpc>
              <a:buFont typeface="Barlow"/>
              <a:buNone/>
            </a:pPr>
            <a:r>
              <a:rPr lang="vi-VN" sz="2000" b="1" dirty="0" smtClean="0">
                <a:solidFill>
                  <a:schemeClr val="tx1"/>
                </a:solidFill>
                <a:latin typeface="+mn-lt"/>
              </a:rPr>
              <a:t>KHOA: HỆ THỐNG THÔNG TIN VÀ VIỄN THÁM</a:t>
            </a:r>
            <a:endParaRPr lang="vi-VN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8103" y="988800"/>
            <a:ext cx="515324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1800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3" y="82419"/>
            <a:ext cx="857214" cy="85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17202" y="2426873"/>
            <a:ext cx="13858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i="1" u="sng" dirty="0" smtClean="0"/>
              <a:t>ĐỀ TÀI:</a:t>
            </a:r>
          </a:p>
          <a:p>
            <a:pPr algn="just"/>
            <a:endParaRPr lang="en-US" sz="2800" b="1" i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941" y="1367043"/>
            <a:ext cx="7507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 smtClean="0"/>
              <a:t>BÁO CÁO ĐỒ ÁN MÔN HỌC: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/>
              <a:t>CÔNG NGHỆ LẬP TRÌNH ĐA NỀN TẢNG CHO ỨNG DỤNG DI ĐỘNG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38388" y="3039730"/>
            <a:ext cx="6936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LẬP TRÌNH ỨNG DỤNG “TÊN TIẾNG ANH CỦA BẠN LÀ GÌ ?”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9238" y="4493465"/>
            <a:ext cx="388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GVHD: </a:t>
            </a:r>
            <a:r>
              <a:rPr lang="en-US" sz="1800" dirty="0" err="1" smtClean="0">
                <a:latin typeface="+mn-lt"/>
              </a:rPr>
              <a:t>ThS.Nguyễn</a:t>
            </a:r>
            <a:r>
              <a:rPr lang="en-US" sz="1800" dirty="0" smtClean="0">
                <a:latin typeface="+mn-lt"/>
              </a:rPr>
              <a:t> Thanh </a:t>
            </a:r>
            <a:r>
              <a:rPr lang="en-US" sz="1800" dirty="0" err="1" smtClean="0">
                <a:latin typeface="+mn-lt"/>
              </a:rPr>
              <a:t>Truyền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81" y="276019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1.Một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widget </a:t>
            </a:r>
            <a:r>
              <a:rPr lang="en-US" dirty="0" err="1" smtClean="0">
                <a:latin typeface="+mj-lt"/>
              </a:rPr>
              <a:t>quan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3665" y="1245889"/>
            <a:ext cx="2423621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Widget </a:t>
            </a:r>
            <a:r>
              <a:rPr lang="en-US" sz="1800" dirty="0" err="1" smtClean="0">
                <a:solidFill>
                  <a:schemeClr val="tx1"/>
                </a:solidFill>
              </a:rPr>
              <a:t>chứa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nội</a:t>
            </a:r>
            <a:r>
              <a:rPr lang="en-US" sz="1800" dirty="0" smtClean="0">
                <a:solidFill>
                  <a:schemeClr val="tx1"/>
                </a:solidFill>
              </a:rPr>
              <a:t> dung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126" y="3214686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Container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82364" y="3214686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Center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46920" y="3214686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ListView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11476" y="3214686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Grid 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9" idx="2"/>
          </p:cNvCxnSpPr>
          <p:nvPr/>
        </p:nvCxnSpPr>
        <p:spPr>
          <a:xfrm flipH="1">
            <a:off x="4625475" y="2031702"/>
            <a:ext cx="1" cy="4043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50181" y="2436019"/>
            <a:ext cx="639891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450181" y="2436019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13665" y="2436019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2" idx="0"/>
          </p:cNvCxnSpPr>
          <p:nvPr/>
        </p:nvCxnSpPr>
        <p:spPr>
          <a:xfrm>
            <a:off x="5684538" y="2436019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3" idx="0"/>
          </p:cNvCxnSpPr>
          <p:nvPr/>
        </p:nvCxnSpPr>
        <p:spPr>
          <a:xfrm>
            <a:off x="7849094" y="2436019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81" y="361744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1.Một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widget </a:t>
            </a:r>
            <a:r>
              <a:rPr lang="en-US" dirty="0" err="1" smtClean="0">
                <a:latin typeface="+mj-lt"/>
              </a:rPr>
              <a:t>quan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3665" y="1245889"/>
            <a:ext cx="2423621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Widget </a:t>
            </a:r>
            <a:r>
              <a:rPr lang="en-US" sz="1800" dirty="0" err="1" smtClean="0">
                <a:solidFill>
                  <a:schemeClr val="tx1"/>
                </a:solidFill>
              </a:rPr>
              <a:t>chứa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nội</a:t>
            </a:r>
            <a:r>
              <a:rPr lang="en-US" sz="1800" dirty="0" smtClean="0">
                <a:solidFill>
                  <a:schemeClr val="tx1"/>
                </a:solidFill>
              </a:rPr>
              <a:t> dung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126" y="3214686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TableData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82364" y="3214686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Text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46920" y="3214686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Image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11476" y="3214686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Icon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 flipH="1">
            <a:off x="4625475" y="2031702"/>
            <a:ext cx="1" cy="4043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0181" y="2436019"/>
            <a:ext cx="639891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50181" y="2436019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13665" y="2436019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>
            <a:off x="5684538" y="2436019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0"/>
          </p:cNvCxnSpPr>
          <p:nvPr/>
        </p:nvCxnSpPr>
        <p:spPr>
          <a:xfrm>
            <a:off x="7849094" y="2436019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2" y="210191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1.Một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widget </a:t>
            </a:r>
            <a:r>
              <a:rPr lang="en-US" dirty="0" err="1" smtClean="0">
                <a:latin typeface="+mj-lt"/>
              </a:rPr>
              <a:t>quan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3672" y="1338757"/>
            <a:ext cx="2423621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Widget </a:t>
            </a:r>
            <a:r>
              <a:rPr lang="en-US" sz="1800" dirty="0" err="1" smtClean="0">
                <a:solidFill>
                  <a:schemeClr val="tx1"/>
                </a:solidFill>
              </a:rPr>
              <a:t>nhận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đầu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vào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của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người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dùng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6629" y="3295399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TextField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0674" y="3314700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GestureDetector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80597" y="3307554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Button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 flipH="1">
            <a:off x="4675482" y="2124570"/>
            <a:ext cx="1" cy="4043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79278" y="2546050"/>
            <a:ext cx="5418027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79278" y="2546050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75482" y="2528886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86082" y="2528886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275" y="297450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1.Một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widget </a:t>
            </a:r>
            <a:r>
              <a:rPr lang="en-US" dirty="0" err="1" smtClean="0">
                <a:latin typeface="+mj-lt"/>
              </a:rPr>
              <a:t>quan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3672" y="1338757"/>
            <a:ext cx="2423621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Button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710" y="3314700"/>
            <a:ext cx="1772328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Flat Button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5642" y="3314700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Raised Button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5482" y="3314700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Floating Button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9" idx="2"/>
          </p:cNvCxnSpPr>
          <p:nvPr/>
        </p:nvCxnSpPr>
        <p:spPr>
          <a:xfrm flipH="1">
            <a:off x="4675482" y="2124570"/>
            <a:ext cx="1" cy="4043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35881" y="2528887"/>
            <a:ext cx="663654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36352" y="2536033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63672" y="2536033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41258" y="2536033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22937" y="3314700"/>
            <a:ext cx="1885293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Drop Down Button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972425" y="2536033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78" y="206111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1.Một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widget </a:t>
            </a:r>
            <a:r>
              <a:rPr lang="en-US" dirty="0" err="1" smtClean="0">
                <a:latin typeface="+mj-lt"/>
              </a:rPr>
              <a:t>quan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3672" y="1338757"/>
            <a:ext cx="2423621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Button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710" y="3314700"/>
            <a:ext cx="1772328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Icon Button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5642" y="3314700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PopupMenu</a:t>
            </a:r>
            <a:r>
              <a:rPr lang="en-US" sz="1800" dirty="0" smtClean="0">
                <a:solidFill>
                  <a:schemeClr val="tx1"/>
                </a:solidFill>
              </a:rPr>
              <a:t> Button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5482" y="3314700"/>
            <a:ext cx="1875236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Outline Button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9" idx="2"/>
          </p:cNvCxnSpPr>
          <p:nvPr/>
        </p:nvCxnSpPr>
        <p:spPr>
          <a:xfrm flipH="1">
            <a:off x="4675482" y="2124570"/>
            <a:ext cx="1" cy="4043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35881" y="2528887"/>
            <a:ext cx="663654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36352" y="2536033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63672" y="2536033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41258" y="2536033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22937" y="3314700"/>
            <a:ext cx="1885293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RawMaterial</a:t>
            </a:r>
            <a:r>
              <a:rPr lang="en-US" sz="1800" dirty="0" smtClean="0">
                <a:solidFill>
                  <a:schemeClr val="tx1"/>
                </a:solidFill>
              </a:rPr>
              <a:t> Button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72425" y="2536033"/>
            <a:ext cx="0" cy="7786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94" y="240300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2.Các </a:t>
            </a:r>
            <a:r>
              <a:rPr lang="en-US" dirty="0" err="1" smtClean="0">
                <a:latin typeface="+mj-lt"/>
              </a:rPr>
              <a:t>loại</a:t>
            </a:r>
            <a:r>
              <a:rPr lang="en-US" dirty="0" smtClean="0">
                <a:latin typeface="+mj-lt"/>
              </a:rPr>
              <a:t> widget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7954" y="1388764"/>
            <a:ext cx="2423621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Phân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loại</a:t>
            </a:r>
            <a:r>
              <a:rPr lang="en-US" sz="1800" dirty="0" smtClean="0">
                <a:solidFill>
                  <a:schemeClr val="tx1"/>
                </a:solidFill>
              </a:rPr>
              <a:t> widget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3273" y="3107532"/>
            <a:ext cx="1772328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Stateless widget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21266" y="2173859"/>
            <a:ext cx="571400" cy="9343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86429" y="2174577"/>
            <a:ext cx="642859" cy="9329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86429" y="3107532"/>
            <a:ext cx="1772328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Stateful</a:t>
            </a:r>
            <a:r>
              <a:rPr lang="en-US" sz="1800" dirty="0" smtClean="0">
                <a:solidFill>
                  <a:schemeClr val="tx1"/>
                </a:solidFill>
              </a:rPr>
              <a:t> widget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68" y="290306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Stateless widget</a:t>
            </a:r>
            <a:endParaRPr lang="en-US" dirty="0"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44" y="922019"/>
            <a:ext cx="3532732" cy="369284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6" y="922019"/>
            <a:ext cx="3550444" cy="36928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72013" y="1607345"/>
            <a:ext cx="2978944" cy="500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7288" y="2607470"/>
            <a:ext cx="2978944" cy="471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056" y="304593"/>
            <a:ext cx="7708200" cy="572700"/>
          </a:xfrm>
        </p:spPr>
        <p:txBody>
          <a:bodyPr/>
          <a:lstStyle/>
          <a:p>
            <a:pPr algn="l"/>
            <a:r>
              <a:rPr lang="en-US" dirty="0" err="1" smtClean="0">
                <a:latin typeface="+mj-lt"/>
              </a:rPr>
              <a:t>Stateful</a:t>
            </a:r>
            <a:r>
              <a:rPr lang="en-US" dirty="0" smtClean="0">
                <a:latin typeface="+mj-lt"/>
              </a:rPr>
              <a:t> widget</a:t>
            </a:r>
            <a:endParaRPr lang="en-US" dirty="0"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79" y="1097278"/>
            <a:ext cx="3556577" cy="348186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4" y="1097277"/>
            <a:ext cx="3411195" cy="34818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2025" y="1164431"/>
            <a:ext cx="2543175" cy="485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3018" y="1985962"/>
            <a:ext cx="3479007" cy="435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19" y="83137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3.Bố </a:t>
            </a:r>
            <a:r>
              <a:rPr lang="en-US" dirty="0" err="1" smtClean="0">
                <a:latin typeface="+mj-lt"/>
              </a:rPr>
              <a:t>cục</a:t>
            </a:r>
            <a:r>
              <a:rPr lang="en-US" dirty="0" smtClean="0">
                <a:latin typeface="+mj-lt"/>
              </a:rPr>
              <a:t> widget</a:t>
            </a:r>
            <a:endParaRPr lang="en-US" dirty="0"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80" y="737711"/>
            <a:ext cx="5943600" cy="56245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13" y="1393031"/>
            <a:ext cx="4525567" cy="34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25" y="276019"/>
            <a:ext cx="7708200" cy="572700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3.Bố </a:t>
            </a:r>
            <a:r>
              <a:rPr lang="en-US" dirty="0" err="1" smtClean="0">
                <a:latin typeface="+mj-lt"/>
              </a:rPr>
              <a:t>cục</a:t>
            </a:r>
            <a:r>
              <a:rPr lang="en-US" dirty="0" smtClean="0">
                <a:latin typeface="+mj-lt"/>
              </a:rPr>
              <a:t> widget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7954" y="1388764"/>
            <a:ext cx="2423621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Các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loại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bố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cục</a:t>
            </a:r>
            <a:r>
              <a:rPr lang="en-US" sz="1800" dirty="0" smtClean="0">
                <a:solidFill>
                  <a:schemeClr val="tx1"/>
                </a:solidFill>
              </a:rPr>
              <a:t> widget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3273" y="3107532"/>
            <a:ext cx="1772328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Widget </a:t>
            </a:r>
            <a:r>
              <a:rPr lang="en-US" sz="1800" dirty="0" err="1" smtClean="0">
                <a:solidFill>
                  <a:schemeClr val="tx1"/>
                </a:solidFill>
              </a:rPr>
              <a:t>đơn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21266" y="2173859"/>
            <a:ext cx="571400" cy="9343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86429" y="2174577"/>
            <a:ext cx="642859" cy="9329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86429" y="3107532"/>
            <a:ext cx="1772328" cy="78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Widget </a:t>
            </a:r>
            <a:r>
              <a:rPr lang="en-US" sz="1800" dirty="0" err="1" smtClean="0">
                <a:solidFill>
                  <a:schemeClr val="tx1"/>
                </a:solidFill>
              </a:rPr>
              <a:t>đa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637150" y="14789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NỘI DUNG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104557" y="1703288"/>
            <a:ext cx="228005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Tổng quan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482046" y="14490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20199" y="1597059"/>
            <a:ext cx="2591753" cy="64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Cơ sở lý thuyết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537164" y="14490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123406" y="2902599"/>
            <a:ext cx="2278026" cy="628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Phương pháp thực hiện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630006" y="274318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57280" y="3022033"/>
            <a:ext cx="251759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Cài đặt thử nghiệm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56724" y="274318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69" y="268875"/>
            <a:ext cx="4118519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3.Bố </a:t>
            </a:r>
            <a:r>
              <a:rPr lang="en-US" dirty="0" err="1" smtClean="0">
                <a:latin typeface="+mj-lt"/>
              </a:rPr>
              <a:t>cục</a:t>
            </a:r>
            <a:r>
              <a:rPr lang="en-US" dirty="0" smtClean="0">
                <a:latin typeface="+mj-lt"/>
              </a:rPr>
              <a:t> widget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875" y="3557588"/>
            <a:ext cx="1800225" cy="97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Chọn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bố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cục</a:t>
            </a:r>
            <a:r>
              <a:rPr lang="en-US" sz="1800" dirty="0" smtClean="0">
                <a:solidFill>
                  <a:schemeClr val="tx1"/>
                </a:solidFill>
              </a:rPr>
              <a:t> widget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4159" y="2528888"/>
            <a:ext cx="1800225" cy="97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Tạo</a:t>
            </a:r>
            <a:r>
              <a:rPr lang="en-US" sz="1800" dirty="0" smtClean="0">
                <a:solidFill>
                  <a:schemeClr val="tx1"/>
                </a:solidFill>
              </a:rPr>
              <a:t> 1 widget </a:t>
            </a:r>
            <a:r>
              <a:rPr lang="en-US" sz="1800" dirty="0" err="1" smtClean="0">
                <a:solidFill>
                  <a:schemeClr val="tx1"/>
                </a:solidFill>
              </a:rPr>
              <a:t>hiển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thị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91559" y="1550194"/>
            <a:ext cx="1800225" cy="97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Thêm</a:t>
            </a:r>
            <a:r>
              <a:rPr lang="en-US" sz="1800" dirty="0" smtClean="0">
                <a:solidFill>
                  <a:schemeClr val="tx1"/>
                </a:solidFill>
              </a:rPr>
              <a:t> widget </a:t>
            </a:r>
            <a:r>
              <a:rPr lang="en-US" sz="1800" dirty="0" err="1" smtClean="0">
                <a:solidFill>
                  <a:schemeClr val="tx1"/>
                </a:solidFill>
              </a:rPr>
              <a:t>hiển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thị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và</a:t>
            </a:r>
            <a:r>
              <a:rPr lang="en-US" sz="1800" dirty="0" smtClean="0">
                <a:solidFill>
                  <a:schemeClr val="tx1"/>
                </a:solidFill>
              </a:rPr>
              <a:t> widget layout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8960" y="425053"/>
            <a:ext cx="2257425" cy="97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Thêm</a:t>
            </a:r>
            <a:r>
              <a:rPr lang="en-US" sz="1800" dirty="0" smtClean="0">
                <a:solidFill>
                  <a:schemeClr val="tx1"/>
                </a:solidFill>
              </a:rPr>
              <a:t> widget </a:t>
            </a:r>
            <a:r>
              <a:rPr lang="en-US" sz="1800" dirty="0" err="1" smtClean="0">
                <a:solidFill>
                  <a:schemeClr val="tx1"/>
                </a:solidFill>
              </a:rPr>
              <a:t>bố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cục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vào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trang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muốn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hiển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thị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1585913" y="2921794"/>
            <a:ext cx="848246" cy="635794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3550444" y="1893094"/>
            <a:ext cx="941115" cy="635794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5743576" y="914400"/>
            <a:ext cx="805384" cy="635794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076243" y="2530576"/>
            <a:ext cx="5602665" cy="1284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Phương pháp thực hiện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11643" y="1276502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6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13" y="1800444"/>
            <a:ext cx="4137118" cy="1164212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1.Sơ </a:t>
            </a:r>
            <a:r>
              <a:rPr lang="en-US" dirty="0" err="1" smtClean="0">
                <a:latin typeface="+mj-lt"/>
              </a:rPr>
              <a:t>đồ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pháp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31" y="0"/>
            <a:ext cx="48934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20" y="113099"/>
            <a:ext cx="7708200" cy="572700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2.Thiết </a:t>
            </a:r>
            <a:r>
              <a:rPr lang="en-US" dirty="0" err="1" smtClean="0">
                <a:latin typeface="+mj-lt"/>
              </a:rPr>
              <a:t>kế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diện</a:t>
            </a:r>
            <a:endParaRPr lang="en-US" dirty="0"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0" y="685799"/>
            <a:ext cx="2153986" cy="412908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10" y="685798"/>
            <a:ext cx="2042160" cy="4129089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84" y="685797"/>
            <a:ext cx="2067017" cy="4129089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16" y="685797"/>
            <a:ext cx="2231322" cy="41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44" y="240300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3.Xác </a:t>
            </a:r>
            <a:r>
              <a:rPr lang="en-US" dirty="0" err="1" smtClean="0">
                <a:latin typeface="+mj-lt"/>
              </a:rPr>
              <a:t>định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bố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cục</a:t>
            </a:r>
            <a:r>
              <a:rPr lang="en-US" dirty="0" smtClean="0">
                <a:latin typeface="+mj-lt"/>
              </a:rPr>
              <a:t> widget </a:t>
            </a:r>
            <a:r>
              <a:rPr lang="en-US" dirty="0" err="1" smtClean="0">
                <a:latin typeface="+mj-lt"/>
              </a:rPr>
              <a:t>ứng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dụng</a:t>
            </a:r>
            <a:endParaRPr lang="en-US" dirty="0"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4" y="900111"/>
            <a:ext cx="6815136" cy="38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25" y="211725"/>
            <a:ext cx="7708200" cy="572700"/>
          </a:xfrm>
        </p:spPr>
        <p:txBody>
          <a:bodyPr/>
          <a:lstStyle/>
          <a:p>
            <a:pPr algn="l"/>
            <a:r>
              <a:rPr lang="en-US" dirty="0">
                <a:latin typeface="+mj-lt"/>
              </a:rPr>
              <a:t>3.Xác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cục</a:t>
            </a:r>
            <a:r>
              <a:rPr lang="en-US" dirty="0">
                <a:latin typeface="+mj-lt"/>
              </a:rPr>
              <a:t> widget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endParaRPr lang="en-US" dirty="0"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5" y="784425"/>
            <a:ext cx="818331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00" y="290306"/>
            <a:ext cx="7708200" cy="572700"/>
          </a:xfrm>
        </p:spPr>
        <p:txBody>
          <a:bodyPr/>
          <a:lstStyle/>
          <a:p>
            <a:pPr algn="l"/>
            <a:r>
              <a:rPr lang="en-US" dirty="0">
                <a:latin typeface="+mj-lt"/>
              </a:rPr>
              <a:t>3.Xác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cục</a:t>
            </a:r>
            <a:r>
              <a:rPr lang="en-US" dirty="0">
                <a:latin typeface="+mj-lt"/>
              </a:rPr>
              <a:t> widget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endParaRPr lang="en-US" dirty="0"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" y="872489"/>
            <a:ext cx="8536781" cy="38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606143" y="2489850"/>
            <a:ext cx="6644763" cy="1536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Cài đặt thực </a:t>
            </a:r>
            <a:br>
              <a:rPr lang="en" dirty="0" smtClean="0"/>
            </a:br>
            <a:r>
              <a:rPr lang="en" dirty="0" smtClean="0"/>
              <a:t>nghiệm (Demo)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7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39206" y="261731"/>
            <a:ext cx="7708200" cy="572700"/>
          </a:xfrm>
        </p:spPr>
        <p:txBody>
          <a:bodyPr/>
          <a:lstStyle/>
          <a:p>
            <a:pPr algn="l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đạt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endParaRPr lang="en-US" dirty="0">
              <a:latin typeface="+mj-lt"/>
            </a:endParaRPr>
          </a:p>
        </p:txBody>
      </p:sp>
      <p:sp>
        <p:nvSpPr>
          <p:cNvPr id="12" name="Title 10"/>
          <p:cNvSpPr txBox="1">
            <a:spLocks/>
          </p:cNvSpPr>
          <p:nvPr/>
        </p:nvSpPr>
        <p:spPr>
          <a:xfrm>
            <a:off x="539206" y="908154"/>
            <a:ext cx="8404770" cy="18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Nắm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được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kiến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thức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tổng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quan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về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ngôn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ngữ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Dart,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mã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nguồn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mở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Flutter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và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phần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mềm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Android Studio.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Xây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dựng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thành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công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ứng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dụng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lập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trình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“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Tên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tiếng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anh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bạn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là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gì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?”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Biết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cách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thiết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kế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bố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cục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widget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cho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ứng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dụng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app</a:t>
            </a:r>
            <a:endParaRPr 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itle 10"/>
          <p:cNvSpPr txBox="1">
            <a:spLocks/>
          </p:cNvSpPr>
          <p:nvPr/>
        </p:nvSpPr>
        <p:spPr>
          <a:xfrm>
            <a:off x="539206" y="260343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đạt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endParaRPr lang="en-US" dirty="0">
              <a:latin typeface="+mj-lt"/>
            </a:endParaRPr>
          </a:p>
        </p:txBody>
      </p:sp>
      <p:sp>
        <p:nvSpPr>
          <p:cNvPr id="14" name="Title 10"/>
          <p:cNvSpPr txBox="1">
            <a:spLocks/>
          </p:cNvSpPr>
          <p:nvPr/>
        </p:nvSpPr>
        <p:spPr>
          <a:xfrm>
            <a:off x="539206" y="279916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dirty="0" err="1" smtClean="0">
                <a:latin typeface="+mj-lt"/>
              </a:rPr>
              <a:t>Hướng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phát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triển</a:t>
            </a:r>
            <a:endParaRPr lang="en-US" dirty="0">
              <a:latin typeface="+mj-lt"/>
            </a:endParaRPr>
          </a:p>
        </p:txBody>
      </p:sp>
      <p:sp>
        <p:nvSpPr>
          <p:cNvPr id="15" name="Title 10"/>
          <p:cNvSpPr txBox="1">
            <a:spLocks/>
          </p:cNvSpPr>
          <p:nvPr/>
        </p:nvSpPr>
        <p:spPr>
          <a:xfrm>
            <a:off x="539206" y="3574855"/>
            <a:ext cx="7708200" cy="4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Thêm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chức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năng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dịch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bằng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giọng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nói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và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dịch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bằng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ảnh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18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90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369" y="283162"/>
            <a:ext cx="7708200" cy="572700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Tài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liệu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khảo</a:t>
            </a:r>
            <a:endParaRPr lang="en-US" dirty="0">
              <a:latin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6369" y="1025511"/>
            <a:ext cx="7708200" cy="35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800" dirty="0" err="1" smtClean="0">
                <a:latin typeface="+mj-lt"/>
              </a:rPr>
              <a:t>Tài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liệu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tiếng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việt</a:t>
            </a:r>
            <a:endParaRPr lang="en-US" sz="1800" dirty="0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6369" y="1516356"/>
            <a:ext cx="4108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1.Đại </a:t>
            </a:r>
            <a:r>
              <a:rPr lang="en-US" b="1" dirty="0" err="1">
                <a:solidFill>
                  <a:schemeClr val="tx1"/>
                </a:solidFill>
              </a:rPr>
              <a:t>học</a:t>
            </a:r>
            <a:r>
              <a:rPr lang="en-US" b="1" dirty="0">
                <a:solidFill>
                  <a:schemeClr val="tx1"/>
                </a:solidFill>
              </a:rPr>
              <a:t> FPT</a:t>
            </a:r>
            <a:r>
              <a:rPr lang="en-US" dirty="0">
                <a:solidFill>
                  <a:schemeClr val="tx1"/>
                </a:solidFill>
              </a:rPr>
              <a:t>, “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Android </a:t>
            </a:r>
            <a:r>
              <a:rPr lang="en-US" dirty="0" err="1">
                <a:solidFill>
                  <a:schemeClr val="tx1"/>
                </a:solidFill>
              </a:rPr>
              <a:t>cơ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”, 2014.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6369" y="1824133"/>
            <a:ext cx="7708200" cy="35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800" dirty="0" err="1" smtClean="0">
                <a:latin typeface="+mj-lt"/>
              </a:rPr>
              <a:t>Tài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liệu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tiếng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anh</a:t>
            </a:r>
            <a:endParaRPr lang="en-US" sz="1800" dirty="0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369" y="2298491"/>
            <a:ext cx="740049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1.Mark </a:t>
            </a:r>
            <a:r>
              <a:rPr lang="en-US" b="1" dirty="0" err="1"/>
              <a:t>Clow</a:t>
            </a:r>
            <a:r>
              <a:rPr lang="en-US" dirty="0"/>
              <a:t>, “Learn Google Flutter Fast 65 Example Apps”, 2019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2.Aakanksha </a:t>
            </a:r>
            <a:r>
              <a:rPr lang="en-US" b="1" dirty="0" err="1"/>
              <a:t>Tashidar</a:t>
            </a:r>
            <a:r>
              <a:rPr lang="en-US" b="1" dirty="0"/>
              <a:t>, Nisha Shah, </a:t>
            </a:r>
            <a:r>
              <a:rPr lang="en-US" b="1" dirty="0" err="1"/>
              <a:t>Rushabh</a:t>
            </a:r>
            <a:r>
              <a:rPr lang="en-US" b="1" dirty="0"/>
              <a:t> Gala, </a:t>
            </a:r>
            <a:r>
              <a:rPr lang="en-US" b="1" dirty="0" err="1"/>
              <a:t>Trishul</a:t>
            </a:r>
            <a:r>
              <a:rPr lang="en-US" b="1" dirty="0"/>
              <a:t> </a:t>
            </a:r>
            <a:r>
              <a:rPr lang="en-US" b="1" dirty="0" err="1"/>
              <a:t>Giri</a:t>
            </a:r>
            <a:r>
              <a:rPr lang="en-US" b="1" dirty="0"/>
              <a:t>, </a:t>
            </a:r>
            <a:r>
              <a:rPr lang="en-US" b="1" dirty="0" err="1"/>
              <a:t>Pranali</a:t>
            </a:r>
            <a:r>
              <a:rPr lang="en-US" b="1" dirty="0"/>
              <a:t> </a:t>
            </a:r>
            <a:r>
              <a:rPr lang="en-US" b="1" dirty="0" err="1"/>
              <a:t>Chavhan</a:t>
            </a:r>
            <a:r>
              <a:rPr lang="en-US" dirty="0"/>
              <a:t>, “Application Development using Flutter”, 2020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3.Eric </a:t>
            </a:r>
            <a:r>
              <a:rPr lang="en-US" b="1" dirty="0"/>
              <a:t>Windmill</a:t>
            </a:r>
            <a:r>
              <a:rPr lang="en-US" dirty="0"/>
              <a:t>, “ Flutter in Action”, 2019.</a:t>
            </a: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96369" y="3605124"/>
            <a:ext cx="7708200" cy="35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800" dirty="0" smtClean="0">
                <a:latin typeface="+mj-lt"/>
              </a:rPr>
              <a:t>Website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6369" y="4082210"/>
            <a:ext cx="19848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://dart.dev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u="sng" dirty="0">
                <a:hlinkClick r:id="rId3"/>
              </a:rPr>
              <a:t>https://docs.flutter.dev/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090530" y="2694883"/>
            <a:ext cx="560266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TỔNG QUAN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11643" y="1276502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87" y="161718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  <a:cs typeface="Times New Roman" panose="02020603050405020304" pitchFamily="18" charset="0"/>
              </a:rPr>
              <a:t>1.Giới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án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10" y="2869565"/>
            <a:ext cx="3700214" cy="21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890" y="855980"/>
            <a:ext cx="4680000" cy="219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b="11892"/>
          <a:stretch>
            <a:fillRect/>
          </a:stretch>
        </p:blipFill>
        <p:spPr>
          <a:xfrm>
            <a:off x="-9525" y="855980"/>
            <a:ext cx="4679950" cy="20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31" y="247444"/>
            <a:ext cx="7708200" cy="572700"/>
          </a:xfrm>
        </p:spPr>
        <p:txBody>
          <a:bodyPr/>
          <a:lstStyle/>
          <a:p>
            <a:pPr algn="l"/>
            <a:r>
              <a:rPr lang="en-US" dirty="0" smtClean="0"/>
              <a:t>2.Công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4252" y="1021558"/>
            <a:ext cx="3571979" cy="3614736"/>
            <a:chOff x="492815" y="1021558"/>
            <a:chExt cx="3571979" cy="3614736"/>
          </a:xfrm>
        </p:grpSpPr>
        <p:sp>
          <p:nvSpPr>
            <p:cNvPr id="10" name="Snip and Round Single Corner Rectangle 9"/>
            <p:cNvSpPr/>
            <p:nvPr/>
          </p:nvSpPr>
          <p:spPr>
            <a:xfrm>
              <a:off x="492815" y="1021558"/>
              <a:ext cx="3571979" cy="3614736"/>
            </a:xfrm>
            <a:prstGeom prst="snip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s://i.pinimg.com/564x/62/d6/15/62d615adf5e016acc6e75a8006d9cd0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224" y="1435267"/>
              <a:ext cx="1450183" cy="1292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i.pinimg.com/564x/70/4a/fe/704afe52a7509f3fc41b16f02da6b2b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50" y="2929631"/>
              <a:ext cx="1458394" cy="139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i.pinimg.com/564x/7d/dd/e1/7ddde143dee84d069a87842196905828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443" y="1640184"/>
              <a:ext cx="1602752" cy="2578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itle 1"/>
          <p:cNvSpPr txBox="1">
            <a:spLocks/>
          </p:cNvSpPr>
          <p:nvPr/>
        </p:nvSpPr>
        <p:spPr>
          <a:xfrm>
            <a:off x="4427640" y="1887534"/>
            <a:ext cx="4418557" cy="133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Ngôn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ngữ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sử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dụng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: Dart.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Mã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nguồn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+mn-lt"/>
              </a:rPr>
              <a:t>mở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: Flutter.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IDE: Android Studio</a:t>
            </a:r>
            <a:endParaRPr lang="en-US" sz="18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9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513275" y="2484003"/>
            <a:ext cx="6193630" cy="1536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CƠ SỞ LÝ THUYẾT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513275" y="1283757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2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4" y="276882"/>
            <a:ext cx="499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1.Một </a:t>
            </a: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 widget </a:t>
            </a: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quan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trọng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6126" y="1243014"/>
            <a:ext cx="2757487" cy="885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Widget </a:t>
            </a:r>
            <a:r>
              <a:rPr lang="en-US" sz="1800" dirty="0" err="1" smtClean="0">
                <a:solidFill>
                  <a:schemeClr val="tx1"/>
                </a:solidFill>
              </a:rPr>
              <a:t>tạo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ứng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dụng</a:t>
            </a:r>
            <a:r>
              <a:rPr lang="en-US" sz="1800" dirty="0" smtClean="0">
                <a:solidFill>
                  <a:schemeClr val="tx1"/>
                </a:solidFill>
              </a:rPr>
              <a:t>/</a:t>
            </a:r>
            <a:r>
              <a:rPr lang="en-US" sz="1800" dirty="0" err="1" smtClean="0">
                <a:solidFill>
                  <a:schemeClr val="tx1"/>
                </a:solidFill>
              </a:rPr>
              <a:t>thiết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lập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trang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5932" y="3121819"/>
            <a:ext cx="2493167" cy="1014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MaterialApp</a:t>
            </a:r>
            <a:r>
              <a:rPr lang="en-US" sz="1800" dirty="0" smtClean="0">
                <a:solidFill>
                  <a:schemeClr val="tx1"/>
                </a:solidFill>
              </a:rPr>
              <a:t>/ </a:t>
            </a:r>
            <a:r>
              <a:rPr lang="en-US" sz="1800" dirty="0" err="1" smtClean="0">
                <a:solidFill>
                  <a:schemeClr val="tx1"/>
                </a:solidFill>
              </a:rPr>
              <a:t>CupertinoApp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07804" y="3107531"/>
            <a:ext cx="2628902" cy="1014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Scaffold/ </a:t>
            </a:r>
            <a:r>
              <a:rPr lang="en-US" sz="1800" dirty="0" err="1" smtClean="0">
                <a:solidFill>
                  <a:schemeClr val="tx1"/>
                </a:solidFill>
              </a:rPr>
              <a:t>CupertinoPageScaffold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14725" y="2128838"/>
            <a:ext cx="635794" cy="9786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72075" y="2128838"/>
            <a:ext cx="700088" cy="9786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44" y="233156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1.Một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widget </a:t>
            </a:r>
            <a:r>
              <a:rPr lang="en-US" dirty="0" err="1" smtClean="0">
                <a:latin typeface="+mj-lt"/>
              </a:rPr>
              <a:t>quan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8140" y="1317326"/>
            <a:ext cx="2271712" cy="757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Widget </a:t>
            </a:r>
            <a:r>
              <a:rPr lang="en-US" sz="1800" dirty="0" err="1" smtClean="0">
                <a:solidFill>
                  <a:schemeClr val="tx1"/>
                </a:solidFill>
              </a:rPr>
              <a:t>để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bố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trí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354" y="3221829"/>
            <a:ext cx="1218109" cy="742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Container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2530" y="3221829"/>
            <a:ext cx="1617864" cy="742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Row/Column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2519" y="3221829"/>
            <a:ext cx="2113254" cy="742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Flexible/Expanded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1697" y="3221829"/>
            <a:ext cx="1053211" cy="742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Stack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0832" y="3221829"/>
            <a:ext cx="1135657" cy="742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Card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72413" y="3221829"/>
            <a:ext cx="1082174" cy="742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Grid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>
            <a:off x="4483996" y="2074564"/>
            <a:ext cx="2280" cy="4114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0230" y="2486024"/>
            <a:ext cx="7733455" cy="71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0230" y="2493168"/>
            <a:ext cx="0" cy="7286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2341462" y="2493168"/>
            <a:ext cx="0" cy="7286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81167" y="2493168"/>
            <a:ext cx="0" cy="7286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0"/>
          </p:cNvCxnSpPr>
          <p:nvPr/>
        </p:nvCxnSpPr>
        <p:spPr>
          <a:xfrm>
            <a:off x="6038302" y="2486024"/>
            <a:ext cx="1" cy="73580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0"/>
          </p:cNvCxnSpPr>
          <p:nvPr/>
        </p:nvCxnSpPr>
        <p:spPr>
          <a:xfrm>
            <a:off x="7218660" y="2493168"/>
            <a:ext cx="1" cy="7286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0"/>
          </p:cNvCxnSpPr>
          <p:nvPr/>
        </p:nvCxnSpPr>
        <p:spPr>
          <a:xfrm>
            <a:off x="8393685" y="2493168"/>
            <a:ext cx="19815" cy="7286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056" y="311737"/>
            <a:ext cx="7708200" cy="5727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1.Một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widget </a:t>
            </a:r>
            <a:r>
              <a:rPr lang="en-US" dirty="0" err="1" smtClean="0">
                <a:latin typeface="+mj-lt"/>
              </a:rPr>
              <a:t>quan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93257" y="1321594"/>
            <a:ext cx="2664618" cy="8072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Widget </a:t>
            </a:r>
            <a:r>
              <a:rPr lang="en-US" sz="1800" dirty="0" err="1" smtClean="0">
                <a:solidFill>
                  <a:schemeClr val="tx1"/>
                </a:solidFill>
              </a:rPr>
              <a:t>cuộn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526" y="3143251"/>
            <a:ext cx="2078831" cy="807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GridView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93306" y="3143251"/>
            <a:ext cx="2078831" cy="807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ListView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57926" y="3143251"/>
            <a:ext cx="2078831" cy="807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ListTile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>
            <a:off x="4525566" y="2128838"/>
            <a:ext cx="3572" cy="3214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28738" y="2450306"/>
            <a:ext cx="63007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28738" y="2450306"/>
            <a:ext cx="0" cy="6929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25570" y="2450306"/>
            <a:ext cx="3572" cy="6929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27740" y="2450306"/>
            <a:ext cx="0" cy="6929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474</Words>
  <Application>Microsoft Office PowerPoint</Application>
  <PresentationFormat>On-screen Show (16:9)</PresentationFormat>
  <Paragraphs>114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Times New Roman</vt:lpstr>
      <vt:lpstr>Montserrat</vt:lpstr>
      <vt:lpstr>Fira Sans Extra Condensed Medium</vt:lpstr>
      <vt:lpstr>Barlow</vt:lpstr>
      <vt:lpstr>Arial</vt:lpstr>
      <vt:lpstr>Management Consulting Toolkit by Slidesgo</vt:lpstr>
      <vt:lpstr>PowerPoint Presentation</vt:lpstr>
      <vt:lpstr>NỘI DUNG</vt:lpstr>
      <vt:lpstr>TỔNG QUAN</vt:lpstr>
      <vt:lpstr>1.Giới thiệu đồ án</vt:lpstr>
      <vt:lpstr>2.Công nghệ sử dụng</vt:lpstr>
      <vt:lpstr>CƠ SỞ LÝ THUYẾT</vt:lpstr>
      <vt:lpstr>PowerPoint Presentation</vt:lpstr>
      <vt:lpstr>1.Một số widget quan trọng</vt:lpstr>
      <vt:lpstr>1.Một số widget quan trọng</vt:lpstr>
      <vt:lpstr>1.Một số widget quan trọng</vt:lpstr>
      <vt:lpstr>1.Một số widget quan trọng</vt:lpstr>
      <vt:lpstr>1.Một số widget quan trọng</vt:lpstr>
      <vt:lpstr>1.Một số widget quan trọng</vt:lpstr>
      <vt:lpstr>1.Một số widget quan trọng</vt:lpstr>
      <vt:lpstr>2.Các loại widget</vt:lpstr>
      <vt:lpstr>Stateless widget</vt:lpstr>
      <vt:lpstr>Stateful widget</vt:lpstr>
      <vt:lpstr>3.Bố cục widget</vt:lpstr>
      <vt:lpstr>3.Bố cục widget</vt:lpstr>
      <vt:lpstr>3.Bố cục widget</vt:lpstr>
      <vt:lpstr>Phương pháp thực hiện</vt:lpstr>
      <vt:lpstr>1.Sơ đồ phương pháp thực hiện</vt:lpstr>
      <vt:lpstr>2.Thiết kế giao diện</vt:lpstr>
      <vt:lpstr>3.Xác định bố cục widget ứng dụng</vt:lpstr>
      <vt:lpstr>3.Xác định bố cục widget ứng dụng</vt:lpstr>
      <vt:lpstr>3.Xác định bố cục widget ứng dụng</vt:lpstr>
      <vt:lpstr>Cài đặt thực  nghiệm (Demo)</vt:lpstr>
      <vt:lpstr>Kết quả đạt được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Trần Thị Thanh Khang</cp:lastModifiedBy>
  <cp:revision>89</cp:revision>
  <dcterms:modified xsi:type="dcterms:W3CDTF">2023-08-08T03:37:33Z</dcterms:modified>
</cp:coreProperties>
</file>