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6" r:id="rId3"/>
    <p:sldId id="258" r:id="rId4"/>
    <p:sldId id="295" r:id="rId5"/>
    <p:sldId id="312" r:id="rId6"/>
    <p:sldId id="311" r:id="rId7"/>
    <p:sldId id="313" r:id="rId8"/>
    <p:sldId id="318" r:id="rId9"/>
    <p:sldId id="315" r:id="rId10"/>
    <p:sldId id="323" r:id="rId11"/>
    <p:sldId id="319" r:id="rId12"/>
    <p:sldId id="316" r:id="rId13"/>
    <p:sldId id="325" r:id="rId14"/>
    <p:sldId id="324" r:id="rId15"/>
    <p:sldId id="320" r:id="rId16"/>
    <p:sldId id="322"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450C-25E7-8A5B-A484-18AEBD9DEF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03474A-E001-9240-BF9C-926E01D7B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48B885-A4F0-9B3D-27A6-5CF6261B1A03}"/>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5" name="Footer Placeholder 4">
            <a:extLst>
              <a:ext uri="{FF2B5EF4-FFF2-40B4-BE49-F238E27FC236}">
                <a16:creationId xmlns:a16="http://schemas.microsoft.com/office/drawing/2014/main" id="{EA38021F-5754-7E1F-9FF2-C5D6CE85A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535FE-458F-86D9-38F6-998586A980F5}"/>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60970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232B-97AD-0211-A09A-808BC0E3AE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6A008-635C-B52B-A2E4-B07884421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BA565-B792-2F8D-E6FF-9B3ECAF9400A}"/>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5" name="Footer Placeholder 4">
            <a:extLst>
              <a:ext uri="{FF2B5EF4-FFF2-40B4-BE49-F238E27FC236}">
                <a16:creationId xmlns:a16="http://schemas.microsoft.com/office/drawing/2014/main" id="{D0C8425E-1577-6753-626F-E087B5A5D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54F4F-E857-A877-0B59-6811E2C51324}"/>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296821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47769-39FC-BC1A-3951-15CDD91D2E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07F5EE-402E-8022-2517-8246B5B87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C37AC-05BC-D02A-73B2-B0E483F3E1F5}"/>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5" name="Footer Placeholder 4">
            <a:extLst>
              <a:ext uri="{FF2B5EF4-FFF2-40B4-BE49-F238E27FC236}">
                <a16:creationId xmlns:a16="http://schemas.microsoft.com/office/drawing/2014/main" id="{F087C8C3-3908-486B-EC9D-334C76BD1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46A68-991F-FC18-6451-A4A934ADD21F}"/>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15365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EE76-3624-98D2-0C5B-B70C332C1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B6195-21AC-CD8D-83C8-0E42DA3A8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E8230-8F2D-EFC9-0888-083742B5F249}"/>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5" name="Footer Placeholder 4">
            <a:extLst>
              <a:ext uri="{FF2B5EF4-FFF2-40B4-BE49-F238E27FC236}">
                <a16:creationId xmlns:a16="http://schemas.microsoft.com/office/drawing/2014/main" id="{78CACDA2-65A1-5E22-A72A-327324495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22962-9685-C1E9-9F37-C0C8C6DD4E03}"/>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228018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3FC-E0AB-C4D2-9401-E9CDBCEC72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7FCCDF-B116-FE15-6E96-335CD2324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04DB00-C1C4-41C9-8B3C-E0EA848B94F5}"/>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5" name="Footer Placeholder 4">
            <a:extLst>
              <a:ext uri="{FF2B5EF4-FFF2-40B4-BE49-F238E27FC236}">
                <a16:creationId xmlns:a16="http://schemas.microsoft.com/office/drawing/2014/main" id="{113B39A8-9B76-C481-FCA9-8F85C0292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C72A7-FE47-86AD-E20E-98E575C74D88}"/>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302698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B936-B62C-5443-8987-6730E478A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4E74EC-F0F9-DE5A-0D6A-7705061E1F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2BF77-4EEB-97FE-4908-BBCBBAF9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AB18D1-8474-1934-F413-5358E695C0EA}"/>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6" name="Footer Placeholder 5">
            <a:extLst>
              <a:ext uri="{FF2B5EF4-FFF2-40B4-BE49-F238E27FC236}">
                <a16:creationId xmlns:a16="http://schemas.microsoft.com/office/drawing/2014/main" id="{B8E748FC-361B-FEA1-65A3-4F3F262DEF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3D759-AD19-9B21-2784-A879005EBFEC}"/>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240942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B7E7A-9205-4DFF-8AEB-65E5745B74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5D481C-4BDE-C18E-E846-5D74B20D2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11EE2-78B8-565E-6439-33CC45DD8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F348EA-D235-4B72-700B-7014537D5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BECA2-0BDA-A9DB-8AF9-2F0DB5798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DB0A9B-43D1-876E-0BFC-A375CA20B4F0}"/>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8" name="Footer Placeholder 7">
            <a:extLst>
              <a:ext uri="{FF2B5EF4-FFF2-40B4-BE49-F238E27FC236}">
                <a16:creationId xmlns:a16="http://schemas.microsoft.com/office/drawing/2014/main" id="{5D495F88-8A7D-B350-6F10-C0DB7ACA79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70230-15E5-E533-9F82-08771B5343A6}"/>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9362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02D1-F057-9A3D-D895-8564A02FD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4260E-1101-7EC1-F8B9-711B317E81DA}"/>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4" name="Footer Placeholder 3">
            <a:extLst>
              <a:ext uri="{FF2B5EF4-FFF2-40B4-BE49-F238E27FC236}">
                <a16:creationId xmlns:a16="http://schemas.microsoft.com/office/drawing/2014/main" id="{1C552C73-D1BF-4868-6DCF-74E4D8A761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E5031E-1839-AD2C-B12A-98C2AE03F07A}"/>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95148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4B61D-D21B-F838-92F8-F7C64E496CA3}"/>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3" name="Footer Placeholder 2">
            <a:extLst>
              <a:ext uri="{FF2B5EF4-FFF2-40B4-BE49-F238E27FC236}">
                <a16:creationId xmlns:a16="http://schemas.microsoft.com/office/drawing/2014/main" id="{179D481C-E12D-5FBD-64B3-A61FAFFD53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2E1CCD-92D2-B0D3-6A73-E334D3BF057F}"/>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252592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5784-0FF9-2A82-6CEC-43298027F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8132B3-E4C1-9305-E215-25F9F83F8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F8BE3-74E7-F2E4-5F2A-BF961E5CF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40373-CB8D-3C38-5DEB-7B750ECB2DD5}"/>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6" name="Footer Placeholder 5">
            <a:extLst>
              <a:ext uri="{FF2B5EF4-FFF2-40B4-BE49-F238E27FC236}">
                <a16:creationId xmlns:a16="http://schemas.microsoft.com/office/drawing/2014/main" id="{CD2DBC3A-7E0C-E6F2-1643-1DEF82AD2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16272-30A3-B35D-1B67-1EC29FA4EB0F}"/>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124103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0FED-D7EC-31CE-788D-5E04AA592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259BB9-66E3-6D04-E558-5BB077B36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F92CF-4FD2-D52C-3855-88FB050E3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3A6E7-B82D-AB09-6E8B-BDC7C8689F4D}"/>
              </a:ext>
            </a:extLst>
          </p:cNvPr>
          <p:cNvSpPr>
            <a:spLocks noGrp="1"/>
          </p:cNvSpPr>
          <p:nvPr>
            <p:ph type="dt" sz="half" idx="10"/>
          </p:nvPr>
        </p:nvSpPr>
        <p:spPr/>
        <p:txBody>
          <a:bodyPr/>
          <a:lstStyle/>
          <a:p>
            <a:fld id="{DFDE0304-5CBE-4164-B9F9-82BAFA93A1F6}" type="datetimeFigureOut">
              <a:rPr lang="en-US" smtClean="0"/>
              <a:t>3/3/2023</a:t>
            </a:fld>
            <a:endParaRPr lang="en-US"/>
          </a:p>
        </p:txBody>
      </p:sp>
      <p:sp>
        <p:nvSpPr>
          <p:cNvPr id="6" name="Footer Placeholder 5">
            <a:extLst>
              <a:ext uri="{FF2B5EF4-FFF2-40B4-BE49-F238E27FC236}">
                <a16:creationId xmlns:a16="http://schemas.microsoft.com/office/drawing/2014/main" id="{9A9BF865-500C-793E-571F-B2CF27669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16C178-486C-B4A6-37A1-8B36CD6CD765}"/>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19574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9619B-2744-2D55-A8CD-38DF5FF5B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D9BC72-5DC1-2285-34DB-A855AA9F5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7F004-C390-F87E-7DD2-B2C296FD1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E0304-5CBE-4164-B9F9-82BAFA93A1F6}" type="datetimeFigureOut">
              <a:rPr lang="en-US" smtClean="0"/>
              <a:t>3/3/2023</a:t>
            </a:fld>
            <a:endParaRPr lang="en-US"/>
          </a:p>
        </p:txBody>
      </p:sp>
      <p:sp>
        <p:nvSpPr>
          <p:cNvPr id="5" name="Footer Placeholder 4">
            <a:extLst>
              <a:ext uri="{FF2B5EF4-FFF2-40B4-BE49-F238E27FC236}">
                <a16:creationId xmlns:a16="http://schemas.microsoft.com/office/drawing/2014/main" id="{DFA401F2-F315-54A3-B94E-87995E553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A912F4-3276-6C5A-4706-E2A64AF9D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2D6E8-62D0-4050-BBA8-86AF696D707A}" type="slidenum">
              <a:rPr lang="en-US" smtClean="0"/>
              <a:t>‹#›</a:t>
            </a:fld>
            <a:endParaRPr lang="en-US"/>
          </a:p>
        </p:txBody>
      </p:sp>
    </p:spTree>
    <p:extLst>
      <p:ext uri="{BB962C8B-B14F-4D97-AF65-F5344CB8AC3E}">
        <p14:creationId xmlns:p14="http://schemas.microsoft.com/office/powerpoint/2010/main" val="138233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1025" y="483179"/>
            <a:ext cx="10903131" cy="879564"/>
          </a:xfrm>
        </p:spPr>
        <p:txBody>
          <a:bodyPr anchor="ctr">
            <a:noAutofit/>
          </a:bodyPr>
          <a:lstStyle/>
          <a:p>
            <a:pPr>
              <a:lnSpc>
                <a:spcPct val="100000"/>
              </a:lnSpc>
            </a:pPr>
            <a:r>
              <a:rPr lang="en-US" sz="3000" b="1" dirty="0">
                <a:latin typeface="Arial" panose="020B0604020202020204" pitchFamily="34" charset="0"/>
                <a:cs typeface="Arial" panose="020B0604020202020204" pitchFamily="34" charset="0"/>
              </a:rPr>
              <a:t>TRƯỜNG ĐẠI HỌC TÀI NGUYÊN VÀ MÔI TRƯỜNG TPHCM</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KHOA HỆ THỐNG THÔNG TIN &amp; VIỄN THÁM</a:t>
            </a:r>
          </a:p>
        </p:txBody>
      </p:sp>
      <p:sp>
        <p:nvSpPr>
          <p:cNvPr id="3" name="Subtitle 2"/>
          <p:cNvSpPr>
            <a:spLocks noGrp="1"/>
          </p:cNvSpPr>
          <p:nvPr>
            <p:ph type="subTitle" idx="1"/>
          </p:nvPr>
        </p:nvSpPr>
        <p:spPr>
          <a:xfrm>
            <a:off x="0" y="1749417"/>
            <a:ext cx="12192000" cy="1040677"/>
          </a:xfrm>
        </p:spPr>
        <p:txBody>
          <a:bodyPr anchor="ctr">
            <a:noAutofit/>
          </a:bodyPr>
          <a:lstStyle/>
          <a:p>
            <a:r>
              <a:rPr lang="en-US" sz="3600" b="1" dirty="0">
                <a:latin typeface="Arial" panose="020B0604020202020204" pitchFamily="34" charset="0"/>
                <a:cs typeface="Arial" panose="020B0604020202020204" pitchFamily="34" charset="0"/>
              </a:rPr>
              <a:t>ĐỀ TÀI: </a:t>
            </a:r>
            <a:r>
              <a:rPr lang="vi-VN" sz="3600" b="1" dirty="0">
                <a:latin typeface="Arial" panose="020B0604020202020204" pitchFamily="34" charset="0"/>
                <a:cs typeface="Arial" panose="020B0604020202020204" pitchFamily="34" charset="0"/>
              </a:rPr>
              <a:t>HÀM </a:t>
            </a:r>
            <a:r>
              <a:rPr lang="en-US" sz="3600" b="1" dirty="0">
                <a:latin typeface="Arial" panose="020B0604020202020204" pitchFamily="34" charset="0"/>
                <a:cs typeface="Arial" panose="020B0604020202020204" pitchFamily="34" charset="0"/>
              </a:rPr>
              <a:t>BĂM TRONG MẬT MÃ HÓA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3179"/>
            <a:ext cx="1121025" cy="1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48270" y="3176768"/>
            <a:ext cx="5806752" cy="1015663"/>
          </a:xfrm>
          <a:prstGeom prst="rect">
            <a:avLst/>
          </a:prstGeom>
          <a:noFill/>
        </p:spPr>
        <p:txBody>
          <a:bodyPr wrap="square" rtlCol="0">
            <a:spAutoFit/>
          </a:bodyPr>
          <a:lstStyle/>
          <a:p>
            <a:pPr algn="just"/>
            <a:r>
              <a:rPr lang="en-US" sz="3000" dirty="0">
                <a:latin typeface="Arial" panose="020B0604020202020204" pitchFamily="34" charset="0"/>
                <a:cs typeface="Arial" panose="020B0604020202020204" pitchFamily="34" charset="0"/>
              </a:rPr>
              <a:t>LỚP: 08_ĐH_TTMT</a:t>
            </a:r>
          </a:p>
          <a:p>
            <a:pPr algn="just"/>
            <a:r>
              <a:rPr lang="en-US" sz="3000" dirty="0">
                <a:latin typeface="Arial" panose="020B0604020202020204" pitchFamily="34" charset="0"/>
                <a:cs typeface="Arial" panose="020B0604020202020204" pitchFamily="34" charset="0"/>
              </a:rPr>
              <a:t>GVHD: </a:t>
            </a:r>
            <a:r>
              <a:rPr lang="en-US" sz="3000" dirty="0" err="1">
                <a:latin typeface="Arial" panose="020B0604020202020204" pitchFamily="34" charset="0"/>
                <a:cs typeface="Arial" panose="020B0604020202020204" pitchFamily="34" charset="0"/>
              </a:rPr>
              <a:t>ThS</a:t>
            </a:r>
            <a:r>
              <a:rPr lang="en-US" sz="3000" dirty="0">
                <a:latin typeface="Arial" panose="020B0604020202020204" pitchFamily="34" charset="0"/>
                <a:cs typeface="Arial" panose="020B0604020202020204" pitchFamily="34" charset="0"/>
              </a:rPr>
              <a:t>. </a:t>
            </a:r>
            <a:r>
              <a:rPr lang="vi-VN" sz="3000" dirty="0">
                <a:latin typeface="Arial" panose="020B0604020202020204" pitchFamily="34" charset="0"/>
                <a:cs typeface="Arial" panose="020B0604020202020204" pitchFamily="34" charset="0"/>
              </a:rPr>
              <a:t>Phạm Trọng Huynh</a:t>
            </a:r>
            <a:endParaRPr lang="en-US" sz="3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23DE75D-B65B-47C8-F940-B7334249FABB}"/>
              </a:ext>
            </a:extLst>
          </p:cNvPr>
          <p:cNvSpPr txBox="1"/>
          <p:nvPr/>
        </p:nvSpPr>
        <p:spPr>
          <a:xfrm>
            <a:off x="5748270" y="4192431"/>
            <a:ext cx="5460274" cy="1938992"/>
          </a:xfrm>
          <a:prstGeom prst="rect">
            <a:avLst/>
          </a:prstGeom>
          <a:noFill/>
        </p:spPr>
        <p:txBody>
          <a:bodyPr wrap="square" rtlCol="0">
            <a:spAutoFit/>
          </a:bodyPr>
          <a:lstStyle/>
          <a:p>
            <a:r>
              <a:rPr lang="vi-VN" sz="3000" dirty="0"/>
              <a:t>Thành viên nhóm:</a:t>
            </a:r>
          </a:p>
          <a:p>
            <a:pPr marL="457200" indent="-457200">
              <a:buFont typeface="Arial" panose="020B0604020202020204" pitchFamily="34" charset="0"/>
              <a:buChar char="•"/>
            </a:pPr>
            <a:r>
              <a:rPr lang="vi-VN" sz="3000" dirty="0"/>
              <a:t>Trần Thị Thanh Khang</a:t>
            </a:r>
          </a:p>
          <a:p>
            <a:pPr marL="457200" indent="-457200">
              <a:buFont typeface="Arial" panose="020B0604020202020204" pitchFamily="34" charset="0"/>
              <a:buChar char="•"/>
            </a:pPr>
            <a:r>
              <a:rPr lang="vi-VN" sz="3000" dirty="0"/>
              <a:t>Lê Ngọc Thanh Ngân</a:t>
            </a:r>
          </a:p>
          <a:p>
            <a:pPr marL="457200" indent="-457200">
              <a:buFont typeface="Arial" panose="020B0604020202020204" pitchFamily="34" charset="0"/>
              <a:buChar char="•"/>
            </a:pPr>
            <a:r>
              <a:rPr lang="vi-VN" sz="3000" dirty="0"/>
              <a:t>Trần Phong Phú</a:t>
            </a:r>
            <a:endParaRPr lang="en-US" sz="3000" dirty="0"/>
          </a:p>
        </p:txBody>
      </p:sp>
      <p:pic>
        <p:nvPicPr>
          <p:cNvPr id="1026" name="Picture 2" descr="Password Là Gì - Có Mấy Dạng Password Bạn Nên Dùng">
            <a:extLst>
              <a:ext uri="{FF2B5EF4-FFF2-40B4-BE49-F238E27FC236}">
                <a16:creationId xmlns:a16="http://schemas.microsoft.com/office/drawing/2014/main" id="{858EC3DC-AB88-C122-5132-C8D19C46E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992" y="2743200"/>
            <a:ext cx="4114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80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E99AD4-092E-5E61-984A-F35D19209AB7}"/>
              </a:ext>
            </a:extLst>
          </p:cNvPr>
          <p:cNvSpPr>
            <a:spLocks noGrp="1"/>
          </p:cNvSpPr>
          <p:nvPr>
            <p:ph type="title"/>
          </p:nvPr>
        </p:nvSpPr>
        <p:spPr/>
        <p:txBody>
          <a:bodyPr/>
          <a:lstStyle/>
          <a:p>
            <a:pPr algn="ctr"/>
            <a:r>
              <a:rPr lang="vi-VN" b="1" dirty="0">
                <a:solidFill>
                  <a:srgbClr val="FF0000"/>
                </a:solidFill>
                <a:latin typeface="Arial" panose="020B0604020202020204" pitchFamily="34" charset="0"/>
                <a:cs typeface="Arial" panose="020B0604020202020204" pitchFamily="34" charset="0"/>
              </a:rPr>
              <a:t>HÀM BĂM MD5	</a:t>
            </a:r>
          </a:p>
        </p:txBody>
      </p:sp>
      <p:sp>
        <p:nvSpPr>
          <p:cNvPr id="8" name="Content Placeholder 7">
            <a:extLst>
              <a:ext uri="{FF2B5EF4-FFF2-40B4-BE49-F238E27FC236}">
                <a16:creationId xmlns:a16="http://schemas.microsoft.com/office/drawing/2014/main" id="{C5924488-7B91-52C6-BA6A-F23C94CEE1EA}"/>
              </a:ext>
            </a:extLst>
          </p:cNvPr>
          <p:cNvSpPr>
            <a:spLocks noGrp="1"/>
          </p:cNvSpPr>
          <p:nvPr>
            <p:ph idx="1"/>
          </p:nvPr>
        </p:nvSpPr>
        <p:spPr/>
        <p:txBody>
          <a:bodyPr>
            <a:normAutofit fontScale="85000" lnSpcReduction="20000"/>
          </a:bodyPr>
          <a:lstStyle/>
          <a:p>
            <a:pPr algn="just">
              <a:lnSpc>
                <a:spcPct val="150000"/>
              </a:lnSpc>
              <a:spcBef>
                <a:spcPts val="300"/>
              </a:spcBef>
              <a:spcAft>
                <a:spcPts val="300"/>
              </a:spcAft>
              <a:buFont typeface="Wingdings" panose="05000000000000000000" pitchFamily="2" charset="2"/>
              <a:buChar char="v"/>
            </a:pPr>
            <a:r>
              <a:rPr lang="vi-VN" sz="2800" dirty="0">
                <a:effectLst/>
                <a:ea typeface="Calibri" panose="020F0502020204030204" pitchFamily="34" charset="0"/>
                <a:cs typeface="Times New Roman" panose="02020603050405020304" pitchFamily="18" charset="0"/>
              </a:rPr>
              <a:t>Ưu điểm của MD5</a:t>
            </a:r>
            <a:endParaRPr lang="en-US" sz="2800" dirty="0">
              <a:effectLst/>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sz="2800" dirty="0">
                <a:effectLst/>
                <a:ea typeface="Calibri" panose="020F0502020204030204" pitchFamily="34" charset="0"/>
                <a:cs typeface="Times New Roman" panose="02020603050405020304" pitchFamily="18" charset="0"/>
              </a:rPr>
              <a:t>So sánh và lưu trữ các giá trị băm nhỏ.</a:t>
            </a:r>
            <a:endParaRPr lang="en-US" sz="2800" dirty="0">
              <a:effectLst/>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sz="2800" dirty="0">
                <a:effectLst/>
                <a:ea typeface="Calibri" panose="020F0502020204030204" pitchFamily="34" charset="0"/>
                <a:cs typeface="Times New Roman" panose="02020603050405020304" pitchFamily="18" charset="0"/>
              </a:rPr>
              <a:t>So sánh các tệp hoặc mã để xác định bất kì loại thay đổi nào</a:t>
            </a:r>
            <a:endParaRPr lang="en-US" sz="2800" dirty="0">
              <a:effectLst/>
              <a:ea typeface="Calibri" panose="020F0502020204030204" pitchFamily="34" charset="0"/>
              <a:cs typeface="Times New Roman" panose="02020603050405020304" pitchFamily="18" charset="0"/>
            </a:endParaRPr>
          </a:p>
          <a:p>
            <a:pPr algn="just">
              <a:lnSpc>
                <a:spcPct val="150000"/>
              </a:lnSpc>
              <a:spcBef>
                <a:spcPts val="300"/>
              </a:spcBef>
              <a:spcAft>
                <a:spcPts val="300"/>
              </a:spcAft>
              <a:buFont typeface="Wingdings" panose="05000000000000000000" pitchFamily="2" charset="2"/>
              <a:buChar char="v"/>
            </a:pPr>
            <a:r>
              <a:rPr lang="vi-VN" sz="2800" dirty="0">
                <a:effectLst/>
                <a:ea typeface="Calibri" panose="020F0502020204030204" pitchFamily="34" charset="0"/>
                <a:cs typeface="Times New Roman" panose="02020603050405020304" pitchFamily="18" charset="0"/>
              </a:rPr>
              <a:t>Nhược điểm</a:t>
            </a:r>
            <a:endParaRPr lang="en-US" sz="2800" dirty="0">
              <a:effectLst/>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sz="2800" dirty="0">
                <a:effectLst/>
                <a:ea typeface="Calibri" panose="020F0502020204030204" pitchFamily="34" charset="0"/>
                <a:cs typeface="Times New Roman" panose="02020603050405020304" pitchFamily="18" charset="0"/>
              </a:rPr>
              <a:t>Chậm hơn các thuật toán khác.</a:t>
            </a:r>
            <a:endParaRPr lang="en-US" sz="2800" dirty="0">
              <a:effectLst/>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sz="2800" dirty="0">
                <a:effectLst/>
                <a:ea typeface="Calibri" panose="020F0502020204030204" pitchFamily="34" charset="0"/>
                <a:cs typeface="Times New Roman" panose="02020603050405020304" pitchFamily="18" charset="0"/>
              </a:rPr>
              <a:t>Ít an toàn hơn và dễ bị va chạm.</a:t>
            </a:r>
            <a:endParaRPr lang="en-US" sz="2800" dirty="0">
              <a:effectLst/>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sz="2800" dirty="0">
                <a:effectLst/>
                <a:ea typeface="Calibri" panose="020F0502020204030204" pitchFamily="34" charset="0"/>
                <a:cs typeface="Times New Roman" panose="02020603050405020304" pitchFamily="18" charset="0"/>
              </a:rPr>
              <a:t>Dễ dàng có được hàm băm giống nhau khi cho dữ liệu vào 2 đầu riêng biệt.</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395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E99AD4-092E-5E61-984A-F35D19209AB7}"/>
              </a:ext>
            </a:extLst>
          </p:cNvPr>
          <p:cNvSpPr>
            <a:spLocks noGrp="1"/>
          </p:cNvSpPr>
          <p:nvPr>
            <p:ph type="title"/>
          </p:nvPr>
        </p:nvSpPr>
        <p:spPr>
          <a:xfrm>
            <a:off x="0" y="2766218"/>
            <a:ext cx="3495932" cy="1325563"/>
          </a:xfrm>
        </p:spPr>
        <p:txBody>
          <a:bodyPr>
            <a:normAutofit/>
          </a:bodyPr>
          <a:lstStyle/>
          <a:p>
            <a:pPr algn="ctr"/>
            <a:r>
              <a:rPr lang="vi-VN" b="1" dirty="0">
                <a:solidFill>
                  <a:srgbClr val="FF0000"/>
                </a:solidFill>
                <a:latin typeface="Arial" panose="020B0604020202020204" pitchFamily="34" charset="0"/>
                <a:cs typeface="Arial" panose="020B0604020202020204" pitchFamily="34" charset="0"/>
              </a:rPr>
              <a:t>DEMO HÀM BĂM MD5	</a:t>
            </a:r>
          </a:p>
        </p:txBody>
      </p:sp>
      <p:pic>
        <p:nvPicPr>
          <p:cNvPr id="17" name="Picture 16">
            <a:extLst>
              <a:ext uri="{FF2B5EF4-FFF2-40B4-BE49-F238E27FC236}">
                <a16:creationId xmlns:a16="http://schemas.microsoft.com/office/drawing/2014/main" id="{1B76E341-4981-A896-C474-8A6FC9A7C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932" y="0"/>
            <a:ext cx="8696068" cy="6858000"/>
          </a:xfrm>
          <a:prstGeom prst="rect">
            <a:avLst/>
          </a:prstGeom>
        </p:spPr>
      </p:pic>
    </p:spTree>
    <p:extLst>
      <p:ext uri="{BB962C8B-B14F-4D97-AF65-F5344CB8AC3E}">
        <p14:creationId xmlns:p14="http://schemas.microsoft.com/office/powerpoint/2010/main" val="78946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E99AD4-092E-5E61-984A-F35D19209AB7}"/>
              </a:ext>
            </a:extLst>
          </p:cNvPr>
          <p:cNvSpPr>
            <a:spLocks noGrp="1"/>
          </p:cNvSpPr>
          <p:nvPr>
            <p:ph type="title"/>
          </p:nvPr>
        </p:nvSpPr>
        <p:spPr>
          <a:xfrm>
            <a:off x="767179" y="-99811"/>
            <a:ext cx="10515600" cy="1227275"/>
          </a:xfrm>
        </p:spPr>
        <p:txBody>
          <a:bodyPr/>
          <a:lstStyle/>
          <a:p>
            <a:pPr algn="ctr"/>
            <a:r>
              <a:rPr lang="vi-VN" b="1" dirty="0">
                <a:solidFill>
                  <a:srgbClr val="FF0000"/>
                </a:solidFill>
                <a:latin typeface="Arial" panose="020B0604020202020204" pitchFamily="34" charset="0"/>
                <a:cs typeface="Arial" panose="020B0604020202020204" pitchFamily="34" charset="0"/>
              </a:rPr>
              <a:t>HÀM BĂM SHA512</a:t>
            </a:r>
          </a:p>
        </p:txBody>
      </p:sp>
      <p:sp>
        <p:nvSpPr>
          <p:cNvPr id="8" name="TextBox 7">
            <a:extLst>
              <a:ext uri="{FF2B5EF4-FFF2-40B4-BE49-F238E27FC236}">
                <a16:creationId xmlns:a16="http://schemas.microsoft.com/office/drawing/2014/main" id="{FC9090F6-DB86-D6B1-710F-6F0C1F8A00D0}"/>
              </a:ext>
            </a:extLst>
          </p:cNvPr>
          <p:cNvSpPr txBox="1"/>
          <p:nvPr/>
        </p:nvSpPr>
        <p:spPr>
          <a:xfrm>
            <a:off x="345490" y="807868"/>
            <a:ext cx="11079331" cy="5746253"/>
          </a:xfrm>
          <a:prstGeom prst="rect">
            <a:avLst/>
          </a:prstGeom>
          <a:noFill/>
        </p:spPr>
        <p:txBody>
          <a:bodyPr wrap="square">
            <a:spAutoFit/>
          </a:bodyPr>
          <a:lstStyle/>
          <a:p>
            <a:pPr marL="342900" indent="-342900" algn="just">
              <a:lnSpc>
                <a:spcPct val="150000"/>
              </a:lnSpc>
              <a:spcAft>
                <a:spcPts val="800"/>
              </a:spcAft>
              <a:buFont typeface="Arial" panose="020B0604020202020204" pitchFamily="34" charset="0"/>
              <a:buChar char="•"/>
            </a:pPr>
            <a:r>
              <a:rPr lang="en-US" sz="2300" b="1" dirty="0" err="1">
                <a:effectLst/>
                <a:latin typeface="Arial" panose="020B0604020202020204" pitchFamily="34" charset="0"/>
                <a:ea typeface="Calibri" panose="020F0502020204030204" pitchFamily="34" charset="0"/>
                <a:cs typeface="Arial" panose="020B0604020202020204" pitchFamily="34" charset="0"/>
              </a:rPr>
              <a:t>Khởi</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tạo</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các</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hằng</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số</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Thuật</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toán</a:t>
            </a:r>
            <a:r>
              <a:rPr lang="en-US" sz="2300" dirty="0">
                <a:effectLst/>
                <a:latin typeface="Arial" panose="020B0604020202020204" pitchFamily="34" charset="0"/>
                <a:ea typeface="Calibri" panose="020F0502020204030204" pitchFamily="34" charset="0"/>
                <a:cs typeface="Arial" panose="020B0604020202020204" pitchFamily="34" charset="0"/>
              </a:rPr>
              <a:t> SHA-512 </a:t>
            </a:r>
            <a:r>
              <a:rPr lang="en-US" sz="2300" dirty="0" err="1">
                <a:effectLst/>
                <a:latin typeface="Arial" panose="020B0604020202020204" pitchFamily="34" charset="0"/>
                <a:ea typeface="Calibri" panose="020F0502020204030204" pitchFamily="34" charset="0"/>
                <a:cs typeface="Arial" panose="020B0604020202020204" pitchFamily="34" charset="0"/>
              </a:rPr>
              <a:t>sử</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dụng</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một</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bộ</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các</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hằng</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số</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được</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định</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nghĩa</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sẵn</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để</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xử</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lý</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dữ</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liệu</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đầu</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vào</a:t>
            </a:r>
            <a:r>
              <a:rPr lang="en-US" sz="2300" dirty="0">
                <a:effectLst/>
                <a:latin typeface="Arial" panose="020B0604020202020204" pitchFamily="34" charset="0"/>
                <a:ea typeface="Calibri" panose="020F0502020204030204" pitchFamily="34" charset="0"/>
                <a:cs typeface="Arial" panose="020B0604020202020204" pitchFamily="34" charset="0"/>
              </a:rPr>
              <a:t>.</a:t>
            </a:r>
          </a:p>
          <a:p>
            <a:pPr marL="342900" indent="-342900" algn="just">
              <a:lnSpc>
                <a:spcPct val="150000"/>
              </a:lnSpc>
              <a:spcAft>
                <a:spcPts val="800"/>
              </a:spcAft>
              <a:buFont typeface="Arial" panose="020B0604020202020204" pitchFamily="34" charset="0"/>
              <a:buChar char="•"/>
            </a:pPr>
            <a:r>
              <a:rPr lang="en-US" sz="2300" b="1" dirty="0" err="1">
                <a:effectLst/>
                <a:latin typeface="Arial" panose="020B0604020202020204" pitchFamily="34" charset="0"/>
                <a:ea typeface="Calibri" panose="020F0502020204030204" pitchFamily="34" charset="0"/>
                <a:cs typeface="Arial" panose="020B0604020202020204" pitchFamily="34" charset="0"/>
              </a:rPr>
              <a:t>Chuyển</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đổi</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dữ</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liệu</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đầu</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vào</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thành</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định</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dạng</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chuẩn</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Thuật</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toán</a:t>
            </a:r>
            <a:r>
              <a:rPr lang="en-US" sz="2300" dirty="0">
                <a:effectLst/>
                <a:latin typeface="Arial" panose="020B0604020202020204" pitchFamily="34" charset="0"/>
                <a:ea typeface="Calibri" panose="020F0502020204030204" pitchFamily="34" charset="0"/>
                <a:cs typeface="Arial" panose="020B0604020202020204" pitchFamily="34" charset="0"/>
              </a:rPr>
              <a:t> SHA-512 </a:t>
            </a:r>
            <a:r>
              <a:rPr lang="en-US" sz="2300" dirty="0" err="1">
                <a:effectLst/>
                <a:latin typeface="Arial" panose="020B0604020202020204" pitchFamily="34" charset="0"/>
                <a:ea typeface="Calibri" panose="020F0502020204030204" pitchFamily="34" charset="0"/>
                <a:cs typeface="Arial" panose="020B0604020202020204" pitchFamily="34" charset="0"/>
              </a:rPr>
              <a:t>yêu</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cầu</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dữ</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liệu</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đầu</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vào</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phải</a:t>
            </a:r>
            <a:r>
              <a:rPr lang="en-US" sz="2300" dirty="0">
                <a:effectLst/>
                <a:latin typeface="Arial" panose="020B0604020202020204" pitchFamily="34" charset="0"/>
                <a:ea typeface="Calibri" panose="020F0502020204030204" pitchFamily="34" charset="0"/>
                <a:cs typeface="Arial" panose="020B0604020202020204" pitchFamily="34" charset="0"/>
              </a:rPr>
              <a:t> ở </a:t>
            </a:r>
            <a:r>
              <a:rPr lang="en-US" sz="2300" dirty="0" err="1">
                <a:effectLst/>
                <a:latin typeface="Arial" panose="020B0604020202020204" pitchFamily="34" charset="0"/>
                <a:ea typeface="Calibri" panose="020F0502020204030204" pitchFamily="34" charset="0"/>
                <a:cs typeface="Arial" panose="020B0604020202020204" pitchFamily="34" charset="0"/>
              </a:rPr>
              <a:t>định</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dạng</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chuẩn</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để</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xử</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lý</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được</a:t>
            </a:r>
            <a:r>
              <a:rPr lang="en-US" sz="2300" dirty="0">
                <a:effectLst/>
                <a:latin typeface="Arial" panose="020B0604020202020204" pitchFamily="34" charset="0"/>
                <a:ea typeface="Calibri" panose="020F0502020204030204" pitchFamily="34" charset="0"/>
                <a:cs typeface="Arial" panose="020B0604020202020204" pitchFamily="34" charset="0"/>
              </a:rPr>
              <a:t>. </a:t>
            </a:r>
          </a:p>
          <a:p>
            <a:pPr marL="342900" indent="-342900" algn="just">
              <a:lnSpc>
                <a:spcPct val="150000"/>
              </a:lnSpc>
              <a:spcAft>
                <a:spcPts val="800"/>
              </a:spcAft>
              <a:buFont typeface="Arial" panose="020B0604020202020204" pitchFamily="34" charset="0"/>
              <a:buChar char="•"/>
            </a:pPr>
            <a:r>
              <a:rPr lang="en-US" sz="2300" b="1" dirty="0" err="1">
                <a:effectLst/>
                <a:latin typeface="Arial" panose="020B0604020202020204" pitchFamily="34" charset="0"/>
                <a:ea typeface="Calibri" panose="020F0502020204030204" pitchFamily="34" charset="0"/>
                <a:cs typeface="Arial" panose="020B0604020202020204" pitchFamily="34" charset="0"/>
              </a:rPr>
              <a:t>Khởi</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tạo</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các</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biến</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đệm</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Thuật</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toán</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sử</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dụng</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một</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số</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biến</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đệm</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để</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lưu</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trữ</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dữ</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liệu</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xử</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lý</a:t>
            </a:r>
            <a:r>
              <a:rPr lang="en-US" sz="2300" dirty="0">
                <a:effectLst/>
                <a:latin typeface="Arial" panose="020B0604020202020204" pitchFamily="34" charset="0"/>
                <a:ea typeface="Calibri" panose="020F0502020204030204" pitchFamily="34" charset="0"/>
                <a:cs typeface="Arial" panose="020B0604020202020204" pitchFamily="34" charset="0"/>
              </a:rPr>
              <a:t>.</a:t>
            </a:r>
          </a:p>
          <a:p>
            <a:pPr marL="342900" indent="-342900" algn="just">
              <a:lnSpc>
                <a:spcPct val="150000"/>
              </a:lnSpc>
              <a:spcAft>
                <a:spcPts val="800"/>
              </a:spcAft>
              <a:buFont typeface="Arial" panose="020B0604020202020204" pitchFamily="34" charset="0"/>
              <a:buChar char="•"/>
            </a:pPr>
            <a:r>
              <a:rPr lang="en-US" sz="2300" b="1" dirty="0" err="1">
                <a:effectLst/>
                <a:latin typeface="Arial" panose="020B0604020202020204" pitchFamily="34" charset="0"/>
                <a:ea typeface="Calibri" panose="020F0502020204030204" pitchFamily="34" charset="0"/>
                <a:cs typeface="Arial" panose="020B0604020202020204" pitchFamily="34" charset="0"/>
              </a:rPr>
              <a:t>Xử</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lý</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dữ</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liệu</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đầu</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vào</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Dữ</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liệu</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đầu</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vào</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sẽ</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được</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xử</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lý</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theo</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các</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vòng</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lặp</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có</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tổng</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cộng</a:t>
            </a:r>
            <a:r>
              <a:rPr lang="en-US" sz="2300" dirty="0">
                <a:effectLst/>
                <a:latin typeface="Arial" panose="020B0604020202020204" pitchFamily="34" charset="0"/>
                <a:ea typeface="Calibri" panose="020F0502020204030204" pitchFamily="34" charset="0"/>
                <a:cs typeface="Arial" panose="020B0604020202020204" pitchFamily="34" charset="0"/>
              </a:rPr>
              <a:t> 80 </a:t>
            </a:r>
            <a:r>
              <a:rPr lang="en-US" sz="2300" dirty="0" err="1">
                <a:effectLst/>
                <a:latin typeface="Arial" panose="020B0604020202020204" pitchFamily="34" charset="0"/>
                <a:ea typeface="Calibri" panose="020F0502020204030204" pitchFamily="34" charset="0"/>
                <a:cs typeface="Arial" panose="020B0604020202020204" pitchFamily="34" charset="0"/>
              </a:rPr>
              <a:t>vòng</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lặp</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để</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tạo</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ra</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giá</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trị</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băm</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cuối</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cùng</a:t>
            </a:r>
            <a:r>
              <a:rPr lang="en-US" sz="2300" dirty="0">
                <a:effectLst/>
                <a:latin typeface="Arial" panose="020B0604020202020204" pitchFamily="34" charset="0"/>
                <a:ea typeface="Calibri" panose="020F0502020204030204" pitchFamily="34" charset="0"/>
                <a:cs typeface="Arial" panose="020B0604020202020204" pitchFamily="34" charset="0"/>
              </a:rPr>
              <a:t>. </a:t>
            </a:r>
          </a:p>
          <a:p>
            <a:pPr marL="342900" indent="-342900" algn="just">
              <a:lnSpc>
                <a:spcPct val="150000"/>
              </a:lnSpc>
              <a:spcAft>
                <a:spcPts val="800"/>
              </a:spcAft>
              <a:buFont typeface="Arial" panose="020B0604020202020204" pitchFamily="34" charset="0"/>
              <a:buChar char="•"/>
            </a:pPr>
            <a:r>
              <a:rPr lang="en-US" sz="2300" b="1" dirty="0" err="1">
                <a:effectLst/>
                <a:latin typeface="Arial" panose="020B0604020202020204" pitchFamily="34" charset="0"/>
                <a:ea typeface="Calibri" panose="020F0502020204030204" pitchFamily="34" charset="0"/>
                <a:cs typeface="Arial" panose="020B0604020202020204" pitchFamily="34" charset="0"/>
              </a:rPr>
              <a:t>Trả</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về</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giá</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trị</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b="1" dirty="0" err="1">
                <a:effectLst/>
                <a:latin typeface="Arial" panose="020B0604020202020204" pitchFamily="34" charset="0"/>
                <a:ea typeface="Calibri" panose="020F0502020204030204" pitchFamily="34" charset="0"/>
                <a:cs typeface="Arial" panose="020B0604020202020204" pitchFamily="34" charset="0"/>
              </a:rPr>
              <a:t>băm</a:t>
            </a:r>
            <a:r>
              <a:rPr lang="en-US" sz="2300" b="1" dirty="0">
                <a:effectLst/>
                <a:latin typeface="Arial" panose="020B0604020202020204" pitchFamily="34" charset="0"/>
                <a:ea typeface="Calibri" panose="020F0502020204030204" pitchFamily="34" charset="0"/>
                <a:cs typeface="Arial" panose="020B0604020202020204" pitchFamily="34" charset="0"/>
              </a:rPr>
              <a:t>: </a:t>
            </a:r>
            <a:r>
              <a:rPr lang="en-US" sz="2300" dirty="0">
                <a:effectLst/>
                <a:latin typeface="Arial" panose="020B0604020202020204" pitchFamily="34" charset="0"/>
                <a:ea typeface="Calibri" panose="020F0502020204030204" pitchFamily="34" charset="0"/>
                <a:cs typeface="Arial" panose="020B0604020202020204" pitchFamily="34" charset="0"/>
              </a:rPr>
              <a:t>Sau </a:t>
            </a:r>
            <a:r>
              <a:rPr lang="en-US" sz="2300" dirty="0" err="1">
                <a:effectLst/>
                <a:latin typeface="Arial" panose="020B0604020202020204" pitchFamily="34" charset="0"/>
                <a:ea typeface="Calibri" panose="020F0502020204030204" pitchFamily="34" charset="0"/>
                <a:cs typeface="Arial" panose="020B0604020202020204" pitchFamily="34" charset="0"/>
              </a:rPr>
              <a:t>khi</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hoàn</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thành</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vòng</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lặp</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thuật</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toán</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trả</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về</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giá</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trị</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băm</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cuối</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cùng</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một</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chuỗi</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hexa</a:t>
            </a:r>
            <a:r>
              <a:rPr lang="en-US" sz="2300" dirty="0">
                <a:effectLst/>
                <a:latin typeface="Arial" panose="020B0604020202020204" pitchFamily="34" charset="0"/>
                <a:ea typeface="Calibri" panose="020F0502020204030204" pitchFamily="34" charset="0"/>
                <a:cs typeface="Arial" panose="020B0604020202020204" pitchFamily="34" charset="0"/>
              </a:rPr>
              <a:t> 128 </a:t>
            </a:r>
            <a:r>
              <a:rPr lang="en-US" sz="2300" dirty="0" err="1">
                <a:effectLst/>
                <a:latin typeface="Arial" panose="020B0604020202020204" pitchFamily="34" charset="0"/>
                <a:ea typeface="Calibri" panose="020F0502020204030204" pitchFamily="34" charset="0"/>
                <a:cs typeface="Arial" panose="020B0604020202020204" pitchFamily="34" charset="0"/>
              </a:rPr>
              <a:t>ký</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en-US" sz="2300" dirty="0" err="1">
                <a:effectLst/>
                <a:latin typeface="Arial" panose="020B0604020202020204" pitchFamily="34" charset="0"/>
                <a:ea typeface="Calibri" panose="020F0502020204030204" pitchFamily="34" charset="0"/>
                <a:cs typeface="Arial" panose="020B0604020202020204" pitchFamily="34" charset="0"/>
              </a:rPr>
              <a:t>tự</a:t>
            </a:r>
            <a:r>
              <a:rPr lang="en-US" sz="2300" dirty="0">
                <a:effectLst/>
                <a:latin typeface="Arial" panose="020B0604020202020204" pitchFamily="34" charset="0"/>
                <a:ea typeface="Calibri" panose="020F0502020204030204" pitchFamily="34" charset="0"/>
                <a:cs typeface="Arial" panose="020B0604020202020204" pitchFamily="34" charset="0"/>
              </a:rPr>
              <a:t> (512 bit).</a:t>
            </a:r>
          </a:p>
        </p:txBody>
      </p:sp>
    </p:spTree>
    <p:extLst>
      <p:ext uri="{BB962C8B-B14F-4D97-AF65-F5344CB8AC3E}">
        <p14:creationId xmlns:p14="http://schemas.microsoft.com/office/powerpoint/2010/main" val="31282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AEC9F9-B22A-321F-3498-E85A27A26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0462"/>
            <a:ext cx="6934801" cy="4549534"/>
          </a:xfrm>
          <a:prstGeom prst="rect">
            <a:avLst/>
          </a:prstGeom>
        </p:spPr>
      </p:pic>
      <p:sp>
        <p:nvSpPr>
          <p:cNvPr id="5" name="Title 1">
            <a:extLst>
              <a:ext uri="{FF2B5EF4-FFF2-40B4-BE49-F238E27FC236}">
                <a16:creationId xmlns:a16="http://schemas.microsoft.com/office/drawing/2014/main" id="{7FE99AD4-092E-5E61-984A-F35D19209AB7}"/>
              </a:ext>
            </a:extLst>
          </p:cNvPr>
          <p:cNvSpPr>
            <a:spLocks noGrp="1"/>
          </p:cNvSpPr>
          <p:nvPr>
            <p:ph type="title"/>
          </p:nvPr>
        </p:nvSpPr>
        <p:spPr/>
        <p:txBody>
          <a:bodyPr/>
          <a:lstStyle/>
          <a:p>
            <a:pPr algn="ctr"/>
            <a:r>
              <a:rPr lang="vi-VN" b="1" dirty="0">
                <a:solidFill>
                  <a:srgbClr val="FF0000"/>
                </a:solidFill>
                <a:latin typeface="Arial" panose="020B0604020202020204" pitchFamily="34" charset="0"/>
                <a:cs typeface="Arial" panose="020B0604020202020204" pitchFamily="34" charset="0"/>
              </a:rPr>
              <a:t>HÀM BĂM SHA512</a:t>
            </a:r>
          </a:p>
        </p:txBody>
      </p:sp>
      <p:pic>
        <p:nvPicPr>
          <p:cNvPr id="6" name="Picture 5">
            <a:extLst>
              <a:ext uri="{FF2B5EF4-FFF2-40B4-BE49-F238E27FC236}">
                <a16:creationId xmlns:a16="http://schemas.microsoft.com/office/drawing/2014/main" id="{4E5C21B1-2019-2305-69F9-037DBB215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978" y="1690688"/>
            <a:ext cx="5632022" cy="4453351"/>
          </a:xfrm>
          <a:prstGeom prst="rect">
            <a:avLst/>
          </a:prstGeom>
        </p:spPr>
      </p:pic>
    </p:spTree>
    <p:extLst>
      <p:ext uri="{BB962C8B-B14F-4D97-AF65-F5344CB8AC3E}">
        <p14:creationId xmlns:p14="http://schemas.microsoft.com/office/powerpoint/2010/main" val="214898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E99AD4-092E-5E61-984A-F35D19209AB7}"/>
              </a:ext>
            </a:extLst>
          </p:cNvPr>
          <p:cNvSpPr>
            <a:spLocks noGrp="1"/>
          </p:cNvSpPr>
          <p:nvPr>
            <p:ph type="title"/>
          </p:nvPr>
        </p:nvSpPr>
        <p:spPr>
          <a:xfrm>
            <a:off x="950495" y="-88652"/>
            <a:ext cx="105156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HÀM BĂM </a:t>
            </a:r>
            <a:r>
              <a:rPr lang="en-US" b="1" dirty="0">
                <a:solidFill>
                  <a:srgbClr val="FF0000"/>
                </a:solidFill>
                <a:latin typeface="Arial" panose="020B0604020202020204" pitchFamily="34" charset="0"/>
                <a:cs typeface="Arial" panose="020B0604020202020204" pitchFamily="34" charset="0"/>
              </a:rPr>
              <a:t>SHA512</a:t>
            </a:r>
            <a:r>
              <a:rPr lang="vi-VN" b="1" dirty="0">
                <a:solidFill>
                  <a:srgbClr val="FF0000"/>
                </a:solidFill>
                <a:latin typeface="Arial" panose="020B0604020202020204" pitchFamily="34" charset="0"/>
                <a:cs typeface="Arial" panose="020B0604020202020204" pitchFamily="34" charset="0"/>
              </a:rPr>
              <a:t>	</a:t>
            </a:r>
          </a:p>
        </p:txBody>
      </p:sp>
      <p:sp>
        <p:nvSpPr>
          <p:cNvPr id="8" name="Content Placeholder 7">
            <a:extLst>
              <a:ext uri="{FF2B5EF4-FFF2-40B4-BE49-F238E27FC236}">
                <a16:creationId xmlns:a16="http://schemas.microsoft.com/office/drawing/2014/main" id="{C5924488-7B91-52C6-BA6A-F23C94CEE1EA}"/>
              </a:ext>
            </a:extLst>
          </p:cNvPr>
          <p:cNvSpPr>
            <a:spLocks noGrp="1"/>
          </p:cNvSpPr>
          <p:nvPr>
            <p:ph idx="1"/>
          </p:nvPr>
        </p:nvSpPr>
        <p:spPr>
          <a:xfrm>
            <a:off x="725904" y="819816"/>
            <a:ext cx="10740191" cy="5891701"/>
          </a:xfrm>
        </p:spPr>
        <p:txBody>
          <a:bodyPr>
            <a:normAutofit lnSpcReduction="10000"/>
          </a:bodyPr>
          <a:lstStyle/>
          <a:p>
            <a:pPr algn="just">
              <a:lnSpc>
                <a:spcPct val="150000"/>
              </a:lnSpc>
              <a:spcBef>
                <a:spcPts val="300"/>
              </a:spcBef>
              <a:spcAft>
                <a:spcPts val="300"/>
              </a:spcAft>
              <a:buFont typeface="Wingdings" panose="05000000000000000000" pitchFamily="2" charset="2"/>
              <a:buChar char="v"/>
            </a:pPr>
            <a:r>
              <a:rPr lang="vi-VN" sz="2800" b="1" dirty="0">
                <a:effectLst/>
                <a:ea typeface="Calibri" panose="020F0502020204030204" pitchFamily="34" charset="0"/>
                <a:cs typeface="Times New Roman" panose="02020603050405020304" pitchFamily="18" charset="0"/>
              </a:rPr>
              <a:t>Ưu điểm của MD5</a:t>
            </a:r>
            <a:endParaRPr lang="en-US" sz="2800" b="1" dirty="0">
              <a:effectLst/>
              <a:ea typeface="Calibri" panose="020F0502020204030204" pitchFamily="34" charset="0"/>
              <a:cs typeface="Times New Roman" panose="02020603050405020304" pitchFamily="18" charset="0"/>
            </a:endParaRPr>
          </a:p>
          <a:p>
            <a:pPr lvl="1" algn="just">
              <a:lnSpc>
                <a:spcPct val="150000"/>
              </a:lnSpc>
              <a:spcBef>
                <a:spcPts val="300"/>
              </a:spcBef>
              <a:spcAft>
                <a:spcPts val="300"/>
              </a:spcAft>
            </a:pPr>
            <a:r>
              <a:rPr lang="en-US" sz="2600" dirty="0" err="1">
                <a:effectLst/>
                <a:latin typeface="Arial" panose="020B0604020202020204" pitchFamily="34" charset="0"/>
                <a:ea typeface="Calibri" panose="020F0502020204030204" pitchFamily="34" charset="0"/>
                <a:cs typeface="Arial" panose="020B0604020202020204" pitchFamily="34" charset="0"/>
              </a:rPr>
              <a:t>Độ</a:t>
            </a:r>
            <a:r>
              <a:rPr lang="en-US" sz="2600" dirty="0">
                <a:effectLst/>
                <a:latin typeface="Arial" panose="020B0604020202020204" pitchFamily="34" charset="0"/>
                <a:ea typeface="Calibri" panose="020F0502020204030204" pitchFamily="34" charset="0"/>
                <a:cs typeface="Arial" panose="020B0604020202020204" pitchFamily="34" charset="0"/>
              </a:rPr>
              <a:t> </a:t>
            </a:r>
            <a:r>
              <a:rPr lang="en-US" sz="2600" dirty="0" err="1">
                <a:effectLst/>
                <a:latin typeface="Arial" panose="020B0604020202020204" pitchFamily="34" charset="0"/>
                <a:ea typeface="Calibri" panose="020F0502020204030204" pitchFamily="34" charset="0"/>
                <a:cs typeface="Arial" panose="020B0604020202020204" pitchFamily="34" charset="0"/>
              </a:rPr>
              <a:t>bảo</a:t>
            </a:r>
            <a:r>
              <a:rPr lang="en-US" sz="2600" dirty="0">
                <a:effectLst/>
                <a:latin typeface="Arial" panose="020B0604020202020204" pitchFamily="34" charset="0"/>
                <a:ea typeface="Calibri" panose="020F0502020204030204" pitchFamily="34" charset="0"/>
                <a:cs typeface="Arial" panose="020B0604020202020204" pitchFamily="34" charset="0"/>
              </a:rPr>
              <a:t> </a:t>
            </a:r>
            <a:r>
              <a:rPr lang="en-US" sz="2600" dirty="0" err="1">
                <a:effectLst/>
                <a:latin typeface="Arial" panose="020B0604020202020204" pitchFamily="34" charset="0"/>
                <a:ea typeface="Calibri" panose="020F0502020204030204" pitchFamily="34" charset="0"/>
                <a:cs typeface="Arial" panose="020B0604020202020204" pitchFamily="34" charset="0"/>
              </a:rPr>
              <a:t>mật</a:t>
            </a:r>
            <a:r>
              <a:rPr lang="en-US" sz="2600" dirty="0">
                <a:effectLst/>
                <a:latin typeface="Arial" panose="020B0604020202020204" pitchFamily="34" charset="0"/>
                <a:ea typeface="Calibri" panose="020F0502020204030204" pitchFamily="34" charset="0"/>
                <a:cs typeface="Arial" panose="020B0604020202020204" pitchFamily="34" charset="0"/>
              </a:rPr>
              <a:t> </a:t>
            </a:r>
            <a:r>
              <a:rPr lang="en-US" sz="2600" dirty="0" err="1">
                <a:effectLst/>
                <a:latin typeface="Arial" panose="020B0604020202020204" pitchFamily="34" charset="0"/>
                <a:ea typeface="Calibri" panose="020F0502020204030204" pitchFamily="34" charset="0"/>
                <a:cs typeface="Arial" panose="020B0604020202020204" pitchFamily="34" charset="0"/>
              </a:rPr>
              <a:t>cao</a:t>
            </a:r>
            <a:endParaRPr lang="en-US" sz="2600" dirty="0">
              <a:effectLst/>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300"/>
              </a:spcBef>
              <a:spcAft>
                <a:spcPts val="300"/>
              </a:spcAft>
            </a:pPr>
            <a:r>
              <a:rPr lang="en-US" sz="2600" dirty="0" err="1">
                <a:effectLst/>
                <a:latin typeface="Arial" panose="020B0604020202020204" pitchFamily="34" charset="0"/>
                <a:ea typeface="Calibri" panose="020F0502020204030204" pitchFamily="34" charset="0"/>
                <a:cs typeface="Arial" panose="020B0604020202020204" pitchFamily="34" charset="0"/>
              </a:rPr>
              <a:t>Tốc</a:t>
            </a:r>
            <a:r>
              <a:rPr lang="en-US" sz="2600" dirty="0">
                <a:effectLst/>
                <a:latin typeface="Arial" panose="020B0604020202020204" pitchFamily="34" charset="0"/>
                <a:ea typeface="Calibri" panose="020F0502020204030204" pitchFamily="34" charset="0"/>
                <a:cs typeface="Arial" panose="020B0604020202020204" pitchFamily="34" charset="0"/>
              </a:rPr>
              <a:t> </a:t>
            </a:r>
            <a:r>
              <a:rPr lang="en-US" sz="2600" dirty="0" err="1">
                <a:effectLst/>
                <a:latin typeface="Arial" panose="020B0604020202020204" pitchFamily="34" charset="0"/>
                <a:ea typeface="Calibri" panose="020F0502020204030204" pitchFamily="34" charset="0"/>
                <a:cs typeface="Arial" panose="020B0604020202020204" pitchFamily="34" charset="0"/>
              </a:rPr>
              <a:t>độ</a:t>
            </a:r>
            <a:r>
              <a:rPr lang="en-US" sz="2600" dirty="0">
                <a:effectLst/>
                <a:latin typeface="Arial" panose="020B0604020202020204" pitchFamily="34" charset="0"/>
                <a:ea typeface="Calibri" panose="020F0502020204030204" pitchFamily="34" charset="0"/>
                <a:cs typeface="Arial" panose="020B0604020202020204" pitchFamily="34" charset="0"/>
              </a:rPr>
              <a:t> </a:t>
            </a:r>
            <a:r>
              <a:rPr lang="en-US" sz="2600" dirty="0" err="1">
                <a:effectLst/>
                <a:latin typeface="Arial" panose="020B0604020202020204" pitchFamily="34" charset="0"/>
                <a:ea typeface="Calibri" panose="020F0502020204030204" pitchFamily="34" charset="0"/>
                <a:cs typeface="Arial" panose="020B0604020202020204" pitchFamily="34" charset="0"/>
              </a:rPr>
              <a:t>nhanh</a:t>
            </a:r>
            <a:endParaRPr lang="en-US" sz="2600" dirty="0">
              <a:effectLst/>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300"/>
              </a:spcBef>
              <a:spcAft>
                <a:spcPts val="300"/>
              </a:spcAft>
            </a:pPr>
            <a:r>
              <a:rPr lang="vi-VN" sz="2600" dirty="0">
                <a:effectLst/>
                <a:latin typeface="Arial" panose="020B0604020202020204" pitchFamily="34" charset="0"/>
                <a:ea typeface="Calibri" panose="020F0502020204030204" pitchFamily="34" charset="0"/>
                <a:cs typeface="Arial" panose="020B0604020202020204" pitchFamily="34" charset="0"/>
              </a:rPr>
              <a:t>Kích thước đầu ra lớn</a:t>
            </a:r>
            <a:endParaRPr lang="en-US" sz="2600" dirty="0">
              <a:effectLst/>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300"/>
              </a:spcBef>
              <a:spcAft>
                <a:spcPts val="300"/>
              </a:spcAft>
            </a:pPr>
            <a:r>
              <a:rPr lang="vi-VN" sz="2600" dirty="0">
                <a:effectLst/>
                <a:latin typeface="Arial" panose="020B0604020202020204" pitchFamily="34" charset="0"/>
                <a:ea typeface="Calibri" panose="020F0502020204030204" pitchFamily="34" charset="0"/>
                <a:cs typeface="Arial" panose="020B0604020202020204" pitchFamily="34" charset="0"/>
              </a:rPr>
              <a:t>Khả năng chống lại tấn công băm hai bước (collision attack) </a:t>
            </a:r>
            <a:endParaRPr lang="en-US" sz="26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300"/>
              </a:spcBef>
              <a:spcAft>
                <a:spcPts val="300"/>
              </a:spcAft>
              <a:buFont typeface="Wingdings" panose="05000000000000000000" pitchFamily="2" charset="2"/>
              <a:buChar char="v"/>
            </a:pPr>
            <a:r>
              <a:rPr lang="vi-VN" sz="2800" b="1" dirty="0">
                <a:effectLst/>
                <a:ea typeface="Calibri" panose="020F0502020204030204" pitchFamily="34" charset="0"/>
                <a:cs typeface="Times New Roman" panose="02020603050405020304" pitchFamily="18" charset="0"/>
              </a:rPr>
              <a:t>Nhược điểm</a:t>
            </a:r>
            <a:endParaRPr lang="en-US" sz="2800" b="1" dirty="0">
              <a:effectLst/>
              <a:ea typeface="Calibri" panose="020F0502020204030204" pitchFamily="34" charset="0"/>
              <a:cs typeface="Times New Roman" panose="02020603050405020304" pitchFamily="18" charset="0"/>
            </a:endParaRPr>
          </a:p>
          <a:p>
            <a:pPr lvl="1" algn="just">
              <a:lnSpc>
                <a:spcPct val="150000"/>
              </a:lnSpc>
              <a:spcBef>
                <a:spcPts val="300"/>
              </a:spcBef>
              <a:spcAft>
                <a:spcPts val="300"/>
              </a:spcAft>
            </a:pPr>
            <a:r>
              <a:rPr lang="vi-VN" sz="2600" dirty="0">
                <a:effectLst/>
                <a:ea typeface="Calibri" panose="020F0502020204030204" pitchFamily="34" charset="0"/>
                <a:cs typeface="Times New Roman" panose="02020603050405020304" pitchFamily="18" charset="0"/>
              </a:rPr>
              <a:t>Không phù hợp cho một số ứng dụng nhỏ.</a:t>
            </a:r>
            <a:endParaRPr lang="en-US" sz="2600" dirty="0">
              <a:effectLst/>
              <a:ea typeface="Calibri" panose="020F0502020204030204" pitchFamily="34" charset="0"/>
              <a:cs typeface="Times New Roman" panose="02020603050405020304" pitchFamily="18" charset="0"/>
            </a:endParaRPr>
          </a:p>
          <a:p>
            <a:pPr lvl="1" algn="just">
              <a:lnSpc>
                <a:spcPct val="150000"/>
              </a:lnSpc>
              <a:spcBef>
                <a:spcPts val="300"/>
              </a:spcBef>
              <a:spcAft>
                <a:spcPts val="300"/>
              </a:spcAft>
            </a:pPr>
            <a:r>
              <a:rPr lang="vi-VN" sz="2600" dirty="0">
                <a:effectLst/>
                <a:ea typeface="Calibri" panose="020F0502020204030204" pitchFamily="34" charset="0"/>
                <a:cs typeface="Times New Roman" panose="02020603050405020304" pitchFamily="18" charset="0"/>
              </a:rPr>
              <a:t>Kích thước đầu vào cố định</a:t>
            </a:r>
            <a:r>
              <a:rPr lang="en-US" sz="2600" dirty="0">
                <a:effectLst/>
                <a:ea typeface="Calibri" panose="020F0502020204030204" pitchFamily="34" charset="0"/>
                <a:cs typeface="Times New Roman" panose="02020603050405020304" pitchFamily="18" charset="0"/>
              </a:rPr>
              <a:t> (1024 bit)</a:t>
            </a:r>
          </a:p>
          <a:p>
            <a:pPr lvl="1" algn="just">
              <a:lnSpc>
                <a:spcPct val="150000"/>
              </a:lnSpc>
              <a:spcBef>
                <a:spcPts val="300"/>
              </a:spcBef>
              <a:spcAft>
                <a:spcPts val="300"/>
              </a:spcAft>
            </a:pPr>
            <a:r>
              <a:rPr lang="vi-VN" sz="2600" dirty="0">
                <a:effectLst/>
                <a:ea typeface="Calibri" panose="020F0502020204030204" pitchFamily="34" charset="0"/>
                <a:cs typeface="Times New Roman" panose="02020603050405020304" pitchFamily="18" charset="0"/>
              </a:rPr>
              <a:t>Không được chứng thực bởi chính phủ Hoa Kỳ.</a:t>
            </a:r>
            <a:endParaRPr lang="en-US" sz="2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806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E99AD4-092E-5E61-984A-F35D19209AB7}"/>
              </a:ext>
            </a:extLst>
          </p:cNvPr>
          <p:cNvSpPr>
            <a:spLocks noGrp="1"/>
          </p:cNvSpPr>
          <p:nvPr>
            <p:ph type="title"/>
          </p:nvPr>
        </p:nvSpPr>
        <p:spPr>
          <a:xfrm>
            <a:off x="0" y="2403758"/>
            <a:ext cx="3327318" cy="2050481"/>
          </a:xfrm>
        </p:spPr>
        <p:txBody>
          <a:bodyPr>
            <a:normAutofit/>
          </a:bodyPr>
          <a:lstStyle/>
          <a:p>
            <a:pPr algn="ctr"/>
            <a:r>
              <a:rPr lang="vi-VN" b="1" dirty="0">
                <a:solidFill>
                  <a:srgbClr val="FF0000"/>
                </a:solidFill>
                <a:latin typeface="Arial" panose="020B0604020202020204" pitchFamily="34" charset="0"/>
                <a:cs typeface="Arial" panose="020B0604020202020204" pitchFamily="34" charset="0"/>
              </a:rPr>
              <a:t>DEMO HÀM BĂM SHA512</a:t>
            </a:r>
          </a:p>
        </p:txBody>
      </p:sp>
      <p:pic>
        <p:nvPicPr>
          <p:cNvPr id="3" name="Picture 2">
            <a:extLst>
              <a:ext uri="{FF2B5EF4-FFF2-40B4-BE49-F238E27FC236}">
                <a16:creationId xmlns:a16="http://schemas.microsoft.com/office/drawing/2014/main" id="{DFE704DA-6728-545F-0CBC-52B295435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318" y="-1"/>
            <a:ext cx="8864682" cy="6858000"/>
          </a:xfrm>
          <a:prstGeom prst="rect">
            <a:avLst/>
          </a:prstGeom>
        </p:spPr>
      </p:pic>
    </p:spTree>
    <p:extLst>
      <p:ext uri="{BB962C8B-B14F-4D97-AF65-F5344CB8AC3E}">
        <p14:creationId xmlns:p14="http://schemas.microsoft.com/office/powerpoint/2010/main" val="1339414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B809-DD53-0202-5F1B-E4CB5AA55595}"/>
              </a:ext>
            </a:extLst>
          </p:cNvPr>
          <p:cNvSpPr>
            <a:spLocks noGrp="1"/>
          </p:cNvSpPr>
          <p:nvPr>
            <p:ph type="title"/>
          </p:nvPr>
        </p:nvSpPr>
        <p:spPr>
          <a:xfrm>
            <a:off x="0" y="2285038"/>
            <a:ext cx="4966532" cy="2287923"/>
          </a:xfrm>
        </p:spPr>
        <p:txBody>
          <a:bodyPr>
            <a:normAutofit/>
          </a:bodyPr>
          <a:lstStyle/>
          <a:p>
            <a:pPr algn="ctr"/>
            <a:r>
              <a:rPr lang="vi-VN" b="1" dirty="0">
                <a:solidFill>
                  <a:srgbClr val="FF0000"/>
                </a:solidFill>
                <a:effectLst/>
                <a:latin typeface="+mn-lt"/>
                <a:ea typeface="Times New Roman" panose="02020603050405020304" pitchFamily="18" charset="0"/>
                <a:cs typeface="Times New Roman" panose="02020603050405020304" pitchFamily="18" charset="0"/>
              </a:rPr>
              <a:t>SO SÁNH </a:t>
            </a:r>
            <a:br>
              <a:rPr lang="vi-VN" b="1" dirty="0">
                <a:solidFill>
                  <a:srgbClr val="FF0000"/>
                </a:solidFill>
                <a:effectLst/>
                <a:latin typeface="+mn-lt"/>
                <a:ea typeface="Times New Roman" panose="02020603050405020304" pitchFamily="18" charset="0"/>
                <a:cs typeface="Times New Roman" panose="02020603050405020304" pitchFamily="18" charset="0"/>
              </a:rPr>
            </a:br>
            <a:r>
              <a:rPr lang="vi-VN" b="1" dirty="0">
                <a:solidFill>
                  <a:srgbClr val="FF0000"/>
                </a:solidFill>
                <a:effectLst/>
                <a:latin typeface="+mn-lt"/>
                <a:ea typeface="Times New Roman" panose="02020603050405020304" pitchFamily="18" charset="0"/>
                <a:cs typeface="Times New Roman" panose="02020603050405020304" pitchFamily="18" charset="0"/>
              </a:rPr>
              <a:t>HÀM BĂM </a:t>
            </a:r>
            <a:br>
              <a:rPr lang="vi-VN" b="1" dirty="0">
                <a:solidFill>
                  <a:srgbClr val="FF0000"/>
                </a:solidFill>
                <a:effectLst/>
                <a:latin typeface="+mn-lt"/>
                <a:ea typeface="Times New Roman" panose="02020603050405020304" pitchFamily="18" charset="0"/>
                <a:cs typeface="Times New Roman" panose="02020603050405020304" pitchFamily="18" charset="0"/>
              </a:rPr>
            </a:br>
            <a:r>
              <a:rPr lang="vi-VN" b="1" dirty="0">
                <a:solidFill>
                  <a:srgbClr val="FF0000"/>
                </a:solidFill>
                <a:effectLst/>
                <a:latin typeface="+mn-lt"/>
                <a:ea typeface="Times New Roman" panose="02020603050405020304" pitchFamily="18" charset="0"/>
                <a:cs typeface="Times New Roman" panose="02020603050405020304" pitchFamily="18" charset="0"/>
              </a:rPr>
              <a:t>MD5 VÀ SHA512</a:t>
            </a:r>
            <a:endParaRPr lang="en-US" dirty="0">
              <a:solidFill>
                <a:srgbClr val="FF0000"/>
              </a:solidFill>
              <a:latin typeface="+mn-lt"/>
            </a:endParaRPr>
          </a:p>
        </p:txBody>
      </p:sp>
      <p:graphicFrame>
        <p:nvGraphicFramePr>
          <p:cNvPr id="6" name="Content Placeholder 5">
            <a:extLst>
              <a:ext uri="{FF2B5EF4-FFF2-40B4-BE49-F238E27FC236}">
                <a16:creationId xmlns:a16="http://schemas.microsoft.com/office/drawing/2014/main" id="{4F3672CC-D6AD-8F85-C3AB-EFADF311868D}"/>
              </a:ext>
            </a:extLst>
          </p:cNvPr>
          <p:cNvGraphicFramePr>
            <a:graphicFrameLocks noGrp="1"/>
          </p:cNvGraphicFramePr>
          <p:nvPr>
            <p:ph idx="1"/>
            <p:extLst>
              <p:ext uri="{D42A27DB-BD31-4B8C-83A1-F6EECF244321}">
                <p14:modId xmlns:p14="http://schemas.microsoft.com/office/powerpoint/2010/main" val="2954664972"/>
              </p:ext>
            </p:extLst>
          </p:nvPr>
        </p:nvGraphicFramePr>
        <p:xfrm>
          <a:off x="4966532" y="0"/>
          <a:ext cx="7225468" cy="6867379"/>
        </p:xfrm>
        <a:graphic>
          <a:graphicData uri="http://schemas.openxmlformats.org/drawingml/2006/table">
            <a:tbl>
              <a:tblPr firstRow="1" firstCol="1" bandRow="1"/>
              <a:tblGrid>
                <a:gridCol w="1806367">
                  <a:extLst>
                    <a:ext uri="{9D8B030D-6E8A-4147-A177-3AD203B41FA5}">
                      <a16:colId xmlns:a16="http://schemas.microsoft.com/office/drawing/2014/main" val="3196757316"/>
                    </a:ext>
                  </a:extLst>
                </a:gridCol>
                <a:gridCol w="1806367">
                  <a:extLst>
                    <a:ext uri="{9D8B030D-6E8A-4147-A177-3AD203B41FA5}">
                      <a16:colId xmlns:a16="http://schemas.microsoft.com/office/drawing/2014/main" val="1513034386"/>
                    </a:ext>
                  </a:extLst>
                </a:gridCol>
                <a:gridCol w="1806367">
                  <a:extLst>
                    <a:ext uri="{9D8B030D-6E8A-4147-A177-3AD203B41FA5}">
                      <a16:colId xmlns:a16="http://schemas.microsoft.com/office/drawing/2014/main" val="2604250646"/>
                    </a:ext>
                  </a:extLst>
                </a:gridCol>
                <a:gridCol w="1806367">
                  <a:extLst>
                    <a:ext uri="{9D8B030D-6E8A-4147-A177-3AD203B41FA5}">
                      <a16:colId xmlns:a16="http://schemas.microsoft.com/office/drawing/2014/main" val="3783659584"/>
                    </a:ext>
                  </a:extLst>
                </a:gridCol>
              </a:tblGrid>
              <a:tr h="336743">
                <a:tc gridSpan="2">
                  <a:txBody>
                    <a:bodyPr/>
                    <a:lstStyle/>
                    <a:p>
                      <a:pPr algn="ctr">
                        <a:lnSpc>
                          <a:spcPct val="150000"/>
                        </a:lnSpc>
                        <a:spcBef>
                          <a:spcPts val="300"/>
                        </a:spcBef>
                        <a:spcAft>
                          <a:spcPts val="300"/>
                        </a:spcAft>
                      </a:pPr>
                      <a:r>
                        <a:rPr lang="vi-VN"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50000"/>
                        </a:lnSpc>
                        <a:spcBef>
                          <a:spcPts val="300"/>
                        </a:spcBef>
                        <a:spcAft>
                          <a:spcPts val="300"/>
                        </a:spcAft>
                      </a:pPr>
                      <a:r>
                        <a:rPr lang="vi-VN" sz="18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MD5</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300"/>
                        </a:spcBef>
                        <a:spcAft>
                          <a:spcPts val="300"/>
                        </a:spcAft>
                      </a:pPr>
                      <a:r>
                        <a:rPr lang="vi-VN" sz="18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SHA512</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8050370"/>
                  </a:ext>
                </a:extLst>
              </a:tr>
              <a:tr h="2002198">
                <a:tc gridSpan="2">
                  <a:txBody>
                    <a:bodyPr/>
                    <a:lstStyle/>
                    <a:p>
                      <a:pPr algn="ctr">
                        <a:lnSpc>
                          <a:spcPct val="150000"/>
                        </a:lnSpc>
                        <a:spcBef>
                          <a:spcPts val="300"/>
                        </a:spcBef>
                        <a:spcAft>
                          <a:spcPts val="300"/>
                        </a:spcAft>
                      </a:pPr>
                      <a:r>
                        <a:rPr lang="vi-VN" sz="1800" b="1" dirty="0">
                          <a:effectLst/>
                          <a:latin typeface="Arial" panose="020B0604020202020204" pitchFamily="34" charset="0"/>
                          <a:ea typeface="Calibri" panose="020F0502020204030204" pitchFamily="34" charset="0"/>
                          <a:cs typeface="Times New Roman" panose="02020603050405020304" pitchFamily="18" charset="0"/>
                        </a:rPr>
                        <a:t>Giống nhau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just">
                        <a:lnSpc>
                          <a:spcPct val="150000"/>
                        </a:lnSpc>
                        <a:spcBef>
                          <a:spcPts val="300"/>
                        </a:spcBef>
                        <a:spcAft>
                          <a:spcPts val="300"/>
                        </a:spcAft>
                      </a:pPr>
                      <a:r>
                        <a:rPr lang="vi-VN" sz="1800" dirty="0">
                          <a:effectLst/>
                          <a:latin typeface="Arial" panose="020B0604020202020204" pitchFamily="34" charset="0"/>
                          <a:ea typeface="Calibri" panose="020F0502020204030204" pitchFamily="34" charset="0"/>
                          <a:cs typeface="Times New Roman" panose="02020603050405020304" pitchFamily="18" charset="0"/>
                        </a:rPr>
                        <a:t>- Dựa trên phép toán 32 bit, thực hiện tốt trên các kiến trúc 32 bit.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sz="1800" dirty="0">
                          <a:effectLst/>
                          <a:latin typeface="Arial" panose="020B0604020202020204" pitchFamily="34" charset="0"/>
                          <a:ea typeface="Calibri" panose="020F0502020204030204" pitchFamily="34" charset="0"/>
                          <a:cs typeface="Times New Roman" panose="02020603050405020304" pitchFamily="18" charset="0"/>
                        </a:rPr>
                        <a:t>- Được mô tả đơn giản và dễ dàng cài đặt trên phần cứng, phần mềm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361251434"/>
                  </a:ext>
                </a:extLst>
              </a:tr>
              <a:tr h="3475175">
                <a:tc rowSpan="2">
                  <a:txBody>
                    <a:bodyPr/>
                    <a:lstStyle/>
                    <a:p>
                      <a:pPr algn="ctr">
                        <a:lnSpc>
                          <a:spcPct val="150000"/>
                        </a:lnSpc>
                        <a:spcBef>
                          <a:spcPts val="300"/>
                        </a:spcBef>
                        <a:spcAft>
                          <a:spcPts val="300"/>
                        </a:spcAft>
                      </a:pPr>
                      <a:r>
                        <a:rPr lang="vi-VN" sz="1800" b="1">
                          <a:effectLst/>
                          <a:latin typeface="Arial" panose="020B0604020202020204" pitchFamily="34" charset="0"/>
                          <a:ea typeface="Calibri" panose="020F0502020204030204" pitchFamily="34" charset="0"/>
                          <a:cs typeface="Times New Roman" panose="02020603050405020304" pitchFamily="18" charset="0"/>
                        </a:rPr>
                        <a:t>Khác nhau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300"/>
                        </a:spcBef>
                        <a:spcAft>
                          <a:spcPts val="300"/>
                        </a:spcAft>
                      </a:pPr>
                      <a:r>
                        <a:rPr lang="vi-VN" sz="1800" b="1">
                          <a:effectLst/>
                          <a:latin typeface="Arial" panose="020B0604020202020204" pitchFamily="34" charset="0"/>
                          <a:ea typeface="Calibri" panose="020F0502020204030204" pitchFamily="34" charset="0"/>
                          <a:cs typeface="Times New Roman" panose="02020603050405020304" pitchFamily="18" charset="0"/>
                        </a:rPr>
                        <a:t>Khả năng chống lại tấn công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50000"/>
                        </a:lnSpc>
                        <a:spcBef>
                          <a:spcPts val="300"/>
                        </a:spcBef>
                        <a:spcAft>
                          <a:spcPts val="300"/>
                        </a:spcAft>
                        <a:buClrTx/>
                        <a:buSzTx/>
                        <a:buFontTx/>
                        <a:buNone/>
                        <a:tabLst/>
                        <a:defRPr/>
                      </a:pPr>
                      <a:r>
                        <a:rPr lang="vi-VN" sz="1800" dirty="0">
                          <a:effectLst/>
                          <a:latin typeface="Arial" panose="020B0604020202020204" pitchFamily="34" charset="0"/>
                          <a:ea typeface="Calibri" panose="020F0502020204030204" pitchFamily="34" charset="0"/>
                          <a:cs typeface="Times New Roman" panose="02020603050405020304" pitchFamily="18" charset="0"/>
                        </a:rPr>
                        <a:t>- Để tạo ra thông điệp có giá trị băm cho trước cần</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kern="1200" dirty="0">
                          <a:solidFill>
                            <a:schemeClr val="tx1"/>
                          </a:solidFill>
                          <a:effectLst/>
                          <a:latin typeface="+mn-lt"/>
                          <a:ea typeface="+mn-ea"/>
                          <a:cs typeface="+mn-cs"/>
                        </a:rPr>
                        <a:t>2</a:t>
                      </a:r>
                      <a:r>
                        <a:rPr lang="en-US" sz="1800" kern="1200" baseline="30000" dirty="0">
                          <a:solidFill>
                            <a:schemeClr val="tx1"/>
                          </a:solidFill>
                          <a:effectLst/>
                          <a:latin typeface="Arial" panose="020B0604020202020204" pitchFamily="34" charset="0"/>
                          <a:ea typeface="+mn-ea"/>
                          <a:cs typeface="Arial" panose="020B0604020202020204" pitchFamily="34" charset="0"/>
                        </a:rPr>
                        <a:t>128</a:t>
                      </a:r>
                      <a:r>
                        <a:rPr lang="en-US" sz="1800" kern="1200" baseline="30000" dirty="0">
                          <a:solidFill>
                            <a:schemeClr val="tx1"/>
                          </a:solidFill>
                          <a:effectLst/>
                          <a:latin typeface="+mn-lt"/>
                          <a:ea typeface="+mn-ea"/>
                          <a:cs typeface="+mn-cs"/>
                        </a:rPr>
                        <a:t> </a:t>
                      </a:r>
                      <a:r>
                        <a:rPr lang="vi-VN" sz="1800" dirty="0">
                          <a:effectLst/>
                          <a:latin typeface="Arial" panose="020B0604020202020204" pitchFamily="34" charset="0"/>
                          <a:ea typeface="Calibri" panose="020F0502020204030204" pitchFamily="34" charset="0"/>
                          <a:cs typeface="Times New Roman" panose="02020603050405020304" pitchFamily="18" charset="0"/>
                        </a:rPr>
                        <a:t>thao tác.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sz="1800" dirty="0">
                          <a:effectLst/>
                          <a:latin typeface="Arial" panose="020B0604020202020204" pitchFamily="34" charset="0"/>
                          <a:ea typeface="Calibri" panose="020F0502020204030204" pitchFamily="34" charset="0"/>
                          <a:cs typeface="Times New Roman" panose="02020603050405020304" pitchFamily="18" charset="0"/>
                        </a:rPr>
                        <a:t>- Để tìm 2 thông điệp có cùng giá trị băm thì cần 2 mũ 64.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Bef>
                          <a:spcPts val="300"/>
                        </a:spcBef>
                        <a:spcAft>
                          <a:spcPts val="300"/>
                        </a:spcAft>
                      </a:pPr>
                      <a:r>
                        <a:rPr lang="vi-VN" sz="1800" dirty="0">
                          <a:effectLst/>
                          <a:latin typeface="Arial" panose="020B0604020202020204" pitchFamily="34" charset="0"/>
                          <a:ea typeface="Calibri" panose="020F0502020204030204" pitchFamily="34" charset="0"/>
                          <a:cs typeface="Times New Roman" panose="02020603050405020304" pitchFamily="18" charset="0"/>
                        </a:rPr>
                        <a:t>- Để tạo ra thông điệp có giá trị băm cho trước </a:t>
                      </a:r>
                      <a:r>
                        <a:rPr lang="vi-VN" sz="1800" dirty="0">
                          <a:effectLst/>
                          <a:latin typeface="+mn-lt"/>
                          <a:ea typeface="Calibri" panose="020F0502020204030204" pitchFamily="34" charset="0"/>
                          <a:cs typeface="Times New Roman" panose="02020603050405020304" pitchFamily="18" charset="0"/>
                        </a:rPr>
                        <a:t>cần</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kern="1200" dirty="0">
                          <a:solidFill>
                            <a:schemeClr val="tx1"/>
                          </a:solidFill>
                          <a:effectLst/>
                          <a:latin typeface="+mn-lt"/>
                          <a:ea typeface="+mn-ea"/>
                          <a:cs typeface="+mn-cs"/>
                        </a:rPr>
                        <a:t>2</a:t>
                      </a:r>
                      <a:r>
                        <a:rPr lang="en-US" sz="1800" kern="1200" baseline="30000" dirty="0">
                          <a:solidFill>
                            <a:schemeClr val="tx1"/>
                          </a:solidFill>
                          <a:effectLst/>
                          <a:latin typeface="Arial" panose="020B0604020202020204" pitchFamily="34" charset="0"/>
                          <a:ea typeface="+mn-ea"/>
                          <a:cs typeface="Arial" panose="020B0604020202020204" pitchFamily="34" charset="0"/>
                        </a:rPr>
                        <a:t>512</a:t>
                      </a:r>
                      <a:r>
                        <a:rPr lang="en-US" sz="1800" kern="1200" baseline="30000" dirty="0">
                          <a:solidFill>
                            <a:schemeClr val="tx1"/>
                          </a:solidFill>
                          <a:effectLst/>
                          <a:latin typeface="+mn-lt"/>
                          <a:ea typeface="+mn-ea"/>
                          <a:cs typeface="+mn-cs"/>
                        </a:rPr>
                        <a:t> </a:t>
                      </a:r>
                      <a:r>
                        <a:rPr lang="vi-VN" sz="1800" dirty="0">
                          <a:effectLst/>
                          <a:latin typeface="+mn-lt"/>
                          <a:ea typeface="Calibri" panose="020F0502020204030204" pitchFamily="34" charset="0"/>
                          <a:cs typeface="Times New Roman" panose="02020603050405020304" pitchFamily="18" charset="0"/>
                        </a:rPr>
                        <a:t>thao tác.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sz="1800" dirty="0">
                          <a:effectLst/>
                          <a:latin typeface="Arial" panose="020B0604020202020204" pitchFamily="34" charset="0"/>
                          <a:ea typeface="Calibri" panose="020F0502020204030204" pitchFamily="34" charset="0"/>
                          <a:cs typeface="Times New Roman" panose="02020603050405020304" pitchFamily="18" charset="0"/>
                        </a:rPr>
                        <a:t>- Để tìm 2 thông điệp có cùng giá trị băm thì cần 2 mũ 80.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5676820"/>
                  </a:ext>
                </a:extLst>
              </a:tr>
              <a:tr h="719662">
                <a:tc vMerge="1">
                  <a:txBody>
                    <a:bodyPr/>
                    <a:lstStyle/>
                    <a:p>
                      <a:endParaRPr lang="en-US"/>
                    </a:p>
                  </a:txBody>
                  <a:tcPr/>
                </a:tc>
                <a:tc>
                  <a:txBody>
                    <a:bodyPr/>
                    <a:lstStyle/>
                    <a:p>
                      <a:pPr algn="ctr">
                        <a:lnSpc>
                          <a:spcPct val="150000"/>
                        </a:lnSpc>
                        <a:spcBef>
                          <a:spcPts val="300"/>
                        </a:spcBef>
                        <a:spcAft>
                          <a:spcPts val="300"/>
                        </a:spcAft>
                      </a:pPr>
                      <a:r>
                        <a:rPr lang="vi-VN" sz="1800" b="1">
                          <a:effectLst/>
                          <a:latin typeface="Arial" panose="020B0604020202020204" pitchFamily="34" charset="0"/>
                          <a:ea typeface="Calibri" panose="020F0502020204030204" pitchFamily="34" charset="0"/>
                          <a:cs typeface="Times New Roman" panose="02020603050405020304" pitchFamily="18" charset="0"/>
                        </a:rPr>
                        <a:t>Tốc độ</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Bef>
                          <a:spcPts val="300"/>
                        </a:spcBef>
                        <a:spcAft>
                          <a:spcPts val="300"/>
                        </a:spcAft>
                      </a:pPr>
                      <a:r>
                        <a:rPr lang="vi-VN" sz="1800">
                          <a:effectLst/>
                          <a:latin typeface="Arial" panose="020B0604020202020204" pitchFamily="34" charset="0"/>
                          <a:ea typeface="Calibri" panose="020F0502020204030204" pitchFamily="34" charset="0"/>
                          <a:cs typeface="Times New Roman" panose="02020603050405020304" pitchFamily="18" charset="0"/>
                        </a:rPr>
                        <a:t>- MD5 thực hiện 16 bước</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Bef>
                          <a:spcPts val="300"/>
                        </a:spcBef>
                        <a:spcAft>
                          <a:spcPts val="300"/>
                        </a:spcAft>
                      </a:pPr>
                      <a:r>
                        <a:rPr lang="vi-VN" sz="1800" dirty="0">
                          <a:effectLst/>
                          <a:latin typeface="Arial" panose="020B0604020202020204" pitchFamily="34" charset="0"/>
                          <a:ea typeface="Calibri" panose="020F0502020204030204" pitchFamily="34" charset="0"/>
                          <a:cs typeface="Times New Roman" panose="02020603050405020304" pitchFamily="18" charset="0"/>
                        </a:rPr>
                        <a:t>- SHA512 thực hiện 80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123" marR="471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9848910"/>
                  </a:ext>
                </a:extLst>
              </a:tr>
            </a:tbl>
          </a:graphicData>
        </a:graphic>
      </p:graphicFrame>
    </p:spTree>
    <p:extLst>
      <p:ext uri="{BB962C8B-B14F-4D97-AF65-F5344CB8AC3E}">
        <p14:creationId xmlns:p14="http://schemas.microsoft.com/office/powerpoint/2010/main" val="110952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3040" y="853440"/>
            <a:ext cx="9710057" cy="5323523"/>
          </a:xfrm>
        </p:spPr>
        <p:txBody>
          <a:bodyPr>
            <a:normAutofit/>
          </a:bodyPr>
          <a:lstStyle/>
          <a:p>
            <a:pPr marL="0" indent="0" algn="ctr">
              <a:buNone/>
            </a:pPr>
            <a:endParaRPr lang="en-US" sz="3600" dirty="0">
              <a:latin typeface="Arial" panose="020B0604020202020204" pitchFamily="34" charset="0"/>
              <a:cs typeface="Arial" panose="020B0604020202020204" pitchFamily="34" charset="0"/>
            </a:endParaRPr>
          </a:p>
          <a:p>
            <a:pPr marL="0" indent="0" algn="ctr">
              <a:buNone/>
            </a:pPr>
            <a:endParaRPr lang="en-US" sz="3600" dirty="0">
              <a:latin typeface="Arial" panose="020B0604020202020204" pitchFamily="34" charset="0"/>
              <a:cs typeface="Arial" panose="020B0604020202020204" pitchFamily="34" charset="0"/>
            </a:endParaRPr>
          </a:p>
          <a:p>
            <a:pPr marL="0" indent="0" algn="ctr">
              <a:buNone/>
            </a:pPr>
            <a:endParaRPr lang="en-US" sz="3600" dirty="0">
              <a:latin typeface="Arial" panose="020B0604020202020204" pitchFamily="34" charset="0"/>
              <a:cs typeface="Arial" panose="020B0604020202020204" pitchFamily="34" charset="0"/>
            </a:endParaRPr>
          </a:p>
          <a:p>
            <a:pPr marL="0" indent="0" algn="ctr">
              <a:buNone/>
            </a:pPr>
            <a:r>
              <a:rPr lang="en-US" sz="3600" dirty="0">
                <a:latin typeface="Arial" panose="020B0604020202020204" pitchFamily="34" charset="0"/>
                <a:cs typeface="Arial" panose="020B0604020202020204" pitchFamily="34" charset="0"/>
              </a:rPr>
              <a:t>TRÂN TRỌNG CẢM ƠN THẦY VÀ CÁC BẠN LẮNG NGHE!!!</a:t>
            </a:r>
          </a:p>
        </p:txBody>
      </p:sp>
    </p:spTree>
    <p:extLst>
      <p:ext uri="{BB962C8B-B14F-4D97-AF65-F5344CB8AC3E}">
        <p14:creationId xmlns:p14="http://schemas.microsoft.com/office/powerpoint/2010/main" val="170990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0462F-8A03-C432-F607-63C3B33153A7}"/>
              </a:ext>
            </a:extLst>
          </p:cNvPr>
          <p:cNvSpPr>
            <a:spLocks noGrp="1"/>
          </p:cNvSpPr>
          <p:nvPr>
            <p:ph type="title"/>
          </p:nvPr>
        </p:nvSpPr>
        <p:spPr>
          <a:xfrm>
            <a:off x="838200" y="0"/>
            <a:ext cx="10515600" cy="1325563"/>
          </a:xfrm>
        </p:spPr>
        <p:txBody>
          <a:bodyPr/>
          <a:lstStyle/>
          <a:p>
            <a:pPr algn="ctr"/>
            <a:r>
              <a:rPr lang="vi-VN" sz="44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HÀM BĂM</a:t>
            </a:r>
            <a:endParaRPr lang="en-US" b="1" dirty="0">
              <a:solidFill>
                <a:srgbClr val="FF0000"/>
              </a:solidFill>
            </a:endParaRPr>
          </a:p>
        </p:txBody>
      </p:sp>
      <p:sp>
        <p:nvSpPr>
          <p:cNvPr id="6" name="Content Placeholder 5">
            <a:extLst>
              <a:ext uri="{FF2B5EF4-FFF2-40B4-BE49-F238E27FC236}">
                <a16:creationId xmlns:a16="http://schemas.microsoft.com/office/drawing/2014/main" id="{916E6A89-2846-A41E-F960-7F060741CD35}"/>
              </a:ext>
            </a:extLst>
          </p:cNvPr>
          <p:cNvSpPr>
            <a:spLocks noGrp="1"/>
          </p:cNvSpPr>
          <p:nvPr>
            <p:ph sz="half" idx="2"/>
          </p:nvPr>
        </p:nvSpPr>
        <p:spPr>
          <a:xfrm>
            <a:off x="5181600" y="850006"/>
            <a:ext cx="7010400" cy="6007993"/>
          </a:xfrm>
        </p:spPr>
        <p:txBody>
          <a:bodyPr>
            <a:noAutofit/>
          </a:bodyPr>
          <a:lstStyle/>
          <a:p>
            <a:pPr algn="just">
              <a:lnSpc>
                <a:spcPct val="150000"/>
              </a:lnSpc>
              <a:spcBef>
                <a:spcPts val="300"/>
              </a:spcBef>
              <a:spcAft>
                <a:spcPts val="300"/>
              </a:spcAft>
            </a:pPr>
            <a:r>
              <a:rPr lang="vi-VN" sz="1800" dirty="0">
                <a:effectLst/>
                <a:ea typeface="Calibri" panose="020F0502020204030204" pitchFamily="34" charset="0"/>
                <a:cs typeface="Times New Roman" panose="02020603050405020304" pitchFamily="18" charset="0"/>
              </a:rPr>
              <a:t>Hàm băm là một hàm biến đổi dữ liệu đầu vào có độ dài tùy ý thành một chuỗi đầu ra có độ dài cố định đặc trưng. </a:t>
            </a:r>
          </a:p>
          <a:p>
            <a:pPr algn="just">
              <a:lnSpc>
                <a:spcPct val="150000"/>
              </a:lnSpc>
              <a:spcBef>
                <a:spcPts val="300"/>
              </a:spcBef>
              <a:spcAft>
                <a:spcPts val="300"/>
              </a:spcAft>
            </a:pPr>
            <a:r>
              <a:rPr lang="vi-VN" sz="1800" dirty="0">
                <a:effectLst/>
                <a:ea typeface="Calibri" panose="020F0502020204030204" pitchFamily="34" charset="0"/>
                <a:cs typeface="Times New Roman" panose="02020603050405020304" pitchFamily="18" charset="0"/>
              </a:rPr>
              <a:t>Quá trình này được thực hiện bằng cách sử dụng các công thức toán học như các hàm băm (được thực hiện dưới dạng các thuật toán băm). </a:t>
            </a:r>
          </a:p>
          <a:p>
            <a:pPr algn="just">
              <a:lnSpc>
                <a:spcPct val="150000"/>
              </a:lnSpc>
              <a:spcBef>
                <a:spcPts val="300"/>
              </a:spcBef>
              <a:spcAft>
                <a:spcPts val="300"/>
              </a:spcAft>
            </a:pPr>
            <a:r>
              <a:rPr lang="vi-VN" sz="1800" dirty="0">
                <a:effectLst/>
                <a:ea typeface="Calibri" panose="020F0502020204030204" pitchFamily="34" charset="0"/>
                <a:cs typeface="Times New Roman" panose="02020603050405020304" pitchFamily="18" charset="0"/>
              </a:rPr>
              <a:t>Giá trị được hàm băm trả về được gọi là giá trị băm, mã băm, thông điệp băm hoặc đơn giản là "băm". Điều này trở nên quan trọng khi xử lý một lượng lớn dữ liệu và giao dịch. </a:t>
            </a:r>
          </a:p>
          <a:p>
            <a:pPr algn="just">
              <a:lnSpc>
                <a:spcPct val="150000"/>
              </a:lnSpc>
              <a:spcBef>
                <a:spcPts val="300"/>
              </a:spcBef>
              <a:spcAft>
                <a:spcPts val="300"/>
              </a:spcAft>
            </a:pPr>
            <a:r>
              <a:rPr lang="vi-VN" sz="1800" dirty="0">
                <a:effectLst/>
                <a:ea typeface="Calibri" panose="020F0502020204030204" pitchFamily="34" charset="0"/>
                <a:cs typeface="Times New Roman" panose="02020603050405020304" pitchFamily="18" charset="0"/>
              </a:rPr>
              <a:t>Trong ngành mật mã học, một Hàm băm mật mã học (tiếng Anh: Cryptographic hash function) là một hàm băm với một số tính chất bảo mật nhất định để phù hợp việc sử dụng trong nhiều ứng dụng bảo mật thông tin đa dạng, chẳng hạn như chứng thực (authentication) và kiểm tra tính nguyên vẹn của thông điệp (message integrity). </a:t>
            </a:r>
            <a:endParaRPr lang="en-US" sz="1800" dirty="0">
              <a:effectLst/>
              <a:ea typeface="Calibri" panose="020F0502020204030204" pitchFamily="34" charset="0"/>
              <a:cs typeface="Times New Roman" panose="02020603050405020304" pitchFamily="18" charset="0"/>
            </a:endParaRPr>
          </a:p>
        </p:txBody>
      </p:sp>
      <p:pic>
        <p:nvPicPr>
          <p:cNvPr id="7" name="Picture 2" descr="Hash (hàm băm) là gì và cách thức vận hành như thế nào? - Đại Học Kinh  Doanh &amp; Công Nghệ Hà Nội">
            <a:extLst>
              <a:ext uri="{FF2B5EF4-FFF2-40B4-BE49-F238E27FC236}">
                <a16:creationId xmlns:a16="http://schemas.microsoft.com/office/drawing/2014/main" id="{5870A228-6C5D-E308-DA18-236027C55C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2220078"/>
            <a:ext cx="5181600" cy="3485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2732-57B6-08CE-31F6-97F92AB78BC8}"/>
              </a:ext>
            </a:extLst>
          </p:cNvPr>
          <p:cNvSpPr>
            <a:spLocks noGrp="1"/>
          </p:cNvSpPr>
          <p:nvPr>
            <p:ph type="title"/>
          </p:nvPr>
        </p:nvSpPr>
        <p:spPr>
          <a:xfrm>
            <a:off x="0" y="365125"/>
            <a:ext cx="121920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CÁCH THỨC HOẠT ĐỘNG CỦA HÀM BĂM</a:t>
            </a:r>
            <a:endParaRPr lang="en-US" b="1" dirty="0">
              <a:solidFill>
                <a:srgbClr val="FF0000"/>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ED14DD6-40B3-8B56-D614-29FC144E4DAF}"/>
              </a:ext>
            </a:extLst>
          </p:cNvPr>
          <p:cNvSpPr>
            <a:spLocks noGrp="1"/>
          </p:cNvSpPr>
          <p:nvPr>
            <p:ph idx="1"/>
          </p:nvPr>
        </p:nvSpPr>
        <p:spPr>
          <a:xfrm>
            <a:off x="0" y="3445099"/>
            <a:ext cx="12192000" cy="3412901"/>
          </a:xfrm>
        </p:spPr>
        <p:txBody>
          <a:bodyPr>
            <a:noAutofit/>
          </a:bodyPr>
          <a:lstStyle/>
          <a:p>
            <a:pPr algn="just">
              <a:lnSpc>
                <a:spcPct val="150000"/>
              </a:lnSpc>
              <a:spcBef>
                <a:spcPts val="300"/>
              </a:spcBef>
              <a:spcAft>
                <a:spcPts val="300"/>
              </a:spcAft>
            </a:pPr>
            <a:r>
              <a:rPr lang="vi-VN" sz="1900" dirty="0">
                <a:effectLst/>
                <a:latin typeface="Arial" panose="020B0604020202020204" pitchFamily="34" charset="0"/>
                <a:ea typeface="Calibri" panose="020F0502020204030204" pitchFamily="34" charset="0"/>
                <a:cs typeface="Arial" panose="020B0604020202020204" pitchFamily="34" charset="0"/>
              </a:rPr>
              <a:t>Hàm hash lấy 1 phần dữ liệu và xáo trộn nó theo các cách phức tạp đến mức việc đảo ngược chúng trong thực tế gần như là không thể. Hàm băm biến đoạn dữ liệu thành mã nhị phân chỉ gồm 2 số 1 và O. Sau đó chia các con số thành nhiều phần và liên tục áp dụng 1 hàm tính toán. Kết quả cuối cùng thông thường sẽ là một chuỗi gồm 64 ký tự gồm các chữ và số.</a:t>
            </a:r>
          </a:p>
          <a:p>
            <a:pPr algn="just">
              <a:lnSpc>
                <a:spcPct val="150000"/>
              </a:lnSpc>
              <a:spcBef>
                <a:spcPts val="300"/>
              </a:spcBef>
              <a:spcAft>
                <a:spcPts val="300"/>
              </a:spcAft>
            </a:pPr>
            <a:r>
              <a:rPr lang="vi-VN" sz="1900" dirty="0">
                <a:effectLst/>
                <a:latin typeface="Arial" panose="020B0604020202020204" pitchFamily="34" charset="0"/>
                <a:ea typeface="Calibri" panose="020F0502020204030204" pitchFamily="34" charset="0"/>
                <a:cs typeface="Arial" panose="020B0604020202020204" pitchFamily="34" charset="0"/>
              </a:rPr>
              <a:t>Khi có một ai đó cố gắng đảo ngược quy trình và tạo ra số lượng kết quả tăng theo cấp số nhân. Điều này tương tự như việc bạn đang cố gắng tìm ra 1 con đường qua kính vạn hoa. Để một máy tính hack nó thì đòi hỏi phải có khả năng tính toán nhiều phép tính hơn mức cần thiết mới có thể đảo ngược được hàm băm.</a:t>
            </a:r>
          </a:p>
        </p:txBody>
      </p:sp>
      <p:pic>
        <p:nvPicPr>
          <p:cNvPr id="7" name="Picture 6">
            <a:extLst>
              <a:ext uri="{FF2B5EF4-FFF2-40B4-BE49-F238E27FC236}">
                <a16:creationId xmlns:a16="http://schemas.microsoft.com/office/drawing/2014/main" id="{86026877-0A34-EA8B-4136-B6E18719BE33}"/>
              </a:ext>
            </a:extLst>
          </p:cNvPr>
          <p:cNvPicPr>
            <a:picLocks noChangeAspect="1"/>
          </p:cNvPicPr>
          <p:nvPr/>
        </p:nvPicPr>
        <p:blipFill rotWithShape="1">
          <a:blip r:embed="rId2"/>
          <a:srcRect r="10672"/>
          <a:stretch/>
        </p:blipFill>
        <p:spPr>
          <a:xfrm>
            <a:off x="3352800" y="1555359"/>
            <a:ext cx="5486400" cy="1857542"/>
          </a:xfrm>
          <a:prstGeom prst="rect">
            <a:avLst/>
          </a:prstGeom>
        </p:spPr>
      </p:pic>
    </p:spTree>
    <p:extLst>
      <p:ext uri="{BB962C8B-B14F-4D97-AF65-F5344CB8AC3E}">
        <p14:creationId xmlns:p14="http://schemas.microsoft.com/office/powerpoint/2010/main" val="2194156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1A85-0912-E27A-7C0E-B60FAFF018A2}"/>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TÍNH CHẤT CỦA HÀM BĂM MẬT MÃ</a:t>
            </a:r>
          </a:p>
        </p:txBody>
      </p:sp>
      <p:sp>
        <p:nvSpPr>
          <p:cNvPr id="4" name="Content Placeholder 3">
            <a:extLst>
              <a:ext uri="{FF2B5EF4-FFF2-40B4-BE49-F238E27FC236}">
                <a16:creationId xmlns:a16="http://schemas.microsoft.com/office/drawing/2014/main" id="{420FF710-7CAA-8FF1-C12C-0C11F089DAD1}"/>
              </a:ext>
            </a:extLst>
          </p:cNvPr>
          <p:cNvSpPr>
            <a:spLocks noGrp="1"/>
          </p:cNvSpPr>
          <p:nvPr>
            <p:ph sz="half" idx="2"/>
          </p:nvPr>
        </p:nvSpPr>
        <p:spPr>
          <a:xfrm>
            <a:off x="0" y="3429000"/>
            <a:ext cx="12192000" cy="3428999"/>
          </a:xfrm>
        </p:spPr>
        <p:txBody>
          <a:bodyPr>
            <a:noAutofit/>
          </a:bodyPr>
          <a:lstStyle/>
          <a:p>
            <a:pPr algn="just">
              <a:lnSpc>
                <a:spcPct val="150000"/>
              </a:lnSpc>
              <a:spcBef>
                <a:spcPts val="300"/>
              </a:spcBef>
              <a:spcAft>
                <a:spcPts val="300"/>
              </a:spcAft>
            </a:pPr>
            <a:r>
              <a:rPr lang="vi-VN" sz="2200" dirty="0">
                <a:effectLst/>
                <a:ea typeface="Calibri" panose="020F0502020204030204" pitchFamily="34" charset="0"/>
                <a:cs typeface="Times New Roman" panose="02020603050405020304" pitchFamily="18" charset="0"/>
              </a:rPr>
              <a:t>Tính tất định: nghĩa là cùng một thông điệp đầu vào luôn tạo ra cùng một hàm băm.</a:t>
            </a:r>
          </a:p>
          <a:p>
            <a:pPr algn="just">
              <a:lnSpc>
                <a:spcPct val="150000"/>
              </a:lnSpc>
              <a:spcBef>
                <a:spcPts val="300"/>
              </a:spcBef>
              <a:spcAft>
                <a:spcPts val="300"/>
              </a:spcAft>
            </a:pPr>
            <a:r>
              <a:rPr lang="vi-VN" sz="2200" dirty="0">
                <a:effectLst/>
                <a:ea typeface="Calibri" panose="020F0502020204030204" pitchFamily="34" charset="0"/>
                <a:cs typeface="Times New Roman" panose="02020603050405020304" pitchFamily="18" charset="0"/>
              </a:rPr>
              <a:t>Tính hiệu quả: Có khả năng tính toán nhanh chóng giá trị băm của bất kỳ thông điệp nào.</a:t>
            </a:r>
          </a:p>
          <a:p>
            <a:pPr algn="just">
              <a:lnSpc>
                <a:spcPct val="150000"/>
              </a:lnSpc>
              <a:spcBef>
                <a:spcPts val="300"/>
              </a:spcBef>
              <a:spcAft>
                <a:spcPts val="300"/>
              </a:spcAft>
            </a:pPr>
            <a:r>
              <a:rPr lang="vi-VN" sz="2200" dirty="0">
                <a:effectLst/>
                <a:ea typeface="Calibri" panose="020F0502020204030204" pitchFamily="34" charset="0"/>
                <a:cs typeface="Times New Roman" panose="02020603050405020304" pitchFamily="18" charset="0"/>
              </a:rPr>
              <a:t>Tính nhạy cảm: Đảm bảo rằng bất kỳ một thay đổi nào, dù là nhỏ nhất trên dữ liệu đều sẽ gây ra sự thay đổi cực lớn trên giá trị băm và tạo ra giá trị băm hoàn toàn khác, và không hề có liên hệ gì với giá trị băm cũ (hiệu ứng tuyết lở).</a:t>
            </a:r>
          </a:p>
        </p:txBody>
      </p:sp>
      <p:pic>
        <p:nvPicPr>
          <p:cNvPr id="8" name="Content Placeholder 7">
            <a:extLst>
              <a:ext uri="{FF2B5EF4-FFF2-40B4-BE49-F238E27FC236}">
                <a16:creationId xmlns:a16="http://schemas.microsoft.com/office/drawing/2014/main" id="{67B7F103-E666-E394-3B69-10CC3C66B872}"/>
              </a:ext>
            </a:extLst>
          </p:cNvPr>
          <p:cNvPicPr>
            <a:picLocks noGrp="1" noChangeAspect="1"/>
          </p:cNvPicPr>
          <p:nvPr>
            <p:ph sz="half" idx="1"/>
          </p:nvPr>
        </p:nvPicPr>
        <p:blipFill>
          <a:blip r:embed="rId2"/>
          <a:stretch>
            <a:fillRect/>
          </a:stretch>
        </p:blipFill>
        <p:spPr>
          <a:xfrm>
            <a:off x="3505200" y="1690688"/>
            <a:ext cx="5181600" cy="1554480"/>
          </a:xfrm>
          <a:prstGeom prst="rect">
            <a:avLst/>
          </a:prstGeom>
        </p:spPr>
      </p:pic>
    </p:spTree>
    <p:extLst>
      <p:ext uri="{BB962C8B-B14F-4D97-AF65-F5344CB8AC3E}">
        <p14:creationId xmlns:p14="http://schemas.microsoft.com/office/powerpoint/2010/main" val="68189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F53950-5C34-4F45-7671-44B7A3DD40DA}"/>
              </a:ext>
            </a:extLst>
          </p:cNvPr>
          <p:cNvSpPr>
            <a:spLocks noGrp="1"/>
          </p:cNvSpPr>
          <p:nvPr>
            <p:ph type="title"/>
          </p:nvPr>
        </p:nvSpPr>
        <p:spPr>
          <a:xfrm>
            <a:off x="0" y="365125"/>
            <a:ext cx="121920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CÁC THUỘC TÍNH CỦA HÀM BĂM MẬT MÃ</a:t>
            </a:r>
            <a:endParaRPr lang="en-US" b="1" dirty="0">
              <a:solidFill>
                <a:srgbClr val="FF0000"/>
              </a:solidFill>
              <a:latin typeface="Arial" panose="020B0604020202020204" pitchFamily="34" charset="0"/>
              <a:cs typeface="Arial" panose="020B0604020202020204" pitchFamily="34" charset="0"/>
            </a:endParaRPr>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sz="half" idx="2"/>
          </p:nvPr>
        </p:nvSpPr>
        <p:spPr/>
        <p:txBody>
          <a:bodyPr anchor="ctr">
            <a:normAutofit lnSpcReduction="10000"/>
          </a:bodyPr>
          <a:lstStyle/>
          <a:p>
            <a:pPr algn="just"/>
            <a:r>
              <a:rPr lang="vi-VN" dirty="0"/>
              <a:t>Chống xung đột: hai dữ liệu đầu vào khác nhau không thể tạo ra cùng một mã băm.</a:t>
            </a:r>
          </a:p>
          <a:p>
            <a:pPr algn="just"/>
            <a:r>
              <a:rPr lang="vi-VN" dirty="0"/>
              <a:t>Chống nghịch ảnh: không thể “khôi phục” hàm băm (không thể xác định được dữ liệu đầu vào dựa trên kết quả đầu ra).</a:t>
            </a:r>
          </a:p>
          <a:p>
            <a:pPr algn="just"/>
            <a:r>
              <a:rPr lang="vi-VN" dirty="0"/>
              <a:t>Chống nghịch ảnh thứ hai: không thể tìm dữ liệu đầu vào thứ hai xung đột với một dữ liệu đầu vào cho trước.</a:t>
            </a:r>
          </a:p>
        </p:txBody>
      </p:sp>
      <p:pic>
        <p:nvPicPr>
          <p:cNvPr id="4" name="Picture 2" descr="Hàm băm (hash function) là gì? - w3seo các loại hàm băm trong thực tế">
            <a:extLst>
              <a:ext uri="{FF2B5EF4-FFF2-40B4-BE49-F238E27FC236}">
                <a16:creationId xmlns:a16="http://schemas.microsoft.com/office/drawing/2014/main" id="{A60BBA00-982B-F8A3-3B0F-E49F1D226A1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56923"/>
            <a:ext cx="5181600" cy="2888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2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F53950-5C34-4F45-7671-44B7A3DD40DA}"/>
              </a:ext>
            </a:extLst>
          </p:cNvPr>
          <p:cNvSpPr>
            <a:spLocks noGrp="1"/>
          </p:cNvSpPr>
          <p:nvPr>
            <p:ph type="title"/>
          </p:nvPr>
        </p:nvSpPr>
        <p:spPr/>
        <p:txBody>
          <a:bodyPr/>
          <a:lstStyle/>
          <a:p>
            <a:pPr algn="ctr"/>
            <a:r>
              <a:rPr lang="vi-VN" b="1" dirty="0">
                <a:solidFill>
                  <a:srgbClr val="FF0000"/>
                </a:solidFill>
                <a:latin typeface="Arial" panose="020B0604020202020204" pitchFamily="34" charset="0"/>
                <a:cs typeface="Arial" panose="020B0604020202020204" pitchFamily="34" charset="0"/>
              </a:rPr>
              <a:t>ỨNG DỤNG </a:t>
            </a:r>
            <a:r>
              <a:rPr lang="en-US" b="1" dirty="0">
                <a:solidFill>
                  <a:srgbClr val="FF0000"/>
                </a:solidFill>
                <a:latin typeface="Arial" panose="020B0604020202020204" pitchFamily="34" charset="0"/>
                <a:cs typeface="Arial" panose="020B0604020202020204" pitchFamily="34" charset="0"/>
              </a:rPr>
              <a:t>CỦA HÀM BĂM MẬT MÃ</a:t>
            </a:r>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sz="half" idx="2"/>
          </p:nvPr>
        </p:nvSpPr>
        <p:spPr/>
        <p:txBody>
          <a:bodyPr anchor="ctr">
            <a:normAutofit/>
          </a:bodyPr>
          <a:lstStyle/>
          <a:p>
            <a:pPr marL="342900" lvl="0" indent="-342900">
              <a:lnSpc>
                <a:spcPct val="107000"/>
              </a:lnSpc>
              <a:spcAft>
                <a:spcPts val="8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khẩu</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điệp</a:t>
            </a:r>
            <a:r>
              <a:rPr lang="en-US" dirty="0">
                <a:effectLst/>
                <a:latin typeface="Times New Roman" panose="02020603050405020304" pitchFamily="18" charset="0"/>
                <a:ea typeface="Calibri" panose="020F0502020204030204" pitchFamily="34" charset="0"/>
                <a:cs typeface="Times New Roman" panose="02020603050405020304" pitchFamily="18" charset="0"/>
              </a:rPr>
              <a:t> (Message authentication)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vẹn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điệp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mạng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dirty="0">
                <a:effectLst/>
                <a:latin typeface="Times New Roman" panose="02020603050405020304" pitchFamily="18" charset="0"/>
                <a:ea typeface="Calibri" panose="020F0502020204030204" pitchFamily="34" charset="0"/>
                <a:cs typeface="Times New Roman" panose="02020603050405020304" pitchFamily="18" charset="0"/>
              </a:rPr>
              <a:t> (Digital signatures)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3" name="Picture 3" descr="Hàm băm an toàn SHA-2 - Cuộc cách mạng đối với bảo mật web">
            <a:extLst>
              <a:ext uri="{FF2B5EF4-FFF2-40B4-BE49-F238E27FC236}">
                <a16:creationId xmlns:a16="http://schemas.microsoft.com/office/drawing/2014/main" id="{FD9DFB6A-3B38-FF49-2ABF-34946A6CAA4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40576"/>
            <a:ext cx="5181600" cy="292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79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F3DE03-A582-50F4-B1AF-4809437A19AD}"/>
              </a:ext>
            </a:extLst>
          </p:cNvPr>
          <p:cNvSpPr>
            <a:spLocks noGrp="1"/>
          </p:cNvSpPr>
          <p:nvPr>
            <p:ph sz="half" idx="2"/>
          </p:nvPr>
        </p:nvSpPr>
        <p:spPr>
          <a:xfrm>
            <a:off x="7511602" y="1690688"/>
            <a:ext cx="3074831" cy="4351338"/>
          </a:xfrm>
        </p:spPr>
        <p:txBody>
          <a:bodyPr>
            <a:normAutofit/>
          </a:bodyPr>
          <a:lstStyle/>
          <a:p>
            <a:pPr algn="just">
              <a:lnSpc>
                <a:spcPct val="150000"/>
              </a:lnSpc>
              <a:spcBef>
                <a:spcPts val="300"/>
              </a:spcBef>
              <a:spcAft>
                <a:spcPts val="300"/>
              </a:spcAft>
            </a:pPr>
            <a:r>
              <a:rPr lang="vi-VN" dirty="0">
                <a:effectLst/>
                <a:latin typeface="Times New Roman" panose="02020603050405020304" pitchFamily="18" charset="0"/>
                <a:ea typeface="Calibri" panose="020F0502020204030204" pitchFamily="34" charset="0"/>
                <a:cs typeface="Times New Roman" panose="02020603050405020304" pitchFamily="18" charset="0"/>
              </a:rPr>
              <a:t>Hàm băm MD5	</a:t>
            </a:r>
          </a:p>
          <a:p>
            <a:pPr algn="just">
              <a:lnSpc>
                <a:spcPct val="150000"/>
              </a:lnSpc>
              <a:spcBef>
                <a:spcPts val="300"/>
              </a:spcBef>
              <a:spcAft>
                <a:spcPts val="300"/>
              </a:spcAft>
            </a:pPr>
            <a:r>
              <a:rPr lang="vi-VN" dirty="0">
                <a:effectLst/>
                <a:latin typeface="Times New Roman" panose="02020603050405020304" pitchFamily="18" charset="0"/>
                <a:ea typeface="Calibri" panose="020F0502020204030204" pitchFamily="34" charset="0"/>
                <a:cs typeface="Times New Roman" panose="02020603050405020304" pitchFamily="18" charset="0"/>
              </a:rPr>
              <a:t>SHA-1	</a:t>
            </a:r>
          </a:p>
          <a:p>
            <a:pPr algn="just">
              <a:lnSpc>
                <a:spcPct val="150000"/>
              </a:lnSpc>
              <a:spcBef>
                <a:spcPts val="300"/>
              </a:spcBef>
              <a:spcAft>
                <a:spcPts val="300"/>
              </a:spcAft>
            </a:pPr>
            <a:r>
              <a:rPr lang="vi-VN" dirty="0">
                <a:effectLst/>
                <a:latin typeface="Times New Roman" panose="02020603050405020304" pitchFamily="18" charset="0"/>
                <a:ea typeface="Calibri" panose="020F0502020204030204" pitchFamily="34" charset="0"/>
                <a:cs typeface="Times New Roman" panose="02020603050405020304" pitchFamily="18" charset="0"/>
              </a:rPr>
              <a:t>RIPEMD-160	</a:t>
            </a:r>
          </a:p>
          <a:p>
            <a:pPr algn="just">
              <a:lnSpc>
                <a:spcPct val="150000"/>
              </a:lnSpc>
              <a:spcBef>
                <a:spcPts val="300"/>
              </a:spcBef>
              <a:spcAft>
                <a:spcPts val="300"/>
              </a:spcAft>
            </a:pPr>
            <a:r>
              <a:rPr lang="vi-VN" dirty="0">
                <a:effectLst/>
                <a:latin typeface="Times New Roman" panose="02020603050405020304" pitchFamily="18" charset="0"/>
                <a:ea typeface="Calibri" panose="020F0502020204030204" pitchFamily="34" charset="0"/>
                <a:cs typeface="Times New Roman" panose="02020603050405020304" pitchFamily="18" charset="0"/>
              </a:rPr>
              <a:t>Whirlpool	</a:t>
            </a:r>
          </a:p>
          <a:p>
            <a:pPr algn="just">
              <a:lnSpc>
                <a:spcPct val="150000"/>
              </a:lnSpc>
              <a:spcBef>
                <a:spcPts val="300"/>
              </a:spcBef>
              <a:spcAft>
                <a:spcPts val="300"/>
              </a:spcAft>
            </a:pPr>
            <a:r>
              <a:rPr lang="vi-VN" dirty="0">
                <a:effectLst/>
                <a:latin typeface="Times New Roman" panose="02020603050405020304" pitchFamily="18" charset="0"/>
                <a:ea typeface="Calibri" panose="020F0502020204030204" pitchFamily="34" charset="0"/>
                <a:cs typeface="Times New Roman" panose="02020603050405020304" pitchFamily="18" charset="0"/>
              </a:rPr>
              <a:t>SHA-2	</a:t>
            </a:r>
          </a:p>
          <a:p>
            <a:pPr algn="just">
              <a:lnSpc>
                <a:spcPct val="150000"/>
              </a:lnSpc>
              <a:spcBef>
                <a:spcPts val="300"/>
              </a:spcBef>
              <a:spcAft>
                <a:spcPts val="300"/>
              </a:spcAft>
            </a:pPr>
            <a:r>
              <a:rPr lang="vi-VN" dirty="0">
                <a:effectLst/>
                <a:latin typeface="Times New Roman" panose="02020603050405020304" pitchFamily="18" charset="0"/>
                <a:ea typeface="Calibri" panose="020F0502020204030204" pitchFamily="34" charset="0"/>
                <a:cs typeface="Times New Roman" panose="02020603050405020304" pitchFamily="18" charset="0"/>
              </a:rPr>
              <a:t>SHA-3	</a:t>
            </a:r>
            <a:endParaRPr lang="en-US" dirty="0"/>
          </a:p>
        </p:txBody>
      </p:sp>
      <p:sp>
        <p:nvSpPr>
          <p:cNvPr id="5" name="Title 1">
            <a:extLst>
              <a:ext uri="{FF2B5EF4-FFF2-40B4-BE49-F238E27FC236}">
                <a16:creationId xmlns:a16="http://schemas.microsoft.com/office/drawing/2014/main" id="{7FE99AD4-092E-5E61-984A-F35D19209AB7}"/>
              </a:ext>
            </a:extLst>
          </p:cNvPr>
          <p:cNvSpPr>
            <a:spLocks noGrp="1"/>
          </p:cNvSpPr>
          <p:nvPr>
            <p:ph type="title"/>
          </p:nvPr>
        </p:nvSpPr>
        <p:spPr>
          <a:xfrm>
            <a:off x="838200" y="365125"/>
            <a:ext cx="105156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MỘT SỐ HÀM BĂM PHỔ BIẾN</a:t>
            </a:r>
            <a:endParaRPr lang="en-US" b="1" dirty="0">
              <a:solidFill>
                <a:srgbClr val="FF0000"/>
              </a:solidFill>
              <a:latin typeface="Arial" panose="020B0604020202020204" pitchFamily="34" charset="0"/>
              <a:cs typeface="Arial" panose="020B0604020202020204" pitchFamily="34" charset="0"/>
            </a:endParaRPr>
          </a:p>
        </p:txBody>
      </p:sp>
      <p:pic>
        <p:nvPicPr>
          <p:cNvPr id="1026" name="Picture 2" descr="Hướng dẫn xác định các loại hash | WhiteHat.vn">
            <a:extLst>
              <a:ext uri="{FF2B5EF4-FFF2-40B4-BE49-F238E27FC236}">
                <a16:creationId xmlns:a16="http://schemas.microsoft.com/office/drawing/2014/main" id="{8B616FCA-12B3-407A-7A72-B2C4408115D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177602" y="2407413"/>
            <a:ext cx="5181600" cy="291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44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E99AD4-092E-5E61-984A-F35D19209AB7}"/>
              </a:ext>
            </a:extLst>
          </p:cNvPr>
          <p:cNvSpPr>
            <a:spLocks noGrp="1"/>
          </p:cNvSpPr>
          <p:nvPr>
            <p:ph type="title"/>
          </p:nvPr>
        </p:nvSpPr>
        <p:spPr>
          <a:xfrm>
            <a:off x="381001" y="6438"/>
            <a:ext cx="54864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HÀM BĂM MD5	</a:t>
            </a:r>
          </a:p>
        </p:txBody>
      </p:sp>
      <p:pic>
        <p:nvPicPr>
          <p:cNvPr id="11" name="Content Placeholder 7">
            <a:extLst>
              <a:ext uri="{FF2B5EF4-FFF2-40B4-BE49-F238E27FC236}">
                <a16:creationId xmlns:a16="http://schemas.microsoft.com/office/drawing/2014/main" id="{C261F999-F51A-4CCB-1816-380C4CCC05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150234"/>
            <a:ext cx="5486400" cy="3707766"/>
          </a:xfrm>
        </p:spPr>
      </p:pic>
      <p:pic>
        <p:nvPicPr>
          <p:cNvPr id="14" name="Content Placeholder 13">
            <a:extLst>
              <a:ext uri="{FF2B5EF4-FFF2-40B4-BE49-F238E27FC236}">
                <a16:creationId xmlns:a16="http://schemas.microsoft.com/office/drawing/2014/main" id="{54751BE7-764C-0277-9801-BA456044A6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852616"/>
            <a:ext cx="5486400" cy="6005384"/>
          </a:xfrm>
          <a:prstGeom prst="rect">
            <a:avLst/>
          </a:prstGeom>
        </p:spPr>
      </p:pic>
      <p:sp>
        <p:nvSpPr>
          <p:cNvPr id="6" name="TextBox 5">
            <a:extLst>
              <a:ext uri="{FF2B5EF4-FFF2-40B4-BE49-F238E27FC236}">
                <a16:creationId xmlns:a16="http://schemas.microsoft.com/office/drawing/2014/main" id="{F29F8376-5BCB-E360-698D-0B48FA83E9A0}"/>
              </a:ext>
            </a:extLst>
          </p:cNvPr>
          <p:cNvSpPr txBox="1"/>
          <p:nvPr/>
        </p:nvSpPr>
        <p:spPr>
          <a:xfrm>
            <a:off x="-2146" y="1120676"/>
            <a:ext cx="6326746" cy="2031325"/>
          </a:xfrm>
          <a:prstGeom prst="rect">
            <a:avLst/>
          </a:prstGeom>
          <a:noFill/>
        </p:spPr>
        <p:txBody>
          <a:bodyPr wrap="square">
            <a:spAutoFit/>
          </a:bodyPr>
          <a:lstStyle/>
          <a:p>
            <a:pPr algn="just"/>
            <a:r>
              <a:rPr lang="vi-VN" dirty="0"/>
              <a:t>MD5 (viết tắt của tiếng Anh Message-Digest algorithm 5, Thuật toán Tiêu hóa-tin nhắn 5) là một hàm băm mật mã học được sử dụng phổ biến với giá trị băm (hash) dài 128-bit. Là một chuẩn Internet (RFC 1321), MD5 đã được dùng trong nhiều ứng dụng bảo mật, và cũng được dùng phổ biến để kiểm tra tính toàn vẹn của tập tin. Một bảng băm MD5 thường được diễn tả bằng một số hệ thập lục phân 32 ký tự.</a:t>
            </a:r>
            <a:endParaRPr lang="en-US" dirty="0"/>
          </a:p>
        </p:txBody>
      </p:sp>
    </p:spTree>
    <p:extLst>
      <p:ext uri="{BB962C8B-B14F-4D97-AF65-F5344CB8AC3E}">
        <p14:creationId xmlns:p14="http://schemas.microsoft.com/office/powerpoint/2010/main" val="39885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F3DE03-A582-50F4-B1AF-4809437A19AD}"/>
              </a:ext>
            </a:extLst>
          </p:cNvPr>
          <p:cNvSpPr>
            <a:spLocks noGrp="1"/>
          </p:cNvSpPr>
          <p:nvPr>
            <p:ph sz="half" idx="2"/>
          </p:nvPr>
        </p:nvSpPr>
        <p:spPr>
          <a:xfrm>
            <a:off x="4798462" y="1677809"/>
            <a:ext cx="6555338" cy="5180190"/>
          </a:xfrm>
        </p:spPr>
        <p:txBody>
          <a:bodyPr anchor="ctr">
            <a:noAutofit/>
          </a:bodyPr>
          <a:lstStyle/>
          <a:p>
            <a:pPr lvl="0" algn="just">
              <a:lnSpc>
                <a:spcPct val="107000"/>
              </a:lnSpc>
              <a:spcBef>
                <a:spcPts val="300"/>
              </a:spcBef>
              <a:spcAft>
                <a:spcPts val="800"/>
              </a:spcAft>
              <a:buFont typeface="Wingdings" panose="05000000000000000000" pitchFamily="2" charset="2"/>
              <a:buChar char="v"/>
            </a:pPr>
            <a:r>
              <a:rPr lang="vi-VN" sz="2500" dirty="0">
                <a:effectLst/>
                <a:latin typeface="Times New Roman" panose="02020603050405020304" pitchFamily="18" charset="0"/>
                <a:ea typeface="Calibri" panose="020F0502020204030204" pitchFamily="34" charset="0"/>
                <a:cs typeface="Times New Roman" panose="02020603050405020304" pitchFamily="18" charset="0"/>
              </a:rPr>
              <a:t>Cách hoạt động như sau:</a:t>
            </a:r>
          </a:p>
          <a:p>
            <a:pPr lvl="0" algn="just">
              <a:lnSpc>
                <a:spcPct val="107000"/>
              </a:lnSpc>
              <a:spcBef>
                <a:spcPts val="300"/>
              </a:spcBef>
              <a:spcAft>
                <a:spcPts val="800"/>
              </a:spcAft>
            </a:pP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4 buffer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A,B,C,D</a:t>
            </a:r>
          </a:p>
          <a:p>
            <a:pPr lvl="0" algn="just">
              <a:lnSpc>
                <a:spcPct val="107000"/>
              </a:lnSpc>
              <a:spcAft>
                <a:spcPts val="800"/>
              </a:spcAft>
            </a:pP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F(B,C,D)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logic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function</a:t>
            </a:r>
          </a:p>
          <a:p>
            <a:pPr lvl="0" algn="just">
              <a:lnSpc>
                <a:spcPct val="107000"/>
              </a:lnSpc>
              <a:spcAft>
                <a:spcPts val="800"/>
              </a:spcAft>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F(BCD) + modulo buffer A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nhiêu</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 modulo Mi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nhiêu</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hằng</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Ki =&gt;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nhiêu</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xoay</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nhiêu</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buffer B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buffer C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buffer D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C, D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a:t>
            </a:r>
          </a:p>
        </p:txBody>
      </p:sp>
      <p:sp>
        <p:nvSpPr>
          <p:cNvPr id="5" name="Title 1">
            <a:extLst>
              <a:ext uri="{FF2B5EF4-FFF2-40B4-BE49-F238E27FC236}">
                <a16:creationId xmlns:a16="http://schemas.microsoft.com/office/drawing/2014/main" id="{7FE99AD4-092E-5E61-984A-F35D19209AB7}"/>
              </a:ext>
            </a:extLst>
          </p:cNvPr>
          <p:cNvSpPr>
            <a:spLocks noGrp="1"/>
          </p:cNvSpPr>
          <p:nvPr>
            <p:ph type="title"/>
          </p:nvPr>
        </p:nvSpPr>
        <p:spPr>
          <a:xfrm>
            <a:off x="838200" y="352246"/>
            <a:ext cx="105156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HÀM BĂM MD5	</a:t>
            </a:r>
          </a:p>
        </p:txBody>
      </p:sp>
      <p:pic>
        <p:nvPicPr>
          <p:cNvPr id="8" name="Content Placeholder 7" descr="undefined">
            <a:extLst>
              <a:ext uri="{FF2B5EF4-FFF2-40B4-BE49-F238E27FC236}">
                <a16:creationId xmlns:a16="http://schemas.microsoft.com/office/drawing/2014/main" id="{E86D0303-1EBC-2587-B705-2BB6A86FAAD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092235"/>
            <a:ext cx="3960262" cy="4351338"/>
          </a:xfrm>
          <a:prstGeom prst="rect">
            <a:avLst/>
          </a:prstGeom>
          <a:noFill/>
          <a:ln>
            <a:noFill/>
          </a:ln>
        </p:spPr>
      </p:pic>
    </p:spTree>
    <p:extLst>
      <p:ext uri="{BB962C8B-B14F-4D97-AF65-F5344CB8AC3E}">
        <p14:creationId xmlns:p14="http://schemas.microsoft.com/office/powerpoint/2010/main" val="3541772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1320</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Symbol</vt:lpstr>
      <vt:lpstr>Times New Roman</vt:lpstr>
      <vt:lpstr>Wingdings</vt:lpstr>
      <vt:lpstr>Office Theme</vt:lpstr>
      <vt:lpstr>TRƯỜNG ĐẠI HỌC TÀI NGUYÊN VÀ MÔI TRƯỜNG TPHCM KHOA HỆ THỐNG THÔNG TIN &amp; VIỄN THÁM</vt:lpstr>
      <vt:lpstr>HÀM BĂM</vt:lpstr>
      <vt:lpstr>CÁCH THỨC HOẠT ĐỘNG CỦA HÀM BĂM</vt:lpstr>
      <vt:lpstr>TÍNH CHẤT CỦA HÀM BĂM MẬT MÃ</vt:lpstr>
      <vt:lpstr>CÁC THUỘC TÍNH CỦA HÀM BĂM MẬT MÃ</vt:lpstr>
      <vt:lpstr>ỨNG DỤNG CỦA HÀM BĂM MẬT MÃ</vt:lpstr>
      <vt:lpstr>MỘT SỐ HÀM BĂM PHỔ BIẾN</vt:lpstr>
      <vt:lpstr>HÀM BĂM MD5 </vt:lpstr>
      <vt:lpstr>HÀM BĂM MD5 </vt:lpstr>
      <vt:lpstr>HÀM BĂM MD5 </vt:lpstr>
      <vt:lpstr>DEMO HÀM BĂM MD5 </vt:lpstr>
      <vt:lpstr>HÀM BĂM SHA512</vt:lpstr>
      <vt:lpstr>HÀM BĂM SHA512</vt:lpstr>
      <vt:lpstr>HÀM BĂM SHA512 </vt:lpstr>
      <vt:lpstr>DEMO HÀM BĂM SHA512</vt:lpstr>
      <vt:lpstr>SO SÁNH  HÀM BĂM  MD5 VÀ SHA512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VÀ MÔI TRƯỜNG TPHCM KHOA HỆ THỐNG THÔNG TIN &amp; VIỄN THÁM</dc:title>
  <dc:creator>ADMIN</dc:creator>
  <cp:lastModifiedBy>ADMIN</cp:lastModifiedBy>
  <cp:revision>78</cp:revision>
  <dcterms:created xsi:type="dcterms:W3CDTF">2023-02-26T13:12:02Z</dcterms:created>
  <dcterms:modified xsi:type="dcterms:W3CDTF">2023-03-03T00:41:04Z</dcterms:modified>
</cp:coreProperties>
</file>