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58" r:id="rId4"/>
    <p:sldId id="324" r:id="rId5"/>
    <p:sldId id="327" r:id="rId6"/>
    <p:sldId id="328" r:id="rId7"/>
    <p:sldId id="329" r:id="rId8"/>
    <p:sldId id="325" r:id="rId9"/>
    <p:sldId id="338" r:id="rId10"/>
    <p:sldId id="339" r:id="rId11"/>
    <p:sldId id="343" r:id="rId12"/>
    <p:sldId id="344" r:id="rId13"/>
    <p:sldId id="349" r:id="rId14"/>
    <p:sldId id="350" r:id="rId15"/>
    <p:sldId id="354" r:id="rId16"/>
    <p:sldId id="356" r:id="rId17"/>
    <p:sldId id="358" r:id="rId18"/>
    <p:sldId id="336" r:id="rId19"/>
    <p:sldId id="337" r:id="rId20"/>
    <p:sldId id="331" r:id="rId21"/>
    <p:sldId id="332" r:id="rId22"/>
    <p:sldId id="333" r:id="rId23"/>
    <p:sldId id="334" r:id="rId24"/>
    <p:sldId id="335" r:id="rId25"/>
    <p:sldId id="351" r:id="rId26"/>
    <p:sldId id="352" r:id="rId27"/>
    <p:sldId id="359" r:id="rId28"/>
    <p:sldId id="330"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450C-25E7-8A5B-A484-18AEBD9DEF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3474A-E001-9240-BF9C-926E01D7B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8B885-A4F0-9B3D-27A6-5CF6261B1A03}"/>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5" name="Footer Placeholder 4">
            <a:extLst>
              <a:ext uri="{FF2B5EF4-FFF2-40B4-BE49-F238E27FC236}">
                <a16:creationId xmlns:a16="http://schemas.microsoft.com/office/drawing/2014/main" id="{EA38021F-5754-7E1F-9FF2-C5D6CE85A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535FE-458F-86D9-38F6-998586A980F5}"/>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60970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232B-97AD-0211-A09A-808BC0E3A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6A008-635C-B52B-A2E4-B07884421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BA565-B792-2F8D-E6FF-9B3ECAF9400A}"/>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5" name="Footer Placeholder 4">
            <a:extLst>
              <a:ext uri="{FF2B5EF4-FFF2-40B4-BE49-F238E27FC236}">
                <a16:creationId xmlns:a16="http://schemas.microsoft.com/office/drawing/2014/main" id="{D0C8425E-1577-6753-626F-E087B5A5D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54F4F-E857-A877-0B59-6811E2C51324}"/>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96821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47769-39FC-BC1A-3951-15CDD91D2E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07F5EE-402E-8022-2517-8246B5B87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37AC-05BC-D02A-73B2-B0E483F3E1F5}"/>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5" name="Footer Placeholder 4">
            <a:extLst>
              <a:ext uri="{FF2B5EF4-FFF2-40B4-BE49-F238E27FC236}">
                <a16:creationId xmlns:a16="http://schemas.microsoft.com/office/drawing/2014/main" id="{F087C8C3-3908-486B-EC9D-334C76BD1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46A68-991F-FC18-6451-A4A934ADD21F}"/>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15365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EE76-3624-98D2-0C5B-B70C332C1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B6195-21AC-CD8D-83C8-0E42DA3A8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E8230-8F2D-EFC9-0888-083742B5F249}"/>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5" name="Footer Placeholder 4">
            <a:extLst>
              <a:ext uri="{FF2B5EF4-FFF2-40B4-BE49-F238E27FC236}">
                <a16:creationId xmlns:a16="http://schemas.microsoft.com/office/drawing/2014/main" id="{78CACDA2-65A1-5E22-A72A-327324495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22962-9685-C1E9-9F37-C0C8C6DD4E03}"/>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28018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3FC-E0AB-C4D2-9401-E9CDBCEC7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7FCCDF-B116-FE15-6E96-335CD2324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04DB00-C1C4-41C9-8B3C-E0EA848B94F5}"/>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5" name="Footer Placeholder 4">
            <a:extLst>
              <a:ext uri="{FF2B5EF4-FFF2-40B4-BE49-F238E27FC236}">
                <a16:creationId xmlns:a16="http://schemas.microsoft.com/office/drawing/2014/main" id="{113B39A8-9B76-C481-FCA9-8F85C0292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C72A7-FE47-86AD-E20E-98E575C74D88}"/>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302698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B936-B62C-5443-8987-6730E478A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E74EC-F0F9-DE5A-0D6A-7705061E1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2BF77-4EEB-97FE-4908-BBCBBAF9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AB18D1-8474-1934-F413-5358E695C0EA}"/>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6" name="Footer Placeholder 5">
            <a:extLst>
              <a:ext uri="{FF2B5EF4-FFF2-40B4-BE49-F238E27FC236}">
                <a16:creationId xmlns:a16="http://schemas.microsoft.com/office/drawing/2014/main" id="{B8E748FC-361B-FEA1-65A3-4F3F262DE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3D759-AD19-9B21-2784-A879005EBFEC}"/>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40942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7E7A-9205-4DFF-8AEB-65E5745B74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5D481C-4BDE-C18E-E846-5D74B20D2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11EE2-78B8-565E-6439-33CC45DD8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F348EA-D235-4B72-700B-7014537D5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BECA2-0BDA-A9DB-8AF9-2F0DB5798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B0A9B-43D1-876E-0BFC-A375CA20B4F0}"/>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8" name="Footer Placeholder 7">
            <a:extLst>
              <a:ext uri="{FF2B5EF4-FFF2-40B4-BE49-F238E27FC236}">
                <a16:creationId xmlns:a16="http://schemas.microsoft.com/office/drawing/2014/main" id="{5D495F88-8A7D-B350-6F10-C0DB7ACA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70230-15E5-E533-9F82-08771B5343A6}"/>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9362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02D1-F057-9A3D-D895-8564A02FD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4260E-1101-7EC1-F8B9-711B317E81DA}"/>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4" name="Footer Placeholder 3">
            <a:extLst>
              <a:ext uri="{FF2B5EF4-FFF2-40B4-BE49-F238E27FC236}">
                <a16:creationId xmlns:a16="http://schemas.microsoft.com/office/drawing/2014/main" id="{1C552C73-D1BF-4868-6DCF-74E4D8A76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E5031E-1839-AD2C-B12A-98C2AE03F07A}"/>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95148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4B61D-D21B-F838-92F8-F7C64E496CA3}"/>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3" name="Footer Placeholder 2">
            <a:extLst>
              <a:ext uri="{FF2B5EF4-FFF2-40B4-BE49-F238E27FC236}">
                <a16:creationId xmlns:a16="http://schemas.microsoft.com/office/drawing/2014/main" id="{179D481C-E12D-5FBD-64B3-A61FAFFD53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E1CCD-92D2-B0D3-6A73-E334D3BF057F}"/>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252592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5784-0FF9-2A82-6CEC-43298027F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132B3-E4C1-9305-E215-25F9F83F8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F8BE3-74E7-F2E4-5F2A-BF961E5CF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40373-CB8D-3C38-5DEB-7B750ECB2DD5}"/>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6" name="Footer Placeholder 5">
            <a:extLst>
              <a:ext uri="{FF2B5EF4-FFF2-40B4-BE49-F238E27FC236}">
                <a16:creationId xmlns:a16="http://schemas.microsoft.com/office/drawing/2014/main" id="{CD2DBC3A-7E0C-E6F2-1643-1DEF82AD2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16272-30A3-B35D-1B67-1EC29FA4EB0F}"/>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124103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0FED-D7EC-31CE-788D-5E04AA592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59BB9-66E3-6D04-E558-5BB077B36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F92CF-4FD2-D52C-3855-88FB050E3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3A6E7-B82D-AB09-6E8B-BDC7C8689F4D}"/>
              </a:ext>
            </a:extLst>
          </p:cNvPr>
          <p:cNvSpPr>
            <a:spLocks noGrp="1"/>
          </p:cNvSpPr>
          <p:nvPr>
            <p:ph type="dt" sz="half" idx="10"/>
          </p:nvPr>
        </p:nvSpPr>
        <p:spPr/>
        <p:txBody>
          <a:bodyPr/>
          <a:lstStyle/>
          <a:p>
            <a:fld id="{DFDE0304-5CBE-4164-B9F9-82BAFA93A1F6}" type="datetimeFigureOut">
              <a:rPr lang="en-US" smtClean="0"/>
              <a:t>3/24/2023</a:t>
            </a:fld>
            <a:endParaRPr lang="en-US"/>
          </a:p>
        </p:txBody>
      </p:sp>
      <p:sp>
        <p:nvSpPr>
          <p:cNvPr id="6" name="Footer Placeholder 5">
            <a:extLst>
              <a:ext uri="{FF2B5EF4-FFF2-40B4-BE49-F238E27FC236}">
                <a16:creationId xmlns:a16="http://schemas.microsoft.com/office/drawing/2014/main" id="{9A9BF865-500C-793E-571F-B2CF27669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16C178-486C-B4A6-37A1-8B36CD6CD765}"/>
              </a:ext>
            </a:extLst>
          </p:cNvPr>
          <p:cNvSpPr>
            <a:spLocks noGrp="1"/>
          </p:cNvSpPr>
          <p:nvPr>
            <p:ph type="sldNum" sz="quarter" idx="12"/>
          </p:nvPr>
        </p:nvSpPr>
        <p:spPr/>
        <p:txBody>
          <a:bodyPr/>
          <a:lstStyle/>
          <a:p>
            <a:fld id="{F6D2D6E8-62D0-4050-BBA8-86AF696D707A}" type="slidenum">
              <a:rPr lang="en-US" smtClean="0"/>
              <a:t>‹#›</a:t>
            </a:fld>
            <a:endParaRPr lang="en-US"/>
          </a:p>
        </p:txBody>
      </p:sp>
    </p:spTree>
    <p:extLst>
      <p:ext uri="{BB962C8B-B14F-4D97-AF65-F5344CB8AC3E}">
        <p14:creationId xmlns:p14="http://schemas.microsoft.com/office/powerpoint/2010/main" val="19574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9619B-2744-2D55-A8CD-38DF5FF5B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9BC72-5DC1-2285-34DB-A855AA9F5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7F004-C390-F87E-7DD2-B2C296FD1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E0304-5CBE-4164-B9F9-82BAFA93A1F6}" type="datetimeFigureOut">
              <a:rPr lang="en-US" smtClean="0"/>
              <a:t>3/24/2023</a:t>
            </a:fld>
            <a:endParaRPr lang="en-US"/>
          </a:p>
        </p:txBody>
      </p:sp>
      <p:sp>
        <p:nvSpPr>
          <p:cNvPr id="5" name="Footer Placeholder 4">
            <a:extLst>
              <a:ext uri="{FF2B5EF4-FFF2-40B4-BE49-F238E27FC236}">
                <a16:creationId xmlns:a16="http://schemas.microsoft.com/office/drawing/2014/main" id="{DFA401F2-F315-54A3-B94E-87995E553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912F4-3276-6C5A-4706-E2A64AF9D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2D6E8-62D0-4050-BBA8-86AF696D707A}" type="slidenum">
              <a:rPr lang="en-US" smtClean="0"/>
              <a:t>‹#›</a:t>
            </a:fld>
            <a:endParaRPr lang="en-US"/>
          </a:p>
        </p:txBody>
      </p:sp>
    </p:spTree>
    <p:extLst>
      <p:ext uri="{BB962C8B-B14F-4D97-AF65-F5344CB8AC3E}">
        <p14:creationId xmlns:p14="http://schemas.microsoft.com/office/powerpoint/2010/main" val="138233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5.xml"/><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5.xml"/><Relationship Id="rId5" Type="http://schemas.openxmlformats.org/officeDocument/2006/relationships/image" Target="../media/image13.tmp"/><Relationship Id="rId4" Type="http://schemas.openxmlformats.org/officeDocument/2006/relationships/image" Target="../media/image12.tm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5.xml"/><Relationship Id="rId5" Type="http://schemas.openxmlformats.org/officeDocument/2006/relationships/image" Target="../media/image17.tmp"/><Relationship Id="rId4" Type="http://schemas.openxmlformats.org/officeDocument/2006/relationships/image" Target="../media/image1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1025" y="483179"/>
            <a:ext cx="10903131" cy="879564"/>
          </a:xfrm>
        </p:spPr>
        <p:txBody>
          <a:bodyPr anchor="ctr">
            <a:noAutofit/>
          </a:bodyPr>
          <a:lstStyle/>
          <a:p>
            <a:pPr>
              <a:lnSpc>
                <a:spcPct val="100000"/>
              </a:lnSpc>
            </a:pPr>
            <a:r>
              <a:rPr lang="en-US" sz="3000" b="1" dirty="0">
                <a:latin typeface="Arial" panose="020B0604020202020204" pitchFamily="34" charset="0"/>
                <a:cs typeface="Arial" panose="020B0604020202020204" pitchFamily="34" charset="0"/>
              </a:rPr>
              <a:t>TRƯỜNG ĐẠI HỌC TÀI NGUYÊN VÀ MÔI TRƯỜNG TPHCM</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KHOA HỆ THỐNG THÔNG TIN &amp; VIỄN THÁM</a:t>
            </a:r>
          </a:p>
        </p:txBody>
      </p:sp>
      <p:sp>
        <p:nvSpPr>
          <p:cNvPr id="3" name="Subtitle 2"/>
          <p:cNvSpPr>
            <a:spLocks noGrp="1"/>
          </p:cNvSpPr>
          <p:nvPr>
            <p:ph type="subTitle" idx="1"/>
          </p:nvPr>
        </p:nvSpPr>
        <p:spPr>
          <a:xfrm>
            <a:off x="0" y="1693450"/>
            <a:ext cx="12192000" cy="1322494"/>
          </a:xfrm>
        </p:spPr>
        <p:txBody>
          <a:bodyPr anchor="ctr">
            <a:noAutofit/>
          </a:bodyPr>
          <a:lstStyle/>
          <a:p>
            <a:pPr>
              <a:lnSpc>
                <a:spcPct val="100000"/>
              </a:lnSpc>
            </a:pPr>
            <a:r>
              <a:rPr lang="en-US" sz="3600" b="1" dirty="0">
                <a:latin typeface="Arial" panose="020B0604020202020204" pitchFamily="34" charset="0"/>
                <a:cs typeface="Arial" panose="020B0604020202020204" pitchFamily="34" charset="0"/>
              </a:rPr>
              <a:t>ĐỀ TÀI: </a:t>
            </a:r>
            <a:r>
              <a:rPr lang="vi-VN" sz="3600" b="1" dirty="0">
                <a:latin typeface="Arial" panose="020B0604020202020204" pitchFamily="34" charset="0"/>
                <a:cs typeface="Arial" panose="020B0604020202020204" pitchFamily="34" charset="0"/>
              </a:rPr>
              <a:t>HỆ THỐNG KIỂM SOÁT RA </a:t>
            </a:r>
            <a:r>
              <a:rPr lang="vi-VN" sz="3600" b="1" dirty="0" smtClean="0">
                <a:latin typeface="Arial" panose="020B0604020202020204" pitchFamily="34" charset="0"/>
                <a:cs typeface="Arial" panose="020B0604020202020204" pitchFamily="34" charset="0"/>
              </a:rPr>
              <a:t>VÀO</a:t>
            </a:r>
            <a:r>
              <a:rPr lang="en-US" sz="3600" b="1" dirty="0" smtClean="0">
                <a:latin typeface="Arial" panose="020B0604020202020204" pitchFamily="34" charset="0"/>
                <a:cs typeface="Arial" panose="020B0604020202020204" pitchFamily="34" charset="0"/>
              </a:rPr>
              <a:t> VÀ NHỮNG MÔ HÌNH KIỂM SOÁT TRUY CẬP PHỔ BIẾN HIỆN NAY</a:t>
            </a:r>
            <a:r>
              <a:rPr lang="vi-VN" sz="3600" b="1" dirty="0" smtClean="0">
                <a:latin typeface="Arial" panose="020B0604020202020204" pitchFamily="34" charset="0"/>
                <a:cs typeface="Arial" panose="020B0604020202020204" pitchFamily="34" charset="0"/>
              </a:rPr>
              <a:t> </a:t>
            </a:r>
            <a:endParaRPr lang="en-US" sz="3600" b="1"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3179"/>
            <a:ext cx="1121025" cy="1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44065" y="3346651"/>
            <a:ext cx="5806752" cy="1015663"/>
          </a:xfrm>
          <a:prstGeom prst="rect">
            <a:avLst/>
          </a:prstGeom>
          <a:noFill/>
        </p:spPr>
        <p:txBody>
          <a:bodyPr wrap="square" rtlCol="0">
            <a:spAutoFit/>
          </a:bodyPr>
          <a:lstStyle/>
          <a:p>
            <a:pPr algn="just"/>
            <a:r>
              <a:rPr lang="en-US" sz="3000" dirty="0">
                <a:latin typeface="Arial" panose="020B0604020202020204" pitchFamily="34" charset="0"/>
                <a:cs typeface="Arial" panose="020B0604020202020204" pitchFamily="34" charset="0"/>
              </a:rPr>
              <a:t>LỚP: 08_ĐH_TTMT</a:t>
            </a:r>
          </a:p>
          <a:p>
            <a:pPr algn="just"/>
            <a:r>
              <a:rPr lang="en-US" sz="3000" dirty="0">
                <a:latin typeface="Arial" panose="020B0604020202020204" pitchFamily="34" charset="0"/>
                <a:cs typeface="Arial" panose="020B0604020202020204" pitchFamily="34" charset="0"/>
              </a:rPr>
              <a:t>GVHD: </a:t>
            </a:r>
            <a:r>
              <a:rPr lang="en-US" sz="3000" dirty="0" err="1">
                <a:latin typeface="Arial" panose="020B0604020202020204" pitchFamily="34" charset="0"/>
                <a:cs typeface="Arial" panose="020B0604020202020204" pitchFamily="34" charset="0"/>
              </a:rPr>
              <a:t>ThS</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Phạm Trọng Huynh</a:t>
            </a:r>
            <a:endParaRPr lang="en-US" sz="3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23DE75D-B65B-47C8-F940-B7334249FABB}"/>
              </a:ext>
            </a:extLst>
          </p:cNvPr>
          <p:cNvSpPr txBox="1"/>
          <p:nvPr/>
        </p:nvSpPr>
        <p:spPr>
          <a:xfrm>
            <a:off x="5921509" y="4435682"/>
            <a:ext cx="5460274" cy="1938992"/>
          </a:xfrm>
          <a:prstGeom prst="rect">
            <a:avLst/>
          </a:prstGeom>
          <a:noFill/>
        </p:spPr>
        <p:txBody>
          <a:bodyPr wrap="square" rtlCol="0">
            <a:spAutoFit/>
          </a:bodyPr>
          <a:lstStyle/>
          <a:p>
            <a:r>
              <a:rPr lang="vi-VN" sz="3000" dirty="0"/>
              <a:t>Thành viên nhóm:</a:t>
            </a:r>
          </a:p>
          <a:p>
            <a:pPr marL="457200" indent="-457200">
              <a:buFont typeface="Arial" panose="020B0604020202020204" pitchFamily="34" charset="0"/>
              <a:buChar char="•"/>
            </a:pPr>
            <a:r>
              <a:rPr lang="vi-VN" sz="3000" dirty="0"/>
              <a:t>Trần Thị Thanh Khang</a:t>
            </a:r>
          </a:p>
          <a:p>
            <a:pPr marL="457200" indent="-457200">
              <a:buFont typeface="Arial" panose="020B0604020202020204" pitchFamily="34" charset="0"/>
              <a:buChar char="•"/>
            </a:pPr>
            <a:r>
              <a:rPr lang="vi-VN" sz="3000" dirty="0"/>
              <a:t>Lê Ngọc Thanh Ngân</a:t>
            </a:r>
          </a:p>
          <a:p>
            <a:pPr marL="457200" indent="-457200">
              <a:buFont typeface="Arial" panose="020B0604020202020204" pitchFamily="34" charset="0"/>
              <a:buChar char="•"/>
            </a:pPr>
            <a:r>
              <a:rPr lang="vi-VN" sz="3000" dirty="0"/>
              <a:t>Trần Phong Phú</a:t>
            </a:r>
            <a:endParaRPr lang="en-US" sz="3000" dirty="0"/>
          </a:p>
        </p:txBody>
      </p:sp>
      <p:pic>
        <p:nvPicPr>
          <p:cNvPr id="6" name="Picture 5">
            <a:extLst>
              <a:ext uri="{FF2B5EF4-FFF2-40B4-BE49-F238E27FC236}">
                <a16:creationId xmlns:a16="http://schemas.microsoft.com/office/drawing/2014/main" id="{5612C99C-9FD2-1A37-F483-760118777251}"/>
              </a:ext>
            </a:extLst>
          </p:cNvPr>
          <p:cNvPicPr>
            <a:picLocks noChangeAspect="1"/>
          </p:cNvPicPr>
          <p:nvPr/>
        </p:nvPicPr>
        <p:blipFill>
          <a:blip r:embed="rId3"/>
          <a:stretch>
            <a:fillRect/>
          </a:stretch>
        </p:blipFill>
        <p:spPr>
          <a:xfrm>
            <a:off x="235131" y="3346652"/>
            <a:ext cx="5513139" cy="3028022"/>
          </a:xfrm>
          <a:prstGeom prst="rect">
            <a:avLst/>
          </a:prstGeom>
        </p:spPr>
      </p:pic>
    </p:spTree>
    <p:extLst>
      <p:ext uri="{BB962C8B-B14F-4D97-AF65-F5344CB8AC3E}">
        <p14:creationId xmlns:p14="http://schemas.microsoft.com/office/powerpoint/2010/main" val="1257803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2E9939-1852-CAE8-BFAC-66D6C70DAEA5}"/>
              </a:ext>
            </a:extLst>
          </p:cNvPr>
          <p:cNvSpPr>
            <a:spLocks noGrp="1"/>
          </p:cNvSpPr>
          <p:nvPr>
            <p:ph type="title"/>
          </p:nvPr>
        </p:nvSpPr>
        <p:spPr>
          <a:xfrm>
            <a:off x="838200" y="0"/>
            <a:ext cx="10515600" cy="1088571"/>
          </a:xfrm>
        </p:spPr>
        <p:txBody>
          <a:bodyPr>
            <a:normAutofit/>
          </a:bodyPr>
          <a:lstStyle/>
          <a:p>
            <a:pPr algn="ctr"/>
            <a:r>
              <a:rPr lang="vi-VN" sz="3600" b="1" dirty="0">
                <a:solidFill>
                  <a:srgbClr val="FF0000"/>
                </a:solidFill>
                <a:latin typeface="Arial" panose="020B0604020202020204" pitchFamily="34" charset="0"/>
                <a:cs typeface="Arial" panose="020B0604020202020204" pitchFamily="34" charset="0"/>
              </a:rPr>
              <a:t>KIỂM SOÁT TRUY CẬP BẮT BUỘC MAC</a:t>
            </a:r>
            <a:endParaRPr lang="en-US" sz="3600" dirty="0"/>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idx="1"/>
          </p:nvPr>
        </p:nvSpPr>
        <p:spPr>
          <a:xfrm>
            <a:off x="838200" y="2919586"/>
            <a:ext cx="10515600" cy="3938414"/>
          </a:xfrm>
        </p:spPr>
        <p:txBody>
          <a:bodyPr anchor="ctr">
            <a:noAutofit/>
          </a:bodyPr>
          <a:lstStyle/>
          <a:p>
            <a:pPr algn="just">
              <a:lnSpc>
                <a:spcPct val="150000"/>
              </a:lnSpc>
              <a:spcBef>
                <a:spcPts val="300"/>
              </a:spcBef>
              <a:spcAft>
                <a:spcPts val="300"/>
              </a:spcAft>
              <a:buFont typeface="Wingdings" panose="05000000000000000000" pitchFamily="2" charset="2"/>
              <a:buChar char="v"/>
            </a:pPr>
            <a:r>
              <a:rPr lang="vi-VN" sz="2000" b="1" dirty="0">
                <a:effectLst/>
                <a:latin typeface="Arial" panose="020B0604020202020204" pitchFamily="34" charset="0"/>
                <a:ea typeface="Calibri" panose="020F0502020204030204" pitchFamily="34" charset="0"/>
                <a:cs typeface="Arial" panose="020B0604020202020204" pitchFamily="34" charset="0"/>
              </a:rPr>
              <a:t>Các lớp bảo mật</a:t>
            </a:r>
          </a:p>
          <a:p>
            <a:pPr marL="0" indent="0" algn="just">
              <a:lnSpc>
                <a:spcPct val="150000"/>
              </a:lnSpc>
              <a:spcBef>
                <a:spcPts val="300"/>
              </a:spcBef>
              <a:spcAft>
                <a:spcPts val="300"/>
              </a:spcAft>
              <a:buNone/>
            </a:pP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dữ</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liệu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loại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theo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mật</a:t>
            </a:r>
            <a:r>
              <a:rPr lang="en-US" sz="1800" dirty="0">
                <a:effectLst/>
                <a:latin typeface="Arial" panose="020B0604020202020204" pitchFamily="34" charset="0"/>
                <a:ea typeface="Calibri" panose="020F0502020204030204" pitchFamily="34" charset="0"/>
                <a:cs typeface="Arial" panose="020B0604020202020204" pitchFamily="34" charset="0"/>
              </a:rPr>
              <a:t> (security classes). </a:t>
            </a:r>
          </a:p>
          <a:p>
            <a:pPr marL="342900" lvl="0" indent="-342900" algn="just">
              <a:lnSpc>
                <a:spcPct val="150000"/>
              </a:lnSpc>
              <a:spcBef>
                <a:spcPts val="300"/>
              </a:spcBef>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loại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theo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mức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độ</a:t>
            </a:r>
            <a:r>
              <a:rPr lang="en-US" sz="1800" dirty="0">
                <a:effectLst/>
                <a:latin typeface="Arial" panose="020B0604020202020204" pitchFamily="34" charset="0"/>
                <a:ea typeface="Calibri" panose="020F0502020204030204" pitchFamily="34" charset="0"/>
                <a:cs typeface="Arial" panose="020B0604020202020204" pitchFamily="34" charset="0"/>
              </a:rPr>
              <a:t> tin </a:t>
            </a:r>
            <a:r>
              <a:rPr lang="en-US" sz="1800" dirty="0" err="1">
                <a:effectLst/>
                <a:latin typeface="Arial" panose="020B0604020202020204" pitchFamily="34" charset="0"/>
                <a:ea typeface="Calibri" panose="020F0502020204030204" pitchFamily="34" charset="0"/>
                <a:cs typeface="Arial" panose="020B0604020202020204" pitchFamily="34" charset="0"/>
              </a:rPr>
              <a:t>cậy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lĩnh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động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của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loại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dữ</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liệu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theo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mức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độ</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nhạy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cảm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lĩnh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của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dữ</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liệu</a:t>
            </a: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mật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loại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theo</a:t>
            </a: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50000"/>
              </a:lnSpc>
              <a:buSzPts val="1300"/>
              <a:buFont typeface="Times New Roman" panose="02020603050405020304" pitchFamily="18" charset="0"/>
              <a:buChar char="-"/>
            </a:pP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Mức</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bảo</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mật</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(Classification level) </a:t>
            </a:r>
          </a:p>
          <a:p>
            <a:pPr marL="342900" lvl="0" indent="-342900" algn="just">
              <a:lnSpc>
                <a:spcPct val="150000"/>
              </a:lnSpc>
              <a:spcAft>
                <a:spcPts val="300"/>
              </a:spcAft>
              <a:buSzPts val="1300"/>
              <a:buFont typeface="Times New Roman" panose="02020603050405020304" pitchFamily="18" charset="0"/>
              <a:buChar char="-"/>
            </a:pP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Lĩnh</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vực</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(Category)</a:t>
            </a:r>
          </a:p>
        </p:txBody>
      </p:sp>
      <p:pic>
        <p:nvPicPr>
          <p:cNvPr id="3" name="Picture 4" descr="MAC định nghĩa: Điều khiển truy cập bắt buộc - Mandatory Access Control">
            <a:extLst>
              <a:ext uri="{FF2B5EF4-FFF2-40B4-BE49-F238E27FC236}">
                <a16:creationId xmlns:a16="http://schemas.microsoft.com/office/drawing/2014/main" id="{96BE0A27-61A6-3FFA-1FE6-BD5F98541D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47" b="16494"/>
          <a:stretch/>
        </p:blipFill>
        <p:spPr bwMode="auto">
          <a:xfrm>
            <a:off x="3505200" y="1325563"/>
            <a:ext cx="5181600" cy="159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0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E256A5-FB63-35AC-532F-B897321CC2EE}"/>
              </a:ext>
            </a:extLst>
          </p:cNvPr>
          <p:cNvSpPr>
            <a:spLocks noGrp="1"/>
          </p:cNvSpPr>
          <p:nvPr>
            <p:ph type="body" idx="1"/>
          </p:nvPr>
        </p:nvSpPr>
        <p:spPr>
          <a:xfrm>
            <a:off x="838200" y="654115"/>
            <a:ext cx="5157787" cy="532134"/>
          </a:xfrm>
        </p:spPr>
        <p:txBody>
          <a:bodyPr>
            <a:normAutofit/>
          </a:bodyPr>
          <a:lstStyle/>
          <a:p>
            <a:pPr algn="ctr"/>
            <a:r>
              <a:rPr kumimoji="0" lang="en-US" sz="2000" b="1" i="0" u="none" strike="noStrike" kern="1200" cap="none" spc="0" normalizeH="0" baseline="0" noProof="0" dirty="0">
                <a:ln>
                  <a:noFill/>
                </a:ln>
                <a:effectLst/>
                <a:uLnTx/>
                <a:uFillTx/>
                <a:latin typeface="Arial" panose="020B0604020202020204" pitchFamily="34" charset="0"/>
                <a:ea typeface="Times New Roman" panose="02020603050405020304" pitchFamily="18" charset="0"/>
                <a:cs typeface="Arial" panose="020B0604020202020204" pitchFamily="34" charset="0"/>
              </a:rPr>
              <a:t>MỨC BẢO MẬT </a:t>
            </a:r>
            <a:endParaRPr kumimoji="0" lang="en-US" sz="2000" b="1" i="1" u="none" strike="noStrike" kern="1200" cap="none" spc="0" normalizeH="0" baseline="0" noProof="0" dirty="0">
              <a:ln>
                <a:noFill/>
              </a:ln>
              <a:effectLst/>
              <a:uLnTx/>
              <a:uFillTx/>
              <a:latin typeface="Arial" panose="020B060402020202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068B5BB9-5717-C258-CE3E-D3326E1F78A5}"/>
              </a:ext>
            </a:extLst>
          </p:cNvPr>
          <p:cNvSpPr>
            <a:spLocks noGrp="1"/>
          </p:cNvSpPr>
          <p:nvPr>
            <p:ph sz="half" idx="2"/>
          </p:nvPr>
        </p:nvSpPr>
        <p:spPr>
          <a:xfrm>
            <a:off x="0" y="1271146"/>
            <a:ext cx="7008811" cy="5586852"/>
          </a:xfrm>
        </p:spPr>
        <p:txBody>
          <a:bodyPr>
            <a:noAutofit/>
          </a:bodyPr>
          <a:lstStyle/>
          <a:p>
            <a:pPr marL="228600" marR="0" lvl="0" indent="-228600" algn="just" defTabSz="914400" rtl="0" eaLnBrk="1" fontAlgn="auto" latinLnBrk="0" hangingPunct="1">
              <a:lnSpc>
                <a:spcPct val="150000"/>
              </a:lnSpc>
              <a:spcBef>
                <a:spcPts val="2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Các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mức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bảo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mật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cơ</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bản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p>
          <a:p>
            <a:pPr marL="342900" marR="0" lvl="0" indent="-342900" algn="just" defTabSz="914400" rtl="0" eaLnBrk="1" fontAlgn="auto" latinLnBrk="0" hangingPunct="1">
              <a:lnSpc>
                <a:spcPct val="150000"/>
              </a:lnSpc>
              <a:spcBef>
                <a:spcPts val="1000"/>
              </a:spcBef>
              <a:spcAft>
                <a:spcPts val="0"/>
              </a:spcAft>
              <a:buClrTx/>
              <a:buSzPts val="13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Top secret (TS) </a:t>
            </a:r>
          </a:p>
          <a:p>
            <a:pPr marL="342900" marR="0" lvl="0" indent="-342900" algn="just" defTabSz="914400" rtl="0" eaLnBrk="1" fontAlgn="auto" latinLnBrk="0" hangingPunct="1">
              <a:lnSpc>
                <a:spcPct val="150000"/>
              </a:lnSpc>
              <a:spcBef>
                <a:spcPts val="1000"/>
              </a:spcBef>
              <a:spcAft>
                <a:spcPts val="0"/>
              </a:spcAft>
              <a:buClrTx/>
              <a:buSzPts val="13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Secret (S)  </a:t>
            </a:r>
          </a:p>
          <a:p>
            <a:pPr marL="342900" marR="0" lvl="0" indent="-342900" algn="just" defTabSz="914400" rtl="0" eaLnBrk="1" fontAlgn="auto" latinLnBrk="0" hangingPunct="1">
              <a:lnSpc>
                <a:spcPct val="150000"/>
              </a:lnSpc>
              <a:spcBef>
                <a:spcPts val="1000"/>
              </a:spcBef>
              <a:spcAft>
                <a:spcPts val="0"/>
              </a:spcAft>
              <a:buClrTx/>
              <a:buSzPts val="13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Confidential (C)  </a:t>
            </a:r>
          </a:p>
          <a:p>
            <a:pPr marL="342900" marR="0" lvl="0" indent="-342900" algn="just" defTabSz="914400" rtl="0" eaLnBrk="1" fontAlgn="auto" latinLnBrk="0" hangingPunct="1">
              <a:lnSpc>
                <a:spcPct val="150000"/>
              </a:lnSpc>
              <a:spcBef>
                <a:spcPts val="1000"/>
              </a:spcBef>
              <a:spcAft>
                <a:spcPts val="0"/>
              </a:spcAft>
              <a:buClrTx/>
              <a:buSzPts val="13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Unclassified (U) </a:t>
            </a:r>
          </a:p>
          <a:p>
            <a:pPr marL="342900" marR="0" lvl="0" indent="-342900" algn="just" defTabSz="914400" rtl="0" eaLnBrk="1" fontAlgn="auto" latinLnBrk="0" hangingPunct="1">
              <a:lnSpc>
                <a:spcPct val="150000"/>
              </a:lnSpc>
              <a:spcBef>
                <a:spcPts val="1000"/>
              </a:spcBef>
              <a:spcAft>
                <a:spcPts val="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Trong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đó</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TS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là</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mức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cao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nhất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và</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U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là</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mức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thấp</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nhất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TS ˃ S ˃ C ˃ U </a:t>
            </a:r>
          </a:p>
          <a:p>
            <a:pPr marL="342900" marR="0" lvl="0" indent="-342900" algn="just" defTabSz="914400" rtl="0" eaLnBrk="1" fontAlgn="auto" latinLnBrk="0" hangingPunct="1">
              <a:lnSpc>
                <a:spcPct val="150000"/>
              </a:lnSpc>
              <a:spcBef>
                <a:spcPts val="1000"/>
              </a:spcBef>
              <a:spcAft>
                <a:spcPts val="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Người</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dùng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ở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cấp</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càng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cao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thì</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mức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độ</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đáng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tin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cậy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càng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lớn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p>
          <a:p>
            <a:pPr marL="342900" marR="0" lvl="0" indent="-342900" algn="just" defTabSz="914400" rtl="0" eaLnBrk="1" fontAlgn="auto" latinLnBrk="0" hangingPunct="1">
              <a:lnSpc>
                <a:spcPct val="150000"/>
              </a:lnSpc>
              <a:spcBef>
                <a:spcPts val="1000"/>
              </a:spcBef>
              <a:spcAft>
                <a:spcPts val="300"/>
              </a:spcAft>
              <a:buClrTx/>
              <a:buSzTx/>
              <a:buFont typeface="Symbol" panose="05050102010706020507" pitchFamily="18" charset="2"/>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Dữ</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liệu</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ở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cấp</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càng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cao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thì</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càng</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nhạy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cảm</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và</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cần</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được</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bảo</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vệ</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nhất</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86B53CC-987B-E132-CCA0-BAD191E1B3CE}"/>
              </a:ext>
            </a:extLst>
          </p:cNvPr>
          <p:cNvSpPr>
            <a:spLocks noGrp="1"/>
          </p:cNvSpPr>
          <p:nvPr>
            <p:ph type="body" sz="quarter" idx="3"/>
          </p:nvPr>
        </p:nvSpPr>
        <p:spPr>
          <a:xfrm>
            <a:off x="7008811" y="3798505"/>
            <a:ext cx="5183188" cy="532134"/>
          </a:xfrm>
        </p:spPr>
        <p:txBody>
          <a:bodyPr>
            <a:normAutofit/>
          </a:bodyPr>
          <a:lstStyle/>
          <a:p>
            <a:pPr algn="ctr"/>
            <a:r>
              <a:rPr lang="en-US" sz="2000" b="1" i="0" dirty="0">
                <a:effectLst/>
                <a:latin typeface="Arial" panose="020B0604020202020204" pitchFamily="34" charset="0"/>
                <a:ea typeface="Times New Roman" panose="02020603050405020304" pitchFamily="18" charset="0"/>
                <a:cs typeface="Arial" panose="020B0604020202020204" pitchFamily="34" charset="0"/>
              </a:rPr>
              <a:t>LỚP BẢO MẬT </a:t>
            </a:r>
            <a:endParaRPr lang="en-US" sz="2000" b="1" i="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quarter" idx="4"/>
          </p:nvPr>
        </p:nvSpPr>
        <p:spPr>
          <a:xfrm>
            <a:off x="7008811" y="4064572"/>
            <a:ext cx="5183188" cy="2793428"/>
          </a:xfrm>
        </p:spPr>
        <p:txBody>
          <a:bodyPr anchor="ctr">
            <a:noAutofit/>
          </a:bodyPr>
          <a:lstStyle/>
          <a:p>
            <a:pPr algn="just">
              <a:lnSpc>
                <a:spcPct val="150000"/>
              </a:lnSpc>
              <a:spcBef>
                <a:spcPts val="200"/>
              </a:spcBef>
            </a:pP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mật</a:t>
            </a:r>
            <a:r>
              <a:rPr lang="en-US" sz="1800" dirty="0">
                <a:effectLst/>
                <a:latin typeface="Arial" panose="020B0604020202020204" pitchFamily="34" charset="0"/>
                <a:ea typeface="Calibri" panose="020F0502020204030204" pitchFamily="34" charset="0"/>
                <a:cs typeface="Arial" panose="020B0604020202020204" pitchFamily="34" charset="0"/>
              </a:rPr>
              <a:t> (security class)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định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nghĩa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như</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sau</a:t>
            </a:r>
            <a:r>
              <a:rPr lang="en-US" sz="1800" dirty="0">
                <a:effectLst/>
                <a:latin typeface="Arial" panose="020B0604020202020204" pitchFamily="34" charset="0"/>
                <a:ea typeface="Calibri" panose="020F0502020204030204" pitchFamily="34" charset="0"/>
                <a:cs typeface="Arial" panose="020B0604020202020204" pitchFamily="34" charset="0"/>
              </a:rPr>
              <a:t>: SC = (A, C) </a:t>
            </a:r>
          </a:p>
          <a:p>
            <a:pPr marL="342900" lvl="0" indent="-342900" algn="just">
              <a:lnSpc>
                <a:spcPct val="150000"/>
              </a:lnSpc>
              <a:buSzPts val="1300"/>
              <a:buFont typeface="Times New Roman" panose="02020603050405020304" pitchFamily="18" charset="0"/>
              <a:buChar char="-"/>
            </a:pP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A: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mức</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bảo</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mật</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50000"/>
              </a:lnSpc>
              <a:spcAft>
                <a:spcPts val="300"/>
              </a:spcAft>
              <a:buSzPts val="1300"/>
              <a:buFont typeface="Times New Roman" panose="02020603050405020304" pitchFamily="18" charset="0"/>
              <a:buChar char="-"/>
            </a:pP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C: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lĩnh</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r>
              <a:rPr lang="en-US" sz="1800" u="none" strike="noStrike" dirty="0" err="1">
                <a:effectLst/>
                <a:latin typeface="Arial" panose="020B0604020202020204" pitchFamily="34" charset="0"/>
                <a:ea typeface="Calibri" panose="020F0502020204030204" pitchFamily="34" charset="0"/>
                <a:cs typeface="Arial" panose="020B0604020202020204" pitchFamily="34" charset="0"/>
              </a:rPr>
              <a:t>vực</a:t>
            </a:r>
            <a:r>
              <a:rPr lang="en-US" sz="1800" u="none" strike="noStrike" dirty="0">
                <a:effectLst/>
                <a:latin typeface="Arial" panose="020B0604020202020204" pitchFamily="34" charset="0"/>
                <a:ea typeface="Calibri" panose="020F0502020204030204" pitchFamily="34" charset="0"/>
                <a:cs typeface="Arial" panose="020B0604020202020204" pitchFamily="34" charset="0"/>
              </a:rPr>
              <a:t> </a:t>
            </a:r>
          </a:p>
        </p:txBody>
      </p:sp>
      <p:sp>
        <p:nvSpPr>
          <p:cNvPr id="9" name="Title 1">
            <a:extLst>
              <a:ext uri="{FF2B5EF4-FFF2-40B4-BE49-F238E27FC236}">
                <a16:creationId xmlns:a16="http://schemas.microsoft.com/office/drawing/2014/main" id="{E2ECCDB2-7F03-AA99-32BB-0287FDCC6E0C}"/>
              </a:ext>
            </a:extLst>
          </p:cNvPr>
          <p:cNvSpPr txBox="1">
            <a:spLocks/>
          </p:cNvSpPr>
          <p:nvPr/>
        </p:nvSpPr>
        <p:spPr>
          <a:xfrm>
            <a:off x="0" y="1"/>
            <a:ext cx="12192000" cy="851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3000" b="1" dirty="0">
                <a:solidFill>
                  <a:srgbClr val="FF0000"/>
                </a:solidFill>
                <a:latin typeface="Arial" panose="020B0604020202020204" pitchFamily="34" charset="0"/>
                <a:cs typeface="Arial" panose="020B0604020202020204" pitchFamily="34" charset="0"/>
              </a:rPr>
              <a:t>KIỂM SOÁT TRUY CẬP BẮT BUỘC MAC</a:t>
            </a:r>
            <a:endParaRPr lang="en-US" sz="3000" b="1" dirty="0">
              <a:solidFill>
                <a:srgbClr val="FF0000"/>
              </a:solidFill>
              <a:latin typeface="Arial" panose="020B0604020202020204" pitchFamily="34" charset="0"/>
              <a:cs typeface="Arial" panose="020B0604020202020204" pitchFamily="34" charset="0"/>
            </a:endParaRPr>
          </a:p>
        </p:txBody>
      </p:sp>
      <p:pic>
        <p:nvPicPr>
          <p:cNvPr id="13314" name="Picture 2" descr="Mandatory Access Control (MAC)">
            <a:extLst>
              <a:ext uri="{FF2B5EF4-FFF2-40B4-BE49-F238E27FC236}">
                <a16:creationId xmlns:a16="http://schemas.microsoft.com/office/drawing/2014/main" id="{768961B4-DDD9-F07C-4E52-0FC884BFD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417" y="656559"/>
            <a:ext cx="548640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39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2E9939-1852-CAE8-BFAC-66D6C70DAEA5}"/>
              </a:ext>
            </a:extLst>
          </p:cNvPr>
          <p:cNvSpPr>
            <a:spLocks noGrp="1"/>
          </p:cNvSpPr>
          <p:nvPr>
            <p:ph type="title"/>
          </p:nvPr>
        </p:nvSpPr>
        <p:spPr>
          <a:xfrm>
            <a:off x="0" y="1"/>
            <a:ext cx="12192000" cy="888642"/>
          </a:xfrm>
        </p:spPr>
        <p:txBody>
          <a:bodyPr>
            <a:normAutofit/>
          </a:bodyPr>
          <a:lstStyle/>
          <a:p>
            <a:pPr algn="ctr"/>
            <a:r>
              <a:rPr lang="vi-VN" b="1" dirty="0">
                <a:solidFill>
                  <a:srgbClr val="FF0000"/>
                </a:solidFill>
                <a:latin typeface="Arial" panose="020B0604020202020204" pitchFamily="34" charset="0"/>
                <a:cs typeface="Arial" panose="020B0604020202020204" pitchFamily="34" charset="0"/>
              </a:rPr>
              <a:t>KIỂM SOÁT TRUY CẬP BẮT BUỘC MAC</a:t>
            </a:r>
            <a:endParaRPr lang="en-US" dirty="0"/>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1"/>
          </p:nvPr>
        </p:nvSpPr>
        <p:spPr>
          <a:xfrm>
            <a:off x="0" y="2807594"/>
            <a:ext cx="12191999" cy="4050405"/>
          </a:xfrm>
        </p:spPr>
        <p:txBody>
          <a:bodyPr anchor="ctr">
            <a:noAutofit/>
          </a:bodyPr>
          <a:lstStyle/>
          <a:p>
            <a:pPr algn="just">
              <a:lnSpc>
                <a:spcPct val="150000"/>
              </a:lnSpc>
              <a:spcBef>
                <a:spcPts val="200"/>
              </a:spcBef>
              <a:buFont typeface="Wingdings" panose="05000000000000000000" pitchFamily="2" charset="2"/>
              <a:buChar char="v"/>
            </a:pPr>
            <a:r>
              <a:rPr lang="en-US" sz="2200" b="1" dirty="0" err="1">
                <a:effectLst/>
                <a:latin typeface="Arial" panose="020B0604020202020204" pitchFamily="34" charset="0"/>
                <a:ea typeface="Times New Roman" panose="02020603050405020304" pitchFamily="18" charset="0"/>
                <a:cs typeface="Arial" panose="020B0604020202020204" pitchFamily="34" charset="0"/>
              </a:rPr>
              <a:t>Các</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tính</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chất</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của</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điều</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khiển</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truy</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cập</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bắt</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effectLst/>
                <a:latin typeface="Arial" panose="020B0604020202020204" pitchFamily="34" charset="0"/>
                <a:ea typeface="Times New Roman" panose="02020603050405020304" pitchFamily="18" charset="0"/>
                <a:cs typeface="Arial" panose="020B0604020202020204" pitchFamily="34" charset="0"/>
              </a:rPr>
              <a:t>buộc</a:t>
            </a:r>
            <a:r>
              <a:rPr lang="en-US" sz="2200" b="1" dirty="0">
                <a:effectLst/>
                <a:latin typeface="Arial" panose="020B0604020202020204" pitchFamily="34" charset="0"/>
                <a:ea typeface="Times New Roman" panose="02020603050405020304" pitchFamily="18" charset="0"/>
                <a:cs typeface="Arial" panose="020B0604020202020204" pitchFamily="34" charset="0"/>
              </a:rPr>
              <a:t> </a:t>
            </a:r>
          </a:p>
          <a:p>
            <a:pPr marL="342900" lvl="0" indent="-342900" algn="just">
              <a:lnSpc>
                <a:spcPct val="150000"/>
              </a:lnSpc>
              <a:spcBef>
                <a:spcPts val="300"/>
              </a:spcBef>
              <a:spcAft>
                <a:spcPts val="3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chất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mật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đơn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giản</a:t>
            </a:r>
            <a:r>
              <a:rPr lang="en-US" sz="1800" dirty="0">
                <a:effectLst/>
                <a:latin typeface="Arial" panose="020B0604020202020204" pitchFamily="34" charset="0"/>
                <a:ea typeface="Calibri" panose="020F0502020204030204" pitchFamily="34" charset="0"/>
                <a:cs typeface="Arial" panose="020B0604020202020204" pitchFamily="34" charset="0"/>
              </a:rPr>
              <a:t> (Simple security property or  ss-property):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chủ</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s </a:t>
            </a:r>
            <a:r>
              <a:rPr lang="en-US" sz="1800" dirty="0" err="1">
                <a:effectLst/>
                <a:latin typeface="Arial" panose="020B0604020202020204" pitchFamily="34" charset="0"/>
                <a:ea typeface="Calibri" panose="020F0502020204030204" pitchFamily="34" charset="0"/>
                <a:cs typeface="Arial" panose="020B0604020202020204" pitchFamily="34" charset="0"/>
              </a:rPr>
              <a:t>không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phép</a:t>
            </a:r>
            <a:r>
              <a:rPr lang="en-US" sz="1800" dirty="0">
                <a:effectLst/>
                <a:latin typeface="Arial" panose="020B0604020202020204" pitchFamily="34" charset="0"/>
                <a:ea typeface="Calibri" panose="020F0502020204030204" pitchFamily="34" charset="0"/>
                <a:cs typeface="Arial" panose="020B0604020202020204" pitchFamily="34" charset="0"/>
              </a:rPr>
              <a:t> ĐỌC </a:t>
            </a:r>
            <a:r>
              <a:rPr lang="en-US" sz="1800" dirty="0" err="1">
                <a:effectLst/>
                <a:latin typeface="Arial" panose="020B0604020202020204" pitchFamily="34" charset="0"/>
                <a:ea typeface="Calibri" panose="020F0502020204030204" pitchFamily="34" charset="0"/>
                <a:cs typeface="Arial" panose="020B0604020202020204" pitchFamily="34" charset="0"/>
              </a:rPr>
              <a:t>đối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tượng</a:t>
            </a:r>
            <a:r>
              <a:rPr lang="en-US" sz="1800" dirty="0">
                <a:effectLst/>
                <a:latin typeface="Arial" panose="020B0604020202020204" pitchFamily="34" charset="0"/>
                <a:ea typeface="Calibri" panose="020F0502020204030204" pitchFamily="34" charset="0"/>
                <a:cs typeface="Arial" panose="020B0604020202020204" pitchFamily="34" charset="0"/>
              </a:rPr>
              <a:t> o, </a:t>
            </a:r>
            <a:r>
              <a:rPr lang="en-US" sz="1800" dirty="0" err="1">
                <a:effectLst/>
                <a:latin typeface="Arial" panose="020B0604020202020204" pitchFamily="34" charset="0"/>
                <a:ea typeface="Calibri" panose="020F0502020204030204" pitchFamily="34" charset="0"/>
                <a:cs typeface="Arial" panose="020B0604020202020204" pitchFamily="34" charset="0"/>
              </a:rPr>
              <a:t>trừ</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khi</a:t>
            </a:r>
            <a:r>
              <a:rPr lang="en-US" sz="1800" dirty="0">
                <a:effectLst/>
                <a:latin typeface="Arial" panose="020B0604020202020204" pitchFamily="34" charset="0"/>
                <a:ea typeface="Calibri" panose="020F0502020204030204" pitchFamily="34" charset="0"/>
                <a:cs typeface="Arial" panose="020B0604020202020204" pitchFamily="34" charset="0"/>
              </a:rPr>
              <a:t>: class(s) ≥ class(o) </a:t>
            </a:r>
          </a:p>
          <a:p>
            <a:pPr marL="342900" lvl="0" indent="-342900" algn="just">
              <a:lnSpc>
                <a:spcPct val="150000"/>
              </a:lnSpc>
              <a:spcBef>
                <a:spcPts val="300"/>
              </a:spcBef>
              <a:buFont typeface="Wingdings" panose="05000000000000000000" pitchFamily="2"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Không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đọc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lên</a:t>
            </a:r>
            <a:r>
              <a:rPr lang="en-US" sz="1800" dirty="0">
                <a:effectLst/>
                <a:latin typeface="Arial" panose="020B0604020202020204" pitchFamily="34" charset="0"/>
                <a:ea typeface="Calibri" panose="020F0502020204030204" pitchFamily="34" charset="0"/>
                <a:cs typeface="Arial" panose="020B0604020202020204" pitchFamily="34" charset="0"/>
              </a:rPr>
              <a:t> (No read-up) </a:t>
            </a: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chất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sao</a:t>
            </a:r>
            <a:r>
              <a:rPr lang="en-US" sz="1800" dirty="0">
                <a:effectLst/>
                <a:latin typeface="Arial" panose="020B0604020202020204" pitchFamily="34" charset="0"/>
                <a:ea typeface="Calibri" panose="020F0502020204030204" pitchFamily="34" charset="0"/>
                <a:cs typeface="Arial" panose="020B0604020202020204" pitchFamily="34" charset="0"/>
              </a:rPr>
              <a:t> (Star property or *-property):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chủ</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s </a:t>
            </a:r>
            <a:r>
              <a:rPr lang="en-US" sz="1800" dirty="0" err="1">
                <a:effectLst/>
                <a:latin typeface="Arial" panose="020B0604020202020204" pitchFamily="34" charset="0"/>
                <a:ea typeface="Calibri" panose="020F0502020204030204" pitchFamily="34" charset="0"/>
                <a:cs typeface="Arial" panose="020B0604020202020204" pitchFamily="34" charset="0"/>
              </a:rPr>
              <a:t>không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phép</a:t>
            </a:r>
            <a:r>
              <a:rPr lang="en-US" sz="1800" dirty="0">
                <a:effectLst/>
                <a:latin typeface="Arial" panose="020B0604020202020204" pitchFamily="34" charset="0"/>
                <a:ea typeface="Calibri" panose="020F0502020204030204" pitchFamily="34" charset="0"/>
                <a:cs typeface="Arial" panose="020B0604020202020204" pitchFamily="34" charset="0"/>
              </a:rPr>
              <a:t> GHI </a:t>
            </a:r>
            <a:r>
              <a:rPr lang="en-US" sz="1800" dirty="0" err="1">
                <a:effectLst/>
                <a:latin typeface="Arial" panose="020B0604020202020204" pitchFamily="34" charset="0"/>
                <a:ea typeface="Calibri" panose="020F0502020204030204" pitchFamily="34" charset="0"/>
                <a:cs typeface="Arial" panose="020B0604020202020204" pitchFamily="34" charset="0"/>
              </a:rPr>
              <a:t>lên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đối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tượng</a:t>
            </a:r>
            <a:r>
              <a:rPr lang="en-US" sz="1800" dirty="0">
                <a:effectLst/>
                <a:latin typeface="Arial" panose="020B0604020202020204" pitchFamily="34" charset="0"/>
                <a:ea typeface="Calibri" panose="020F0502020204030204" pitchFamily="34" charset="0"/>
                <a:cs typeface="Arial" panose="020B0604020202020204" pitchFamily="34" charset="0"/>
              </a:rPr>
              <a:t> o, </a:t>
            </a:r>
            <a:r>
              <a:rPr lang="en-US" sz="1800" dirty="0" err="1">
                <a:effectLst/>
                <a:latin typeface="Arial" panose="020B0604020202020204" pitchFamily="34" charset="0"/>
                <a:ea typeface="Calibri" panose="020F0502020204030204" pitchFamily="34" charset="0"/>
                <a:cs typeface="Arial" panose="020B0604020202020204" pitchFamily="34" charset="0"/>
              </a:rPr>
              <a:t>trừ</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khi</a:t>
            </a:r>
            <a:r>
              <a:rPr lang="en-US" sz="1800" dirty="0">
                <a:effectLst/>
                <a:latin typeface="Arial" panose="020B0604020202020204" pitchFamily="34" charset="0"/>
                <a:ea typeface="Calibri" panose="020F0502020204030204" pitchFamily="34" charset="0"/>
                <a:cs typeface="Arial" panose="020B0604020202020204" pitchFamily="34" charset="0"/>
              </a:rPr>
              <a:t>: class(s) ≤ class(o) </a:t>
            </a:r>
          </a:p>
          <a:p>
            <a:pPr marL="342900" lvl="0" indent="-342900" algn="just">
              <a:lnSpc>
                <a:spcPct val="150000"/>
              </a:lnSpc>
              <a:spcAft>
                <a:spcPts val="300"/>
              </a:spcAft>
              <a:buFont typeface="Wingdings" panose="05000000000000000000" pitchFamily="2"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Không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ghi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xuống</a:t>
            </a:r>
            <a:r>
              <a:rPr lang="en-US" sz="1800" dirty="0">
                <a:effectLst/>
                <a:latin typeface="Arial" panose="020B0604020202020204" pitchFamily="34" charset="0"/>
                <a:ea typeface="Calibri" panose="020F0502020204030204" pitchFamily="34" charset="0"/>
                <a:cs typeface="Arial" panose="020B0604020202020204" pitchFamily="34" charset="0"/>
              </a:rPr>
              <a:t> (No write-down) </a:t>
            </a:r>
          </a:p>
          <a:p>
            <a:pPr algn="just">
              <a:lnSpc>
                <a:spcPct val="150000"/>
              </a:lnSpc>
              <a:spcBef>
                <a:spcPts val="300"/>
              </a:spcBef>
              <a:spcAft>
                <a:spcPts val="300"/>
              </a:spcAft>
              <a:buFont typeface="Wingdings" panose="05000000000000000000" pitchFamily="2" charset="2"/>
              <a:buChar char="Ø"/>
            </a:pPr>
            <a:r>
              <a:rPr lang="en-US" sz="1800" dirty="0" err="1">
                <a:effectLst/>
                <a:latin typeface="Arial" panose="020B0604020202020204" pitchFamily="34" charset="0"/>
                <a:ea typeface="Calibri" panose="020F0502020204030204" pitchFamily="34" charset="0"/>
                <a:cs typeface="Arial" panose="020B0604020202020204" pitchFamily="34" charset="0"/>
              </a:rPr>
              <a:t>Những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chất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này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nhằm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đảm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rằng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dòng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thông</a:t>
            </a:r>
            <a:r>
              <a:rPr lang="en-US" sz="1800" dirty="0">
                <a:effectLst/>
                <a:latin typeface="Arial" panose="020B0604020202020204" pitchFamily="34" charset="0"/>
                <a:ea typeface="Calibri" panose="020F0502020204030204" pitchFamily="34" charset="0"/>
                <a:cs typeface="Arial" panose="020B0604020202020204" pitchFamily="34" charset="0"/>
              </a:rPr>
              <a:t> tin </a:t>
            </a:r>
            <a:r>
              <a:rPr lang="en-US" sz="1800" dirty="0" err="1">
                <a:effectLst/>
                <a:latin typeface="Arial" panose="020B0604020202020204" pitchFamily="34" charset="0"/>
                <a:ea typeface="Calibri" panose="020F0502020204030204" pitchFamily="34" charset="0"/>
                <a:cs typeface="Arial" panose="020B0604020202020204" pitchFamily="34" charset="0"/>
              </a:rPr>
              <a:t>nào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từ</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cao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xuống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thấp</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3C71738E-71E7-6BA8-61FE-183E4CE673AE}"/>
              </a:ext>
            </a:extLst>
          </p:cNvPr>
          <p:cNvPicPr>
            <a:picLocks noGrp="1" noChangeAspect="1"/>
          </p:cNvPicPr>
          <p:nvPr>
            <p:ph sz="half" idx="2"/>
          </p:nvPr>
        </p:nvPicPr>
        <p:blipFill>
          <a:blip r:embed="rId2"/>
          <a:stretch>
            <a:fillRect/>
          </a:stretch>
        </p:blipFill>
        <p:spPr>
          <a:xfrm>
            <a:off x="3352799" y="888643"/>
            <a:ext cx="5486400" cy="1947862"/>
          </a:xfrm>
          <a:prstGeom prst="rect">
            <a:avLst/>
          </a:prstGeom>
        </p:spPr>
      </p:pic>
    </p:spTree>
    <p:extLst>
      <p:ext uri="{BB962C8B-B14F-4D97-AF65-F5344CB8AC3E}">
        <p14:creationId xmlns:p14="http://schemas.microsoft.com/office/powerpoint/2010/main" val="1965603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2E9939-1852-CAE8-BFAC-66D6C70DAEA5}"/>
              </a:ext>
            </a:extLst>
          </p:cNvPr>
          <p:cNvSpPr>
            <a:spLocks noGrp="1"/>
          </p:cNvSpPr>
          <p:nvPr>
            <p:ph type="title"/>
          </p:nvPr>
        </p:nvSpPr>
        <p:spPr/>
        <p:txBody>
          <a:bodyPr>
            <a:normAutofit/>
          </a:bodyPr>
          <a:lstStyle/>
          <a:p>
            <a:pPr algn="ctr"/>
            <a:r>
              <a:rPr lang="vi-VN" b="1" dirty="0">
                <a:solidFill>
                  <a:srgbClr val="FF0000"/>
                </a:solidFill>
                <a:latin typeface="Arial" panose="020B0604020202020204" pitchFamily="34" charset="0"/>
                <a:cs typeface="Arial" panose="020B0604020202020204" pitchFamily="34" charset="0"/>
              </a:rPr>
              <a:t>ƯU VÀ KHUYẾT ĐIỂM CỦA MAC </a:t>
            </a: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idx="1"/>
          </p:nvPr>
        </p:nvSpPr>
        <p:spPr/>
        <p:txBody>
          <a:bodyPr anchor="ctr">
            <a:noAutofit/>
          </a:bodyPr>
          <a:lstStyle/>
          <a:p>
            <a:pPr algn="just">
              <a:lnSpc>
                <a:spcPct val="150000"/>
              </a:lnSpc>
              <a:spcBef>
                <a:spcPts val="300"/>
              </a:spcBef>
              <a:spcAft>
                <a:spcPts val="300"/>
              </a:spcAft>
              <a:buFont typeface="Wingdings" panose="05000000000000000000" pitchFamily="2" charset="2"/>
              <a:buChar char="v"/>
            </a:pPr>
            <a:r>
              <a:rPr lang="vi-VN" sz="2500" b="1" dirty="0">
                <a:effectLst/>
                <a:latin typeface="Arial" panose="020B0604020202020204" pitchFamily="34" charset="0"/>
                <a:ea typeface="Calibri" panose="020F0502020204030204" pitchFamily="34" charset="0"/>
                <a:cs typeface="Arial" panose="020B0604020202020204" pitchFamily="34" charset="0"/>
              </a:rPr>
              <a:t>	 Ưu điểm: </a:t>
            </a:r>
          </a:p>
          <a:p>
            <a:pPr marL="0" indent="0" algn="just">
              <a:lnSpc>
                <a:spcPct val="150000"/>
              </a:lnSpc>
              <a:spcBef>
                <a:spcPts val="300"/>
              </a:spcBef>
              <a:spcAft>
                <a:spcPts val="300"/>
              </a:spcAft>
              <a:buNone/>
            </a:pPr>
            <a:r>
              <a:rPr lang="vi-VN" sz="2000" dirty="0">
                <a:effectLst/>
                <a:latin typeface="Arial" panose="020B0604020202020204" pitchFamily="34" charset="0"/>
                <a:ea typeface="Calibri" panose="020F0502020204030204" pitchFamily="34" charset="0"/>
                <a:cs typeface="Arial" panose="020B0604020202020204" pitchFamily="34" charset="0"/>
              </a:rPr>
              <a:t>-	 Là cơ chế điều khiển truy xuất có tính bảo mật cao trong việc ngăn chặn dòng thông tin bất hợp pháp. </a:t>
            </a:r>
          </a:p>
          <a:p>
            <a:pPr marL="0" indent="0" algn="just">
              <a:lnSpc>
                <a:spcPct val="150000"/>
              </a:lnSpc>
              <a:spcBef>
                <a:spcPts val="300"/>
              </a:spcBef>
              <a:spcAft>
                <a:spcPts val="300"/>
              </a:spcAft>
              <a:buNone/>
            </a:pPr>
            <a:r>
              <a:rPr lang="vi-VN" sz="2000" dirty="0">
                <a:effectLst/>
                <a:latin typeface="Arial" panose="020B0604020202020204" pitchFamily="34" charset="0"/>
                <a:ea typeface="Calibri" panose="020F0502020204030204" pitchFamily="34" charset="0"/>
                <a:cs typeface="Arial" panose="020B0604020202020204" pitchFamily="34" charset="0"/>
              </a:rPr>
              <a:t>-	 Thích hợp cho các ứng dụng trong môi trường quân đội. </a:t>
            </a:r>
          </a:p>
          <a:p>
            <a:pPr algn="just">
              <a:lnSpc>
                <a:spcPct val="150000"/>
              </a:lnSpc>
              <a:spcBef>
                <a:spcPts val="300"/>
              </a:spcBef>
              <a:spcAft>
                <a:spcPts val="300"/>
              </a:spcAft>
              <a:buFont typeface="Wingdings" panose="05000000000000000000" pitchFamily="2" charset="2"/>
              <a:buChar char="v"/>
            </a:pPr>
            <a:r>
              <a:rPr lang="vi-VN" sz="2500" b="1" dirty="0">
                <a:effectLst/>
                <a:latin typeface="Arial" panose="020B0604020202020204" pitchFamily="34" charset="0"/>
                <a:ea typeface="Calibri" panose="020F0502020204030204" pitchFamily="34" charset="0"/>
                <a:cs typeface="Arial" panose="020B0604020202020204" pitchFamily="34" charset="0"/>
              </a:rPr>
              <a:t>	 Khuyết điểm: </a:t>
            </a:r>
          </a:p>
          <a:p>
            <a:pPr marL="0" indent="0" algn="just">
              <a:lnSpc>
                <a:spcPct val="150000"/>
              </a:lnSpc>
              <a:spcBef>
                <a:spcPts val="300"/>
              </a:spcBef>
              <a:spcAft>
                <a:spcPts val="300"/>
              </a:spcAft>
              <a:buNone/>
            </a:pPr>
            <a:r>
              <a:rPr lang="vi-VN" sz="2000" dirty="0">
                <a:effectLst/>
                <a:latin typeface="Arial" panose="020B0604020202020204" pitchFamily="34" charset="0"/>
                <a:ea typeface="Calibri" panose="020F0502020204030204" pitchFamily="34" charset="0"/>
                <a:cs typeface="Arial" panose="020B0604020202020204" pitchFamily="34" charset="0"/>
              </a:rPr>
              <a:t>-	 Không dễ áp dụng: đòi hỏi cả người dùng và dữ liệu phải được phân loại rõ ràng </a:t>
            </a:r>
          </a:p>
          <a:p>
            <a:pPr marL="0" indent="0" algn="just">
              <a:lnSpc>
                <a:spcPct val="150000"/>
              </a:lnSpc>
              <a:spcBef>
                <a:spcPts val="300"/>
              </a:spcBef>
              <a:spcAft>
                <a:spcPts val="300"/>
              </a:spcAft>
              <a:buNone/>
            </a:pPr>
            <a:r>
              <a:rPr lang="vi-VN" sz="2000" dirty="0">
                <a:effectLst/>
                <a:latin typeface="Arial" panose="020B0604020202020204" pitchFamily="34" charset="0"/>
                <a:ea typeface="Calibri" panose="020F0502020204030204" pitchFamily="34" charset="0"/>
                <a:cs typeface="Arial" panose="020B0604020202020204" pitchFamily="34" charset="0"/>
              </a:rPr>
              <a:t>-	 Chỉ được ứng dụng trong một số ít môi trường.</a:t>
            </a:r>
          </a:p>
        </p:txBody>
      </p:sp>
    </p:spTree>
    <p:extLst>
      <p:ext uri="{BB962C8B-B14F-4D97-AF65-F5344CB8AC3E}">
        <p14:creationId xmlns:p14="http://schemas.microsoft.com/office/powerpoint/2010/main" val="711107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2E9939-1852-CAE8-BFAC-66D6C70DAEA5}"/>
              </a:ext>
            </a:extLst>
          </p:cNvPr>
          <p:cNvSpPr>
            <a:spLocks noGrp="1"/>
          </p:cNvSpPr>
          <p:nvPr>
            <p:ph type="title"/>
          </p:nvPr>
        </p:nvSpPr>
        <p:spPr>
          <a:xfrm>
            <a:off x="0" y="18255"/>
            <a:ext cx="12192000" cy="1325563"/>
          </a:xfrm>
        </p:spPr>
        <p:txBody>
          <a:bodyPr>
            <a:normAutofit/>
          </a:bodyPr>
          <a:lstStyle/>
          <a:p>
            <a:pPr algn="ctr"/>
            <a:r>
              <a:rPr lang="vi-VN" b="1" dirty="0">
                <a:solidFill>
                  <a:srgbClr val="FF0000"/>
                </a:solidFill>
                <a:latin typeface="Arial" panose="020B0604020202020204" pitchFamily="34" charset="0"/>
                <a:cs typeface="Arial" panose="020B0604020202020204" pitchFamily="34" charset="0"/>
              </a:rPr>
              <a:t>KIỂM SOÁT TRUY CẬP BẮT BUỘC MAC</a:t>
            </a:r>
            <a:endParaRPr lang="en-US" dirty="0"/>
          </a:p>
        </p:txBody>
      </p:sp>
      <p:sp>
        <p:nvSpPr>
          <p:cNvPr id="3" name="Content Placeholder 2">
            <a:extLst>
              <a:ext uri="{FF2B5EF4-FFF2-40B4-BE49-F238E27FC236}">
                <a16:creationId xmlns:a16="http://schemas.microsoft.com/office/drawing/2014/main" id="{ABC269BA-5906-7EA9-5672-5DD51253BD3D}"/>
              </a:ext>
            </a:extLst>
          </p:cNvPr>
          <p:cNvSpPr>
            <a:spLocks noGrp="1"/>
          </p:cNvSpPr>
          <p:nvPr>
            <p:ph idx="1"/>
          </p:nvPr>
        </p:nvSpPr>
        <p:spPr>
          <a:xfrm>
            <a:off x="0" y="1343818"/>
            <a:ext cx="12192000" cy="5514182"/>
          </a:xfrm>
        </p:spPr>
        <p:txBody>
          <a:bodyPr>
            <a:noAutofit/>
          </a:bodyPr>
          <a:lstStyle/>
          <a:p>
            <a:pPr algn="just">
              <a:lnSpc>
                <a:spcPct val="150000"/>
              </a:lnSpc>
            </a:pPr>
            <a:r>
              <a:rPr lang="vi-VN" sz="1800" dirty="0">
                <a:latin typeface="Arial" panose="020B0604020202020204" pitchFamily="34" charset="0"/>
                <a:cs typeface="Arial" panose="020B0604020202020204" pitchFamily="34" charset="0"/>
              </a:rPr>
              <a:t>Windows Group Policy là công cụ khá mạnh được sử dụng để cấu hình nhiều khía cạnh của Windows. </a:t>
            </a:r>
          </a:p>
          <a:p>
            <a:pPr algn="just">
              <a:lnSpc>
                <a:spcPct val="150000"/>
              </a:lnSpc>
            </a:pPr>
            <a:r>
              <a:rPr lang="vi-VN" sz="1800" dirty="0">
                <a:latin typeface="Arial" panose="020B0604020202020204" pitchFamily="34" charset="0"/>
                <a:cs typeface="Arial" panose="020B0604020202020204" pitchFamily="34" charset="0"/>
              </a:rPr>
              <a:t>Group Policy là tập hợp các thiết lập cấu hình cho Computer và Users , xác định cách thức để các chương trình , tài nguyên mạng và hệ điều hành làm việc với người dùng và máy tính trong 1 tổ chức . Mục đích sử dụng GPO nhằm triển khai các chính sách từ miền máy chủ Domain Controller xuống Users . Group Policy có thể dùng để triển khai phần mềm cho một hoặc hoặc nhiều máy trạm nào đó một cách tự động; để ấn định quyền hạn cho một số người dùng mạng, để giới hạn những ứng dụng mà người dùng được phép chạy; để kiểm soát hạn ngạch sử dụng đĩa trên các máy trạm; để thiết lập các kịch bản (script) đăng nhập (logon), đăng xuất (logout), khởi động (start up), và tắt máy (shut down)</a:t>
            </a:r>
          </a:p>
          <a:p>
            <a:pPr algn="just">
              <a:lnSpc>
                <a:spcPct val="150000"/>
              </a:lnSpc>
            </a:pPr>
            <a:r>
              <a:rPr lang="vi-VN" sz="1800" dirty="0">
                <a:latin typeface="Arial" panose="020B0604020202020204" pitchFamily="34" charset="0"/>
                <a:cs typeface="Arial" panose="020B0604020202020204" pitchFamily="34" charset="0"/>
              </a:rPr>
              <a:t>Hầu hết việc tinh chỉnh Windows Group Policy chỉ có Admin mới có thể thực hiện được. </a:t>
            </a:r>
          </a:p>
          <a:p>
            <a:pPr algn="just">
              <a:lnSpc>
                <a:spcPct val="150000"/>
              </a:lnSpc>
            </a:pPr>
            <a:r>
              <a:rPr lang="vi-VN" sz="1800" dirty="0">
                <a:latin typeface="Arial" panose="020B0604020202020204" pitchFamily="34" charset="0"/>
                <a:cs typeface="Arial" panose="020B0604020202020204" pitchFamily="34" charset="0"/>
              </a:rPr>
              <a:t>Nếu là </a:t>
            </a:r>
            <a:r>
              <a:rPr lang="vi-VN" sz="1800" u="sng" dirty="0">
                <a:latin typeface="Arial" panose="020B0604020202020204" pitchFamily="34" charset="0"/>
                <a:cs typeface="Arial" panose="020B0604020202020204" pitchFamily="34" charset="0"/>
              </a:rPr>
              <a:t>Admin của nhiều máy tính </a:t>
            </a:r>
            <a:r>
              <a:rPr lang="vi-VN" sz="1800" dirty="0">
                <a:latin typeface="Arial" panose="020B0604020202020204" pitchFamily="34" charset="0"/>
                <a:cs typeface="Arial" panose="020B0604020202020204" pitchFamily="34" charset="0"/>
              </a:rPr>
              <a:t>khác trong công ty hoặc có </a:t>
            </a:r>
            <a:r>
              <a:rPr lang="vi-VN" sz="1800" u="sng" dirty="0">
                <a:latin typeface="Arial" panose="020B0604020202020204" pitchFamily="34" charset="0"/>
                <a:cs typeface="Arial" panose="020B0604020202020204" pitchFamily="34" charset="0"/>
              </a:rPr>
              <a:t>nhiều tài khoản khác trên máy tính</a:t>
            </a:r>
            <a:r>
              <a:rPr lang="vi-VN" sz="1800" dirty="0">
                <a:latin typeface="Arial" panose="020B0604020202020204" pitchFamily="34" charset="0"/>
                <a:cs typeface="Arial" panose="020B0604020202020204" pitchFamily="34" charset="0"/>
              </a:rPr>
              <a:t> của mình, khi đó bạn nên tận dụng lợi thế của Windows Group Policy để kiểm soát việc sử dụng máy tính của người dùng khác.</a:t>
            </a:r>
          </a:p>
        </p:txBody>
      </p:sp>
    </p:spTree>
    <p:extLst>
      <p:ext uri="{BB962C8B-B14F-4D97-AF65-F5344CB8AC3E}">
        <p14:creationId xmlns:p14="http://schemas.microsoft.com/office/powerpoint/2010/main" val="106445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2E9939-1852-CAE8-BFAC-66D6C70DAEA5}"/>
              </a:ext>
            </a:extLst>
          </p:cNvPr>
          <p:cNvSpPr>
            <a:spLocks noGrp="1"/>
          </p:cNvSpPr>
          <p:nvPr>
            <p:ph type="title"/>
          </p:nvPr>
        </p:nvSpPr>
        <p:spPr/>
        <p:txBody>
          <a:bodyPr>
            <a:normAutofit/>
          </a:bodyPr>
          <a:lstStyle/>
          <a:p>
            <a:pPr algn="ctr"/>
            <a:r>
              <a:rPr lang="vi-VN" b="1" dirty="0">
                <a:solidFill>
                  <a:srgbClr val="FF0000"/>
                </a:solidFill>
                <a:latin typeface="Arial" panose="020B0604020202020204" pitchFamily="34" charset="0"/>
                <a:cs typeface="Arial" panose="020B0604020202020204" pitchFamily="34" charset="0"/>
              </a:rPr>
              <a:t>KIỂM SOÁT TRUY CẬP BẮT BUỘC MAC</a:t>
            </a:r>
            <a:endParaRPr lang="en-US" dirty="0"/>
          </a:p>
        </p:txBody>
      </p:sp>
      <p:sp>
        <p:nvSpPr>
          <p:cNvPr id="2" name="Text Placeholder 1">
            <a:extLst>
              <a:ext uri="{FF2B5EF4-FFF2-40B4-BE49-F238E27FC236}">
                <a16:creationId xmlns:a16="http://schemas.microsoft.com/office/drawing/2014/main" id="{E4B88BCA-7F2E-59C0-5582-29CF2C1F7174}"/>
              </a:ext>
            </a:extLst>
          </p:cNvPr>
          <p:cNvSpPr>
            <a:spLocks noGrp="1"/>
          </p:cNvSpPr>
          <p:nvPr>
            <p:ph type="body" idx="1"/>
          </p:nvPr>
        </p:nvSpPr>
        <p:spPr/>
        <p:txBody>
          <a:bodyPr anchor="ctr">
            <a:normAutofit/>
          </a:bodyPr>
          <a:lstStyle/>
          <a:p>
            <a:r>
              <a:rPr lang="vi-VN" sz="2200" dirty="0">
                <a:latin typeface="Arial" panose="020B0604020202020204" pitchFamily="34" charset="0"/>
                <a:cs typeface="Arial" panose="020B0604020202020204" pitchFamily="34" charset="0"/>
              </a:rPr>
              <a:t>M</a:t>
            </a:r>
            <a:r>
              <a:rPr lang="en-US" sz="2200" dirty="0">
                <a:latin typeface="Arial" panose="020B0604020202020204" pitchFamily="34" charset="0"/>
                <a:cs typeface="Arial" panose="020B0604020202020204" pitchFamily="34" charset="0"/>
              </a:rPr>
              <a:t>ở Group Policy Editor</a:t>
            </a:r>
          </a:p>
        </p:txBody>
      </p:sp>
      <p:sp>
        <p:nvSpPr>
          <p:cNvPr id="4" name="Text Placeholder 3">
            <a:extLst>
              <a:ext uri="{FF2B5EF4-FFF2-40B4-BE49-F238E27FC236}">
                <a16:creationId xmlns:a16="http://schemas.microsoft.com/office/drawing/2014/main" id="{DE8057A0-1D30-C982-78A3-A1D4B015165F}"/>
              </a:ext>
            </a:extLst>
          </p:cNvPr>
          <p:cNvSpPr>
            <a:spLocks noGrp="1"/>
          </p:cNvSpPr>
          <p:nvPr>
            <p:ph type="body" sz="quarter" idx="3"/>
          </p:nvPr>
        </p:nvSpPr>
        <p:spPr/>
        <p:txBody>
          <a:bodyPr anchor="ctr">
            <a:normAutofit/>
          </a:bodyPr>
          <a:lstStyle/>
          <a:p>
            <a:pPr algn="just"/>
            <a:r>
              <a:rPr lang="vi-VN" sz="2200" dirty="0">
                <a:latin typeface="Arial" panose="020B0604020202020204" pitchFamily="34" charset="0"/>
                <a:cs typeface="Arial" panose="020B0604020202020204" pitchFamily="34" charset="0"/>
              </a:rPr>
              <a:t>Ngăn chặn người dùng khác cài đặt phần mềm mới trên hệ thống</a:t>
            </a:r>
          </a:p>
        </p:txBody>
      </p:sp>
      <p:sp>
        <p:nvSpPr>
          <p:cNvPr id="5" name="Content Placeholder 4">
            <a:extLst>
              <a:ext uri="{FF2B5EF4-FFF2-40B4-BE49-F238E27FC236}">
                <a16:creationId xmlns:a16="http://schemas.microsoft.com/office/drawing/2014/main" id="{C846AC42-9873-D78D-7C82-0FC1AF69480D}"/>
              </a:ext>
            </a:extLst>
          </p:cNvPr>
          <p:cNvSpPr>
            <a:spLocks noGrp="1"/>
          </p:cNvSpPr>
          <p:nvPr>
            <p:ph sz="quarter" idx="4"/>
          </p:nvPr>
        </p:nvSpPr>
        <p:spPr/>
        <p:txBody>
          <a:bodyPr>
            <a:normAutofit fontScale="62500" lnSpcReduction="20000"/>
          </a:bodyPr>
          <a:lstStyle/>
          <a:p>
            <a:pPr algn="just">
              <a:lnSpc>
                <a:spcPct val="150000"/>
              </a:lnSpc>
            </a:pPr>
            <a:r>
              <a:rPr lang="vi-VN" sz="2800" dirty="0">
                <a:latin typeface="Arial" panose="020B0604020202020204" pitchFamily="34" charset="0"/>
                <a:cs typeface="Arial" panose="020B0604020202020204" pitchFamily="34" charset="0"/>
              </a:rPr>
              <a:t>Sẽ phải mất một khoảng thời gian dài để có thể "dọn sạch" được lũ virus và các phần mềm độc hại đáng ghét tấn công trên máy tính khi cài đặt bất kỳ phần mềm nào. Do đó để đảm bảo an toàn cho hệ thống cũng như đảm bảo người dùng khác đăng nhập trái phép và cài đặt các phần mềm, chương trình có nhiễm các phần mềm độc hại trên máy tính của mình, bạn nên vô hiệu hóa Windows installer trên Group Policy đi.</a:t>
            </a:r>
          </a:p>
          <a:p>
            <a:pPr algn="just"/>
            <a:endParaRPr lang="en-US" dirty="0"/>
          </a:p>
        </p:txBody>
      </p:sp>
      <p:pic>
        <p:nvPicPr>
          <p:cNvPr id="2050" name="Picture 2">
            <a:extLst>
              <a:ext uri="{FF2B5EF4-FFF2-40B4-BE49-F238E27FC236}">
                <a16:creationId xmlns:a16="http://schemas.microsoft.com/office/drawing/2014/main" id="{7D7B1912-7A3D-DF2A-8A8E-D85DCF017B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78681" y="3020219"/>
            <a:ext cx="50800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776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280DCA-31CD-5D1C-178D-095826F94687}"/>
              </a:ext>
            </a:extLst>
          </p:cNvPr>
          <p:cNvPicPr>
            <a:picLocks noChangeAspect="1"/>
          </p:cNvPicPr>
          <p:nvPr/>
        </p:nvPicPr>
        <p:blipFill>
          <a:blip r:embed="rId2"/>
          <a:stretch>
            <a:fillRect/>
          </a:stretch>
        </p:blipFill>
        <p:spPr>
          <a:xfrm>
            <a:off x="0" y="1673"/>
            <a:ext cx="12192000" cy="6854653"/>
          </a:xfrm>
          <a:prstGeom prst="rect">
            <a:avLst/>
          </a:prstGeom>
        </p:spPr>
      </p:pic>
      <p:sp>
        <p:nvSpPr>
          <p:cNvPr id="4" name="TextBox 3">
            <a:extLst>
              <a:ext uri="{FF2B5EF4-FFF2-40B4-BE49-F238E27FC236}">
                <a16:creationId xmlns:a16="http://schemas.microsoft.com/office/drawing/2014/main" id="{ED58382F-3BA9-D63E-A3D8-49FD5256F8E9}"/>
              </a:ext>
            </a:extLst>
          </p:cNvPr>
          <p:cNvSpPr txBox="1"/>
          <p:nvPr/>
        </p:nvSpPr>
        <p:spPr>
          <a:xfrm>
            <a:off x="5460642" y="5071222"/>
            <a:ext cx="6731358" cy="1785104"/>
          </a:xfrm>
          <a:prstGeom prst="rect">
            <a:avLst/>
          </a:prstGeom>
          <a:noFill/>
        </p:spPr>
        <p:txBody>
          <a:bodyPr wrap="square">
            <a:spAutoFit/>
          </a:bodyPr>
          <a:lstStyle/>
          <a:p>
            <a:pPr marL="342900" indent="-342900" algn="just">
              <a:buFont typeface="Wingdings" panose="05000000000000000000" pitchFamily="2" charset="2"/>
              <a:buChar char="v"/>
            </a:pPr>
            <a:r>
              <a:rPr lang="en-US" sz="2200" dirty="0">
                <a:solidFill>
                  <a:srgbClr val="FF0000"/>
                </a:solidFill>
                <a:latin typeface="Arial" panose="020B0604020202020204" pitchFamily="34" charset="0"/>
                <a:cs typeface="Arial" panose="020B0604020202020204" pitchFamily="34" charset="0"/>
              </a:rPr>
              <a:t>Computer Configuration =&gt; Administrative Templates =&gt; Windows Components =&gt; Windows Installer</a:t>
            </a:r>
          </a:p>
          <a:p>
            <a:pPr marL="342900" indent="-342900" algn="just">
              <a:buFont typeface="Wingdings" panose="05000000000000000000" pitchFamily="2" charset="2"/>
              <a:buChar char="v"/>
            </a:pPr>
            <a:r>
              <a:rPr lang="en-US" sz="2200" dirty="0" err="1">
                <a:solidFill>
                  <a:srgbClr val="FF0000"/>
                </a:solidFill>
                <a:latin typeface="Arial" panose="020B0604020202020204" pitchFamily="34" charset="0"/>
                <a:cs typeface="Arial" panose="020B0604020202020204" pitchFamily="34" charset="0"/>
              </a:rPr>
              <a:t>Tại</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đây</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tìm</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và</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kích</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đúp</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chuột</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vào</a:t>
            </a:r>
            <a:r>
              <a:rPr lang="en-US" sz="2200" dirty="0">
                <a:solidFill>
                  <a:srgbClr val="FF0000"/>
                </a:solidFill>
                <a:latin typeface="Arial" panose="020B0604020202020204" pitchFamily="34" charset="0"/>
                <a:cs typeface="Arial" panose="020B0604020202020204" pitchFamily="34" charset="0"/>
              </a:rPr>
              <a:t> “</a:t>
            </a:r>
            <a:r>
              <a:rPr lang="vi-VN" sz="2200" dirty="0">
                <a:solidFill>
                  <a:srgbClr val="FF0000"/>
                </a:solidFill>
                <a:latin typeface="Arial" panose="020B0604020202020204" pitchFamily="34" charset="0"/>
                <a:cs typeface="Arial" panose="020B0604020202020204" pitchFamily="34" charset="0"/>
              </a:rPr>
              <a:t>Turn off</a:t>
            </a:r>
            <a:r>
              <a:rPr lang="en-US" sz="2200" dirty="0">
                <a:solidFill>
                  <a:srgbClr val="FF0000"/>
                </a:solidFill>
                <a:latin typeface="Arial" panose="020B0604020202020204" pitchFamily="34" charset="0"/>
                <a:cs typeface="Arial" panose="020B0604020202020204" pitchFamily="34" charset="0"/>
              </a:rPr>
              <a:t> Windows Installer".</a:t>
            </a:r>
          </a:p>
        </p:txBody>
      </p:sp>
    </p:spTree>
    <p:extLst>
      <p:ext uri="{BB962C8B-B14F-4D97-AF65-F5344CB8AC3E}">
        <p14:creationId xmlns:p14="http://schemas.microsoft.com/office/powerpoint/2010/main" val="1425129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F9A183-2015-D6E2-5CC5-5AAC4901CD24}"/>
              </a:ext>
            </a:extLst>
          </p:cNvPr>
          <p:cNvPicPr>
            <a:picLocks noChangeAspect="1"/>
          </p:cNvPicPr>
          <p:nvPr/>
        </p:nvPicPr>
        <p:blipFill>
          <a:blip r:embed="rId2"/>
          <a:stretch>
            <a:fillRect/>
          </a:stretch>
        </p:blipFill>
        <p:spPr>
          <a:xfrm>
            <a:off x="0" y="1673"/>
            <a:ext cx="12192000" cy="6854653"/>
          </a:xfrm>
          <a:prstGeom prst="rect">
            <a:avLst/>
          </a:prstGeom>
        </p:spPr>
      </p:pic>
      <p:sp>
        <p:nvSpPr>
          <p:cNvPr id="4" name="TextBox 3">
            <a:extLst>
              <a:ext uri="{FF2B5EF4-FFF2-40B4-BE49-F238E27FC236}">
                <a16:creationId xmlns:a16="http://schemas.microsoft.com/office/drawing/2014/main" id="{89EC6249-72FC-95D2-BC22-8F737738AFEE}"/>
              </a:ext>
            </a:extLst>
          </p:cNvPr>
          <p:cNvSpPr txBox="1"/>
          <p:nvPr/>
        </p:nvSpPr>
        <p:spPr>
          <a:xfrm>
            <a:off x="1957588" y="4782153"/>
            <a:ext cx="6671257" cy="1785104"/>
          </a:xfrm>
          <a:prstGeom prst="rect">
            <a:avLst/>
          </a:prstGeom>
          <a:noFill/>
        </p:spPr>
        <p:txBody>
          <a:bodyPr wrap="square">
            <a:spAutoFit/>
          </a:bodyPr>
          <a:lstStyle/>
          <a:p>
            <a:pPr marL="342900" indent="-342900" algn="just">
              <a:buFont typeface="Wingdings" panose="05000000000000000000" pitchFamily="2" charset="2"/>
              <a:buChar char="v"/>
            </a:pPr>
            <a:r>
              <a:rPr lang="vi-VN" sz="2200" dirty="0">
                <a:solidFill>
                  <a:srgbClr val="FF0000"/>
                </a:solidFill>
                <a:latin typeface="Arial" panose="020B0604020202020204" pitchFamily="34" charset="0"/>
                <a:cs typeface="Arial" panose="020B0604020202020204" pitchFamily="34" charset="0"/>
              </a:rPr>
              <a:t>Chọn tùy chọn Enable và chọn Always từ Menu dropdown tại mục Options.</a:t>
            </a:r>
          </a:p>
          <a:p>
            <a:pPr algn="just"/>
            <a:r>
              <a:rPr lang="vi-VN" sz="22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vi-VN" sz="2200" dirty="0">
                <a:solidFill>
                  <a:srgbClr val="FF0000"/>
                </a:solidFill>
                <a:latin typeface="Arial" panose="020B0604020202020204" pitchFamily="34" charset="0"/>
                <a:cs typeface="Arial" panose="020B0604020202020204" pitchFamily="34" charset="0"/>
              </a:rPr>
              <a:t>Từ giờ người dùng khác không thể cài đặt bất kỳ phần mềm mới nào trên máy tính của bạn, mặc dù họ có thể tải và lưu trữ ứng dụng đó trên máy tính.</a:t>
            </a:r>
          </a:p>
        </p:txBody>
      </p:sp>
    </p:spTree>
    <p:extLst>
      <p:ext uri="{BB962C8B-B14F-4D97-AF65-F5344CB8AC3E}">
        <p14:creationId xmlns:p14="http://schemas.microsoft.com/office/powerpoint/2010/main" val="3428532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6E1AF53-74D9-2292-0519-EA531DFA4C8A}"/>
              </a:ext>
            </a:extLst>
          </p:cNvPr>
          <p:cNvGraphicFramePr>
            <a:graphicFrameLocks noGrp="1"/>
          </p:cNvGraphicFramePr>
          <p:nvPr>
            <p:ph idx="1"/>
            <p:extLst>
              <p:ext uri="{D42A27DB-BD31-4B8C-83A1-F6EECF244321}">
                <p14:modId xmlns:p14="http://schemas.microsoft.com/office/powerpoint/2010/main" val="2986334964"/>
              </p:ext>
            </p:extLst>
          </p:nvPr>
        </p:nvGraphicFramePr>
        <p:xfrm>
          <a:off x="0" y="870859"/>
          <a:ext cx="12192000" cy="590550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4026635952"/>
                    </a:ext>
                  </a:extLst>
                </a:gridCol>
                <a:gridCol w="6096000">
                  <a:extLst>
                    <a:ext uri="{9D8B030D-6E8A-4147-A177-3AD203B41FA5}">
                      <a16:colId xmlns:a16="http://schemas.microsoft.com/office/drawing/2014/main" val="38881599"/>
                    </a:ext>
                  </a:extLst>
                </a:gridCol>
              </a:tblGrid>
              <a:tr h="370840">
                <a:tc>
                  <a:txBody>
                    <a:bodyPr/>
                    <a:lstStyle/>
                    <a:p>
                      <a:pPr algn="ctr">
                        <a:lnSpc>
                          <a:spcPct val="150000"/>
                        </a:lnSpc>
                        <a:spcAft>
                          <a:spcPts val="800"/>
                        </a:spcAft>
                      </a:pPr>
                      <a:r>
                        <a:rPr lang="en-US" sz="1800" b="1" dirty="0">
                          <a:solidFill>
                            <a:srgbClr val="000000"/>
                          </a:solidFill>
                          <a:effectLst/>
                          <a:latin typeface="Arial" panose="020B0604020202020204" pitchFamily="34" charset="0"/>
                          <a:cs typeface="Arial" panose="020B0604020202020204" pitchFamily="34" charset="0"/>
                        </a:rPr>
                        <a:t>DAC</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38100" marR="38100" marT="95250" marB="95250" anchor="ctr"/>
                </a:tc>
                <a:tc>
                  <a:txBody>
                    <a:bodyPr/>
                    <a:lstStyle/>
                    <a:p>
                      <a:pPr algn="ctr">
                        <a:lnSpc>
                          <a:spcPct val="150000"/>
                        </a:lnSpc>
                        <a:spcAft>
                          <a:spcPts val="800"/>
                        </a:spcAft>
                      </a:pPr>
                      <a:r>
                        <a:rPr lang="en-US" sz="1800" b="1" dirty="0">
                          <a:solidFill>
                            <a:srgbClr val="000000"/>
                          </a:solidFill>
                          <a:effectLst/>
                          <a:latin typeface="Arial" panose="020B0604020202020204" pitchFamily="34" charset="0"/>
                          <a:cs typeface="Arial" panose="020B0604020202020204" pitchFamily="34" charset="0"/>
                        </a:rPr>
                        <a:t>MAC</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75001838"/>
                  </a:ext>
                </a:extLst>
              </a:tr>
              <a:tr h="370840">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là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viết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tắt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của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Kiểm</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soát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cập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tùy</a:t>
                      </a:r>
                      <a:r>
                        <a:rPr lang="en-US" sz="1800" dirty="0">
                          <a:solidFill>
                            <a:srgbClr val="000000"/>
                          </a:solidFill>
                          <a:effectLst/>
                          <a:latin typeface="Arial" panose="020B0604020202020204" pitchFamily="34" charset="0"/>
                          <a:cs typeface="Arial" panose="020B0604020202020204" pitchFamily="34" charset="0"/>
                        </a:rPr>
                        <a:t> ý.</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t>
                      </a:r>
                      <a:r>
                        <a:rPr lang="en-US" sz="1800" dirty="0" err="1">
                          <a:solidFill>
                            <a:srgbClr val="000000"/>
                          </a:solidFill>
                          <a:effectLst/>
                          <a:latin typeface="Arial" panose="020B0604020202020204" pitchFamily="34" charset="0"/>
                          <a:cs typeface="Arial" panose="020B0604020202020204" pitchFamily="34" charset="0"/>
                        </a:rPr>
                        <a:t>là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viết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tắt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của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Kiểm</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soát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cập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bắt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buộc</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1313430449"/>
                  </a:ext>
                </a:extLst>
              </a:tr>
              <a:tr h="370840">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dễ</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thực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hiện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hơn</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t>
                      </a:r>
                      <a:r>
                        <a:rPr lang="en-US" sz="1800" dirty="0" err="1">
                          <a:solidFill>
                            <a:srgbClr val="000000"/>
                          </a:solidFill>
                          <a:effectLst/>
                          <a:latin typeface="Arial" panose="020B0604020202020204" pitchFamily="34" charset="0"/>
                          <a:cs typeface="Arial" panose="020B0604020202020204" pitchFamily="34" charset="0"/>
                        </a:rPr>
                        <a:t>khó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thực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hiện</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422745539"/>
                  </a:ext>
                </a:extLst>
              </a:tr>
              <a:tr h="370840">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kém</a:t>
                      </a:r>
                      <a:r>
                        <a:rPr lang="en-US" sz="1800" dirty="0">
                          <a:solidFill>
                            <a:srgbClr val="000000"/>
                          </a:solidFill>
                          <a:effectLst/>
                          <a:latin typeface="Arial" panose="020B0604020202020204" pitchFamily="34" charset="0"/>
                          <a:cs typeface="Arial" panose="020B0604020202020204" pitchFamily="34" charset="0"/>
                        </a:rPr>
                        <a:t> an </a:t>
                      </a:r>
                      <a:r>
                        <a:rPr lang="en-US" sz="1800" dirty="0" err="1">
                          <a:solidFill>
                            <a:srgbClr val="000000"/>
                          </a:solidFill>
                          <a:effectLst/>
                          <a:latin typeface="Arial" panose="020B0604020202020204" pitchFamily="34" charset="0"/>
                          <a:cs typeface="Arial" panose="020B0604020202020204" pitchFamily="34" charset="0"/>
                        </a:rPr>
                        <a:t>toàn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hơn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khi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sử</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dụng</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an </a:t>
                      </a:r>
                      <a:r>
                        <a:rPr lang="en-US" sz="1800" dirty="0" err="1">
                          <a:solidFill>
                            <a:srgbClr val="000000"/>
                          </a:solidFill>
                          <a:effectLst/>
                          <a:latin typeface="Arial" panose="020B0604020202020204" pitchFamily="34" charset="0"/>
                          <a:cs typeface="Arial" panose="020B0604020202020204" pitchFamily="34" charset="0"/>
                        </a:rPr>
                        <a:t>toàn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hơn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để</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sử</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dụng</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651233229"/>
                  </a:ext>
                </a:extLst>
              </a:tr>
              <a:tr h="370840">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Trong DAC, </a:t>
                      </a:r>
                      <a:r>
                        <a:rPr lang="en-US" sz="1800" dirty="0" err="1">
                          <a:solidFill>
                            <a:srgbClr val="000000"/>
                          </a:solidFill>
                          <a:effectLst/>
                          <a:latin typeface="Arial" panose="020B0604020202020204" pitchFamily="34" charset="0"/>
                          <a:cs typeface="Arial" panose="020B0604020202020204" pitchFamily="34" charset="0"/>
                        </a:rPr>
                        <a:t>chủ</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sở</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hữu</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thể</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xác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định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quyền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cập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đặc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quyền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đồng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thời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thể</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hạn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chế</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tài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nguyên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dựa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danh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tính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của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người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dùng</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Trong MAC, </a:t>
                      </a:r>
                      <a:r>
                        <a:rPr lang="en-US" sz="1800" dirty="0" err="1">
                          <a:solidFill>
                            <a:srgbClr val="000000"/>
                          </a:solidFill>
                          <a:effectLst/>
                          <a:latin typeface="Arial" panose="020B0604020202020204" pitchFamily="34" charset="0"/>
                          <a:cs typeface="Arial" panose="020B0604020202020204" pitchFamily="34" charset="0"/>
                        </a:rPr>
                        <a:t>hệ</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thống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chỉ</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xác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định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quyền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cập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tài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nguyên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sẽ</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bị</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hạn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chế</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dựa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việc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giải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phóng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mặt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bằng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của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đối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tượng</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2007416574"/>
                  </a:ext>
                </a:extLst>
              </a:tr>
              <a:tr h="370840">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đặc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tính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sử</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dụng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nhiều</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lao</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động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hơn</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a:solidFill>
                            <a:srgbClr val="000000"/>
                          </a:solidFill>
                          <a:effectLst/>
                          <a:latin typeface="Arial" panose="020B0604020202020204" pitchFamily="34" charset="0"/>
                          <a:cs typeface="Arial" panose="020B0604020202020204" pitchFamily="34" charset="0"/>
                        </a:rPr>
                        <a:t>MAC không có tài sản thâm dụng lao động.</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537695294"/>
                  </a:ext>
                </a:extLst>
              </a:tr>
              <a:tr h="370840">
                <a:tc>
                  <a:txBody>
                    <a:bodyPr/>
                    <a:lstStyle/>
                    <a:p>
                      <a:pPr algn="just">
                        <a:lnSpc>
                          <a:spcPct val="150000"/>
                        </a:lnSpc>
                        <a:spcAft>
                          <a:spcPts val="800"/>
                        </a:spcAft>
                      </a:pPr>
                      <a:r>
                        <a:rPr lang="en-US" sz="1800" dirty="0" err="1">
                          <a:solidFill>
                            <a:srgbClr val="000000"/>
                          </a:solidFill>
                          <a:effectLst/>
                          <a:latin typeface="Arial" panose="020B0604020202020204" pitchFamily="34" charset="0"/>
                          <a:cs typeface="Arial" panose="020B0604020202020204" pitchFamily="34" charset="0"/>
                        </a:rPr>
                        <a:t>Người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dùng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sẽ</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được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cung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cấp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quyền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cập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dựa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danh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tính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của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họ</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không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sử</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dụng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cấp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độ</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err="1">
                          <a:solidFill>
                            <a:srgbClr val="000000"/>
                          </a:solidFill>
                          <a:effectLst/>
                          <a:latin typeface="Arial" panose="020B0604020202020204" pitchFamily="34" charset="0"/>
                          <a:cs typeface="Arial" panose="020B0604020202020204" pitchFamily="34" charset="0"/>
                        </a:rPr>
                        <a:t>Người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dùng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sẽ</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bị</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hạn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chế</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dựa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quyền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lực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mức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độ</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phân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cấp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của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họ</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887817068"/>
                  </a:ext>
                </a:extLst>
              </a:tr>
            </a:tbl>
          </a:graphicData>
        </a:graphic>
      </p:graphicFrame>
      <p:sp>
        <p:nvSpPr>
          <p:cNvPr id="9" name="Title 1">
            <a:extLst>
              <a:ext uri="{FF2B5EF4-FFF2-40B4-BE49-F238E27FC236}">
                <a16:creationId xmlns:a16="http://schemas.microsoft.com/office/drawing/2014/main" id="{6CB61BDF-5A3E-FD88-6732-FA926BC27DF1}"/>
              </a:ext>
            </a:extLst>
          </p:cNvPr>
          <p:cNvSpPr>
            <a:spLocks noGrp="1"/>
          </p:cNvSpPr>
          <p:nvPr>
            <p:ph type="title"/>
          </p:nvPr>
        </p:nvSpPr>
        <p:spPr>
          <a:xfrm>
            <a:off x="838200" y="174173"/>
            <a:ext cx="10515600" cy="696686"/>
          </a:xfrm>
        </p:spPr>
        <p:txBody>
          <a:bodyPr>
            <a:normAutofit/>
          </a:bodyPr>
          <a:lstStyle/>
          <a:p>
            <a:pPr algn="ctr"/>
            <a:r>
              <a:rPr lang="vi-VN" sz="3800" b="1" dirty="0">
                <a:solidFill>
                  <a:srgbClr val="FF0000"/>
                </a:solidFill>
                <a:effectLst/>
                <a:latin typeface="+mn-lt"/>
                <a:ea typeface="Times New Roman" panose="02020603050405020304" pitchFamily="18" charset="0"/>
                <a:cs typeface="Times New Roman" panose="02020603050405020304" pitchFamily="18" charset="0"/>
              </a:rPr>
              <a:t>SO SÁNH </a:t>
            </a:r>
            <a:r>
              <a:rPr lang="vi-VN" sz="3800" b="1" dirty="0">
                <a:solidFill>
                  <a:srgbClr val="FF0000"/>
                </a:solidFill>
                <a:latin typeface="+mn-lt"/>
                <a:ea typeface="Times New Roman" panose="02020603050405020304" pitchFamily="18" charset="0"/>
                <a:cs typeface="Times New Roman" panose="02020603050405020304" pitchFamily="18" charset="0"/>
              </a:rPr>
              <a:t>HỆ THỐNG </a:t>
            </a:r>
            <a:r>
              <a:rPr lang="vi-VN" sz="3800" b="1" dirty="0">
                <a:solidFill>
                  <a:srgbClr val="FF0000"/>
                </a:solidFill>
                <a:effectLst/>
                <a:latin typeface="+mn-lt"/>
                <a:ea typeface="Times New Roman" panose="02020603050405020304" pitchFamily="18" charset="0"/>
                <a:cs typeface="Times New Roman" panose="02020603050405020304" pitchFamily="18" charset="0"/>
              </a:rPr>
              <a:t>DAC VÀ </a:t>
            </a:r>
            <a:r>
              <a:rPr lang="vi-VN" sz="3800" b="1" dirty="0">
                <a:solidFill>
                  <a:srgbClr val="FF0000"/>
                </a:solidFill>
                <a:latin typeface="+mn-lt"/>
                <a:ea typeface="Times New Roman" panose="02020603050405020304" pitchFamily="18" charset="0"/>
                <a:cs typeface="Times New Roman" panose="02020603050405020304" pitchFamily="18" charset="0"/>
              </a:rPr>
              <a:t>MAC</a:t>
            </a:r>
            <a:endParaRPr lang="en-US" sz="3800" dirty="0">
              <a:solidFill>
                <a:srgbClr val="FF0000"/>
              </a:solidFill>
              <a:latin typeface="+mn-lt"/>
            </a:endParaRPr>
          </a:p>
        </p:txBody>
      </p:sp>
    </p:spTree>
    <p:extLst>
      <p:ext uri="{BB962C8B-B14F-4D97-AF65-F5344CB8AC3E}">
        <p14:creationId xmlns:p14="http://schemas.microsoft.com/office/powerpoint/2010/main" val="162878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6E1AF53-74D9-2292-0519-EA531DFA4C8A}"/>
              </a:ext>
            </a:extLst>
          </p:cNvPr>
          <p:cNvGraphicFramePr>
            <a:graphicFrameLocks noGrp="1"/>
          </p:cNvGraphicFramePr>
          <p:nvPr>
            <p:ph idx="1"/>
            <p:extLst>
              <p:ext uri="{D42A27DB-BD31-4B8C-83A1-F6EECF244321}">
                <p14:modId xmlns:p14="http://schemas.microsoft.com/office/powerpoint/2010/main" val="1731258585"/>
              </p:ext>
            </p:extLst>
          </p:nvPr>
        </p:nvGraphicFramePr>
        <p:xfrm>
          <a:off x="0" y="696684"/>
          <a:ext cx="12192000" cy="6172200"/>
        </p:xfrm>
        <a:graphic>
          <a:graphicData uri="http://schemas.openxmlformats.org/drawingml/2006/table">
            <a:tbl>
              <a:tblPr firstRow="1" bandRow="1">
                <a:tableStyleId>{5940675A-B579-460E-94D1-54222C63F5DA}</a:tableStyleId>
              </a:tblPr>
              <a:tblGrid>
                <a:gridCol w="5325762">
                  <a:extLst>
                    <a:ext uri="{9D8B030D-6E8A-4147-A177-3AD203B41FA5}">
                      <a16:colId xmlns:a16="http://schemas.microsoft.com/office/drawing/2014/main" val="4026635952"/>
                    </a:ext>
                  </a:extLst>
                </a:gridCol>
                <a:gridCol w="6866238">
                  <a:extLst>
                    <a:ext uri="{9D8B030D-6E8A-4147-A177-3AD203B41FA5}">
                      <a16:colId xmlns:a16="http://schemas.microsoft.com/office/drawing/2014/main" val="38881599"/>
                    </a:ext>
                  </a:extLst>
                </a:gridCol>
              </a:tblGrid>
              <a:tr h="566519">
                <a:tc>
                  <a:txBody>
                    <a:bodyPr/>
                    <a:lstStyle/>
                    <a:p>
                      <a:pPr algn="ctr">
                        <a:lnSpc>
                          <a:spcPct val="150000"/>
                        </a:lnSpc>
                        <a:spcAft>
                          <a:spcPts val="800"/>
                        </a:spcAft>
                      </a:pPr>
                      <a:r>
                        <a:rPr lang="en-US" sz="1800" b="1" dirty="0">
                          <a:solidFill>
                            <a:srgbClr val="000000"/>
                          </a:solidFill>
                          <a:effectLst/>
                          <a:latin typeface="Arial" panose="020B0604020202020204" pitchFamily="34" charset="0"/>
                          <a:cs typeface="Arial" panose="020B0604020202020204" pitchFamily="34" charset="0"/>
                        </a:rPr>
                        <a:t>DAC</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38100" marR="38100" marT="95250" marB="95250" anchor="ctr"/>
                </a:tc>
                <a:tc>
                  <a:txBody>
                    <a:bodyPr/>
                    <a:lstStyle/>
                    <a:p>
                      <a:pPr algn="ctr">
                        <a:lnSpc>
                          <a:spcPct val="150000"/>
                        </a:lnSpc>
                        <a:spcAft>
                          <a:spcPts val="800"/>
                        </a:spcAft>
                      </a:pPr>
                      <a:r>
                        <a:rPr lang="en-US" sz="1800" b="1" dirty="0">
                          <a:solidFill>
                            <a:srgbClr val="000000"/>
                          </a:solidFill>
                          <a:effectLst/>
                          <a:latin typeface="Arial" panose="020B0604020202020204" pitchFamily="34" charset="0"/>
                          <a:cs typeface="Arial" panose="020B0604020202020204" pitchFamily="34" charset="0"/>
                        </a:rPr>
                        <a:t>MAC</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75001838"/>
                  </a:ext>
                </a:extLst>
              </a:tr>
              <a:tr h="1025473">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tính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linh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hoạt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cao</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không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tắc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định</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t>
                      </a:r>
                      <a:r>
                        <a:rPr lang="en-US" sz="1800" dirty="0" err="1">
                          <a:solidFill>
                            <a:srgbClr val="000000"/>
                          </a:solidFill>
                          <a:effectLst/>
                          <a:latin typeface="Arial" panose="020B0604020202020204" pitchFamily="34" charset="0"/>
                          <a:cs typeface="Arial" panose="020B0604020202020204" pitchFamily="34" charset="0"/>
                        </a:rPr>
                        <a:t>không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linh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hoạt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vì</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chứa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rất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nhiều</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tắc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định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nghiêm</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ngặt</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904952416"/>
                  </a:ext>
                </a:extLst>
              </a:tr>
              <a:tr h="638231">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đã</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hoàn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toàn</a:t>
                      </a:r>
                      <a:r>
                        <a:rPr lang="en-US" sz="1800" dirty="0">
                          <a:solidFill>
                            <a:srgbClr val="000000"/>
                          </a:solidFill>
                          <a:effectLst/>
                          <a:latin typeface="Arial" panose="020B0604020202020204" pitchFamily="34" charset="0"/>
                          <a:cs typeface="Arial" panose="020B0604020202020204" pitchFamily="34" charset="0"/>
                        </a:rPr>
                        <a:t> tin </a:t>
                      </a:r>
                      <a:r>
                        <a:rPr lang="en-US" sz="1800" dirty="0" err="1">
                          <a:solidFill>
                            <a:srgbClr val="000000"/>
                          </a:solidFill>
                          <a:effectLst/>
                          <a:latin typeface="Arial" panose="020B0604020202020204" pitchFamily="34" charset="0"/>
                          <a:cs typeface="Arial" panose="020B0604020202020204" pitchFamily="34" charset="0"/>
                        </a:rPr>
                        <a:t>tưởng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vào</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người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dùng</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t>
                      </a:r>
                      <a:r>
                        <a:rPr lang="en-US" sz="1800" dirty="0" err="1">
                          <a:solidFill>
                            <a:srgbClr val="000000"/>
                          </a:solidFill>
                          <a:effectLst/>
                          <a:latin typeface="Arial" panose="020B0604020202020204" pitchFamily="34" charset="0"/>
                          <a:cs typeface="Arial" panose="020B0604020202020204" pitchFamily="34" charset="0"/>
                        </a:rPr>
                        <a:t>chỉ</a:t>
                      </a:r>
                      <a:r>
                        <a:rPr lang="en-US" sz="1800" dirty="0">
                          <a:solidFill>
                            <a:srgbClr val="000000"/>
                          </a:solidFill>
                          <a:effectLst/>
                          <a:latin typeface="Arial" panose="020B0604020202020204" pitchFamily="34" charset="0"/>
                          <a:cs typeface="Arial" panose="020B0604020202020204" pitchFamily="34" charset="0"/>
                        </a:rPr>
                        <a:t> tin </a:t>
                      </a:r>
                      <a:r>
                        <a:rPr lang="en-US" sz="1800" dirty="0" err="1">
                          <a:solidFill>
                            <a:srgbClr val="000000"/>
                          </a:solidFill>
                          <a:effectLst/>
                          <a:latin typeface="Arial" panose="020B0604020202020204" pitchFamily="34" charset="0"/>
                          <a:cs typeface="Arial" panose="020B0604020202020204" pitchFamily="34" charset="0"/>
                        </a:rPr>
                        <a:t>tưởng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vào</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quản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trị</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viên</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312176821"/>
                  </a:ext>
                </a:extLst>
              </a:tr>
              <a:tr h="1025473">
                <a:tc>
                  <a:txBody>
                    <a:bodyPr/>
                    <a:lstStyle/>
                    <a:p>
                      <a:pPr algn="just">
                        <a:lnSpc>
                          <a:spcPct val="150000"/>
                        </a:lnSpc>
                        <a:spcAft>
                          <a:spcPts val="800"/>
                        </a:spcAft>
                      </a:pPr>
                      <a:r>
                        <a:rPr lang="en-US" sz="1800">
                          <a:solidFill>
                            <a:srgbClr val="000000"/>
                          </a:solidFill>
                          <a:effectLst/>
                          <a:latin typeface="Arial" panose="020B0604020202020204" pitchFamily="34" charset="0"/>
                          <a:cs typeface="Arial" panose="020B0604020202020204" pitchFamily="34" charset="0"/>
                        </a:rPr>
                        <a:t>Các quyết định sẽ chỉ dựa trên ID người dùng và quyền sở hữu.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err="1">
                          <a:solidFill>
                            <a:srgbClr val="000000"/>
                          </a:solidFill>
                          <a:effectLst/>
                          <a:latin typeface="Arial" panose="020B0604020202020204" pitchFamily="34" charset="0"/>
                          <a:cs typeface="Arial" panose="020B0604020202020204" pitchFamily="34" charset="0"/>
                        </a:rPr>
                        <a:t>Các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quyết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định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sẽ</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dựa</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trên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các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đối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tượng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nhiệm</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vụ</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chúng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thể</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id </a:t>
                      </a:r>
                      <a:r>
                        <a:rPr lang="en-US" sz="1800" dirty="0" err="1">
                          <a:solidFill>
                            <a:srgbClr val="000000"/>
                          </a:solidFill>
                          <a:effectLst/>
                          <a:latin typeface="Arial" panose="020B0604020202020204" pitchFamily="34" charset="0"/>
                          <a:cs typeface="Arial" panose="020B0604020202020204" pitchFamily="34" charset="0"/>
                        </a:rPr>
                        <a:t>riêng</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900526525"/>
                  </a:ext>
                </a:extLst>
              </a:tr>
              <a:tr h="638231">
                <a:tc>
                  <a:txBody>
                    <a:bodyPr/>
                    <a:lstStyle/>
                    <a:p>
                      <a:pPr algn="just">
                        <a:lnSpc>
                          <a:spcPct val="150000"/>
                        </a:lnSpc>
                        <a:spcAft>
                          <a:spcPts val="800"/>
                        </a:spcAft>
                      </a:pPr>
                      <a:r>
                        <a:rPr lang="en-US" sz="1800">
                          <a:solidFill>
                            <a:srgbClr val="000000"/>
                          </a:solidFill>
                          <a:effectLst/>
                          <a:latin typeface="Arial" panose="020B0604020202020204" pitchFamily="34" charset="0"/>
                          <a:cs typeface="Arial" panose="020B0604020202020204" pitchFamily="34" charset="0"/>
                        </a:rPr>
                        <a:t>Luồng thông tin là không thể kiểm soát.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err="1">
                          <a:solidFill>
                            <a:srgbClr val="000000"/>
                          </a:solidFill>
                          <a:effectLst/>
                          <a:latin typeface="Arial" panose="020B0604020202020204" pitchFamily="34" charset="0"/>
                          <a:cs typeface="Arial" panose="020B0604020202020204" pitchFamily="34" charset="0"/>
                        </a:rPr>
                        <a:t>Luồng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thông</a:t>
                      </a:r>
                      <a:r>
                        <a:rPr lang="en-US" sz="1800" dirty="0">
                          <a:solidFill>
                            <a:srgbClr val="000000"/>
                          </a:solidFill>
                          <a:effectLst/>
                          <a:latin typeface="Arial" panose="020B0604020202020204" pitchFamily="34" charset="0"/>
                          <a:cs typeface="Arial" panose="020B0604020202020204" pitchFamily="34" charset="0"/>
                        </a:rPr>
                        <a:t> tin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thể</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được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kiểm</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soát</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dễ</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dàng</a:t>
                      </a:r>
                      <a:r>
                        <a:rPr lang="en-US" sz="1800" dirty="0">
                          <a:solidFill>
                            <a:srgbClr val="000000"/>
                          </a:solidFill>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362912184"/>
                  </a:ext>
                </a:extLst>
              </a:tr>
              <a:tr h="638231">
                <a:tc>
                  <a:txBody>
                    <a:bodyPr/>
                    <a:lstStyle/>
                    <a:p>
                      <a:pPr algn="just">
                        <a:lnSpc>
                          <a:spcPct val="150000"/>
                        </a:lnSpc>
                        <a:spcAft>
                          <a:spcPts val="800"/>
                        </a:spcAft>
                      </a:pPr>
                      <a:r>
                        <a:rPr lang="en-US" sz="1800">
                          <a:solidFill>
                            <a:srgbClr val="000000"/>
                          </a:solidFill>
                          <a:effectLst/>
                          <a:latin typeface="Arial" panose="020B0604020202020204" pitchFamily="34" charset="0"/>
                          <a:cs typeface="Arial" panose="020B0604020202020204" pitchFamily="34" charset="0"/>
                        </a:rPr>
                        <a:t>DAC được hỗ trợ bởi các DBMS thương mại.</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a:solidFill>
                            <a:srgbClr val="000000"/>
                          </a:solidFill>
                          <a:effectLst/>
                          <a:latin typeface="Arial" panose="020B0604020202020204" pitchFamily="34" charset="0"/>
                          <a:cs typeface="Arial" panose="020B0604020202020204" pitchFamily="34" charset="0"/>
                        </a:rPr>
                        <a:t>MAC không được hỗ trợ bởi các DBMS thương mại.</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2457816921"/>
                  </a:ext>
                </a:extLst>
              </a:tr>
              <a:tr h="638231">
                <a:tc>
                  <a:txBody>
                    <a:bodyPr/>
                    <a:lstStyle/>
                    <a:p>
                      <a:pPr algn="just">
                        <a:lnSpc>
                          <a:spcPct val="150000"/>
                        </a:lnSpc>
                        <a:spcAft>
                          <a:spcPts val="800"/>
                        </a:spcAft>
                      </a:pPr>
                      <a:r>
                        <a:rPr lang="en-US" sz="1800">
                          <a:solidFill>
                            <a:srgbClr val="000000"/>
                          </a:solidFill>
                          <a:effectLst/>
                          <a:latin typeface="Arial" panose="020B0604020202020204" pitchFamily="34" charset="0"/>
                          <a:cs typeface="Arial" panose="020B0604020202020204" pitchFamily="34" charset="0"/>
                        </a:rPr>
                        <a:t>DAC có thể được áp dụng trong mọi lĩnh vực.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t>
                      </a:r>
                      <a:r>
                        <a:rPr lang="en-US" sz="1800" dirty="0" err="1">
                          <a:solidFill>
                            <a:srgbClr val="000000"/>
                          </a:solidFill>
                          <a:effectLst/>
                          <a:latin typeface="Arial" panose="020B0604020202020204" pitchFamily="34" charset="0"/>
                          <a:cs typeface="Arial" panose="020B0604020202020204" pitchFamily="34" charset="0"/>
                        </a:rPr>
                        <a:t>có</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thể</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được</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áp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dụng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trong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quân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đội</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chính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phủ</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và</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tình</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báo</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330758964"/>
                  </a:ext>
                </a:extLst>
              </a:tr>
              <a:tr h="638231">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DAC </a:t>
                      </a:r>
                      <a:r>
                        <a:rPr lang="en-US" sz="1800" dirty="0" err="1">
                          <a:solidFill>
                            <a:srgbClr val="000000"/>
                          </a:solidFill>
                          <a:effectLst/>
                          <a:latin typeface="Arial" panose="020B0604020202020204" pitchFamily="34" charset="0"/>
                          <a:cs typeface="Arial" panose="020B0604020202020204" pitchFamily="34" charset="0"/>
                        </a:rPr>
                        <a:t>dễ</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bị</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tấn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công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bởi</a:t>
                      </a:r>
                      <a:r>
                        <a:rPr lang="en-US" sz="1800" dirty="0">
                          <a:solidFill>
                            <a:srgbClr val="000000"/>
                          </a:solidFill>
                          <a:effectLst/>
                          <a:latin typeface="Arial" panose="020B0604020202020204" pitchFamily="34" charset="0"/>
                          <a:cs typeface="Arial" panose="020B0604020202020204" pitchFamily="34" charset="0"/>
                        </a:rPr>
                        <a:t> trojan.</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tc>
                  <a:txBody>
                    <a:bodyPr/>
                    <a:lstStyle/>
                    <a:p>
                      <a:pPr algn="just">
                        <a:lnSpc>
                          <a:spcPct val="150000"/>
                        </a:lnSpc>
                        <a:spcAft>
                          <a:spcPts val="800"/>
                        </a:spcAft>
                      </a:pPr>
                      <a:r>
                        <a:rPr lang="en-US" sz="1800" dirty="0">
                          <a:solidFill>
                            <a:srgbClr val="000000"/>
                          </a:solidFill>
                          <a:effectLst/>
                          <a:latin typeface="Arial" panose="020B0604020202020204" pitchFamily="34" charset="0"/>
                          <a:cs typeface="Arial" panose="020B0604020202020204" pitchFamily="34" charset="0"/>
                        </a:rPr>
                        <a:t>MAC </a:t>
                      </a:r>
                      <a:r>
                        <a:rPr lang="en-US" sz="1800" dirty="0" err="1">
                          <a:solidFill>
                            <a:srgbClr val="000000"/>
                          </a:solidFill>
                          <a:effectLst/>
                          <a:latin typeface="Arial" panose="020B0604020202020204" pitchFamily="34" charset="0"/>
                          <a:cs typeface="Arial" panose="020B0604020202020204" pitchFamily="34" charset="0"/>
                        </a:rPr>
                        <a:t>ngăn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chặn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luồng</a:t>
                      </a:r>
                      <a:r>
                        <a:rPr lang="en-US" sz="1800" dirty="0">
                          <a:solidFill>
                            <a:srgbClr val="000000"/>
                          </a:solidFill>
                          <a:effectLst/>
                          <a:latin typeface="Arial" panose="020B0604020202020204" pitchFamily="34" charset="0"/>
                          <a:cs typeface="Arial" panose="020B0604020202020204" pitchFamily="34" charset="0"/>
                        </a:rPr>
                        <a:t> virus </a:t>
                      </a:r>
                      <a:r>
                        <a:rPr lang="en-US" sz="1800" dirty="0" err="1">
                          <a:solidFill>
                            <a:srgbClr val="000000"/>
                          </a:solidFill>
                          <a:effectLst/>
                          <a:latin typeface="Arial" panose="020B0604020202020204" pitchFamily="34" charset="0"/>
                          <a:cs typeface="Arial" panose="020B0604020202020204" pitchFamily="34" charset="0"/>
                        </a:rPr>
                        <a:t>từ</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cấp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cao</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hơn</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xuống</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cấp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thấp</a:t>
                      </a:r>
                      <a:r>
                        <a:rPr lang="en-US" sz="1800" dirty="0">
                          <a:solidFill>
                            <a:srgbClr val="000000"/>
                          </a:solidFill>
                          <a:effectLst/>
                          <a:latin typeface="Arial" panose="020B0604020202020204" pitchFamily="34" charset="0"/>
                          <a:cs typeface="Arial" panose="020B0604020202020204" pitchFamily="34" charset="0"/>
                        </a:rPr>
                        <a:t> </a:t>
                      </a:r>
                      <a:r>
                        <a:rPr lang="en-US" sz="1800" dirty="0" err="1">
                          <a:solidFill>
                            <a:srgbClr val="000000"/>
                          </a:solidFill>
                          <a:effectLst/>
                          <a:latin typeface="Arial" panose="020B0604020202020204" pitchFamily="34" charset="0"/>
                          <a:cs typeface="Arial" panose="020B0604020202020204" pitchFamily="34" charset="0"/>
                        </a:rPr>
                        <a:t>hơn</a:t>
                      </a:r>
                      <a:r>
                        <a:rPr lang="en-US" sz="1800" dirty="0">
                          <a:solidFill>
                            <a:srgbClr val="000000"/>
                          </a:solidFill>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629524509"/>
                  </a:ext>
                </a:extLst>
              </a:tr>
            </a:tbl>
          </a:graphicData>
        </a:graphic>
      </p:graphicFrame>
      <p:sp>
        <p:nvSpPr>
          <p:cNvPr id="2" name="Title 1">
            <a:extLst>
              <a:ext uri="{FF2B5EF4-FFF2-40B4-BE49-F238E27FC236}">
                <a16:creationId xmlns:a16="http://schemas.microsoft.com/office/drawing/2014/main" id="{DE7CFB94-1FCD-872F-8B46-B3FD51AD7DD8}"/>
              </a:ext>
            </a:extLst>
          </p:cNvPr>
          <p:cNvSpPr>
            <a:spLocks noGrp="1"/>
          </p:cNvSpPr>
          <p:nvPr>
            <p:ph type="title"/>
          </p:nvPr>
        </p:nvSpPr>
        <p:spPr>
          <a:xfrm>
            <a:off x="838200" y="0"/>
            <a:ext cx="10515600" cy="766353"/>
          </a:xfrm>
        </p:spPr>
        <p:txBody>
          <a:bodyPr>
            <a:normAutofit/>
          </a:bodyPr>
          <a:lstStyle/>
          <a:p>
            <a:pPr algn="ctr"/>
            <a:r>
              <a:rPr lang="vi-VN" sz="3800" b="1" dirty="0">
                <a:solidFill>
                  <a:srgbClr val="FF0000"/>
                </a:solidFill>
                <a:effectLst/>
                <a:latin typeface="+mn-lt"/>
                <a:ea typeface="Times New Roman" panose="02020603050405020304" pitchFamily="18" charset="0"/>
                <a:cs typeface="Times New Roman" panose="02020603050405020304" pitchFamily="18" charset="0"/>
              </a:rPr>
              <a:t>SO SÁNH </a:t>
            </a:r>
            <a:r>
              <a:rPr lang="vi-VN" sz="3800" b="1" dirty="0">
                <a:solidFill>
                  <a:srgbClr val="FF0000"/>
                </a:solidFill>
                <a:latin typeface="+mn-lt"/>
                <a:ea typeface="Times New Roman" panose="02020603050405020304" pitchFamily="18" charset="0"/>
                <a:cs typeface="Times New Roman" panose="02020603050405020304" pitchFamily="18" charset="0"/>
              </a:rPr>
              <a:t>HỆ THỐNG </a:t>
            </a:r>
            <a:r>
              <a:rPr lang="vi-VN" sz="3800" b="1" dirty="0">
                <a:solidFill>
                  <a:srgbClr val="FF0000"/>
                </a:solidFill>
                <a:effectLst/>
                <a:latin typeface="+mn-lt"/>
                <a:ea typeface="Times New Roman" panose="02020603050405020304" pitchFamily="18" charset="0"/>
                <a:cs typeface="Times New Roman" panose="02020603050405020304" pitchFamily="18" charset="0"/>
              </a:rPr>
              <a:t>DAC VÀ </a:t>
            </a:r>
            <a:r>
              <a:rPr lang="vi-VN" sz="3800" b="1" dirty="0">
                <a:solidFill>
                  <a:srgbClr val="FF0000"/>
                </a:solidFill>
                <a:latin typeface="+mn-lt"/>
                <a:ea typeface="Times New Roman" panose="02020603050405020304" pitchFamily="18" charset="0"/>
                <a:cs typeface="Times New Roman" panose="02020603050405020304" pitchFamily="18" charset="0"/>
              </a:rPr>
              <a:t>MAC</a:t>
            </a:r>
            <a:endParaRPr lang="en-US" sz="3800" dirty="0">
              <a:solidFill>
                <a:srgbClr val="FF0000"/>
              </a:solidFill>
              <a:latin typeface="+mn-lt"/>
            </a:endParaRPr>
          </a:p>
        </p:txBody>
      </p:sp>
    </p:spTree>
    <p:extLst>
      <p:ext uri="{BB962C8B-B14F-4D97-AF65-F5344CB8AC3E}">
        <p14:creationId xmlns:p14="http://schemas.microsoft.com/office/powerpoint/2010/main" val="2814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Ệ THỐNG MÁY TÍNH">
            <a:extLst>
              <a:ext uri="{FF2B5EF4-FFF2-40B4-BE49-F238E27FC236}">
                <a16:creationId xmlns:a16="http://schemas.microsoft.com/office/drawing/2014/main" id="{55A13705-FB1D-D438-BA57-CF1ED963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0"/>
            <a:ext cx="54864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560462F-8A03-C432-F607-63C3B33153A7}"/>
              </a:ext>
            </a:extLst>
          </p:cNvPr>
          <p:cNvSpPr>
            <a:spLocks noGrp="1"/>
          </p:cNvSpPr>
          <p:nvPr>
            <p:ph type="title"/>
          </p:nvPr>
        </p:nvSpPr>
        <p:spPr>
          <a:xfrm>
            <a:off x="4641668" y="338948"/>
            <a:ext cx="7741919" cy="941334"/>
          </a:xfrm>
        </p:spPr>
        <p:txBody>
          <a:bodyPr>
            <a:noAutofit/>
          </a:bodyPr>
          <a:lstStyle/>
          <a:p>
            <a:pPr algn="ctr"/>
            <a:r>
              <a:rPr lang="vi-VN"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Hệ thống kiểm soát ra vào (Access Control)</a:t>
            </a:r>
            <a:endParaRPr lang="en-US" b="1" dirty="0">
              <a:solidFill>
                <a:srgbClr val="FF0000"/>
              </a:solidFill>
            </a:endParaRPr>
          </a:p>
        </p:txBody>
      </p:sp>
      <p:sp>
        <p:nvSpPr>
          <p:cNvPr id="6" name="Content Placeholder 5">
            <a:extLst>
              <a:ext uri="{FF2B5EF4-FFF2-40B4-BE49-F238E27FC236}">
                <a16:creationId xmlns:a16="http://schemas.microsoft.com/office/drawing/2014/main" id="{916E6A89-2846-A41E-F960-7F060741CD35}"/>
              </a:ext>
            </a:extLst>
          </p:cNvPr>
          <p:cNvSpPr>
            <a:spLocks noGrp="1"/>
          </p:cNvSpPr>
          <p:nvPr>
            <p:ph sz="half" idx="2"/>
          </p:nvPr>
        </p:nvSpPr>
        <p:spPr>
          <a:xfrm>
            <a:off x="5486399" y="1619231"/>
            <a:ext cx="6313716" cy="5238768"/>
          </a:xfrm>
        </p:spPr>
        <p:txBody>
          <a:bodyPr>
            <a:noAutofit/>
          </a:bodyPr>
          <a:lstStyle/>
          <a:p>
            <a:pPr algn="just">
              <a:lnSpc>
                <a:spcPct val="150000"/>
              </a:lnSpc>
              <a:spcAft>
                <a:spcPts val="800"/>
              </a:spcAft>
            </a:pPr>
            <a:r>
              <a:rPr lang="en-US" dirty="0" err="1">
                <a:latin typeface="Arial" panose="020B0604020202020204" pitchFamily="34" charset="0"/>
                <a:ea typeface="Calibri" panose="020F0502020204030204" pitchFamily="34" charset="0"/>
                <a:cs typeface="Arial" panose="020B0604020202020204" pitchFamily="34" charset="0"/>
              </a:rPr>
              <a:t>H</a:t>
            </a:r>
            <a:r>
              <a:rPr lang="en-US" dirty="0" err="1">
                <a:effectLst/>
                <a:latin typeface="Arial" panose="020B0604020202020204" pitchFamily="34" charset="0"/>
                <a:ea typeface="Calibri" panose="020F0502020204030204" pitchFamily="34" charset="0"/>
                <a:cs typeface="Arial" panose="020B0604020202020204" pitchFamily="34" charset="0"/>
              </a:rPr>
              <a:t>ệ</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thống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ứng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dụng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bảo</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mật</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vật</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lý</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để</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quản</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lý</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những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người</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có</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quyền</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truy</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cập</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vào</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một</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khu</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vực</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tại</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bất</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kỳ</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thời</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điểm</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nào</a:t>
            </a:r>
            <a:r>
              <a:rPr lang="en-US" dirty="0">
                <a:effectLst/>
                <a:latin typeface="Arial" panose="020B060402020202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en-US" dirty="0" err="1">
                <a:effectLst/>
                <a:latin typeface="Arial" panose="020B0604020202020204" pitchFamily="34" charset="0"/>
                <a:ea typeface="Calibri" panose="020F0502020204030204" pitchFamily="34" charset="0"/>
                <a:cs typeface="Arial" panose="020B0604020202020204" pitchFamily="34" charset="0"/>
              </a:rPr>
              <a:t>Hiện</a:t>
            </a:r>
            <a:r>
              <a:rPr lang="en-US" dirty="0">
                <a:effectLst/>
                <a:latin typeface="Arial" panose="020B0604020202020204" pitchFamily="34" charset="0"/>
                <a:ea typeface="Calibri" panose="020F0502020204030204" pitchFamily="34" charset="0"/>
                <a:cs typeface="Arial" panose="020B0604020202020204" pitchFamily="34" charset="0"/>
              </a:rPr>
              <a:t> nay </a:t>
            </a:r>
            <a:r>
              <a:rPr lang="en-US" dirty="0" err="1">
                <a:effectLst/>
                <a:latin typeface="Arial" panose="020B0604020202020204" pitchFamily="34" charset="0"/>
                <a:ea typeface="Calibri" panose="020F0502020204030204" pitchFamily="34" charset="0"/>
                <a:cs typeface="Arial" panose="020B0604020202020204" pitchFamily="34" charset="0"/>
              </a:rPr>
              <a:t>thì</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sử</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dụng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hệ</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thống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kiểm</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soát</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ra</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vào</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điện</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tử</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được</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sử</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dụng</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rộng</a:t>
            </a:r>
            <a:r>
              <a:rPr lang="en-US" dirty="0">
                <a:effectLst/>
                <a:latin typeface="Arial" panose="020B0604020202020204" pitchFamily="34" charset="0"/>
                <a:ea typeface="Calibri" panose="020F0502020204030204" pitchFamily="34" charset="0"/>
                <a:cs typeface="Arial" panose="020B0604020202020204" pitchFamily="34" charset="0"/>
              </a:rPr>
              <a:t> </a:t>
            </a:r>
            <a:r>
              <a:rPr lang="vi-VN" dirty="0">
                <a:effectLst/>
                <a:latin typeface="Arial" panose="020B0604020202020204" pitchFamily="34" charset="0"/>
                <a:ea typeface="Calibri" panose="020F0502020204030204" pitchFamily="34" charset="0"/>
                <a:cs typeface="Arial" panose="020B0604020202020204" pitchFamily="34" charset="0"/>
              </a:rPr>
              <a:t>rãi</a:t>
            </a:r>
            <a:r>
              <a:rPr lang="en-US" dirty="0">
                <a:effectLst/>
                <a:latin typeface="Arial" panose="020B0604020202020204" pitchFamily="34" charset="0"/>
                <a:ea typeface="Calibri" panose="020F0502020204030204" pitchFamily="34" charset="0"/>
                <a:cs typeface="Arial" panose="020B0604020202020204" pitchFamily="34" charset="0"/>
              </a:rPr>
              <a:t>.</a:t>
            </a:r>
          </a:p>
        </p:txBody>
      </p:sp>
      <p:pic>
        <p:nvPicPr>
          <p:cNvPr id="1026" name="Picture 2" descr="Mô hình hệ thống kiểm soát ra vào">
            <a:extLst>
              <a:ext uri="{FF2B5EF4-FFF2-40B4-BE49-F238E27FC236}">
                <a16:creationId xmlns:a16="http://schemas.microsoft.com/office/drawing/2014/main" id="{92C0B4E7-F195-A2EA-AC58-0D33E5EAF5D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 y="3428999"/>
            <a:ext cx="5486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a:xfrm>
            <a:off x="0" y="365125"/>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KIỂM SOÁT TRUY CẬP DỰA TRÊN VAI TRÒ (RBAC) </a:t>
            </a:r>
            <a:endParaRPr lang="en-US" b="1" dirty="0">
              <a:solidFill>
                <a:srgbClr val="FF0000"/>
              </a:solidFill>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a:xfrm>
            <a:off x="6172200" y="1825624"/>
            <a:ext cx="5181600" cy="4476321"/>
          </a:xfrm>
        </p:spPr>
        <p:txBody>
          <a:bodyPr anchor="ctr">
            <a:noAutofit/>
          </a:bodyPr>
          <a:lstStyle/>
          <a:p>
            <a:pPr algn="just">
              <a:lnSpc>
                <a:spcPct val="150000"/>
              </a:lnSpc>
              <a:spcAft>
                <a:spcPts val="800"/>
              </a:spcAft>
            </a:pPr>
            <a:r>
              <a:rPr lang="vi-VN" sz="2000" dirty="0">
                <a:latin typeface="Arial" panose="020B0604020202020204" pitchFamily="34" charset="0"/>
                <a:ea typeface="Calibri" panose="020F0502020204030204" pitchFamily="34" charset="0"/>
                <a:cs typeface="Arial" panose="020B0604020202020204" pitchFamily="34" charset="0"/>
              </a:rPr>
              <a:t>Kiểm soát truy cập dựa trên vai trò (RBAC) là một phương pháp quản lý quyền truy cập trong hệ thống máy tính. RBAC cho phép các quản trị viên hệ thống xác định các quyền truy cập cho từng người dùng dựa trên vai trò của họ trong tổ chức. RBAC được sử dụng để giảm thiểu các rủi ro bảo mật, đảm bảo an toàn thông tin và tăng tính linh hoạt trong việc quản lý quyền truy cập.</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2" name="Picture 2">
            <a:extLst>
              <a:ext uri="{FF2B5EF4-FFF2-40B4-BE49-F238E27FC236}">
                <a16:creationId xmlns:a16="http://schemas.microsoft.com/office/drawing/2014/main" id="{B7D65B21-27A5-2BC5-0EE8-5938612C572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42961"/>
            <a:ext cx="5181600" cy="291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881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p:txBody>
          <a:bodyPr/>
          <a:lstStyle/>
          <a:p>
            <a:pPr algn="ctr"/>
            <a:r>
              <a:rPr lang="vi-VN" b="1" dirty="0">
                <a:solidFill>
                  <a:srgbClr val="FF0000"/>
                </a:solidFill>
                <a:latin typeface="Arial" panose="020B0604020202020204" pitchFamily="34" charset="0"/>
                <a:cs typeface="Arial" panose="020B0604020202020204" pitchFamily="34" charset="0"/>
              </a:rPr>
              <a:t>CÁC THÀNH PHẦN CHÍNH CỦA RBAC</a:t>
            </a:r>
            <a:endParaRPr lang="en-US" b="1" dirty="0">
              <a:solidFill>
                <a:srgbClr val="FF0000"/>
              </a:solidFill>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a:xfrm>
            <a:off x="5181600" y="1399578"/>
            <a:ext cx="7010400" cy="5458421"/>
          </a:xfrm>
        </p:spPr>
        <p:txBody>
          <a:bodyPr anchor="ctr">
            <a:noAutofit/>
          </a:bodyPr>
          <a:lstStyle/>
          <a:p>
            <a:pPr marL="342900" lvl="0" indent="-342900" algn="just">
              <a:lnSpc>
                <a:spcPct val="150000"/>
              </a:lnSpc>
              <a:buFont typeface="Times New Roman" panose="02020603050405020304" pitchFamily="18" charset="0"/>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định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đăng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nhập</a:t>
            </a:r>
            <a:r>
              <a:rPr lang="en-US" sz="1800" dirty="0">
                <a:effectLst/>
                <a:latin typeface="Arial" panose="020B0604020202020204" pitchFamily="34" charset="0"/>
                <a:ea typeface="Calibri" panose="020F0502020204030204" pitchFamily="34" charset="0"/>
                <a:cs typeface="Arial" panose="020B0604020202020204" pitchFamily="34" charset="0"/>
              </a:rPr>
              <a:t>, email </a:t>
            </a:r>
            <a:r>
              <a:rPr lang="en-US" sz="1800" dirty="0" err="1">
                <a:effectLst/>
                <a:latin typeface="Arial" panose="020B0604020202020204" pitchFamily="34" charset="0"/>
                <a:ea typeface="Calibri" panose="020F0502020204030204" pitchFamily="34" charset="0"/>
                <a:cs typeface="Arial" panose="020B0604020202020204" pitchFamily="34" charset="0"/>
              </a:rPr>
              <a:t>hoặc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bất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phương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khác</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50000"/>
              </a:lnSpc>
              <a:buFont typeface="Times New Roman" panose="02020603050405020304" pitchFamily="18"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Vai </a:t>
            </a:r>
            <a:r>
              <a:rPr lang="en-US" sz="1800" dirty="0" err="1">
                <a:effectLst/>
                <a:latin typeface="Arial" panose="020B0604020202020204" pitchFamily="34" charset="0"/>
                <a:ea typeface="Calibri" panose="020F0502020204030204" pitchFamily="34" charset="0"/>
                <a:cs typeface="Arial" panose="020B0604020202020204" pitchFamily="34" charset="0"/>
              </a:rPr>
              <a:t>trò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Mỗi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vai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hợp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bổ</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nhóm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Ví</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dụ</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vai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quản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trị</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viên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thống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tất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cả</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chức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năng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của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thống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trong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vai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viên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toán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chỉ</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chức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năng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toán</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50000"/>
              </a:lnSpc>
              <a:buFont typeface="Times New Roman" panose="02020603050405020304" pitchFamily="18" charset="0"/>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định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bởi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đối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tượng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thường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tài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nguyên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động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đối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tượng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ví</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dụ</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đọc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ghi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thay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đổi</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50000"/>
              </a:lnSpc>
              <a:spcAft>
                <a:spcPts val="800"/>
              </a:spcAft>
              <a:buFont typeface="Times New Roman" panose="02020603050405020304" pitchFamily="18" charset="0"/>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Sự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bổ</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vai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bởi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quản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trị</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viên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thống</a:t>
            </a:r>
            <a:r>
              <a:rPr lang="en-US" sz="18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3" name="Picture 4">
            <a:extLst>
              <a:ext uri="{FF2B5EF4-FFF2-40B4-BE49-F238E27FC236}">
                <a16:creationId xmlns:a16="http://schemas.microsoft.com/office/drawing/2014/main" id="{25607C1F-A253-1174-FAF9-7A69936E441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544165"/>
            <a:ext cx="5181600" cy="291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0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p:txBody>
          <a:bodyPr/>
          <a:lstStyle/>
          <a:p>
            <a:pPr algn="ctr"/>
            <a:r>
              <a:rPr lang="vi-VN" b="1" dirty="0">
                <a:solidFill>
                  <a:srgbClr val="FF0000"/>
                </a:solidFill>
                <a:latin typeface="Arial" panose="020B0604020202020204" pitchFamily="34" charset="0"/>
                <a:cs typeface="Arial" panose="020B0604020202020204" pitchFamily="34" charset="0"/>
              </a:rPr>
              <a:t>CÁC QUYỀN TRUY CẬP CỦA RBAC</a:t>
            </a: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a:xfrm>
            <a:off x="5181600" y="1825624"/>
            <a:ext cx="6172200" cy="5032375"/>
          </a:xfrm>
        </p:spPr>
        <p:txBody>
          <a:bodyPr anchor="ctr">
            <a:noAutofit/>
          </a:bodyPr>
          <a:lstStyle/>
          <a:p>
            <a:pPr marL="342900" lvl="0" indent="-342900" algn="just">
              <a:lnSpc>
                <a:spcPct val="150000"/>
              </a:lnSpc>
              <a:buFont typeface="Times New Roman" panose="02020603050405020304" pitchFamily="18" charset="0"/>
              <a:buChar char="-"/>
            </a:pPr>
            <a:r>
              <a:rPr lang="en-US" sz="2200" dirty="0" err="1">
                <a:effectLst/>
                <a:latin typeface="Arial" panose="020B0604020202020204" pitchFamily="34" charset="0"/>
                <a:ea typeface="Calibri" panose="020F0502020204030204" pitchFamily="34" charset="0"/>
                <a:cs typeface="Arial" panose="020B0604020202020204" pitchFamily="34" charset="0"/>
              </a:rPr>
              <a:t>Có</a:t>
            </a:r>
            <a:r>
              <a:rPr lang="en-US" sz="2200" dirty="0">
                <a:effectLst/>
                <a:latin typeface="Arial" panose="020B0604020202020204" pitchFamily="34" charset="0"/>
                <a:ea typeface="Calibri" panose="020F0502020204030204" pitchFamily="34" charset="0"/>
                <a:cs typeface="Arial" panose="020B0604020202020204" pitchFamily="34" charset="0"/>
              </a:rPr>
              <a:t> 2 </a:t>
            </a:r>
            <a:r>
              <a:rPr lang="en-US" sz="2200" dirty="0" err="1">
                <a:effectLst/>
                <a:latin typeface="Arial" panose="020B0604020202020204" pitchFamily="34" charset="0"/>
                <a:ea typeface="Calibri" panose="020F0502020204030204" pitchFamily="34" charset="0"/>
                <a:cs typeface="Arial" panose="020B0604020202020204" pitchFamily="34" charset="0"/>
              </a:rPr>
              <a:t>loại</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quyền</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truy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cập</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chính</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2200" dirty="0" err="1">
                <a:effectLst/>
                <a:latin typeface="Arial" panose="020B0604020202020204" pitchFamily="34" charset="0"/>
                <a:ea typeface="Calibri" panose="020F0502020204030204" pitchFamily="34" charset="0"/>
                <a:cs typeface="Arial" panose="020B0604020202020204" pitchFamily="34" charset="0"/>
              </a:rPr>
              <a:t>Quyền</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truy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cập</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vật</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lý</a:t>
            </a:r>
            <a:r>
              <a:rPr lang="en-US" sz="2200" dirty="0">
                <a:effectLst/>
                <a:latin typeface="Arial" panose="020B0604020202020204" pitchFamily="34" charset="0"/>
                <a:ea typeface="Calibri" panose="020F0502020204030204" pitchFamily="34" charset="0"/>
                <a:cs typeface="Arial" panose="020B0604020202020204" pitchFamily="34" charset="0"/>
              </a:rPr>
              <a:t> (physical access): </a:t>
            </a:r>
            <a:r>
              <a:rPr lang="en-US" sz="2200" dirty="0" err="1">
                <a:effectLst/>
                <a:latin typeface="Arial" panose="020B0604020202020204" pitchFamily="34" charset="0"/>
                <a:ea typeface="Calibri" panose="020F0502020204030204" pitchFamily="34" charset="0"/>
                <a:cs typeface="Arial" panose="020B0604020202020204" pitchFamily="34" charset="0"/>
              </a:rPr>
              <a:t>Là</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quyền</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truy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cập</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vào</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tài</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nguyên</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vật</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lý</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như</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phòng</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máy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tính</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máy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tính</a:t>
            </a:r>
            <a:r>
              <a:rPr lang="en-US" sz="2200" dirty="0">
                <a:effectLst/>
                <a:latin typeface="Arial" panose="020B0604020202020204" pitchFamily="34" charset="0"/>
                <a:ea typeface="Calibri" panose="020F0502020204030204" pitchFamily="34" charset="0"/>
                <a:cs typeface="Arial" panose="020B0604020202020204" pitchFamily="34" charset="0"/>
              </a:rPr>
              <a:t>, server, </a:t>
            </a:r>
            <a:r>
              <a:rPr lang="en-US" sz="2200" dirty="0" err="1">
                <a:effectLst/>
                <a:latin typeface="Arial" panose="020B0604020202020204" pitchFamily="34" charset="0"/>
                <a:ea typeface="Calibri" panose="020F0502020204030204" pitchFamily="34" charset="0"/>
                <a:cs typeface="Arial" panose="020B0604020202020204" pitchFamily="34" charset="0"/>
              </a:rPr>
              <a:t>thiết</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bị</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mạng</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và</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thiết</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bị</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lưu</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trữ</a:t>
            </a:r>
            <a:r>
              <a:rPr lang="en-US" sz="22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50000"/>
              </a:lnSpc>
              <a:spcAft>
                <a:spcPts val="800"/>
              </a:spcAft>
              <a:buFont typeface="Symbol" panose="05050102010706020507" pitchFamily="18" charset="2"/>
              <a:buChar char=""/>
            </a:pPr>
            <a:r>
              <a:rPr lang="en-US" sz="2200" dirty="0" err="1">
                <a:effectLst/>
                <a:latin typeface="Arial" panose="020B0604020202020204" pitchFamily="34" charset="0"/>
                <a:ea typeface="Calibri" panose="020F0502020204030204" pitchFamily="34" charset="0"/>
                <a:cs typeface="Arial" panose="020B0604020202020204" pitchFamily="34" charset="0"/>
              </a:rPr>
              <a:t>Quyền</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truy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cập</a:t>
            </a:r>
            <a:r>
              <a:rPr lang="en-US" sz="2200" dirty="0">
                <a:effectLst/>
                <a:latin typeface="Arial" panose="020B0604020202020204" pitchFamily="34" charset="0"/>
                <a:ea typeface="Calibri" panose="020F0502020204030204" pitchFamily="34" charset="0"/>
                <a:cs typeface="Arial" panose="020B0604020202020204" pitchFamily="34" charset="0"/>
              </a:rPr>
              <a:t> logic (logical access): </a:t>
            </a:r>
            <a:r>
              <a:rPr lang="en-US" sz="2200" dirty="0" err="1">
                <a:effectLst/>
                <a:latin typeface="Arial" panose="020B0604020202020204" pitchFamily="34" charset="0"/>
                <a:ea typeface="Calibri" panose="020F0502020204030204" pitchFamily="34" charset="0"/>
                <a:cs typeface="Arial" panose="020B0604020202020204" pitchFamily="34" charset="0"/>
              </a:rPr>
              <a:t>Là</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quyền</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truy</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cập</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vào</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tài</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nguyên</a:t>
            </a:r>
            <a:r>
              <a:rPr lang="en-US" sz="2200" dirty="0">
                <a:effectLst/>
                <a:latin typeface="Arial" panose="020B0604020202020204" pitchFamily="34" charset="0"/>
                <a:ea typeface="Calibri" panose="020F0502020204030204" pitchFamily="34" charset="0"/>
                <a:cs typeface="Arial" panose="020B0604020202020204" pitchFamily="34" charset="0"/>
              </a:rPr>
              <a:t> logic </a:t>
            </a:r>
            <a:r>
              <a:rPr lang="en-US" sz="2200" dirty="0" err="1">
                <a:effectLst/>
                <a:latin typeface="Arial" panose="020B0604020202020204" pitchFamily="34" charset="0"/>
                <a:ea typeface="Calibri" panose="020F0502020204030204" pitchFamily="34" charset="0"/>
                <a:cs typeface="Arial" panose="020B0604020202020204" pitchFamily="34" charset="0"/>
              </a:rPr>
              <a:t>như</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hệ</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thống</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tập</a:t>
            </a:r>
            <a:r>
              <a:rPr lang="en-US" sz="2200" dirty="0">
                <a:effectLst/>
                <a:latin typeface="Arial" panose="020B0604020202020204" pitchFamily="34" charset="0"/>
                <a:ea typeface="Calibri" panose="020F0502020204030204" pitchFamily="34" charset="0"/>
                <a:cs typeface="Arial" panose="020B0604020202020204" pitchFamily="34" charset="0"/>
              </a:rPr>
              <a:t> tin, </a:t>
            </a:r>
            <a:r>
              <a:rPr lang="en-US" sz="2200" dirty="0" err="1">
                <a:effectLst/>
                <a:latin typeface="Arial" panose="020B0604020202020204" pitchFamily="34" charset="0"/>
                <a:ea typeface="Calibri" panose="020F0502020204030204" pitchFamily="34" charset="0"/>
                <a:cs typeface="Arial" panose="020B0604020202020204" pitchFamily="34" charset="0"/>
              </a:rPr>
              <a:t>cơ</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sở</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dữ</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liệu</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ứng</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dụng</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và</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chức</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năng</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hệ</a:t>
            </a:r>
            <a:r>
              <a:rPr lang="en-US" sz="2200" dirty="0">
                <a:effectLst/>
                <a:latin typeface="Arial" panose="020B0604020202020204" pitchFamily="34" charset="0"/>
                <a:ea typeface="Calibri" panose="020F0502020204030204" pitchFamily="34" charset="0"/>
                <a:cs typeface="Arial" panose="020B0604020202020204" pitchFamily="34" charset="0"/>
              </a:rPr>
              <a:t> </a:t>
            </a:r>
            <a:r>
              <a:rPr lang="en-US" sz="2200" dirty="0" err="1">
                <a:effectLst/>
                <a:latin typeface="Arial" panose="020B0604020202020204" pitchFamily="34" charset="0"/>
                <a:ea typeface="Calibri" panose="020F0502020204030204" pitchFamily="34" charset="0"/>
                <a:cs typeface="Arial" panose="020B0604020202020204" pitchFamily="34" charset="0"/>
              </a:rPr>
              <a:t>thống</a:t>
            </a:r>
            <a:r>
              <a:rPr lang="en-US" sz="22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12292" name="Picture 4" descr="Discretionary Access Control (DAC)">
            <a:extLst>
              <a:ext uri="{FF2B5EF4-FFF2-40B4-BE49-F238E27FC236}">
                <a16:creationId xmlns:a16="http://schemas.microsoft.com/office/drawing/2014/main" id="{69DB5108-4971-9120-E283-33A068C7755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787331"/>
            <a:ext cx="5181600" cy="310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777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a:xfrm>
            <a:off x="0" y="0"/>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CÁC ƯU ĐIỂM CỦA RBAC </a:t>
            </a: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a:xfrm>
            <a:off x="4843849" y="1283721"/>
            <a:ext cx="7348151" cy="5574279"/>
          </a:xfrm>
        </p:spPr>
        <p:txBody>
          <a:bodyPr anchor="ctr">
            <a:noAutofit/>
          </a:bodyPr>
          <a:lstStyle/>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Quản lý quyền truy cập hiệu quả: RBAC giúp tổ chức quản lý quyền truy cập của người dùng một cách hiệu quả hơn bằng cách phân chia vai trò và quyền truy cập dựa trên nhiệm vụ và trách nhiệm.</a:t>
            </a:r>
          </a:p>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Bảo mật tăng cao: RBAC giúp tăng cường bảo mật của hệ thống bằng cách giảm thiểu việc người dùng được cấp quyền truy cập không cần thiết. Điều này giảm thiểu nguy cơ vi phạm bảo mật thông tin.</a:t>
            </a:r>
          </a:p>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Dễ dàng quản lý và thay đổi: RBAC giúp quản lý và thay đổi quyền truy cập của người dùng một cách dễ dàng hơn bằng cách chỉ cần thay đổi vai trò và quyền truy cập liên quan đến vai trò đó.</a:t>
            </a:r>
          </a:p>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Tăng tính linh hoạt: RBAC cho phép thay đổi và điều chỉnh quyền truy cập của người dùng một cách nhanh chóng</a:t>
            </a:r>
          </a:p>
        </p:txBody>
      </p:sp>
      <p:pic>
        <p:nvPicPr>
          <p:cNvPr id="11266" name="Picture 2" descr="Role-Based Access Control: Definition, Implementation &amp; More">
            <a:extLst>
              <a:ext uri="{FF2B5EF4-FFF2-40B4-BE49-F238E27FC236}">
                <a16:creationId xmlns:a16="http://schemas.microsoft.com/office/drawing/2014/main" id="{A4704D38-B8B9-C48C-84FB-86E9D347DC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00" t="8559" r="14966"/>
          <a:stretch/>
        </p:blipFill>
        <p:spPr bwMode="auto">
          <a:xfrm>
            <a:off x="0" y="2578470"/>
            <a:ext cx="4572000" cy="298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027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a:xfrm>
            <a:off x="0" y="0"/>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CÁC NHƯỢC ĐIỂM CỦA RBAC </a:t>
            </a: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a:xfrm>
            <a:off x="4843849" y="1283721"/>
            <a:ext cx="7348151" cy="5574279"/>
          </a:xfrm>
        </p:spPr>
        <p:txBody>
          <a:bodyPr anchor="ctr">
            <a:noAutofit/>
          </a:bodyPr>
          <a:lstStyle/>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Khó khăn trong việc triển khai: RBAC đòi hỏi một kế hoạch triển khai cẩn thận và phức tạp, bao gồm việc định nghĩa các vai trò, quyền truy cập và đối tượng phù hợp cho từng người dùng trong tổ chức.</a:t>
            </a:r>
          </a:p>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Khó khăn trong việc quản lý quyền truy cập: RBAC có thể trở nên phức tạp khi số lượng vai trò và quyền truy cập ngày càng tăng, đòi hỏi các hệ thống quản lý quyền truy cập phức tạp để quản lý chúng.</a:t>
            </a:r>
          </a:p>
          <a:p>
            <a:pPr marL="0" lvl="0" indent="0" algn="just">
              <a:lnSpc>
                <a:spcPct val="150000"/>
              </a:lnSpc>
              <a:buNone/>
            </a:pPr>
            <a:r>
              <a:rPr lang="vi-VN" sz="1800" dirty="0">
                <a:effectLst/>
                <a:latin typeface="Arial" panose="020B0604020202020204" pitchFamily="34" charset="0"/>
                <a:ea typeface="Calibri" panose="020F0502020204030204" pitchFamily="34" charset="0"/>
                <a:cs typeface="Arial" panose="020B0604020202020204" pitchFamily="34" charset="0"/>
              </a:rPr>
              <a:t>-	Không thể xử lý các tình huống ngoại lệ: RBAC không thể xử lý các tình huống ngoại lệ, ví dụ như truy cập không thường xuyên vào một tài nguyên cụ thể hoặc truy cập đồng thời vào nhiều tài nguyên. </a:t>
            </a:r>
          </a:p>
          <a:p>
            <a:pPr marL="0" lvl="0" indent="0" algn="just">
              <a:lnSpc>
                <a:spcPct val="150000"/>
              </a:lnSpc>
              <a:buNone/>
            </a:pPr>
            <a:endParaRPr lang="vi-VN"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0242" name="Picture 2" descr="RBAC (Role-Based Access Control): What is it and why use it? | Harness">
            <a:extLst>
              <a:ext uri="{FF2B5EF4-FFF2-40B4-BE49-F238E27FC236}">
                <a16:creationId xmlns:a16="http://schemas.microsoft.com/office/drawing/2014/main" id="{91640978-0DBF-AC65-577F-78FF6850F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1752"/>
            <a:ext cx="4572000" cy="2394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373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a:extLst>
              <a:ext uri="{FF2B5EF4-FFF2-40B4-BE49-F238E27FC236}">
                <a16:creationId xmlns:a16="http://schemas.microsoft.com/office/drawing/2014/main" id="{E42F9601-35F9-EF13-524D-BA7C0D734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2371725"/>
            <a:ext cx="52578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2">
            <a:extLst>
              <a:ext uri="{FF2B5EF4-FFF2-40B4-BE49-F238E27FC236}">
                <a16:creationId xmlns:a16="http://schemas.microsoft.com/office/drawing/2014/main" id="{52967989-CDC7-B05E-FB59-EDD97E917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2" y="4972132"/>
            <a:ext cx="5248275"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70EA910-0582-F92C-6068-2BC6B321F4A0}"/>
              </a:ext>
            </a:extLst>
          </p:cNvPr>
          <p:cNvSpPr>
            <a:spLocks noChangeArrowheads="1"/>
          </p:cNvSpPr>
          <p:nvPr/>
        </p:nvSpPr>
        <p:spPr bwMode="auto">
          <a:xfrm>
            <a:off x="630194" y="6567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E9A13E00-DF06-DAAD-E2E1-CDE2BE1EDA71}"/>
              </a:ext>
            </a:extLst>
          </p:cNvPr>
          <p:cNvSpPr txBox="1"/>
          <p:nvPr/>
        </p:nvSpPr>
        <p:spPr>
          <a:xfrm>
            <a:off x="84438" y="4462721"/>
            <a:ext cx="6184556" cy="492443"/>
          </a:xfrm>
          <a:prstGeom prst="rect">
            <a:avLst/>
          </a:prstGeom>
          <a:noFill/>
        </p:spPr>
        <p:txBody>
          <a:bodyPr wrap="square">
            <a:spAutoFit/>
          </a:bodyPr>
          <a:lstStyle/>
          <a:p>
            <a:r>
              <a:rPr lang="vi-VN" sz="2600" dirty="0">
                <a:latin typeface="Arial" panose="020B0604020202020204" pitchFamily="34" charset="0"/>
                <a:cs typeface="Arial" panose="020B0604020202020204" pitchFamily="34" charset="0"/>
              </a:rPr>
              <a:t>Phương thức đăng nhập</a:t>
            </a:r>
          </a:p>
        </p:txBody>
      </p:sp>
      <p:sp>
        <p:nvSpPr>
          <p:cNvPr id="10" name="TextBox 9">
            <a:extLst>
              <a:ext uri="{FF2B5EF4-FFF2-40B4-BE49-F238E27FC236}">
                <a16:creationId xmlns:a16="http://schemas.microsoft.com/office/drawing/2014/main" id="{1BCD1ED1-DBA8-A223-306C-849A148058B4}"/>
              </a:ext>
            </a:extLst>
          </p:cNvPr>
          <p:cNvSpPr txBox="1"/>
          <p:nvPr/>
        </p:nvSpPr>
        <p:spPr>
          <a:xfrm>
            <a:off x="0" y="1736930"/>
            <a:ext cx="6098058" cy="4924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Định</a:t>
            </a:r>
            <a:r>
              <a:rPr kumimoji="0" lang="en-US" altLang="en-US" sz="26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nghĩa</a:t>
            </a:r>
            <a:r>
              <a:rPr kumimoji="0" lang="en-US" altLang="en-US" sz="26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các</a:t>
            </a:r>
            <a:r>
              <a:rPr kumimoji="0" lang="en-US" altLang="en-US" sz="26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Role </a:t>
            </a:r>
            <a:r>
              <a:rPr kumimoji="0" lang="en-US" altLang="en-US" sz="260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và</a:t>
            </a:r>
            <a:r>
              <a:rPr kumimoji="0" lang="en-US" altLang="en-US" sz="26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User</a:t>
            </a:r>
            <a:endParaRPr kumimoji="0" lang="en-US" altLang="en-US" sz="2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FCA37226-79B2-BE22-B46B-FE2EDEFFDB7D}"/>
              </a:ext>
            </a:extLst>
          </p:cNvPr>
          <p:cNvSpPr>
            <a:spLocks noGrp="1"/>
          </p:cNvSpPr>
          <p:nvPr>
            <p:ph type="title"/>
          </p:nvPr>
        </p:nvSpPr>
        <p:spPr>
          <a:xfrm>
            <a:off x="0" y="365125"/>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KIỂM SOÁT TRUY CẬP DỰA TRÊN VAI TRÒ (RBAC) </a:t>
            </a:r>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7624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0EA910-0582-F92C-6068-2BC6B321F4A0}"/>
              </a:ext>
            </a:extLst>
          </p:cNvPr>
          <p:cNvSpPr>
            <a:spLocks noChangeArrowheads="1"/>
          </p:cNvSpPr>
          <p:nvPr/>
        </p:nvSpPr>
        <p:spPr bwMode="auto">
          <a:xfrm>
            <a:off x="630194" y="6567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FCA37226-79B2-BE22-B46B-FE2EDEFFDB7D}"/>
              </a:ext>
            </a:extLst>
          </p:cNvPr>
          <p:cNvSpPr>
            <a:spLocks noGrp="1"/>
          </p:cNvSpPr>
          <p:nvPr>
            <p:ph type="title"/>
          </p:nvPr>
        </p:nvSpPr>
        <p:spPr>
          <a:xfrm>
            <a:off x="0" y="365125"/>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KIỂM SOÁT TRUY CẬP DỰA TRÊN VAI TRÒ (RBAC) </a:t>
            </a:r>
            <a:endParaRPr lang="en-US" b="1" dirty="0">
              <a:solidFill>
                <a:srgbClr val="FF0000"/>
              </a:solidFill>
              <a:latin typeface="Arial" panose="020B0604020202020204" pitchFamily="34" charset="0"/>
              <a:cs typeface="Arial" panose="020B0604020202020204" pitchFamily="34" charset="0"/>
            </a:endParaRPr>
          </a:p>
        </p:txBody>
      </p:sp>
      <p:pic>
        <p:nvPicPr>
          <p:cNvPr id="17409" name="Picture 4">
            <a:extLst>
              <a:ext uri="{FF2B5EF4-FFF2-40B4-BE49-F238E27FC236}">
                <a16:creationId xmlns:a16="http://schemas.microsoft.com/office/drawing/2014/main" id="{A25E9864-3811-27EA-2F52-1A2062907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245" y="4888076"/>
            <a:ext cx="5248275"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545B3C-664D-8FDC-FBC6-FBF9EA713F98}"/>
              </a:ext>
            </a:extLst>
          </p:cNvPr>
          <p:cNvSpPr txBox="1"/>
          <p:nvPr/>
        </p:nvSpPr>
        <p:spPr>
          <a:xfrm>
            <a:off x="0" y="2102961"/>
            <a:ext cx="6196914" cy="492443"/>
          </a:xfrm>
          <a:prstGeom prst="rect">
            <a:avLst/>
          </a:prstGeom>
          <a:noFill/>
        </p:spPr>
        <p:txBody>
          <a:bodyPr wrap="square">
            <a:spAutoFit/>
          </a:bodyPr>
          <a:lstStyle/>
          <a:p>
            <a:r>
              <a:rPr lang="vi-VN" sz="2600" dirty="0">
                <a:latin typeface="Arial" panose="020B0604020202020204" pitchFamily="34" charset="0"/>
                <a:cs typeface="Arial" panose="020B0604020202020204" pitchFamily="34" charset="0"/>
              </a:rPr>
              <a:t>Phương thức kiểm tra quyền truy cập</a:t>
            </a:r>
          </a:p>
        </p:txBody>
      </p:sp>
      <p:sp>
        <p:nvSpPr>
          <p:cNvPr id="9" name="TextBox 8">
            <a:extLst>
              <a:ext uri="{FF2B5EF4-FFF2-40B4-BE49-F238E27FC236}">
                <a16:creationId xmlns:a16="http://schemas.microsoft.com/office/drawing/2014/main" id="{F86585E8-EE30-2AF5-84C4-DF620DFCB146}"/>
              </a:ext>
            </a:extLst>
          </p:cNvPr>
          <p:cNvSpPr txBox="1"/>
          <p:nvPr/>
        </p:nvSpPr>
        <p:spPr>
          <a:xfrm>
            <a:off x="0" y="4128852"/>
            <a:ext cx="6196914" cy="49244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Đăng</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nhập</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và</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kiểm</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tra</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quyền</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truy</a:t>
            </a:r>
            <a:r>
              <a:rPr kumimoji="0" lang="en-US" altLang="en-US" sz="2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2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cập</a:t>
            </a:r>
            <a:endParaRPr kumimoji="0" lang="en-US" altLang="en-US" sz="2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39A2779-ECE6-0268-089F-65A635E48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862" y="2865437"/>
            <a:ext cx="5273040" cy="1127125"/>
          </a:xfrm>
          <a:prstGeom prst="rect">
            <a:avLst/>
          </a:prstGeom>
        </p:spPr>
      </p:pic>
    </p:spTree>
    <p:extLst>
      <p:ext uri="{BB962C8B-B14F-4D97-AF65-F5344CB8AC3E}">
        <p14:creationId xmlns:p14="http://schemas.microsoft.com/office/powerpoint/2010/main" val="233817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887"/>
            <a:ext cx="10515600" cy="1071154"/>
          </a:xfrm>
        </p:spPr>
        <p:txBody>
          <a:bodyPr>
            <a:normAutofit fontScale="90000"/>
          </a:bodyPr>
          <a:lstStyle/>
          <a:p>
            <a:pPr algn="ctr"/>
            <a:r>
              <a:rPr lang="vi-VN" b="1" dirty="0">
                <a:solidFill>
                  <a:srgbClr val="FF0000"/>
                </a:solidFill>
                <a:latin typeface="Arial" panose="020B0604020202020204" pitchFamily="34" charset="0"/>
                <a:cs typeface="Arial" panose="020B0604020202020204" pitchFamily="34" charset="0"/>
              </a:rPr>
              <a:t>KIỂM SOÁT TRUY CẬP DỰA TRÊN VAI TRÒ (RBAC) </a:t>
            </a:r>
            <a:endParaRPr lang="en-US" dirty="0"/>
          </a:p>
        </p:txBody>
      </p:sp>
      <p:sp>
        <p:nvSpPr>
          <p:cNvPr id="3" name="Content Placeholder 2"/>
          <p:cNvSpPr>
            <a:spLocks noGrp="1"/>
          </p:cNvSpPr>
          <p:nvPr>
            <p:ph idx="1"/>
          </p:nvPr>
        </p:nvSpPr>
        <p:spPr>
          <a:xfrm>
            <a:off x="0" y="1602376"/>
            <a:ext cx="12192000" cy="5077097"/>
          </a:xfrm>
        </p:spPr>
        <p:txBody>
          <a:bodyPr/>
          <a:lstStyle/>
          <a:p>
            <a:pPr marL="0" indent="0">
              <a:buNone/>
            </a:pPr>
            <a:r>
              <a:rPr lang="en-US" sz="3600" b="1" dirty="0" err="1" smtClean="0">
                <a:latin typeface="Arial" panose="020B0604020202020204" pitchFamily="34" charset="0"/>
                <a:cs typeface="Arial" panose="020B0604020202020204" pitchFamily="34" charset="0"/>
              </a:rPr>
              <a:t>Kết</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quả</a:t>
            </a:r>
            <a:r>
              <a:rPr lang="en-US" sz="3600" b="1" dirty="0" smtClean="0">
                <a:latin typeface="Arial" panose="020B0604020202020204" pitchFamily="34" charset="0"/>
                <a:cs typeface="Arial" panose="020B0604020202020204" pitchFamily="34" charset="0"/>
              </a:rPr>
              <a:t>: </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121C810-AB2C-1BC5-9DAA-52135003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765" y="2798672"/>
            <a:ext cx="4066469" cy="2917523"/>
          </a:xfrm>
          <a:prstGeom prst="rect">
            <a:avLst/>
          </a:prstGeom>
        </p:spPr>
      </p:pic>
      <p:pic>
        <p:nvPicPr>
          <p:cNvPr id="5" name="Picture 4">
            <a:extLst>
              <a:ext uri="{FF2B5EF4-FFF2-40B4-BE49-F238E27FC236}">
                <a16:creationId xmlns:a16="http://schemas.microsoft.com/office/drawing/2014/main" id="{C17E3FBC-A725-B6C4-8F33-3EFEC2E28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9" y="2781353"/>
            <a:ext cx="3905605" cy="2917521"/>
          </a:xfrm>
          <a:prstGeom prst="rect">
            <a:avLst/>
          </a:prstGeom>
        </p:spPr>
      </p:pic>
      <p:pic>
        <p:nvPicPr>
          <p:cNvPr id="6" name="Picture 5">
            <a:extLst>
              <a:ext uri="{FF2B5EF4-FFF2-40B4-BE49-F238E27FC236}">
                <a16:creationId xmlns:a16="http://schemas.microsoft.com/office/drawing/2014/main" id="{BD8BFDE3-F02B-7ECA-1D81-5670623B8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3756" y="2798672"/>
            <a:ext cx="3901158" cy="2917523"/>
          </a:xfrm>
          <a:prstGeom prst="rect">
            <a:avLst/>
          </a:prstGeom>
        </p:spPr>
      </p:pic>
    </p:spTree>
    <p:extLst>
      <p:ext uri="{BB962C8B-B14F-4D97-AF65-F5344CB8AC3E}">
        <p14:creationId xmlns:p14="http://schemas.microsoft.com/office/powerpoint/2010/main" val="34249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998B-D49F-172B-4907-AF54F9DDA04F}"/>
              </a:ext>
            </a:extLst>
          </p:cNvPr>
          <p:cNvSpPr>
            <a:spLocks noGrp="1"/>
          </p:cNvSpPr>
          <p:nvPr>
            <p:ph type="title"/>
          </p:nvPr>
        </p:nvSpPr>
        <p:spPr>
          <a:xfrm>
            <a:off x="838200" y="-28638"/>
            <a:ext cx="10515600" cy="1325563"/>
          </a:xfrm>
        </p:spPr>
        <p:txBody>
          <a:bodyPr>
            <a:normAutofit/>
          </a:bodyPr>
          <a:lstStyle/>
          <a:p>
            <a:r>
              <a:rPr lang="vi-VN" sz="3000" dirty="0">
                <a:latin typeface="Arial" panose="020B0604020202020204" pitchFamily="34" charset="0"/>
                <a:cs typeface="Arial" panose="020B0604020202020204" pitchFamily="34" charset="0"/>
              </a:rPr>
              <a:t>Link tham khảo</a:t>
            </a:r>
            <a:endParaRPr lang="en-US"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CB947E3-AB40-C979-575D-89CC1DB14086}"/>
              </a:ext>
            </a:extLst>
          </p:cNvPr>
          <p:cNvSpPr>
            <a:spLocks noGrp="1"/>
          </p:cNvSpPr>
          <p:nvPr>
            <p:ph idx="1"/>
          </p:nvPr>
        </p:nvSpPr>
        <p:spPr>
          <a:xfrm>
            <a:off x="838200" y="1296925"/>
            <a:ext cx="10515600" cy="5536467"/>
          </a:xfrm>
        </p:spPr>
        <p:txBody>
          <a:bodyPr>
            <a:noAutofit/>
          </a:bodyPr>
          <a:lstStyle/>
          <a:p>
            <a:pPr marL="0" indent="0">
              <a:buNone/>
            </a:pPr>
            <a:r>
              <a:rPr lang="en-US" sz="1800" dirty="0"/>
              <a:t>https://vi.wikipedia.org/wiki/%C4%90i%E1%BB%81u_khi%E1%BB%83n_truy_c%E1%BA%ADp_t%C3%B9y_quy%E1%BB%81n</a:t>
            </a:r>
          </a:p>
          <a:p>
            <a:pPr marL="0" indent="0">
              <a:buNone/>
            </a:pPr>
            <a:r>
              <a:rPr lang="en-US" sz="1800" dirty="0"/>
              <a:t>https://techpro.vn/vi/tin-tuc/he-thong-kiem-soat-ra-vao-va-nhung-mo-hinh-kiem-soat-truy-cap-pho-bien-nhat-hien-nay.html</a:t>
            </a:r>
          </a:p>
          <a:p>
            <a:pPr marL="0" indent="0">
              <a:buNone/>
            </a:pPr>
            <a:r>
              <a:rPr lang="en-US" sz="1800" dirty="0"/>
              <a:t>https://businessyield.com/technology/discretionary-access-control/</a:t>
            </a:r>
          </a:p>
          <a:p>
            <a:pPr marL="0" indent="0">
              <a:buNone/>
            </a:pPr>
            <a:r>
              <a:rPr lang="en-US" sz="1800" dirty="0"/>
              <a:t>https://viblo.asia/p/kiem-soat-truy-cap-an-toan-ByEZkArq5Q0</a:t>
            </a:r>
          </a:p>
          <a:p>
            <a:pPr marL="0" indent="0">
              <a:buNone/>
            </a:pPr>
            <a:r>
              <a:rPr lang="en-US" sz="1800" dirty="0"/>
              <a:t>http://cse.hcmut.edu.vn/~thanhtung/downloads/iss/lecture5.pdf</a:t>
            </a:r>
            <a:endParaRPr lang="vi-VN" sz="1800" dirty="0"/>
          </a:p>
          <a:p>
            <a:pPr marL="0" indent="0">
              <a:buNone/>
            </a:pPr>
            <a:r>
              <a:rPr lang="en-US" sz="1800" dirty="0"/>
              <a:t>https://www.geeksforgeeks.org/difference-between-dac-and-mac/</a:t>
            </a:r>
          </a:p>
          <a:p>
            <a:pPr marL="0" indent="0">
              <a:buNone/>
            </a:pPr>
            <a:r>
              <a:rPr lang="en-US" sz="1800" dirty="0"/>
              <a:t>https://viblo.asia/p/kiem-soat-truy-cap-an-toan-ByEZkArq5Q0</a:t>
            </a:r>
          </a:p>
          <a:p>
            <a:pPr marL="0" indent="0">
              <a:buNone/>
            </a:pPr>
            <a:r>
              <a:rPr lang="en-US" sz="1800" dirty="0"/>
              <a:t>https://vi.wikipedia.org/wiki/%C4%90i%E1%BB%81u_khi%E1%BB%83n_truy_c%E1%BA%ADp_tr%C3%AAn_c%C6%A1_s%E1%BB%9F_vai_tr%C3%B2</a:t>
            </a:r>
          </a:p>
          <a:p>
            <a:pPr marL="0" indent="0">
              <a:buNone/>
            </a:pPr>
            <a:r>
              <a:rPr lang="en-US" sz="1800" dirty="0"/>
              <a:t>https://doan.edu.vn/do-an/bai-giang-bao-mat-co-so-du-lieu-chuong-4-dieu-khien-truy-cap-dua-tren-vai-tro-44275/</a:t>
            </a:r>
          </a:p>
          <a:p>
            <a:pPr marL="0" indent="0">
              <a:buNone/>
            </a:pPr>
            <a:r>
              <a:rPr lang="en-US" sz="1800" dirty="0"/>
              <a:t>https://www.ekransystem.com/en/blog/rbac-vs-abac</a:t>
            </a:r>
          </a:p>
          <a:p>
            <a:pPr marL="0" indent="0">
              <a:buNone/>
            </a:pPr>
            <a:r>
              <a:rPr lang="en-US" sz="1800" dirty="0"/>
              <a:t>https://www.spiceworks.com/it-security/identity-access-management/articles/what-is-role-based-access-control/</a:t>
            </a:r>
          </a:p>
          <a:p>
            <a:pPr marL="0" indent="0">
              <a:buNone/>
            </a:pPr>
            <a:endParaRPr lang="en-US" sz="1800" dirty="0"/>
          </a:p>
        </p:txBody>
      </p:sp>
    </p:spTree>
    <p:extLst>
      <p:ext uri="{BB962C8B-B14F-4D97-AF65-F5344CB8AC3E}">
        <p14:creationId xmlns:p14="http://schemas.microsoft.com/office/powerpoint/2010/main" val="3505829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3040" y="853440"/>
            <a:ext cx="9710057" cy="5323523"/>
          </a:xfrm>
        </p:spPr>
        <p:txBody>
          <a:bodyPr>
            <a:normAutofit/>
          </a:bodyPr>
          <a:lstStyle/>
          <a:p>
            <a:pPr marL="0" indent="0" algn="ctr">
              <a:buNone/>
            </a:pPr>
            <a:endParaRPr lang="en-US" sz="3600" dirty="0">
              <a:latin typeface="Arial" panose="020B0604020202020204" pitchFamily="34" charset="0"/>
              <a:cs typeface="Arial" panose="020B0604020202020204" pitchFamily="34" charset="0"/>
            </a:endParaRPr>
          </a:p>
          <a:p>
            <a:pPr marL="0" indent="0" algn="ctr">
              <a:buNone/>
            </a:pPr>
            <a:endParaRPr lang="en-US" sz="3600" dirty="0">
              <a:latin typeface="Arial" panose="020B0604020202020204" pitchFamily="34" charset="0"/>
              <a:cs typeface="Arial" panose="020B0604020202020204" pitchFamily="34" charset="0"/>
            </a:endParaRPr>
          </a:p>
          <a:p>
            <a:pPr marL="0" indent="0" algn="ctr">
              <a:buNone/>
            </a:pPr>
            <a:endParaRPr lang="en-US" sz="3600" dirty="0">
              <a:latin typeface="Arial" panose="020B0604020202020204" pitchFamily="34" charset="0"/>
              <a:cs typeface="Arial" panose="020B0604020202020204" pitchFamily="34" charset="0"/>
            </a:endParaRPr>
          </a:p>
          <a:p>
            <a:pPr marL="0" indent="0" algn="ctr">
              <a:buNone/>
            </a:pPr>
            <a:r>
              <a:rPr lang="en-US" sz="3600" dirty="0">
                <a:latin typeface="Arial" panose="020B0604020202020204" pitchFamily="34" charset="0"/>
                <a:cs typeface="Arial" panose="020B0604020202020204" pitchFamily="34" charset="0"/>
              </a:rPr>
              <a:t>TRÂN TRỌNG CẢM ƠN THẦY VÀ CÁC BẠN LẮNG NGHE!!!</a:t>
            </a:r>
          </a:p>
        </p:txBody>
      </p:sp>
    </p:spTree>
    <p:extLst>
      <p:ext uri="{BB962C8B-B14F-4D97-AF65-F5344CB8AC3E}">
        <p14:creationId xmlns:p14="http://schemas.microsoft.com/office/powerpoint/2010/main" val="1709909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732-57B6-08CE-31F6-97F92AB78BC8}"/>
              </a:ext>
            </a:extLst>
          </p:cNvPr>
          <p:cNvSpPr>
            <a:spLocks noGrp="1"/>
          </p:cNvSpPr>
          <p:nvPr>
            <p:ph type="title"/>
          </p:nvPr>
        </p:nvSpPr>
        <p:spPr>
          <a:xfrm>
            <a:off x="0" y="156120"/>
            <a:ext cx="12192000" cy="1115331"/>
          </a:xfrm>
        </p:spPr>
        <p:txBody>
          <a:bodyPr>
            <a:normAutofit fontScale="90000"/>
          </a:bodyPr>
          <a:lstStyle/>
          <a:p>
            <a:pPr algn="ctr"/>
            <a:r>
              <a:rPr lang="vi-VN" b="1" dirty="0">
                <a:solidFill>
                  <a:srgbClr val="FF0000"/>
                </a:solidFill>
                <a:latin typeface="Arial" panose="020B0604020202020204" pitchFamily="34" charset="0"/>
                <a:cs typeface="Arial" panose="020B0604020202020204" pitchFamily="34" charset="0"/>
              </a:rPr>
              <a:t>Kiểm soát truy cập tùy quyền </a:t>
            </a:r>
            <a:r>
              <a:rPr lang="en-US" b="1" dirty="0">
                <a:solidFill>
                  <a:srgbClr val="FF0000"/>
                </a:solidFill>
                <a:latin typeface="Arial" panose="020B0604020202020204" pitchFamily="34" charset="0"/>
                <a:cs typeface="Arial" panose="020B0604020202020204" pitchFamily="34" charset="0"/>
              </a:rPr>
              <a:t/>
            </a:r>
            <a:br>
              <a:rPr lang="en-US" b="1" dirty="0">
                <a:solidFill>
                  <a:srgbClr val="FF0000"/>
                </a:solidFill>
                <a:latin typeface="Arial" panose="020B0604020202020204" pitchFamily="34" charset="0"/>
                <a:cs typeface="Arial" panose="020B0604020202020204" pitchFamily="34" charset="0"/>
              </a:rPr>
            </a:br>
            <a:r>
              <a:rPr lang="vi-VN" b="1" dirty="0">
                <a:solidFill>
                  <a:srgbClr val="FF0000"/>
                </a:solidFill>
                <a:latin typeface="Arial" panose="020B0604020202020204" pitchFamily="34" charset="0"/>
                <a:cs typeface="Arial" panose="020B0604020202020204" pitchFamily="34" charset="0"/>
              </a:rPr>
              <a:t>(Discretionary access control – DAC)</a:t>
            </a:r>
            <a:endParaRPr lang="en-US" b="1" dirty="0">
              <a:solidFill>
                <a:srgbClr val="FF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ED14DD6-40B3-8B56-D614-29FC144E4DAF}"/>
              </a:ext>
            </a:extLst>
          </p:cNvPr>
          <p:cNvSpPr>
            <a:spLocks noGrp="1"/>
          </p:cNvSpPr>
          <p:nvPr>
            <p:ph idx="1"/>
          </p:nvPr>
        </p:nvSpPr>
        <p:spPr>
          <a:xfrm>
            <a:off x="5512527" y="1915886"/>
            <a:ext cx="6156960" cy="4354285"/>
          </a:xfrm>
        </p:spPr>
        <p:txBody>
          <a:bodyPr>
            <a:noAutofit/>
          </a:bodyPr>
          <a:lstStyle/>
          <a:p>
            <a:pPr marL="0" indent="0" algn="just">
              <a:lnSpc>
                <a:spcPct val="150000"/>
              </a:lnSpc>
              <a:spcBef>
                <a:spcPts val="300"/>
              </a:spcBef>
              <a:spcAft>
                <a:spcPts val="300"/>
              </a:spcAft>
              <a:buNone/>
            </a:pP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vi-VN" dirty="0" smtClean="0">
                <a:effectLst/>
                <a:latin typeface="Arial" panose="020B0604020202020204" pitchFamily="34" charset="0"/>
                <a:ea typeface="Calibri" panose="020F0502020204030204" pitchFamily="34" charset="0"/>
                <a:cs typeface="Arial" panose="020B0604020202020204" pitchFamily="34" charset="0"/>
              </a:rPr>
              <a:t>Mô </a:t>
            </a:r>
            <a:r>
              <a:rPr lang="vi-VN" dirty="0">
                <a:effectLst/>
                <a:latin typeface="Arial" panose="020B0604020202020204" pitchFamily="34" charset="0"/>
                <a:ea typeface="Calibri" panose="020F0502020204030204" pitchFamily="34" charset="0"/>
                <a:cs typeface="Arial" panose="020B0604020202020204" pitchFamily="34" charset="0"/>
              </a:rPr>
              <a:t>hình kiểm soát truy cập đơn giản nhất trong 3 mô hình </a:t>
            </a:r>
          </a:p>
          <a:p>
            <a:pPr marL="0" indent="0" algn="just">
              <a:lnSpc>
                <a:spcPct val="150000"/>
              </a:lnSpc>
              <a:spcBef>
                <a:spcPts val="300"/>
              </a:spcBef>
              <a:spcAft>
                <a:spcPts val="300"/>
              </a:spcAft>
              <a:buNone/>
            </a:pP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vi-VN" dirty="0" smtClean="0">
                <a:effectLst/>
                <a:latin typeface="Arial" panose="020B0604020202020204" pitchFamily="34" charset="0"/>
                <a:ea typeface="Calibri" panose="020F0502020204030204" pitchFamily="34" charset="0"/>
                <a:cs typeface="Arial" panose="020B0604020202020204" pitchFamily="34" charset="0"/>
              </a:rPr>
              <a:t>Được </a:t>
            </a:r>
            <a:r>
              <a:rPr lang="vi-VN" dirty="0">
                <a:effectLst/>
                <a:latin typeface="Arial" panose="020B0604020202020204" pitchFamily="34" charset="0"/>
                <a:ea typeface="Calibri" panose="020F0502020204030204" pitchFamily="34" charset="0"/>
                <a:cs typeface="Arial" panose="020B0604020202020204" pitchFamily="34" charset="0"/>
              </a:rPr>
              <a:t>xây dựng và triển khai dựa trên nguyên lý: chủ sở hữu sẽ quyết định quyền truy cập đối với tài nguyên.</a:t>
            </a:r>
          </a:p>
        </p:txBody>
      </p:sp>
      <p:pic>
        <p:nvPicPr>
          <p:cNvPr id="2050" name="Picture 2" descr="Mô hình kiểm soát truy cập tùy quyền (Discretionary access control - DAC)">
            <a:extLst>
              <a:ext uri="{FF2B5EF4-FFF2-40B4-BE49-F238E27FC236}">
                <a16:creationId xmlns:a16="http://schemas.microsoft.com/office/drawing/2014/main" id="{E0A07EB8-C6AC-5C28-0608-94423B4B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2155047"/>
            <a:ext cx="5669280" cy="3871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156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a:xfrm>
            <a:off x="842010" y="312280"/>
            <a:ext cx="10682151" cy="575995"/>
          </a:xfrm>
        </p:spPr>
        <p:txBody>
          <a:bodyPr>
            <a:normAutofit fontScale="90000"/>
          </a:bodyPr>
          <a:lstStyle/>
          <a:p>
            <a:pPr algn="ctr"/>
            <a:r>
              <a:rPr lang="vi-VN" b="1" dirty="0">
                <a:solidFill>
                  <a:srgbClr val="FF0000"/>
                </a:solidFill>
                <a:latin typeface="Arial" panose="020B0604020202020204" pitchFamily="34" charset="0"/>
                <a:cs typeface="Arial" panose="020B0604020202020204" pitchFamily="34" charset="0"/>
              </a:rPr>
              <a:t>NGUYÊN LÝ HOẠT ĐỘNG CỦA DAC</a:t>
            </a:r>
            <a:endParaRPr lang="en-US" b="1" dirty="0">
              <a:solidFill>
                <a:srgbClr val="FF0000"/>
              </a:solidFill>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EACF7277-C560-F203-780D-0BB5669AC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 y="1036320"/>
            <a:ext cx="11852365" cy="5695406"/>
          </a:xfrm>
          <a:prstGeom prst="rect">
            <a:avLst/>
          </a:prstGeom>
        </p:spPr>
      </p:pic>
    </p:spTree>
    <p:extLst>
      <p:ext uri="{BB962C8B-B14F-4D97-AF65-F5344CB8AC3E}">
        <p14:creationId xmlns:p14="http://schemas.microsoft.com/office/powerpoint/2010/main" val="3094718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732-57B6-08CE-31F6-97F92AB78BC8}"/>
              </a:ext>
            </a:extLst>
          </p:cNvPr>
          <p:cNvSpPr>
            <a:spLocks noGrp="1"/>
          </p:cNvSpPr>
          <p:nvPr>
            <p:ph type="title"/>
          </p:nvPr>
        </p:nvSpPr>
        <p:spPr>
          <a:xfrm>
            <a:off x="838200" y="0"/>
            <a:ext cx="10515600" cy="1325563"/>
          </a:xfrm>
        </p:spPr>
        <p:txBody>
          <a:bodyPr>
            <a:normAutofit/>
          </a:bodyPr>
          <a:lstStyle/>
          <a:p>
            <a:pPr algn="ctr"/>
            <a:r>
              <a:rPr lang="vi-VN" sz="4200" b="1" dirty="0">
                <a:solidFill>
                  <a:srgbClr val="FF0000"/>
                </a:solidFill>
                <a:latin typeface="Arial" panose="020B0604020202020204" pitchFamily="34" charset="0"/>
                <a:cs typeface="Arial" panose="020B0604020202020204" pitchFamily="34" charset="0"/>
              </a:rPr>
              <a:t>Kiểm soát truy cập tùy quyền – DAC</a:t>
            </a:r>
            <a:endParaRPr lang="en-US" sz="4200" b="1" dirty="0">
              <a:solidFill>
                <a:srgbClr val="FF0000"/>
              </a:solidFill>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795DC16F-1E01-05F9-38A8-32A138867E15}"/>
              </a:ext>
            </a:extLst>
          </p:cNvPr>
          <p:cNvSpPr>
            <a:spLocks noGrp="1"/>
          </p:cNvSpPr>
          <p:nvPr>
            <p:ph sz="half" idx="2"/>
          </p:nvPr>
        </p:nvSpPr>
        <p:spPr>
          <a:xfrm>
            <a:off x="838200" y="1452157"/>
            <a:ext cx="4003766" cy="823912"/>
          </a:xfrm>
        </p:spPr>
        <p:txBody>
          <a:bodyPr>
            <a:normAutofit/>
          </a:bodyPr>
          <a:lstStyle/>
          <a:p>
            <a:pPr lvl="0" algn="just">
              <a:lnSpc>
                <a:spcPct val="150000"/>
              </a:lnSpc>
            </a:pPr>
            <a:r>
              <a:rPr lang="en-US" dirty="0" err="1">
                <a:effectLst/>
                <a:latin typeface="Arial" panose="020B0604020202020204" pitchFamily="34" charset="0"/>
                <a:ea typeface="Calibri" panose="020F0502020204030204" pitchFamily="34" charset="0"/>
                <a:cs typeface="Arial" panose="020B0604020202020204" pitchFamily="34" charset="0"/>
              </a:rPr>
              <a:t>Tạo</a:t>
            </a:r>
            <a:r>
              <a:rPr lang="en-US" dirty="0">
                <a:effectLst/>
                <a:latin typeface="Arial" panose="020B0604020202020204" pitchFamily="34" charset="0"/>
                <a:ea typeface="Calibri" panose="020F0502020204030204" pitchFamily="34" charset="0"/>
                <a:cs typeface="Arial" panose="020B0604020202020204" pitchFamily="34" charset="0"/>
              </a:rPr>
              <a:t> user</a:t>
            </a:r>
          </a:p>
          <a:p>
            <a:endParaRPr lang="en-US" dirty="0"/>
          </a:p>
        </p:txBody>
      </p:sp>
      <p:sp>
        <p:nvSpPr>
          <p:cNvPr id="10" name="Content Placeholder 9">
            <a:extLst>
              <a:ext uri="{FF2B5EF4-FFF2-40B4-BE49-F238E27FC236}">
                <a16:creationId xmlns:a16="http://schemas.microsoft.com/office/drawing/2014/main" id="{D8DE47AD-B767-56BE-E277-81210B06F1F9}"/>
              </a:ext>
            </a:extLst>
          </p:cNvPr>
          <p:cNvSpPr>
            <a:spLocks noGrp="1"/>
          </p:cNvSpPr>
          <p:nvPr>
            <p:ph sz="quarter" idx="4"/>
          </p:nvPr>
        </p:nvSpPr>
        <p:spPr>
          <a:xfrm>
            <a:off x="838200" y="3456480"/>
            <a:ext cx="4428003" cy="891675"/>
          </a:xfrm>
        </p:spPr>
        <p:txBody>
          <a:bodyPr>
            <a:noAutofit/>
          </a:bodyPr>
          <a:lstStyle/>
          <a:p>
            <a:pPr algn="just">
              <a:lnSpc>
                <a:spcPct val="100000"/>
              </a:lnSpc>
            </a:pPr>
            <a:r>
              <a:rPr lang="en-US" dirty="0" err="1" smtClean="0">
                <a:effectLst/>
                <a:latin typeface="Arial" panose="020B0604020202020204" pitchFamily="34" charset="0"/>
                <a:ea typeface="Calibri" panose="020F0502020204030204" pitchFamily="34" charset="0"/>
                <a:cs typeface="Arial" panose="020B0604020202020204" pitchFamily="34" charset="0"/>
              </a:rPr>
              <a:t>Đăng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smtClean="0">
                <a:effectLst/>
                <a:latin typeface="Arial" panose="020B0604020202020204" pitchFamily="34" charset="0"/>
                <a:ea typeface="Calibri" panose="020F0502020204030204" pitchFamily="34" charset="0"/>
                <a:cs typeface="Arial" panose="020B0604020202020204" pitchFamily="34" charset="0"/>
              </a:rPr>
              <a:t>nhập</a:t>
            </a: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en-US" dirty="0" err="1" smtClean="0">
                <a:effectLst/>
                <a:latin typeface="Arial" panose="020B0604020202020204" pitchFamily="34" charset="0"/>
                <a:ea typeface="Calibri" panose="020F0502020204030204" pitchFamily="34" charset="0"/>
                <a:cs typeface="Arial" panose="020B0604020202020204" pitchFamily="34" charset="0"/>
              </a:rPr>
              <a:t>khi</a:t>
            </a: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en-US" dirty="0" err="1" smtClean="0">
                <a:effectLst/>
                <a:latin typeface="Arial" panose="020B0604020202020204" pitchFamily="34" charset="0"/>
                <a:ea typeface="Calibri" panose="020F0502020204030204" pitchFamily="34" charset="0"/>
                <a:cs typeface="Arial" panose="020B0604020202020204" pitchFamily="34" charset="0"/>
              </a:rPr>
              <a:t>chưa</a:t>
            </a: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en-US" dirty="0" err="1" smtClean="0">
                <a:effectLst/>
                <a:latin typeface="Arial" panose="020B0604020202020204" pitchFamily="34" charset="0"/>
                <a:ea typeface="Calibri" panose="020F0502020204030204" pitchFamily="34" charset="0"/>
                <a:cs typeface="Arial" panose="020B0604020202020204" pitchFamily="34" charset="0"/>
              </a:rPr>
              <a:t>cấp</a:t>
            </a: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en-US" dirty="0" err="1" smtClean="0">
                <a:effectLst/>
                <a:latin typeface="Arial" panose="020B0604020202020204" pitchFamily="34" charset="0"/>
                <a:ea typeface="Calibri" panose="020F0502020204030204" pitchFamily="34" charset="0"/>
                <a:cs typeface="Arial" panose="020B0604020202020204" pitchFamily="34" charset="0"/>
              </a:rPr>
              <a:t>phép</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1309339-C54A-7C04-C0DC-3936569C1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41" y="1107339"/>
            <a:ext cx="5943600" cy="1456690"/>
          </a:xfrm>
          <a:prstGeom prst="rect">
            <a:avLst/>
          </a:prstGeom>
        </p:spPr>
      </p:pic>
      <p:pic>
        <p:nvPicPr>
          <p:cNvPr id="12" name="Picture 11">
            <a:extLst>
              <a:ext uri="{FF2B5EF4-FFF2-40B4-BE49-F238E27FC236}">
                <a16:creationId xmlns:a16="http://schemas.microsoft.com/office/drawing/2014/main" id="{E220ECD8-4D21-170B-E9BF-A4B9B6B9A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341" y="3278271"/>
            <a:ext cx="5943600" cy="1460500"/>
          </a:xfrm>
          <a:prstGeom prst="rect">
            <a:avLst/>
          </a:prstGeom>
        </p:spPr>
      </p:pic>
      <p:pic>
        <p:nvPicPr>
          <p:cNvPr id="13" name="Picture 12">
            <a:extLst>
              <a:ext uri="{FF2B5EF4-FFF2-40B4-BE49-F238E27FC236}">
                <a16:creationId xmlns:a16="http://schemas.microsoft.com/office/drawing/2014/main" id="{1512883D-C4BA-6406-D157-700C07B0C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30" y="5719084"/>
            <a:ext cx="5943600" cy="718820"/>
          </a:xfrm>
          <a:prstGeom prst="rect">
            <a:avLst/>
          </a:prstGeom>
        </p:spPr>
      </p:pic>
      <p:sp>
        <p:nvSpPr>
          <p:cNvPr id="15" name="TextBox 14">
            <a:extLst>
              <a:ext uri="{FF2B5EF4-FFF2-40B4-BE49-F238E27FC236}">
                <a16:creationId xmlns:a16="http://schemas.microsoft.com/office/drawing/2014/main" id="{D7139C68-4973-25A0-17A3-C7C4E2E0D531}"/>
              </a:ext>
            </a:extLst>
          </p:cNvPr>
          <p:cNvSpPr txBox="1"/>
          <p:nvPr/>
        </p:nvSpPr>
        <p:spPr>
          <a:xfrm>
            <a:off x="838200" y="5641777"/>
            <a:ext cx="4684952" cy="65883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Cấp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quyền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nhập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401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732-57B6-08CE-31F6-97F92AB78BC8}"/>
              </a:ext>
            </a:extLst>
          </p:cNvPr>
          <p:cNvSpPr>
            <a:spLocks noGrp="1"/>
          </p:cNvSpPr>
          <p:nvPr>
            <p:ph type="title"/>
          </p:nvPr>
        </p:nvSpPr>
        <p:spPr>
          <a:xfrm>
            <a:off x="838200" y="156753"/>
            <a:ext cx="10515600" cy="739007"/>
          </a:xfrm>
        </p:spPr>
        <p:txBody>
          <a:bodyPr>
            <a:normAutofit/>
          </a:bodyPr>
          <a:lstStyle/>
          <a:p>
            <a:pPr algn="ctr"/>
            <a:r>
              <a:rPr lang="vi-VN" sz="4200" b="1" dirty="0">
                <a:solidFill>
                  <a:srgbClr val="FF0000"/>
                </a:solidFill>
                <a:latin typeface="Arial" panose="020B0604020202020204" pitchFamily="34" charset="0"/>
                <a:cs typeface="Arial" panose="020B0604020202020204" pitchFamily="34" charset="0"/>
              </a:rPr>
              <a:t>Kiểm soát truy cập tùy quyền – DAC</a:t>
            </a:r>
            <a:endParaRPr lang="en-US" sz="4200" b="1" dirty="0">
              <a:solidFill>
                <a:srgbClr val="FF0000"/>
              </a:solidFill>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795DC16F-1E01-05F9-38A8-32A138867E15}"/>
              </a:ext>
            </a:extLst>
          </p:cNvPr>
          <p:cNvSpPr>
            <a:spLocks noGrp="1"/>
          </p:cNvSpPr>
          <p:nvPr>
            <p:ph sz="half" idx="2"/>
          </p:nvPr>
        </p:nvSpPr>
        <p:spPr>
          <a:xfrm>
            <a:off x="704304" y="1646881"/>
            <a:ext cx="3719165" cy="581614"/>
          </a:xfrm>
        </p:spPr>
        <p:txBody>
          <a:bodyPr>
            <a:noAutofit/>
          </a:bodyPr>
          <a:lstStyle/>
          <a:p>
            <a:pPr lvl="0" algn="just">
              <a:lnSpc>
                <a:spcPct val="150000"/>
              </a:lnSpc>
            </a:pPr>
            <a:r>
              <a:rPr lang="en-US" dirty="0" err="1" smtClean="0">
                <a:latin typeface="Arial" panose="020B0604020202020204" pitchFamily="34" charset="0"/>
                <a:ea typeface="Calibri" panose="020F0502020204030204" pitchFamily="34" charset="0"/>
                <a:cs typeface="Arial" panose="020B0604020202020204" pitchFamily="34" charset="0"/>
              </a:rPr>
              <a:t>Kiểm</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tra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đăng</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nhập</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D8DE47AD-B767-56BE-E277-81210B06F1F9}"/>
              </a:ext>
            </a:extLst>
          </p:cNvPr>
          <p:cNvSpPr>
            <a:spLocks noGrp="1"/>
          </p:cNvSpPr>
          <p:nvPr>
            <p:ph sz="quarter" idx="4"/>
          </p:nvPr>
        </p:nvSpPr>
        <p:spPr>
          <a:xfrm>
            <a:off x="704304" y="3648314"/>
            <a:ext cx="2607864" cy="758826"/>
          </a:xfrm>
        </p:spPr>
        <p:txBody>
          <a:bodyPr>
            <a:normAutofit/>
          </a:bodyPr>
          <a:lstStyle/>
          <a:p>
            <a:pPr algn="just"/>
            <a:r>
              <a:rPr lang="en-US" dirty="0" err="1" smtClean="0">
                <a:effectLst/>
                <a:latin typeface="Arial" panose="020B0604020202020204" pitchFamily="34" charset="0"/>
                <a:ea typeface="Calibri" panose="020F0502020204030204" pitchFamily="34" charset="0"/>
                <a:cs typeface="Arial" panose="020B0604020202020204" pitchFamily="34" charset="0"/>
              </a:rPr>
              <a:t>Tạo</a:t>
            </a:r>
            <a:r>
              <a:rPr lang="en-US" dirty="0" smtClean="0">
                <a:effectLst/>
                <a:latin typeface="Arial" panose="020B0604020202020204" pitchFamily="34" charset="0"/>
                <a:ea typeface="Calibri" panose="020F0502020204030204" pitchFamily="34" charset="0"/>
                <a:cs typeface="Arial" panose="020B0604020202020204" pitchFamily="34" charset="0"/>
              </a:rPr>
              <a:t> </a:t>
            </a:r>
            <a:r>
              <a:rPr lang="en-US" dirty="0" err="1" smtClean="0">
                <a:effectLst/>
                <a:latin typeface="Arial" panose="020B0604020202020204" pitchFamily="34" charset="0"/>
                <a:ea typeface="Calibri" panose="020F0502020204030204" pitchFamily="34" charset="0"/>
                <a:cs typeface="Arial" panose="020B0604020202020204" pitchFamily="34" charset="0"/>
              </a:rPr>
              <a:t>bảng</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B692B3F-D5FC-1CAF-4B39-B5DA723A1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992" y="1320445"/>
            <a:ext cx="6721807" cy="1816100"/>
          </a:xfrm>
          <a:prstGeom prst="rect">
            <a:avLst/>
          </a:prstGeom>
        </p:spPr>
      </p:pic>
      <p:pic>
        <p:nvPicPr>
          <p:cNvPr id="4" name="Picture 3">
            <a:extLst>
              <a:ext uri="{FF2B5EF4-FFF2-40B4-BE49-F238E27FC236}">
                <a16:creationId xmlns:a16="http://schemas.microsoft.com/office/drawing/2014/main" id="{5B8A305B-336C-E7EC-5667-8597E5AE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581" y="3561230"/>
            <a:ext cx="6762219" cy="1063625"/>
          </a:xfrm>
          <a:prstGeom prst="rect">
            <a:avLst/>
          </a:prstGeom>
        </p:spPr>
      </p:pic>
      <p:sp>
        <p:nvSpPr>
          <p:cNvPr id="5" name="Content Placeholder 7">
            <a:extLst>
              <a:ext uri="{FF2B5EF4-FFF2-40B4-BE49-F238E27FC236}">
                <a16:creationId xmlns:a16="http://schemas.microsoft.com/office/drawing/2014/main" id="{5D415520-24E7-6E0E-A1A9-051E790D7EC0}"/>
              </a:ext>
            </a:extLst>
          </p:cNvPr>
          <p:cNvSpPr txBox="1">
            <a:spLocks/>
          </p:cNvSpPr>
          <p:nvPr/>
        </p:nvSpPr>
        <p:spPr>
          <a:xfrm>
            <a:off x="609601" y="5511551"/>
            <a:ext cx="3666914" cy="758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dirty="0">
                <a:latin typeface="Arial" panose="020B0604020202020204" pitchFamily="34" charset="0"/>
                <a:ea typeface="Calibri" panose="020F0502020204030204" pitchFamily="34" charset="0"/>
                <a:cs typeface="Arial" panose="020B0604020202020204" pitchFamily="34" charset="0"/>
              </a:rPr>
              <a:t>Cấp </a:t>
            </a:r>
            <a:r>
              <a:rPr lang="vi-VN" dirty="0" smtClean="0">
                <a:latin typeface="Arial" panose="020B0604020202020204" pitchFamily="34" charset="0"/>
                <a:ea typeface="Calibri" panose="020F0502020204030204" pitchFamily="34" charset="0"/>
                <a:cs typeface="Arial" panose="020B0604020202020204" pitchFamily="34" charset="0"/>
              </a:rPr>
              <a:t>quyền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tạo</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bảng</a:t>
            </a: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390A5FC-EDFA-964E-4613-167BB72EC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3427" y="5132138"/>
            <a:ext cx="6690372" cy="758825"/>
          </a:xfrm>
          <a:prstGeom prst="rect">
            <a:avLst/>
          </a:prstGeom>
        </p:spPr>
      </p:pic>
      <p:pic>
        <p:nvPicPr>
          <p:cNvPr id="7" name="Picture 6">
            <a:extLst>
              <a:ext uri="{FF2B5EF4-FFF2-40B4-BE49-F238E27FC236}">
                <a16:creationId xmlns:a16="http://schemas.microsoft.com/office/drawing/2014/main" id="{9D54E85D-90F7-3916-DC9A-33408D06F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3427" y="5966212"/>
            <a:ext cx="6690372" cy="608330"/>
          </a:xfrm>
          <a:prstGeom prst="rect">
            <a:avLst/>
          </a:prstGeom>
        </p:spPr>
      </p:pic>
    </p:spTree>
    <p:extLst>
      <p:ext uri="{BB962C8B-B14F-4D97-AF65-F5344CB8AC3E}">
        <p14:creationId xmlns:p14="http://schemas.microsoft.com/office/powerpoint/2010/main" val="326176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732-57B6-08CE-31F6-97F92AB78BC8}"/>
              </a:ext>
            </a:extLst>
          </p:cNvPr>
          <p:cNvSpPr>
            <a:spLocks noGrp="1"/>
          </p:cNvSpPr>
          <p:nvPr>
            <p:ph type="title"/>
          </p:nvPr>
        </p:nvSpPr>
        <p:spPr>
          <a:xfrm>
            <a:off x="838200" y="0"/>
            <a:ext cx="10515600" cy="1325563"/>
          </a:xfrm>
        </p:spPr>
        <p:txBody>
          <a:bodyPr>
            <a:normAutofit/>
          </a:bodyPr>
          <a:lstStyle/>
          <a:p>
            <a:pPr algn="ctr"/>
            <a:r>
              <a:rPr lang="vi-VN" sz="4200" b="1" dirty="0">
                <a:solidFill>
                  <a:srgbClr val="FF0000"/>
                </a:solidFill>
                <a:latin typeface="Arial" panose="020B0604020202020204" pitchFamily="34" charset="0"/>
                <a:cs typeface="Arial" panose="020B0604020202020204" pitchFamily="34" charset="0"/>
              </a:rPr>
              <a:t>Kiểm soát truy cập tùy quyền – DAC</a:t>
            </a:r>
            <a:endParaRPr lang="en-US" sz="4200" b="1" dirty="0">
              <a:solidFill>
                <a:srgbClr val="FF0000"/>
              </a:solidFill>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D8DE47AD-B767-56BE-E277-81210B06F1F9}"/>
              </a:ext>
            </a:extLst>
          </p:cNvPr>
          <p:cNvSpPr>
            <a:spLocks noGrp="1"/>
          </p:cNvSpPr>
          <p:nvPr>
            <p:ph sz="quarter" idx="4"/>
          </p:nvPr>
        </p:nvSpPr>
        <p:spPr>
          <a:xfrm>
            <a:off x="977537" y="1424329"/>
            <a:ext cx="3201941" cy="776053"/>
          </a:xfrm>
        </p:spPr>
        <p:txBody>
          <a:bodyPr>
            <a:noAutofit/>
          </a:bodyPr>
          <a:lstStyle/>
          <a:p>
            <a:pPr algn="just"/>
            <a:r>
              <a:rPr lang="vi-VN" dirty="0">
                <a:effectLst/>
                <a:latin typeface="Arial" panose="020B0604020202020204" pitchFamily="34" charset="0"/>
                <a:ea typeface="Calibri" panose="020F0502020204030204" pitchFamily="34" charset="0"/>
                <a:cs typeface="Arial" panose="020B0604020202020204" pitchFamily="34" charset="0"/>
              </a:rPr>
              <a:t>Gán </a:t>
            </a:r>
            <a:r>
              <a:rPr lang="en-US" dirty="0" err="1" smtClean="0">
                <a:latin typeface="Arial" panose="020B0604020202020204" pitchFamily="34" charset="0"/>
                <a:ea typeface="Calibri" panose="020F0502020204030204" pitchFamily="34" charset="0"/>
                <a:cs typeface="Arial" panose="020B0604020202020204" pitchFamily="34" charset="0"/>
              </a:rPr>
              <a:t>quyền</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err="1" smtClean="0">
                <a:latin typeface="Arial" panose="020B0604020202020204" pitchFamily="34" charset="0"/>
                <a:ea typeface="Calibri" panose="020F0502020204030204" pitchFamily="34" charset="0"/>
                <a:cs typeface="Arial" panose="020B0604020202020204" pitchFamily="34" charset="0"/>
              </a:rPr>
              <a:t>thêm</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FC085BF-4AE2-8CC4-0CF3-58110E96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913" y="1325563"/>
            <a:ext cx="5943600" cy="779780"/>
          </a:xfrm>
          <a:prstGeom prst="rect">
            <a:avLst/>
          </a:prstGeom>
        </p:spPr>
      </p:pic>
      <p:pic>
        <p:nvPicPr>
          <p:cNvPr id="9" name="Picture 8">
            <a:extLst>
              <a:ext uri="{FF2B5EF4-FFF2-40B4-BE49-F238E27FC236}">
                <a16:creationId xmlns:a16="http://schemas.microsoft.com/office/drawing/2014/main" id="{4EA3448F-A60A-ADE7-6371-66BEF48B2094}"/>
              </a:ext>
            </a:extLst>
          </p:cNvPr>
          <p:cNvPicPr>
            <a:picLocks noChangeAspect="1"/>
          </p:cNvPicPr>
          <p:nvPr/>
        </p:nvPicPr>
        <p:blipFill>
          <a:blip r:embed="rId3"/>
          <a:stretch>
            <a:fillRect/>
          </a:stretch>
        </p:blipFill>
        <p:spPr>
          <a:xfrm>
            <a:off x="4601913" y="2125618"/>
            <a:ext cx="5944115" cy="1432684"/>
          </a:xfrm>
          <a:prstGeom prst="rect">
            <a:avLst/>
          </a:prstGeom>
        </p:spPr>
      </p:pic>
      <p:pic>
        <p:nvPicPr>
          <p:cNvPr id="13" name="Picture 12">
            <a:extLst>
              <a:ext uri="{FF2B5EF4-FFF2-40B4-BE49-F238E27FC236}">
                <a16:creationId xmlns:a16="http://schemas.microsoft.com/office/drawing/2014/main" id="{CC3BE126-13BF-DCCD-59A9-09F6B0C46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952" y="4250378"/>
            <a:ext cx="5943600" cy="713105"/>
          </a:xfrm>
          <a:prstGeom prst="rect">
            <a:avLst/>
          </a:prstGeom>
        </p:spPr>
      </p:pic>
      <p:pic>
        <p:nvPicPr>
          <p:cNvPr id="14" name="Picture 13">
            <a:extLst>
              <a:ext uri="{FF2B5EF4-FFF2-40B4-BE49-F238E27FC236}">
                <a16:creationId xmlns:a16="http://schemas.microsoft.com/office/drawing/2014/main" id="{DFDAA4A4-2B24-BF9D-D04D-C1DC5FE85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1913" y="5655559"/>
            <a:ext cx="5943600" cy="638175"/>
          </a:xfrm>
          <a:prstGeom prst="rect">
            <a:avLst/>
          </a:prstGeom>
        </p:spPr>
      </p:pic>
      <p:sp>
        <p:nvSpPr>
          <p:cNvPr id="15" name="Content Placeholder 9">
            <a:extLst>
              <a:ext uri="{FF2B5EF4-FFF2-40B4-BE49-F238E27FC236}">
                <a16:creationId xmlns:a16="http://schemas.microsoft.com/office/drawing/2014/main" id="{C61FA592-5354-447A-3036-8F3ABAD0C5B9}"/>
              </a:ext>
            </a:extLst>
          </p:cNvPr>
          <p:cNvSpPr txBox="1">
            <a:spLocks/>
          </p:cNvSpPr>
          <p:nvPr/>
        </p:nvSpPr>
        <p:spPr>
          <a:xfrm>
            <a:off x="977537" y="4250378"/>
            <a:ext cx="3062603" cy="71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dirty="0">
                <a:latin typeface="Arial" panose="020B0604020202020204" pitchFamily="34" charset="0"/>
                <a:ea typeface="Calibri" panose="020F0502020204030204" pitchFamily="34" charset="0"/>
                <a:cs typeface="Arial" panose="020B0604020202020204" pitchFamily="34" charset="0"/>
              </a:rPr>
              <a:t>Gỡ quyền thêm</a:t>
            </a: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16" name="Content Placeholder 9">
            <a:extLst>
              <a:ext uri="{FF2B5EF4-FFF2-40B4-BE49-F238E27FC236}">
                <a16:creationId xmlns:a16="http://schemas.microsoft.com/office/drawing/2014/main" id="{DF59AE3D-CBA7-978B-80FF-B95D3F47900E}"/>
              </a:ext>
            </a:extLst>
          </p:cNvPr>
          <p:cNvSpPr txBox="1">
            <a:spLocks/>
          </p:cNvSpPr>
          <p:nvPr/>
        </p:nvSpPr>
        <p:spPr>
          <a:xfrm>
            <a:off x="977537" y="5754609"/>
            <a:ext cx="3289663" cy="713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dirty="0">
                <a:latin typeface="Arial" panose="020B0604020202020204" pitchFamily="34" charset="0"/>
                <a:ea typeface="Calibri" panose="020F0502020204030204" pitchFamily="34" charset="0"/>
                <a:cs typeface="Arial" panose="020B0604020202020204" pitchFamily="34" charset="0"/>
              </a:rPr>
              <a:t>Thêm lại quyền</a:t>
            </a:r>
            <a:endParaRPr 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7536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732-57B6-08CE-31F6-97F92AB78BC8}"/>
              </a:ext>
            </a:extLst>
          </p:cNvPr>
          <p:cNvSpPr>
            <a:spLocks noGrp="1"/>
          </p:cNvSpPr>
          <p:nvPr>
            <p:ph type="title"/>
          </p:nvPr>
        </p:nvSpPr>
        <p:spPr>
          <a:xfrm>
            <a:off x="803366" y="217078"/>
            <a:ext cx="10515600" cy="897618"/>
          </a:xfrm>
        </p:spPr>
        <p:txBody>
          <a:bodyPr>
            <a:normAutofit fontScale="90000"/>
          </a:bodyPr>
          <a:lstStyle/>
          <a:p>
            <a:pPr algn="ctr"/>
            <a:r>
              <a:rPr lang="vi-VN" b="1" dirty="0">
                <a:solidFill>
                  <a:srgbClr val="FF0000"/>
                </a:solidFill>
                <a:latin typeface="Arial" panose="020B0604020202020204" pitchFamily="34" charset="0"/>
                <a:cs typeface="Arial" panose="020B0604020202020204" pitchFamily="34" charset="0"/>
              </a:rPr>
              <a:t>Kiểm soát truy cập tùy quyền </a:t>
            </a:r>
            <a:r>
              <a:rPr lang="en-US" b="1" dirty="0">
                <a:solidFill>
                  <a:srgbClr val="FF0000"/>
                </a:solidFill>
                <a:latin typeface="Arial" panose="020B0604020202020204" pitchFamily="34" charset="0"/>
                <a:cs typeface="Arial" panose="020B0604020202020204" pitchFamily="34" charset="0"/>
              </a:rPr>
              <a:t/>
            </a:r>
            <a:br>
              <a:rPr lang="en-US" b="1" dirty="0">
                <a:solidFill>
                  <a:srgbClr val="FF0000"/>
                </a:solidFill>
                <a:latin typeface="Arial" panose="020B0604020202020204" pitchFamily="34" charset="0"/>
                <a:cs typeface="Arial" panose="020B0604020202020204" pitchFamily="34" charset="0"/>
              </a:rPr>
            </a:br>
            <a:r>
              <a:rPr lang="vi-VN" b="1" dirty="0">
                <a:solidFill>
                  <a:srgbClr val="FF0000"/>
                </a:solidFill>
                <a:latin typeface="Arial" panose="020B0604020202020204" pitchFamily="34" charset="0"/>
                <a:cs typeface="Arial" panose="020B0604020202020204" pitchFamily="34" charset="0"/>
              </a:rPr>
              <a:t>(Discretionary access control – DAC)</a:t>
            </a:r>
            <a:endParaRPr lang="en-US" b="1" dirty="0">
              <a:solidFill>
                <a:srgbClr val="FF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ED14DD6-40B3-8B56-D614-29FC144E4DAF}"/>
              </a:ext>
            </a:extLst>
          </p:cNvPr>
          <p:cNvSpPr>
            <a:spLocks noGrp="1"/>
          </p:cNvSpPr>
          <p:nvPr>
            <p:ph idx="1"/>
          </p:nvPr>
        </p:nvSpPr>
        <p:spPr>
          <a:xfrm>
            <a:off x="209006" y="1114696"/>
            <a:ext cx="11704320" cy="5617029"/>
          </a:xfrm>
        </p:spPr>
        <p:txBody>
          <a:bodyPr>
            <a:noAutofit/>
          </a:bodyPr>
          <a:lstStyle/>
          <a:p>
            <a:pPr algn="just">
              <a:lnSpc>
                <a:spcPct val="150000"/>
              </a:lnSpc>
              <a:spcBef>
                <a:spcPts val="300"/>
              </a:spcBef>
              <a:spcAft>
                <a:spcPts val="300"/>
              </a:spcAft>
              <a:buFont typeface="Wingdings" panose="05000000000000000000" pitchFamily="2" charset="2"/>
              <a:buChar char="v"/>
            </a:pPr>
            <a:r>
              <a:rPr lang="vi-VN" dirty="0">
                <a:effectLst/>
                <a:latin typeface="Arial" panose="020B0604020202020204" pitchFamily="34" charset="0"/>
                <a:ea typeface="Calibri" panose="020F0502020204030204" pitchFamily="34" charset="0"/>
                <a:cs typeface="Arial" panose="020B0604020202020204" pitchFamily="34" charset="0"/>
              </a:rPr>
              <a:t>	</a:t>
            </a:r>
            <a:r>
              <a:rPr lang="vi-VN" b="1" dirty="0">
                <a:effectLst/>
                <a:latin typeface="Arial" panose="020B0604020202020204" pitchFamily="34" charset="0"/>
                <a:ea typeface="Calibri" panose="020F0502020204030204" pitchFamily="34" charset="0"/>
                <a:cs typeface="Arial" panose="020B0604020202020204" pitchFamily="34" charset="0"/>
              </a:rPr>
              <a:t>Ưu điểm</a:t>
            </a:r>
          </a:p>
          <a:p>
            <a:pPr marL="0" indent="0" algn="just">
              <a:lnSpc>
                <a:spcPct val="150000"/>
              </a:lnSpc>
              <a:spcBef>
                <a:spcPts val="300"/>
              </a:spcBef>
              <a:spcAft>
                <a:spcPts val="300"/>
              </a:spcAft>
              <a:buNone/>
            </a:pPr>
            <a:r>
              <a:rPr lang="vi-VN" dirty="0">
                <a:effectLst/>
                <a:latin typeface="Arial" panose="020B0604020202020204" pitchFamily="34" charset="0"/>
                <a:ea typeface="Calibri" panose="020F0502020204030204" pitchFamily="34" charset="0"/>
                <a:cs typeface="Arial" panose="020B0604020202020204" pitchFamily="34" charset="0"/>
              </a:rPr>
              <a:t>-	Thân thiện với người dùng.</a:t>
            </a:r>
          </a:p>
          <a:p>
            <a:pPr marL="0" indent="0" algn="just">
              <a:lnSpc>
                <a:spcPct val="150000"/>
              </a:lnSpc>
              <a:spcBef>
                <a:spcPts val="300"/>
              </a:spcBef>
              <a:spcAft>
                <a:spcPts val="300"/>
              </a:spcAft>
              <a:buNone/>
            </a:pPr>
            <a:r>
              <a:rPr lang="vi-VN" dirty="0">
                <a:effectLst/>
                <a:latin typeface="Arial" panose="020B0604020202020204" pitchFamily="34" charset="0"/>
                <a:ea typeface="Calibri" panose="020F0502020204030204" pitchFamily="34" charset="0"/>
                <a:cs typeface="Arial" panose="020B0604020202020204" pitchFamily="34" charset="0"/>
              </a:rPr>
              <a:t>-	Chủ sở hữu đối với tài nguyên có thể linh hoạt thu hồi, cung cấp một phân quyền hạn của mình.</a:t>
            </a:r>
          </a:p>
          <a:p>
            <a:pPr marL="0" indent="0" algn="just">
              <a:lnSpc>
                <a:spcPct val="150000"/>
              </a:lnSpc>
              <a:spcBef>
                <a:spcPts val="300"/>
              </a:spcBef>
              <a:spcAft>
                <a:spcPts val="300"/>
              </a:spcAft>
              <a:buNone/>
            </a:pPr>
            <a:r>
              <a:rPr lang="vi-VN" dirty="0">
                <a:effectLst/>
                <a:latin typeface="Arial" panose="020B0604020202020204" pitchFamily="34" charset="0"/>
                <a:ea typeface="Calibri" panose="020F0502020204030204" pitchFamily="34" charset="0"/>
                <a:cs typeface="Arial" panose="020B0604020202020204" pitchFamily="34" charset="0"/>
              </a:rPr>
              <a:t>-	Đơn giản, dễ cài đặt.</a:t>
            </a:r>
          </a:p>
          <a:p>
            <a:pPr algn="just">
              <a:lnSpc>
                <a:spcPct val="150000"/>
              </a:lnSpc>
              <a:spcBef>
                <a:spcPts val="300"/>
              </a:spcBef>
              <a:spcAft>
                <a:spcPts val="300"/>
              </a:spcAft>
              <a:buFont typeface="Wingdings" panose="05000000000000000000" pitchFamily="2" charset="2"/>
              <a:buChar char="v"/>
            </a:pPr>
            <a:r>
              <a:rPr lang="vi-VN" dirty="0">
                <a:effectLst/>
                <a:latin typeface="Arial" panose="020B0604020202020204" pitchFamily="34" charset="0"/>
                <a:ea typeface="Calibri" panose="020F0502020204030204" pitchFamily="34" charset="0"/>
                <a:cs typeface="Arial" panose="020B0604020202020204" pitchFamily="34" charset="0"/>
              </a:rPr>
              <a:t>	</a:t>
            </a:r>
            <a:r>
              <a:rPr lang="vi-VN" b="1" dirty="0">
                <a:effectLst/>
                <a:latin typeface="Arial" panose="020B0604020202020204" pitchFamily="34" charset="0"/>
                <a:ea typeface="Calibri" panose="020F0502020204030204" pitchFamily="34" charset="0"/>
                <a:cs typeface="Arial" panose="020B0604020202020204" pitchFamily="34" charset="0"/>
              </a:rPr>
              <a:t>Nhược điểm</a:t>
            </a:r>
          </a:p>
          <a:p>
            <a:pPr algn="just">
              <a:lnSpc>
                <a:spcPct val="150000"/>
              </a:lnSpc>
              <a:spcBef>
                <a:spcPts val="300"/>
              </a:spcBef>
              <a:spcAft>
                <a:spcPts val="300"/>
              </a:spcAft>
              <a:buFontTx/>
              <a:buChar char="-"/>
            </a:pPr>
            <a:r>
              <a:rPr lang="vi-VN" dirty="0">
                <a:effectLst/>
                <a:latin typeface="Arial" panose="020B0604020202020204" pitchFamily="34" charset="0"/>
                <a:ea typeface="Calibri" panose="020F0502020204030204" pitchFamily="34" charset="0"/>
                <a:cs typeface="Arial" panose="020B0604020202020204" pitchFamily="34" charset="0"/>
              </a:rPr>
              <a:t>Khó quản lý</a:t>
            </a:r>
            <a:endParaRPr lang="vi-VN"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300"/>
              </a:spcBef>
              <a:spcAft>
                <a:spcPts val="300"/>
              </a:spcAft>
              <a:buFontTx/>
              <a:buChar char="-"/>
            </a:pPr>
            <a:r>
              <a:rPr lang="vi-VN" dirty="0">
                <a:effectLst/>
                <a:latin typeface="Arial" panose="020B0604020202020204" pitchFamily="34" charset="0"/>
                <a:ea typeface="Calibri" panose="020F0502020204030204" pitchFamily="34" charset="0"/>
                <a:cs typeface="Arial" panose="020B0604020202020204" pitchFamily="34" charset="0"/>
              </a:rPr>
              <a:t>Không đảm bảo được tính bí mật</a:t>
            </a:r>
          </a:p>
        </p:txBody>
      </p:sp>
    </p:spTree>
    <p:extLst>
      <p:ext uri="{BB962C8B-B14F-4D97-AF65-F5344CB8AC3E}">
        <p14:creationId xmlns:p14="http://schemas.microsoft.com/office/powerpoint/2010/main" val="150980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8F53950-5C34-4F45-7671-44B7A3DD40DA}"/>
              </a:ext>
            </a:extLst>
          </p:cNvPr>
          <p:cNvSpPr>
            <a:spLocks noGrp="1"/>
          </p:cNvSpPr>
          <p:nvPr>
            <p:ph type="title"/>
          </p:nvPr>
        </p:nvSpPr>
        <p:spPr>
          <a:xfrm>
            <a:off x="0" y="0"/>
            <a:ext cx="12192000" cy="1325563"/>
          </a:xfrm>
        </p:spPr>
        <p:txBody>
          <a:bodyPr/>
          <a:lstStyle/>
          <a:p>
            <a:pPr algn="ctr"/>
            <a:r>
              <a:rPr lang="vi-VN" b="1" dirty="0">
                <a:solidFill>
                  <a:srgbClr val="FF0000"/>
                </a:solidFill>
                <a:latin typeface="Arial" panose="020B0604020202020204" pitchFamily="34" charset="0"/>
                <a:cs typeface="Arial" panose="020B0604020202020204" pitchFamily="34" charset="0"/>
              </a:rPr>
              <a:t>KIỂM SOÁT TRUY CẬP BẮT BUỘC MAC</a:t>
            </a:r>
            <a:endParaRPr lang="en-US" b="1" dirty="0">
              <a:solidFill>
                <a:srgbClr val="FF0000"/>
              </a:solidFill>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71B42879-4BC9-35C4-CA78-F6E6556C2DC0}"/>
              </a:ext>
            </a:extLst>
          </p:cNvPr>
          <p:cNvSpPr>
            <a:spLocks noGrp="1"/>
          </p:cNvSpPr>
          <p:nvPr>
            <p:ph sz="half" idx="2"/>
          </p:nvPr>
        </p:nvSpPr>
        <p:spPr>
          <a:xfrm>
            <a:off x="5181600" y="1283721"/>
            <a:ext cx="7010400" cy="5574279"/>
          </a:xfrm>
        </p:spPr>
        <p:txBody>
          <a:bodyPr anchor="ctr">
            <a:noAutofit/>
          </a:bodyPr>
          <a:lstStyle/>
          <a:p>
            <a:pPr algn="just">
              <a:lnSpc>
                <a:spcPct val="150000"/>
              </a:lnSpc>
              <a:spcBef>
                <a:spcPts val="300"/>
              </a:spcBef>
              <a:spcAft>
                <a:spcPts val="300"/>
              </a:spcAft>
            </a:pPr>
            <a:r>
              <a:rPr lang="en-US" sz="1800" dirty="0" err="1">
                <a:effectLst/>
                <a:latin typeface="Arial" panose="020B0604020202020204" pitchFamily="34" charset="0"/>
                <a:ea typeface="Calibri" panose="020F0502020204030204" pitchFamily="34" charset="0"/>
                <a:cs typeface="Arial" panose="020B0604020202020204" pitchFamily="34" charset="0"/>
              </a:rPr>
              <a:t>Kiểm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soát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bắt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buộc</a:t>
            </a:r>
            <a:r>
              <a:rPr lang="en-US" sz="1800" dirty="0">
                <a:effectLst/>
                <a:latin typeface="Arial" panose="020B0604020202020204" pitchFamily="34" charset="0"/>
                <a:ea typeface="Calibri" panose="020F0502020204030204" pitchFamily="34" charset="0"/>
                <a:cs typeface="Arial" panose="020B0604020202020204" pitchFamily="34" charset="0"/>
              </a:rPr>
              <a:t> MAC (Mandatory Access Control - MAC)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phương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pháp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quản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lý</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tài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nguyên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trong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thống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máy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Phương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pháp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này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sử</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dụng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giới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hạn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của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tài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nguyên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cụ</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những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đặc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điểm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danh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chức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vụ</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hoặc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cấp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độ</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mật</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algn="just">
              <a:lnSpc>
                <a:spcPct val="150000"/>
              </a:lnSpc>
              <a:spcBef>
                <a:spcPts val="300"/>
              </a:spcBef>
              <a:spcAft>
                <a:spcPts val="300"/>
              </a:spcAft>
            </a:pPr>
            <a:r>
              <a:rPr lang="en-US" sz="1800" dirty="0">
                <a:effectLst/>
                <a:latin typeface="Arial" panose="020B0604020202020204" pitchFamily="34" charset="0"/>
                <a:ea typeface="Calibri" panose="020F0502020204030204" pitchFamily="34" charset="0"/>
                <a:cs typeface="Arial" panose="020B0604020202020204" pitchFamily="34" charset="0"/>
              </a:rPr>
              <a:t>Trong </a:t>
            </a:r>
            <a:r>
              <a:rPr lang="en-US" sz="1800" dirty="0" err="1">
                <a:effectLst/>
                <a:latin typeface="Arial" panose="020B0604020202020204" pitchFamily="34" charset="0"/>
                <a:ea typeface="Calibri" panose="020F0502020204030204" pitchFamily="34" charset="0"/>
                <a:cs typeface="Arial" panose="020B0604020202020204" pitchFamily="34" charset="0"/>
              </a:rPr>
              <a:t>kiểm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soát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bắt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buộc</a:t>
            </a:r>
            <a:r>
              <a:rPr lang="en-US" sz="1800" dirty="0">
                <a:effectLst/>
                <a:latin typeface="Arial" panose="020B0604020202020204" pitchFamily="34" charset="0"/>
                <a:ea typeface="Calibri" panose="020F0502020204030204" pitchFamily="34" charset="0"/>
                <a:cs typeface="Arial" panose="020B0604020202020204" pitchFamily="34" charset="0"/>
              </a:rPr>
              <a:t> MAC,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cơ</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đóng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vai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trọng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sách</a:t>
            </a:r>
            <a:r>
              <a:rPr lang="en-US" sz="1800" dirty="0">
                <a:effectLst/>
                <a:latin typeface="Arial" panose="020B0604020202020204" pitchFamily="34" charset="0"/>
                <a:ea typeface="Calibri" panose="020F0502020204030204" pitchFamily="34" charset="0"/>
                <a:cs typeface="Arial" panose="020B0604020202020204" pitchFamily="34" charset="0"/>
              </a:rPr>
              <a:t> an </a:t>
            </a:r>
            <a:r>
              <a:rPr lang="en-US" sz="1800" dirty="0" err="1">
                <a:effectLst/>
                <a:latin typeface="Arial" panose="020B0604020202020204" pitchFamily="34" charset="0"/>
                <a:ea typeface="Calibri" panose="020F0502020204030204" pitchFamily="34" charset="0"/>
                <a:cs typeface="Arial" panose="020B0604020202020204" pitchFamily="34" charset="0"/>
              </a:rPr>
              <a:t>ninh</a:t>
            </a:r>
            <a:r>
              <a:rPr lang="en-US" sz="1800" dirty="0">
                <a:effectLst/>
                <a:latin typeface="Arial" panose="020B0604020202020204" pitchFamily="34" charset="0"/>
                <a:ea typeface="Calibri" panose="020F0502020204030204" pitchFamily="34" charset="0"/>
                <a:cs typeface="Arial" panose="020B0604020202020204" pitchFamily="34" charset="0"/>
              </a:rPr>
              <a:t> (security policies)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thiết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quyết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định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của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tài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nguyên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trong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thống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sách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này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được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định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bằng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tắc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hướng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dẫn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hoặc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yêu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cầu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bảo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mật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từ</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tổ</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chức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hoặc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phủ</a:t>
            </a:r>
            <a:r>
              <a:rPr lang="en-US" sz="18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2" name="Picture 2" descr="Access control vulnerability - Lỗ hổng kiểm soát truy cập (phần 1)">
            <a:extLst>
              <a:ext uri="{FF2B5EF4-FFF2-40B4-BE49-F238E27FC236}">
                <a16:creationId xmlns:a16="http://schemas.microsoft.com/office/drawing/2014/main" id="{343107D3-5C0E-8A71-8C01-6694EF211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6" y="1980407"/>
            <a:ext cx="5486400" cy="37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70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2020</Words>
  <Application>Microsoft Office PowerPoint</Application>
  <PresentationFormat>Widescreen</PresentationFormat>
  <Paragraphs>163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Symbol</vt:lpstr>
      <vt:lpstr>Times New Roman</vt:lpstr>
      <vt:lpstr>Wingdings</vt:lpstr>
      <vt:lpstr>Office Theme</vt:lpstr>
      <vt:lpstr>TRƯỜNG ĐẠI HỌC TÀI NGUYÊN VÀ MÔI TRƯỜNG TPHCM KHOA HỆ THỐNG THÔNG TIN &amp; VIỄN THÁM</vt:lpstr>
      <vt:lpstr>Hệ thống kiểm soát ra vào (Access Control)</vt:lpstr>
      <vt:lpstr>Kiểm soát truy cập tùy quyền  (Discretionary access control – DAC)</vt:lpstr>
      <vt:lpstr>NGUYÊN LÝ HOẠT ĐỘNG CỦA DAC</vt:lpstr>
      <vt:lpstr>Kiểm soát truy cập tùy quyền – DAC</vt:lpstr>
      <vt:lpstr>Kiểm soát truy cập tùy quyền – DAC</vt:lpstr>
      <vt:lpstr>Kiểm soát truy cập tùy quyền – DAC</vt:lpstr>
      <vt:lpstr>Kiểm soát truy cập tùy quyền  (Discretionary access control – DAC)</vt:lpstr>
      <vt:lpstr>KIỂM SOÁT TRUY CẬP BẮT BUỘC MAC</vt:lpstr>
      <vt:lpstr>KIỂM SOÁT TRUY CẬP BẮT BUỘC MAC</vt:lpstr>
      <vt:lpstr>PowerPoint Presentation</vt:lpstr>
      <vt:lpstr>KIỂM SOÁT TRUY CẬP BẮT BUỘC MAC</vt:lpstr>
      <vt:lpstr>ƯU VÀ KHUYẾT ĐIỂM CỦA MAC </vt:lpstr>
      <vt:lpstr>KIỂM SOÁT TRUY CẬP BẮT BUỘC MAC</vt:lpstr>
      <vt:lpstr>KIỂM SOÁT TRUY CẬP BẮT BUỘC MAC</vt:lpstr>
      <vt:lpstr>PowerPoint Presentation</vt:lpstr>
      <vt:lpstr>PowerPoint Presentation</vt:lpstr>
      <vt:lpstr>SO SÁNH HỆ THỐNG DAC VÀ MAC</vt:lpstr>
      <vt:lpstr>SO SÁNH HỆ THỐNG DAC VÀ MAC</vt:lpstr>
      <vt:lpstr>KIỂM SOÁT TRUY CẬP DỰA TRÊN VAI TRÒ (RBAC) </vt:lpstr>
      <vt:lpstr>CÁC THÀNH PHẦN CHÍNH CỦA RBAC</vt:lpstr>
      <vt:lpstr>CÁC QUYỀN TRUY CẬP CỦA RBAC</vt:lpstr>
      <vt:lpstr>CÁC ƯU ĐIỂM CỦA RBAC </vt:lpstr>
      <vt:lpstr>CÁC NHƯỢC ĐIỂM CỦA RBAC </vt:lpstr>
      <vt:lpstr>KIỂM SOÁT TRUY CẬP DỰA TRÊN VAI TRÒ (RBAC) </vt:lpstr>
      <vt:lpstr>KIỂM SOÁT TRUY CẬP DỰA TRÊN VAI TRÒ (RBAC) </vt:lpstr>
      <vt:lpstr>KIỂM SOÁT TRUY CẬP DỰA TRÊN VAI TRÒ (RBAC) </vt:lpstr>
      <vt:lpstr>Link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TPHCM KHOA HỆ THỐNG THÔNG TIN &amp; VIỄN THÁM</dc:title>
  <dc:creator>ADMIN</dc:creator>
  <cp:lastModifiedBy>lenovo</cp:lastModifiedBy>
  <cp:revision>156</cp:revision>
  <dcterms:created xsi:type="dcterms:W3CDTF">2023-02-26T13:12:02Z</dcterms:created>
  <dcterms:modified xsi:type="dcterms:W3CDTF">2023-03-24T04:28:04Z</dcterms:modified>
</cp:coreProperties>
</file>