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7" r:id="rId2"/>
    <p:sldId id="256" r:id="rId3"/>
    <p:sldId id="258" r:id="rId4"/>
    <p:sldId id="295" r:id="rId5"/>
    <p:sldId id="312" r:id="rId6"/>
    <p:sldId id="311" r:id="rId7"/>
    <p:sldId id="313" r:id="rId8"/>
    <p:sldId id="318" r:id="rId9"/>
    <p:sldId id="315" r:id="rId10"/>
    <p:sldId id="319" r:id="rId11"/>
    <p:sldId id="316" r:id="rId12"/>
    <p:sldId id="29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F450C-25E7-8A5B-A484-18AEBD9DE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03474A-E001-9240-BF9C-926E01D7B5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8B885-A4F0-9B3D-27A6-5CF6261B1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E0304-5CBE-4164-B9F9-82BAFA93A1F6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8021F-5754-7E1F-9FF2-C5D6CE85A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535FE-458F-86D9-38F6-998586A98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D6E8-62D0-4050-BBA8-86AF696D7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707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D232B-97AD-0211-A09A-808BC0E3A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B6A008-635C-B52B-A2E4-B07884421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BA565-B792-2F8D-E6FF-9B3ECAF94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E0304-5CBE-4164-B9F9-82BAFA93A1F6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8425E-1577-6753-626F-E087B5A5D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54F4F-E857-A877-0B59-6811E2C51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D6E8-62D0-4050-BBA8-86AF696D7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18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747769-39FC-BC1A-3951-15CDD91D2E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07F5EE-402E-8022-2517-8246B5B87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C37AC-05BC-D02A-73B2-B0E483F3E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E0304-5CBE-4164-B9F9-82BAFA93A1F6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7C8C3-3908-486B-EC9D-334C76BD1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46A68-991F-FC18-6451-A4A934ADD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D6E8-62D0-4050-BBA8-86AF696D7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0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CEE76-3624-98D2-0C5B-B70C332C1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B6195-21AC-CD8D-83C8-0E42DA3A8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E8230-8F2D-EFC9-0888-083742B5F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E0304-5CBE-4164-B9F9-82BAFA93A1F6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ACDA2-65A1-5E22-A72A-327324495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22962-9685-C1E9-9F37-C0C8C6DD4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D6E8-62D0-4050-BBA8-86AF696D7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88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73FC-E0AB-C4D2-9401-E9CDBCEC7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FCCDF-B116-FE15-6E96-335CD2324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4DB00-C1C4-41C9-8B3C-E0EA848B9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E0304-5CBE-4164-B9F9-82BAFA93A1F6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B39A8-9B76-C481-FCA9-8F85C0292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C72A7-FE47-86AD-E20E-98E575C74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D6E8-62D0-4050-BBA8-86AF696D7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983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8B936-B62C-5443-8987-6730E478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E74EC-F0F9-DE5A-0D6A-7705061E1F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2BF77-4EEB-97FE-4908-BBCBBAF9B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AB18D1-8474-1934-F413-5358E695C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E0304-5CBE-4164-B9F9-82BAFA93A1F6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E748FC-361B-FEA1-65A3-4F3F262DE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3D759-AD19-9B21-2784-A879005EB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D6E8-62D0-4050-BBA8-86AF696D7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20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B7E7A-9205-4DFF-8AEB-65E5745B7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D481C-4BDE-C18E-E846-5D74B20D2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C11EE2-78B8-565E-6439-33CC45DD8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F348EA-D235-4B72-700B-7014537D5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8BECA2-0BDA-A9DB-8AF9-2F0DB5798B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DB0A9B-43D1-876E-0BFC-A375CA20B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E0304-5CBE-4164-B9F9-82BAFA93A1F6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495F88-8A7D-B350-6F10-C0DB7ACA7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A70230-15E5-E533-9F82-08771B534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D6E8-62D0-4050-BBA8-86AF696D7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4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E02D1-F057-9A3D-D895-8564A02F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84260E-1101-7EC1-F8B9-711B317E8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E0304-5CBE-4164-B9F9-82BAFA93A1F6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552C73-D1BF-4868-6DCF-74E4D8A76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E5031E-1839-AD2C-B12A-98C2AE03F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D6E8-62D0-4050-BBA8-86AF696D7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86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E4B61D-D21B-F838-92F8-F7C64E496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E0304-5CBE-4164-B9F9-82BAFA93A1F6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9D481C-E12D-5FBD-64B3-A61FAFFD5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2E1CCD-92D2-B0D3-6A73-E334D3BF0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D6E8-62D0-4050-BBA8-86AF696D7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23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A5784-0FF9-2A82-6CEC-43298027F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132B3-E4C1-9305-E215-25F9F83F8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F8BE3-74E7-F2E4-5F2A-BF961E5CF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40373-CB8D-3C38-5DEB-7B750ECB2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E0304-5CBE-4164-B9F9-82BAFA93A1F6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2DBC3A-7E0C-E6F2-1643-1DEF82AD2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16272-30A3-B35D-1B67-1EC29FA4E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D6E8-62D0-4050-BBA8-86AF696D7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35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E0FED-D7EC-31CE-788D-5E04AA592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259BB9-66E3-6D04-E558-5BB077B365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3F92CF-4FD2-D52C-3855-88FB050E3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93A6E7-B82D-AB09-6E8B-BDC7C8689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E0304-5CBE-4164-B9F9-82BAFA93A1F6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9BF865-500C-793E-571F-B2CF27669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16C178-486C-B4A6-37A1-8B36CD6CD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D6E8-62D0-4050-BBA8-86AF696D7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09619B-2744-2D55-A8CD-38DF5FF5B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9BC72-5DC1-2285-34DB-A855AA9F5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7F004-C390-F87E-7DD2-B2C296FD10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E0304-5CBE-4164-B9F9-82BAFA93A1F6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401F2-F315-54A3-B94E-87995E5532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912F4-3276-6C5A-4706-E2A64AF9D0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2D6E8-62D0-4050-BBA8-86AF696D7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31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1817" y="483179"/>
            <a:ext cx="11092339" cy="879564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TRƯỜNG ĐẠI HỌC TÀI NGUYÊN VÀ MÔI TRƯỜNG TPHCM</a:t>
            </a:r>
            <a:b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KHOA HỆ THỐNG THÔNG TIN &amp; VIỄN THÁM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749417"/>
            <a:ext cx="12192000" cy="1040677"/>
          </a:xfrm>
        </p:spPr>
        <p:txBody>
          <a:bodyPr anchor="ctr"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ĐỀ TÀI: 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GIAO THỨC CHỨNG THỰC THÔNG ĐIỆP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" y="96505"/>
            <a:ext cx="1027611" cy="1027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35814" y="3176768"/>
            <a:ext cx="5711571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GVHD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ThS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vi-VN" sz="3000" dirty="0">
                <a:latin typeface="Arial" panose="020B0604020202020204" pitchFamily="34" charset="0"/>
                <a:cs typeface="Arial" panose="020B0604020202020204" pitchFamily="34" charset="0"/>
              </a:rPr>
              <a:t>Phạm Trọng </a:t>
            </a:r>
            <a:r>
              <a:rPr lang="vi-VN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Huynh</a:t>
            </a:r>
            <a:endParaRPr lang="en-US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: 08_ĐH_TTMT</a:t>
            </a:r>
          </a:p>
          <a:p>
            <a:pPr algn="just">
              <a:lnSpc>
                <a:spcPct val="150000"/>
              </a:lnSpc>
            </a:pP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SVTH: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Trần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Thanh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Khang</a:t>
            </a:r>
            <a:endParaRPr lang="en-US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 descr="What Is a Message Authentication Code (MAC)? - Hashed Out by The SSL Store™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70" y="2647562"/>
            <a:ext cx="5961644" cy="3970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780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FE99AD4-092E-5E61-984A-F35D19209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927" y="214608"/>
            <a:ext cx="11521439" cy="1004594"/>
          </a:xfrm>
        </p:spPr>
        <p:txBody>
          <a:bodyPr>
            <a:normAutofit/>
          </a:bodyPr>
          <a:lstStyle/>
          <a:p>
            <a:pPr algn="ctr"/>
            <a:r>
              <a:rPr lang="vi-V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HMAC</a:t>
            </a:r>
            <a:r>
              <a:rPr lang="vi-V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34" y="1625395"/>
            <a:ext cx="11207932" cy="393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46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FE99AD4-092E-5E61-984A-F35D19209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490" y="204989"/>
            <a:ext cx="11489459" cy="866165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 QUẢ</a:t>
            </a:r>
            <a:endParaRPr lang="vi-VN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90" y="1745412"/>
            <a:ext cx="11532645" cy="321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2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5098" y="853440"/>
            <a:ext cx="11329852" cy="53235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TRÂN TRỌNG CẢM ƠN THẦY VÀ CÁC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BẠN ĐÃ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LẮNG NGHE!!!</a:t>
            </a:r>
          </a:p>
        </p:txBody>
      </p:sp>
    </p:spTree>
    <p:extLst>
      <p:ext uri="{BB962C8B-B14F-4D97-AF65-F5344CB8AC3E}">
        <p14:creationId xmlns:p14="http://schemas.microsoft.com/office/powerpoint/2010/main" val="170990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60462F-8A03-C432-F607-63C3B3315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sz="4400" b="1" dirty="0" smtClean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KHÁI NIỆM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6564085" y="1834334"/>
            <a:ext cx="5181600" cy="4351338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200000"/>
              </a:lnSpc>
              <a:buNone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hứng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điệp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thủ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tục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điệp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gốc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rõ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hay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2321513"/>
            <a:ext cx="5921829" cy="244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62732-57B6-08CE-31F6-97F92AB78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0624"/>
            <a:ext cx="12192000" cy="810532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VAI TRÒ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14DD6-40B3-8B56-D614-29FC144E4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307512"/>
            <a:ext cx="11051178" cy="4962659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gốc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điệp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Thuyết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phục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điệp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chưa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lnSpc>
                <a:spcPct val="20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trọng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vẹn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điệp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vi-VN" sz="19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15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D1A85-0912-E27A-7C0E-B60FAFF01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5366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PHƯƠNG PHÁP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0FF710-7CAA-8FF1-C12C-0C11F089D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6389" y="1619794"/>
            <a:ext cx="11434354" cy="4955177"/>
          </a:xfrm>
        </p:spPr>
        <p:txBody>
          <a:bodyPr>
            <a:noAutofit/>
          </a:bodyPr>
          <a:lstStyle/>
          <a:p>
            <a:pPr marL="0" indent="0" algn="just">
              <a:lnSpc>
                <a:spcPct val="2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1.Mã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điệp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mật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mật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điệp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rõ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lnSpc>
                <a:spcPct val="2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2.Hàm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băm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(Hash)</a:t>
            </a:r>
          </a:p>
          <a:p>
            <a:pPr marL="0" indent="0" algn="just">
              <a:lnSpc>
                <a:spcPct val="2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điệp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(MAC- Message Authentication Code)</a:t>
            </a:r>
          </a:p>
          <a:p>
            <a:pPr marL="0" indent="0"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dirty="0"/>
          </a:p>
          <a:p>
            <a:pPr marL="0" indent="0"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vi-VN" sz="2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89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8F53950-5C34-4F45-7671-44B7A3DD4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071789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MÃ CHỨNG THỰC THÔNG ĐIỆP (MAC)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1B42879-4BC9-35C4-CA78-F6E6556C2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44937" y="1663337"/>
            <a:ext cx="5007428" cy="4798423"/>
          </a:xfrm>
        </p:spPr>
        <p:txBody>
          <a:bodyPr anchor="ctr">
            <a:normAutofit fontScale="92500"/>
          </a:bodyPr>
          <a:lstStyle/>
          <a:p>
            <a:pPr marL="0" indent="0" algn="just">
              <a:lnSpc>
                <a:spcPct val="200000"/>
              </a:lnSpc>
              <a:buNone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thước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nhỏ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điệp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buNone/>
            </a:pPr>
            <a:endParaRPr lang="vi-VN" dirty="0"/>
          </a:p>
        </p:txBody>
      </p:sp>
      <p:pic>
        <p:nvPicPr>
          <p:cNvPr id="6" name="Content Placeholder 5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8" y="1741713"/>
            <a:ext cx="6766560" cy="464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42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8F53950-5C34-4F45-7671-44B7A3DD4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417"/>
            <a:ext cx="10515600" cy="1054372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CƠ CHẾ CỦA MAC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200" y="1558835"/>
            <a:ext cx="10515600" cy="4798422"/>
          </a:xfrm>
        </p:spPr>
        <p:txBody>
          <a:bodyPr>
            <a:normAutofit lnSpcReduction="10000"/>
          </a:bodyPr>
          <a:lstStyle/>
          <a:p>
            <a:pPr marL="514350" indent="-514350" algn="just">
              <a:lnSpc>
                <a:spcPct val="210000"/>
              </a:lnSpc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Nested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Message Authentication Code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514350" indent="-514350" algn="just">
              <a:lnSpc>
                <a:spcPct val="210000"/>
              </a:lnSpc>
              <a:buFont typeface="Arial" panose="020B0604020202020204" pitchFamily="34" charset="0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Keyed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Hash Function as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MACs</a:t>
            </a:r>
          </a:p>
          <a:p>
            <a:pPr marL="514350" indent="-514350" algn="just">
              <a:lnSpc>
                <a:spcPct val="210000"/>
              </a:lnSpc>
              <a:buFont typeface="Arial" panose="020B0604020202020204" pitchFamily="34" charset="0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MAC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(HMAC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514350" indent="-514350" algn="just">
              <a:lnSpc>
                <a:spcPct val="210000"/>
              </a:lnSpc>
              <a:buFont typeface="Arial" panose="020B0604020202020204" pitchFamily="34" charset="0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MAC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(CMAC - Cipher-Based Message Authentication Code 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79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F3DE03-A582-50F4-B1AF-4809437A1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2686" y="1690688"/>
            <a:ext cx="5094514" cy="4351338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2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ã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(MAC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r>
              <a:rPr lang="vi-V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FE99AD4-092E-5E61-984A-F35D19209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2749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 DỰA VÀO HÀM BĂM (HMAC)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72" y="1880803"/>
            <a:ext cx="6357259" cy="397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44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FE99AD4-092E-5E61-984A-F35D19209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185900"/>
            <a:ext cx="11895910" cy="1068708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 DỰA VÀO MÃ HÓA KHỐI (CMAC)</a:t>
            </a:r>
            <a:r>
              <a:rPr lang="vi-V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863579" y="1529532"/>
            <a:ext cx="6058456" cy="4940937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220000"/>
              </a:lnSpc>
              <a:buFontTx/>
              <a:buChar char="-"/>
            </a:pP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.</a:t>
            </a:r>
          </a:p>
          <a:p>
            <a:pPr algn="just">
              <a:lnSpc>
                <a:spcPct val="220000"/>
              </a:lnSpc>
              <a:buFontTx/>
              <a:buChar char="-"/>
            </a:pP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.</a:t>
            </a:r>
          </a:p>
          <a:p>
            <a:pPr algn="just">
              <a:lnSpc>
                <a:spcPct val="220000"/>
              </a:lnSpc>
              <a:buFontTx/>
              <a:buChar char="-"/>
            </a:pP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AES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128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/>
              <a:t> </a:t>
            </a:r>
            <a:r>
              <a:rPr lang="en-US" dirty="0" smtClean="0"/>
              <a:t>K= 128 bit, 192 bit </a:t>
            </a:r>
            <a:r>
              <a:rPr lang="en-US" dirty="0" err="1" smtClean="0"/>
              <a:t>hoặc</a:t>
            </a:r>
            <a:r>
              <a:rPr lang="en-US" dirty="0" smtClean="0"/>
              <a:t> 256 bit.</a:t>
            </a:r>
          </a:p>
          <a:p>
            <a:pPr algn="just">
              <a:lnSpc>
                <a:spcPct val="220000"/>
              </a:lnSpc>
              <a:buFontTx/>
              <a:buChar char="-"/>
            </a:pP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triples DES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64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K = 112 bit </a:t>
            </a:r>
            <a:r>
              <a:rPr lang="en-US" dirty="0" err="1" smtClean="0"/>
              <a:t>hoặc</a:t>
            </a:r>
            <a:r>
              <a:rPr lang="en-US" dirty="0" smtClean="0"/>
              <a:t> 168 bit.</a:t>
            </a:r>
            <a:endParaRPr lang="en-US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1346249"/>
            <a:ext cx="5680698" cy="3289772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4636021"/>
            <a:ext cx="5680698" cy="198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5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FE99AD4-092E-5E61-984A-F35D19209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909" y="265163"/>
            <a:ext cx="11303725" cy="76245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ƯU ĐIỂM &amp; NHƯỢC ĐIỂM CỦA MAC</a:t>
            </a:r>
            <a:r>
              <a:rPr lang="vi-V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26720" y="1367246"/>
            <a:ext cx="11382104" cy="5138057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1.Ưu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200000"/>
              </a:lnSpc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vẹn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200000"/>
              </a:lnSpc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điệp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2.Nhược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200000"/>
              </a:lnSpc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MAC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phụ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mẫu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tin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gửi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200000"/>
              </a:lnSpc>
              <a:buFontTx/>
              <a:buChar char="-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MAC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phổ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chia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sẻ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Tx/>
              <a:buChar char="-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77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428</Words>
  <Application>Microsoft Office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TRƯỜNG ĐẠI HỌC TÀI NGUYÊN VÀ MÔI TRƯỜNG TPHCM KHOA HỆ THỐNG THÔNG TIN &amp; VIỄN THÁM</vt:lpstr>
      <vt:lpstr>KHÁI NIỆM</vt:lpstr>
      <vt:lpstr>VAI TRÒ</vt:lpstr>
      <vt:lpstr>CÁC PHƯƠNG PHÁP</vt:lpstr>
      <vt:lpstr>MÃ CHỨNG THỰC THÔNG ĐIỆP (MAC)</vt:lpstr>
      <vt:lpstr>CÁC CƠ CHẾ CỦA MAC</vt:lpstr>
      <vt:lpstr>MAC DỰA VÀO HÀM BĂM (HMAC)</vt:lpstr>
      <vt:lpstr>MAC DỰA VÀO MÃ HÓA KHỐI (CMAC) </vt:lpstr>
      <vt:lpstr>ƯU ĐIỂM &amp; NHƯỢC ĐIỂM CỦA MAC </vt:lpstr>
      <vt:lpstr>DEMO HMAC </vt:lpstr>
      <vt:lpstr>KẾT QUẢ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ĐẠI HỌC TÀI NGUYÊN VÀ MÔI TRƯỜNG TPHCM KHOA HỆ THỐNG THÔNG TIN &amp; VIỄN THÁM</dc:title>
  <dc:creator>ADMIN</dc:creator>
  <cp:lastModifiedBy>lenovo</cp:lastModifiedBy>
  <cp:revision>92</cp:revision>
  <dcterms:created xsi:type="dcterms:W3CDTF">2023-02-26T13:12:02Z</dcterms:created>
  <dcterms:modified xsi:type="dcterms:W3CDTF">2023-03-16T15:44:11Z</dcterms:modified>
</cp:coreProperties>
</file>