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65" r:id="rId6"/>
    <p:sldId id="267" r:id="rId7"/>
    <p:sldId id="266" r:id="rId8"/>
    <p:sldId id="259" r:id="rId9"/>
    <p:sldId id="260" r:id="rId10"/>
    <p:sldId id="273" r:id="rId11"/>
    <p:sldId id="274" r:id="rId12"/>
    <p:sldId id="268" r:id="rId13"/>
    <p:sldId id="269" r:id="rId14"/>
    <p:sldId id="275" r:id="rId15"/>
    <p:sldId id="270" r:id="rId16"/>
    <p:sldId id="276" r:id="rId17"/>
    <p:sldId id="271" r:id="rId18"/>
    <p:sldId id="277" r:id="rId19"/>
    <p:sldId id="272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6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CFB3C-8F63-E94C-B414-96513A6A1883}" type="datetimeFigureOut">
              <a:rPr lang="en-VN" smtClean="0"/>
              <a:t>22/05/2024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3FAF3-8EFE-3B41-BB63-72570338F4F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136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EDF8-FC5F-894E-8920-96B63B63922F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CF-D961-154E-9408-556A14029366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C5AC-CCFC-1549-81BB-894672B9356D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A9A1-0BC6-D744-9EE7-155B3B61C045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52BB-6095-BD4A-ADE9-1488039DF6B4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F589-C880-2D47-A3E8-0E0AF28ACDF1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C75F-9B01-7B4C-9B25-C6C60DD7D070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13B-D83F-B949-9FC6-0521341495BF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755-2435-3346-B55B-96BDFCAECC4D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0BD9-4B57-2541-8080-7ED942F9E33D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B75E-BBDF-B347-82DD-22471A661CF4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D5E2-04B0-8F4B-AD57-AEBA3EB4D79D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FF61-FE16-9C48-BA37-975F5EC24444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B1B-C2EA-CE4A-9402-F5FDD8F38478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9FF4-6BC9-2241-88DD-8B8C8CC56C2D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CF5A-2A6E-BD43-8A1A-0525BB1578CE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9843-B50B-AE4C-B175-7A9D7EDE622B}" type="datetime1">
              <a:rPr lang="en-US" smtClean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attributes.asp" TargetMode="External"/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dom_obj_style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1/folders/1FexI9VCtXANjsDoAZEb8h7nZ5TRbPOx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ask/animate-ball" TargetMode="External"/><Relationship Id="rId2" Type="http://schemas.openxmlformats.org/officeDocument/2006/relationships/hyperlink" Target="https://www.w3schools.com/js/tryit.asp?filename=tryjs_dom_animate_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script.info/article/js-animation/mov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Tracy4work/pen/BaqGgqm?editors=100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s13kgames.com/games/triangle-back-to-home/index.html" TargetMode="External"/><Relationship Id="rId2" Type="http://schemas.openxmlformats.org/officeDocument/2006/relationships/hyperlink" Target="https://github.com/proyecto26/awesome-jsgam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js13kgames.com/games/racer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BFBF-051A-0141-92C9-E6DDF981A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WEB PROGRAMMING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AFFB-AFCE-5644-83F4-5D11C0278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VN" dirty="0"/>
              <a:t>Javascript</a:t>
            </a:r>
          </a:p>
          <a:p>
            <a:endParaRPr lang="en-VN" dirty="0"/>
          </a:p>
          <a:p>
            <a:r>
              <a:rPr lang="en-VN" dirty="0"/>
              <a:t>GREENWICH UNIVERSITY</a:t>
            </a:r>
          </a:p>
          <a:p>
            <a:r>
              <a:rPr lang="en-VN" dirty="0"/>
              <a:t>Author: Sang Do</a:t>
            </a:r>
          </a:p>
        </p:txBody>
      </p:sp>
    </p:spTree>
    <p:extLst>
      <p:ext uri="{BB962C8B-B14F-4D97-AF65-F5344CB8AC3E}">
        <p14:creationId xmlns:p14="http://schemas.microsoft.com/office/powerpoint/2010/main" val="324705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4042-D6A7-C044-BC9A-AA05049B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42" y="2200506"/>
            <a:ext cx="5093978" cy="437871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VN" sz="2800" dirty="0"/>
              <a:t>to execute a block if a condition is </a:t>
            </a:r>
            <a:r>
              <a:rPr lang="en-VN" sz="2800" b="1" dirty="0"/>
              <a:t>true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0070C0"/>
                </a:solidFill>
                <a:effectLst/>
                <a:latin typeface="Courier" pitchFamily="2" charset="0"/>
              </a:rPr>
              <a:t>if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itchFamily="2" charset="0"/>
              </a:rPr>
              <a:t> (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urier" pitchFamily="2" charset="0"/>
              </a:rPr>
              <a:t>condition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itchFamily="2" charset="0"/>
              </a:rPr>
              <a:t>) {</a:t>
            </a:r>
            <a:br>
              <a:rPr lang="en-US" sz="2800" dirty="0">
                <a:latin typeface="Courier" pitchFamily="2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" pitchFamily="2" charset="0"/>
              </a:rPr>
              <a:t>  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" pitchFamily="2" charset="0"/>
              </a:rPr>
              <a:t>//</a:t>
            </a:r>
            <a:r>
              <a:rPr lang="en-US" sz="2800" b="0" i="1" dirty="0">
                <a:solidFill>
                  <a:srgbClr val="008000"/>
                </a:solidFill>
                <a:effectLst/>
                <a:latin typeface="Courier" pitchFamily="2" charset="0"/>
              </a:rPr>
              <a:t>  block of code to be executed if the condition is TRUE</a:t>
            </a:r>
            <a:br>
              <a:rPr lang="en-US" sz="2800" b="0" i="1" dirty="0">
                <a:solidFill>
                  <a:srgbClr val="008000"/>
                </a:solidFill>
                <a:effectLst/>
                <a:latin typeface="Courier" pitchFamily="2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" pitchFamily="2" charset="0"/>
              </a:rPr>
              <a:t>} 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Courier" pitchFamily="2" charset="0"/>
              </a:rPr>
              <a:t>else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Courier" pitchFamily="2" charset="0"/>
              </a:rPr>
              <a:t>//condition is FALSE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VN" sz="2800" b="1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5B89B-24A5-C946-8987-F650C1B1E850}"/>
              </a:ext>
            </a:extLst>
          </p:cNvPr>
          <p:cNvSpPr txBox="1"/>
          <p:nvPr/>
        </p:nvSpPr>
        <p:spPr>
          <a:xfrm>
            <a:off x="5664820" y="2620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346FFD-EFC5-2640-8E3E-600D30186BC9}"/>
              </a:ext>
            </a:extLst>
          </p:cNvPr>
          <p:cNvSpPr txBox="1">
            <a:spLocks/>
          </p:cNvSpPr>
          <p:nvPr/>
        </p:nvSpPr>
        <p:spPr>
          <a:xfrm>
            <a:off x="7048768" y="2200505"/>
            <a:ext cx="5093978" cy="3921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VN" sz="2800" dirty="0"/>
              <a:t>Example:</a:t>
            </a:r>
            <a:endParaRPr lang="en-VN" sz="2800" b="1" dirty="0"/>
          </a:p>
          <a:p>
            <a:pPr marL="0" indent="0">
              <a:buFont typeface="Wingdings 3" charset="2"/>
              <a:buNone/>
            </a:pPr>
            <a:r>
              <a:rPr lang="en-US" sz="2800" dirty="0">
                <a:solidFill>
                  <a:srgbClr val="0000CD"/>
                </a:solidFill>
                <a:latin typeface="Courier" pitchFamily="2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 (</a:t>
            </a:r>
            <a:r>
              <a:rPr lang="en-US" sz="2800" i="1" dirty="0" err="1">
                <a:solidFill>
                  <a:srgbClr val="000000"/>
                </a:solidFill>
                <a:latin typeface="Courier" pitchFamily="2" charset="0"/>
              </a:rPr>
              <a:t>my_age</a:t>
            </a:r>
            <a:r>
              <a:rPr lang="en-US" sz="2800" i="1" dirty="0">
                <a:solidFill>
                  <a:srgbClr val="000000"/>
                </a:solidFill>
                <a:latin typeface="Courier" pitchFamily="2" charset="0"/>
              </a:rPr>
              <a:t> &gt; 18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) {</a:t>
            </a:r>
            <a:br>
              <a:rPr lang="en-US" sz="2800" dirty="0">
                <a:latin typeface="Courier" pitchFamily="2" charset="0"/>
              </a:rPr>
            </a:b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  print(‘I can drink beer’);</a:t>
            </a:r>
            <a:br>
              <a:rPr lang="en-US" sz="2800" i="1" dirty="0">
                <a:solidFill>
                  <a:srgbClr val="008000"/>
                </a:solidFill>
                <a:latin typeface="Courier" pitchFamily="2" charset="0"/>
              </a:rPr>
            </a:b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sz="2800" dirty="0">
                <a:solidFill>
                  <a:srgbClr val="0070C0"/>
                </a:solidFill>
                <a:latin typeface="Courier" pitchFamily="2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print(‘I cannot drink alcohol’);</a:t>
            </a:r>
          </a:p>
          <a:p>
            <a:pPr marL="0" indent="0">
              <a:buFont typeface="Wingdings 3" charset="2"/>
              <a:buNone/>
            </a:pPr>
            <a:r>
              <a:rPr lang="en-US" sz="2800" b="1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VN" sz="28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3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Conditional statement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5B89B-24A5-C946-8987-F650C1B1E850}"/>
              </a:ext>
            </a:extLst>
          </p:cNvPr>
          <p:cNvSpPr txBox="1"/>
          <p:nvPr/>
        </p:nvSpPr>
        <p:spPr>
          <a:xfrm>
            <a:off x="5664820" y="2620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8" name="AutoShape 2" descr="JavaScript if...else Statement By Examples">
            <a:extLst>
              <a:ext uri="{FF2B5EF4-FFF2-40B4-BE49-F238E27FC236}">
                <a16:creationId xmlns:a16="http://schemas.microsoft.com/office/drawing/2014/main" id="{185688BA-81AC-4944-9E76-3D8F4560AD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9" name="AutoShape 4" descr="JavaScript if...else Statement By Examples">
            <a:extLst>
              <a:ext uri="{FF2B5EF4-FFF2-40B4-BE49-F238E27FC236}">
                <a16:creationId xmlns:a16="http://schemas.microsoft.com/office/drawing/2014/main" id="{81087A68-12D2-AD41-B548-EACE5445EC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5434" y="388434"/>
            <a:ext cx="3345366" cy="334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B91C26-B6A2-BA4F-83A1-56EE785D5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26" y="2017100"/>
            <a:ext cx="3345366" cy="4452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9D5C13-3E5B-AB4B-BB7A-2C0C521D3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93" y="1841856"/>
            <a:ext cx="3262702" cy="46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9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Conditional statement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5B89B-24A5-C946-8987-F650C1B1E850}"/>
              </a:ext>
            </a:extLst>
          </p:cNvPr>
          <p:cNvSpPr txBox="1"/>
          <p:nvPr/>
        </p:nvSpPr>
        <p:spPr>
          <a:xfrm>
            <a:off x="5664820" y="2620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346FFD-EFC5-2640-8E3E-600D30186BC9}"/>
              </a:ext>
            </a:extLst>
          </p:cNvPr>
          <p:cNvSpPr txBox="1">
            <a:spLocks/>
          </p:cNvSpPr>
          <p:nvPr/>
        </p:nvSpPr>
        <p:spPr>
          <a:xfrm>
            <a:off x="2592925" y="2200505"/>
            <a:ext cx="9549821" cy="43787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VN" sz="2800" dirty="0"/>
              <a:t>Unlimited different conditions:</a:t>
            </a:r>
            <a:endParaRPr lang="en-VN" sz="2800" b="1" dirty="0"/>
          </a:p>
          <a:p>
            <a:pPr marL="0" indent="0">
              <a:buFont typeface="Wingdings 3" charset="2"/>
              <a:buNone/>
            </a:pPr>
            <a:r>
              <a:rPr lang="en-US" sz="2800" dirty="0">
                <a:solidFill>
                  <a:srgbClr val="0070C0"/>
                </a:solidFill>
                <a:latin typeface="Courier" pitchFamily="2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 (</a:t>
            </a:r>
            <a:r>
              <a:rPr lang="en-US" sz="2800" i="1" dirty="0" err="1">
                <a:solidFill>
                  <a:srgbClr val="000000"/>
                </a:solidFill>
                <a:latin typeface="Courier" pitchFamily="2" charset="0"/>
              </a:rPr>
              <a:t>the_current_temperature</a:t>
            </a:r>
            <a:r>
              <a:rPr lang="en-US" sz="2800" i="1" dirty="0">
                <a:solidFill>
                  <a:srgbClr val="000000"/>
                </a:solidFill>
                <a:latin typeface="Courier" pitchFamily="2" charset="0"/>
              </a:rPr>
              <a:t> &gt; 37 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) {</a:t>
            </a:r>
            <a:br>
              <a:rPr lang="en-US" sz="2800" dirty="0">
                <a:latin typeface="Courier" pitchFamily="2" charset="0"/>
              </a:rPr>
            </a:b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  print(‘It is too hot’);</a:t>
            </a:r>
            <a:br>
              <a:rPr lang="en-US" sz="2800" i="1" dirty="0">
                <a:solidFill>
                  <a:srgbClr val="008000"/>
                </a:solidFill>
                <a:latin typeface="Courier" pitchFamily="2" charset="0"/>
              </a:rPr>
            </a:b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sz="2800" dirty="0">
                <a:solidFill>
                  <a:srgbClr val="0070C0"/>
                </a:solidFill>
                <a:latin typeface="Courier" pitchFamily="2" charset="0"/>
              </a:rPr>
              <a:t>else if 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i="1" dirty="0" err="1">
                <a:solidFill>
                  <a:srgbClr val="000000"/>
                </a:solidFill>
                <a:latin typeface="Courier" pitchFamily="2" charset="0"/>
              </a:rPr>
              <a:t>the_current_temperature</a:t>
            </a:r>
            <a:r>
              <a:rPr lang="en-US" sz="2800" i="1" dirty="0">
                <a:solidFill>
                  <a:srgbClr val="000000"/>
                </a:solidFill>
                <a:latin typeface="Courier" pitchFamily="2" charset="0"/>
              </a:rPr>
              <a:t> &gt; 18</a:t>
            </a:r>
            <a:r>
              <a:rPr lang="en-US" sz="2800" dirty="0">
                <a:solidFill>
                  <a:srgbClr val="0070C0"/>
                </a:solidFill>
                <a:latin typeface="Courier" pitchFamily="2" charset="0"/>
              </a:rPr>
              <a:t> )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print(‘It is cool’);</a:t>
            </a:r>
          </a:p>
          <a:p>
            <a:pPr marL="0" indent="0">
              <a:buFont typeface="Wingdings 3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sz="2800" dirty="0">
                <a:solidFill>
                  <a:srgbClr val="0070C0"/>
                </a:solidFill>
                <a:latin typeface="Courier" pitchFamily="2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	print(’It is too cold’)</a:t>
            </a:r>
          </a:p>
          <a:p>
            <a:pPr marL="0" indent="0">
              <a:buFont typeface="Wingdings 3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VN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4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4042-D6A7-C044-BC9A-AA05049B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898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VN" sz="2800" dirty="0"/>
              <a:t>Do the same stask over and over again</a:t>
            </a:r>
          </a:p>
          <a:p>
            <a:pPr marL="0" indent="0">
              <a:buNone/>
            </a:pPr>
            <a:r>
              <a:rPr lang="en-US" sz="2800" i="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US" sz="2800" i="0" dirty="0">
                <a:solidFill>
                  <a:schemeClr val="tx1"/>
                </a:solidFill>
                <a:effectLst/>
                <a:latin typeface="Courier" pitchFamily="2" charset="0"/>
              </a:rPr>
              <a:t> (var 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Courier" pitchFamily="2" charset="0"/>
              </a:rPr>
              <a:t>i</a:t>
            </a:r>
            <a:r>
              <a:rPr lang="en-US" sz="2800" i="0" dirty="0">
                <a:solidFill>
                  <a:schemeClr val="tx1"/>
                </a:solidFill>
                <a:effectLst/>
                <a:latin typeface="Courier" pitchFamily="2" charset="0"/>
              </a:rPr>
              <a:t> = 0; 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Courier" pitchFamily="2" charset="0"/>
              </a:rPr>
              <a:t>i</a:t>
            </a:r>
            <a:r>
              <a:rPr lang="en-US" sz="2800" i="0" dirty="0">
                <a:solidFill>
                  <a:schemeClr val="tx1"/>
                </a:solidFill>
                <a:effectLst/>
                <a:latin typeface="Courier" pitchFamily="2" charset="0"/>
              </a:rPr>
              <a:t> &lt; 5; 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Courier" pitchFamily="2" charset="0"/>
              </a:rPr>
              <a:t>i</a:t>
            </a:r>
            <a:r>
              <a:rPr lang="en-US" sz="2800" i="0" dirty="0">
                <a:solidFill>
                  <a:schemeClr val="tx1"/>
                </a:solidFill>
                <a:effectLst/>
                <a:latin typeface="Courier" pitchFamily="2" charset="0"/>
              </a:rPr>
              <a:t>++)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Courier" pitchFamily="2" charset="0"/>
              </a:rPr>
              <a:t>//execute this block 5 times</a:t>
            </a:r>
            <a:br>
              <a:rPr lang="en-US" sz="28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2800" i="0" dirty="0">
                <a:solidFill>
                  <a:schemeClr val="tx1"/>
                </a:solidFill>
                <a:effectLst/>
                <a:latin typeface="Courier" pitchFamily="2" charset="0"/>
              </a:rPr>
              <a:t>  text = "The number is " + 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Courier" pitchFamily="2" charset="0"/>
              </a:rPr>
              <a:t>i</a:t>
            </a:r>
            <a:r>
              <a:rPr lang="en-US" sz="2800" i="0" dirty="0">
                <a:solidFill>
                  <a:schemeClr val="tx1"/>
                </a:solidFill>
                <a:effectLst/>
                <a:latin typeface="Courier" pitchFamily="2" charset="0"/>
              </a:rPr>
              <a:t> + "&lt;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Courier" pitchFamily="2" charset="0"/>
              </a:rPr>
              <a:t>br</a:t>
            </a:r>
            <a:r>
              <a:rPr lang="en-US" sz="2800" i="0" dirty="0">
                <a:solidFill>
                  <a:schemeClr val="tx1"/>
                </a:solidFill>
                <a:effectLst/>
                <a:latin typeface="Courier" pitchFamily="2" charset="0"/>
              </a:rPr>
              <a:t>&gt;";</a:t>
            </a:r>
            <a:br>
              <a:rPr lang="en-US" sz="28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2800" i="0" dirty="0">
                <a:solidFill>
                  <a:schemeClr val="tx1"/>
                </a:solidFill>
                <a:effectLst/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0070C0"/>
                </a:solidFill>
                <a:effectLst/>
                <a:latin typeface="Courier" pitchFamily="2" charset="0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itchFamily="2" charset="0"/>
              </a:rPr>
              <a:t> 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" pitchFamily="2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itchFamily="2" charset="0"/>
              </a:rPr>
              <a:t>&lt;7) {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Courier" pitchFamily="2" charset="0"/>
              </a:rPr>
              <a:t>//execute this block 7 times</a:t>
            </a:r>
            <a:br>
              <a:rPr lang="en-US" sz="2800" dirty="0">
                <a:latin typeface="Courier" pitchFamily="2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" pitchFamily="2" charset="0"/>
              </a:rPr>
              <a:t>  	text +=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urier" pitchFamily="2" charset="0"/>
              </a:rPr>
              <a:t>"The number is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itchFamily="2" charset="0"/>
              </a:rPr>
              <a:t> +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" pitchFamily="2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itchFamily="2" charset="0"/>
              </a:rPr>
              <a:t> +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urier" pitchFamily="2" charset="0"/>
              </a:rPr>
              <a:t>"&lt;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Courier" pitchFamily="2" charset="0"/>
              </a:rPr>
              <a:t>br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urier" pitchFamily="2" charset="0"/>
              </a:rPr>
              <a:t>&gt;"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	</a:t>
            </a:r>
            <a:r>
              <a:rPr lang="en-US" sz="2800" dirty="0" err="1">
                <a:latin typeface="Courier" pitchFamily="2" charset="0"/>
              </a:rPr>
              <a:t>i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i</a:t>
            </a:r>
            <a:r>
              <a:rPr lang="en-US" sz="2800" dirty="0">
                <a:latin typeface="Courier" pitchFamily="2" charset="0"/>
              </a:rPr>
              <a:t> + 1;</a:t>
            </a:r>
            <a:br>
              <a:rPr lang="en-US" sz="2800" dirty="0">
                <a:latin typeface="Courier" pitchFamily="2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" pitchFamily="2" charset="0"/>
              </a:rPr>
              <a:t>}</a:t>
            </a:r>
            <a:endParaRPr lang="en-VN" sz="28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5B89B-24A5-C946-8987-F650C1B1E850}"/>
              </a:ext>
            </a:extLst>
          </p:cNvPr>
          <p:cNvSpPr txBox="1"/>
          <p:nvPr/>
        </p:nvSpPr>
        <p:spPr>
          <a:xfrm>
            <a:off x="5664820" y="2620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36038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5B89B-24A5-C946-8987-F650C1B1E850}"/>
              </a:ext>
            </a:extLst>
          </p:cNvPr>
          <p:cNvSpPr txBox="1"/>
          <p:nvPr/>
        </p:nvSpPr>
        <p:spPr>
          <a:xfrm>
            <a:off x="5664820" y="2620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pic>
        <p:nvPicPr>
          <p:cNvPr id="3074" name="Picture 2" descr="JavaScript Loops - GeeksforGeeks">
            <a:extLst>
              <a:ext uri="{FF2B5EF4-FFF2-40B4-BE49-F238E27FC236}">
                <a16:creationId xmlns:a16="http://schemas.microsoft.com/office/drawing/2014/main" id="{6D9B7808-0DFA-6B42-9E50-B8EB2CF5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274104"/>
            <a:ext cx="7191298" cy="33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1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4042-D6A7-C044-BC9A-AA05049B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variable</a:t>
            </a:r>
            <a:r>
              <a:rPr lang="en-US" sz="2800" dirty="0"/>
              <a:t> which contains many </a:t>
            </a:r>
            <a:r>
              <a:rPr lang="en-US" sz="2800" b="1" dirty="0"/>
              <a:t>similar</a:t>
            </a:r>
            <a:r>
              <a:rPr lang="en-US" sz="2800" dirty="0"/>
              <a:t> </a:t>
            </a:r>
            <a:r>
              <a:rPr lang="en-US" sz="2800" b="1" dirty="0"/>
              <a:t>items</a:t>
            </a:r>
            <a:r>
              <a:rPr lang="en-US" sz="2800" dirty="0"/>
              <a:t> which have </a:t>
            </a:r>
            <a:r>
              <a:rPr lang="en-US" sz="2800" b="1" dirty="0"/>
              <a:t>different</a:t>
            </a:r>
            <a:r>
              <a:rPr lang="en-US" sz="2800" dirty="0"/>
              <a:t> </a:t>
            </a:r>
            <a:r>
              <a:rPr lang="en-US" sz="2800" b="1" dirty="0"/>
              <a:t>values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var </a:t>
            </a:r>
            <a:r>
              <a:rPr lang="en-US" sz="2200" dirty="0" err="1">
                <a:latin typeface="Courier" pitchFamily="2" charset="0"/>
              </a:rPr>
              <a:t>my_assets</a:t>
            </a:r>
            <a:r>
              <a:rPr lang="en-US" sz="2200" dirty="0">
                <a:latin typeface="Courier" pitchFamily="2" charset="0"/>
              </a:rPr>
              <a:t> = [‘</a:t>
            </a:r>
            <a:r>
              <a:rPr lang="en-US" sz="2200" dirty="0" err="1">
                <a:latin typeface="Courier" pitchFamily="2" charset="0"/>
              </a:rPr>
              <a:t>iphone</a:t>
            </a:r>
            <a:r>
              <a:rPr lang="en-US" sz="2200" dirty="0">
                <a:latin typeface="Courier" pitchFamily="2" charset="0"/>
              </a:rPr>
              <a:t>’, ‘laptop’, ‘keyboard’];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var </a:t>
            </a:r>
            <a:r>
              <a:rPr lang="en-US" sz="2200" dirty="0" err="1">
                <a:latin typeface="Courier" pitchFamily="2" charset="0"/>
              </a:rPr>
              <a:t>my_cars</a:t>
            </a:r>
            <a:r>
              <a:rPr lang="en-US" sz="2200" dirty="0">
                <a:latin typeface="Courier" pitchFamily="2" charset="0"/>
              </a:rPr>
              <a:t> = [‘</a:t>
            </a:r>
            <a:r>
              <a:rPr lang="en-US" sz="2200" dirty="0" err="1">
                <a:latin typeface="Courier" pitchFamily="2" charset="0"/>
              </a:rPr>
              <a:t>bmw</a:t>
            </a:r>
            <a:r>
              <a:rPr lang="en-US" sz="2200" dirty="0">
                <a:latin typeface="Courier" pitchFamily="2" charset="0"/>
              </a:rPr>
              <a:t>’, ‘</a:t>
            </a:r>
            <a:r>
              <a:rPr lang="en-US" sz="2200" dirty="0" err="1">
                <a:latin typeface="Courier" pitchFamily="2" charset="0"/>
              </a:rPr>
              <a:t>honda</a:t>
            </a:r>
            <a:r>
              <a:rPr lang="en-US" sz="2200" dirty="0">
                <a:latin typeface="Courier" pitchFamily="2" charset="0"/>
              </a:rPr>
              <a:t>’, ‘</a:t>
            </a:r>
            <a:r>
              <a:rPr lang="en-US" sz="2200" dirty="0" err="1">
                <a:latin typeface="Courier" pitchFamily="2" charset="0"/>
              </a:rPr>
              <a:t>huyndai</a:t>
            </a:r>
            <a:r>
              <a:rPr lang="en-US" sz="2200" dirty="0">
                <a:latin typeface="Courier" pitchFamily="2" charset="0"/>
              </a:rPr>
              <a:t>’];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VN" sz="2800" dirty="0"/>
              <a:t>Access an item by index</a:t>
            </a:r>
          </a:p>
          <a:p>
            <a:pPr marL="0" indent="0">
              <a:buNone/>
            </a:pPr>
            <a:r>
              <a:rPr lang="en-US" sz="2200" dirty="0" err="1">
                <a:latin typeface="Courier" pitchFamily="2" charset="0"/>
              </a:rPr>
              <a:t>my_cars</a:t>
            </a:r>
            <a:r>
              <a:rPr lang="en-VN" sz="2200" dirty="0">
                <a:latin typeface="Courier" pitchFamily="2" charset="0"/>
              </a:rPr>
              <a:t>[</a:t>
            </a:r>
            <a:r>
              <a:rPr lang="en-VN" sz="2200" b="1" dirty="0">
                <a:solidFill>
                  <a:schemeClr val="accent1"/>
                </a:solidFill>
                <a:latin typeface="Courier" pitchFamily="2" charset="0"/>
              </a:rPr>
              <a:t>0</a:t>
            </a:r>
            <a:r>
              <a:rPr lang="en-VN" sz="2200" dirty="0">
                <a:latin typeface="Courier" pitchFamily="2" charset="0"/>
              </a:rPr>
              <a:t>] -&gt; ‘bmw’</a:t>
            </a:r>
          </a:p>
          <a:p>
            <a:pPr marL="0" indent="0">
              <a:buNone/>
            </a:pPr>
            <a:r>
              <a:rPr lang="en-VN" sz="2200" dirty="0">
                <a:latin typeface="Courier" pitchFamily="2" charset="0"/>
              </a:rPr>
              <a:t>my_cars[1] -&gt; ‘honda’</a:t>
            </a:r>
            <a:endParaRPr lang="en-V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5B89B-24A5-C946-8987-F650C1B1E850}"/>
              </a:ext>
            </a:extLst>
          </p:cNvPr>
          <p:cNvSpPr txBox="1"/>
          <p:nvPr/>
        </p:nvSpPr>
        <p:spPr>
          <a:xfrm>
            <a:off x="5664820" y="2620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8108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5B89B-24A5-C946-8987-F650C1B1E850}"/>
              </a:ext>
            </a:extLst>
          </p:cNvPr>
          <p:cNvSpPr txBox="1"/>
          <p:nvPr/>
        </p:nvSpPr>
        <p:spPr>
          <a:xfrm>
            <a:off x="5664820" y="2620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pic>
        <p:nvPicPr>
          <p:cNvPr id="4100" name="Picture 4" descr="Javascript Array (With Examples) - Scaler Topics">
            <a:extLst>
              <a:ext uri="{FF2B5EF4-FFF2-40B4-BE49-F238E27FC236}">
                <a16:creationId xmlns:a16="http://schemas.microsoft.com/office/drawing/2014/main" id="{09B8DFB0-5E00-3746-A1A3-093C3AD4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18" y="1905000"/>
            <a:ext cx="9155151" cy="47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91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4042-D6A7-C044-BC9A-AA05049B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118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VN" sz="2800" dirty="0"/>
              <a:t>A function is a </a:t>
            </a:r>
            <a:r>
              <a:rPr lang="en-VN" sz="2800" b="1" dirty="0"/>
              <a:t>block</a:t>
            </a:r>
            <a:r>
              <a:rPr lang="en-VN" sz="2800" dirty="0"/>
              <a:t> of code to execute a </a:t>
            </a:r>
            <a:r>
              <a:rPr lang="en-VN" sz="2800" b="1" dirty="0"/>
              <a:t>particular</a:t>
            </a:r>
            <a:r>
              <a:rPr lang="en-VN" sz="2800" dirty="0"/>
              <a:t> task</a:t>
            </a:r>
          </a:p>
          <a:p>
            <a:r>
              <a:rPr lang="en-VN" sz="2800" dirty="0"/>
              <a:t>Can be called any time by any one</a:t>
            </a:r>
          </a:p>
          <a:p>
            <a:endParaRPr lang="en-VN" sz="2800" dirty="0"/>
          </a:p>
          <a:p>
            <a:pPr marL="0" indent="0">
              <a:buNone/>
            </a:pPr>
            <a:r>
              <a:rPr lang="en-VN" sz="2200" dirty="0">
                <a:latin typeface="Courier" pitchFamily="2" charset="0"/>
              </a:rPr>
              <a:t>function calculate_sum(a, b){</a:t>
            </a:r>
          </a:p>
          <a:p>
            <a:pPr marL="0" indent="0">
              <a:buNone/>
            </a:pPr>
            <a:r>
              <a:rPr lang="en-VN" sz="2200" dirty="0">
                <a:latin typeface="Courier" pitchFamily="2" charset="0"/>
              </a:rPr>
              <a:t>	return a + b;</a:t>
            </a:r>
          </a:p>
          <a:p>
            <a:pPr marL="0" indent="0">
              <a:buNone/>
            </a:pPr>
            <a:r>
              <a:rPr lang="en-VN" sz="22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VN" sz="2200" dirty="0">
                <a:latin typeface="Courier" pitchFamily="2" charset="0"/>
              </a:rPr>
              <a:t>var sum_me = calculate_sum(5, 2);</a:t>
            </a:r>
          </a:p>
          <a:p>
            <a:pPr marL="0" indent="0">
              <a:buNone/>
            </a:pPr>
            <a:r>
              <a:rPr lang="en-VN" sz="2200" dirty="0">
                <a:latin typeface="Courier" pitchFamily="2" charset="0"/>
              </a:rPr>
              <a:t>console.log(sum_me) -&gt;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5B89B-24A5-C946-8987-F650C1B1E850}"/>
              </a:ext>
            </a:extLst>
          </p:cNvPr>
          <p:cNvSpPr txBox="1"/>
          <p:nvPr/>
        </p:nvSpPr>
        <p:spPr>
          <a:xfrm>
            <a:off x="5664820" y="2620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063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4042-D6A7-C044-BC9A-AA05049B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V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5B89B-24A5-C946-8987-F650C1B1E850}"/>
              </a:ext>
            </a:extLst>
          </p:cNvPr>
          <p:cNvSpPr txBox="1"/>
          <p:nvPr/>
        </p:nvSpPr>
        <p:spPr>
          <a:xfrm>
            <a:off x="5664820" y="2620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pic>
        <p:nvPicPr>
          <p:cNvPr id="5122" name="Picture 2" descr="JavaScript Functions - Scaler Topics">
            <a:extLst>
              <a:ext uri="{FF2B5EF4-FFF2-40B4-BE49-F238E27FC236}">
                <a16:creationId xmlns:a16="http://schemas.microsoft.com/office/drawing/2014/main" id="{61486C48-F44F-0442-8311-CAAC65BD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30" y="1748297"/>
            <a:ext cx="4820541" cy="494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62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Control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4042-D6A7-C044-BC9A-AA05049B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VN" sz="2800" dirty="0"/>
              <a:t>Change HTML contents: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https://www.w3schools.com/jsref/dom_obj_all.asp</a:t>
            </a:r>
            <a:endParaRPr lang="en-VN" sz="2800" dirty="0"/>
          </a:p>
          <a:p>
            <a:r>
              <a:rPr lang="en-VN" sz="2800" dirty="0"/>
              <a:t>Change HTML attributes: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https://www.w3schools.com/</a:t>
            </a:r>
            <a:r>
              <a:rPr lang="en-US" sz="2800" dirty="0" err="1">
                <a:hlinkClick r:id="rId3"/>
              </a:rPr>
              <a:t>jsref</a:t>
            </a:r>
            <a:r>
              <a:rPr lang="en-US" sz="2800" dirty="0">
                <a:hlinkClick r:id="rId3"/>
              </a:rPr>
              <a:t>/</a:t>
            </a:r>
            <a:r>
              <a:rPr lang="en-US" sz="2800" dirty="0" err="1">
                <a:hlinkClick r:id="rId3"/>
              </a:rPr>
              <a:t>dom_obj_attributes.asp</a:t>
            </a:r>
            <a:endParaRPr lang="en-VN" sz="2800" dirty="0"/>
          </a:p>
          <a:p>
            <a:r>
              <a:rPr lang="en-VN" sz="2800" dirty="0"/>
              <a:t>Change HTML styles:</a:t>
            </a: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https://www.w3schools.com/</a:t>
            </a:r>
            <a:r>
              <a:rPr lang="en-US" sz="2800" dirty="0" err="1">
                <a:hlinkClick r:id="rId4"/>
              </a:rPr>
              <a:t>jsref</a:t>
            </a:r>
            <a:r>
              <a:rPr lang="en-US" sz="2800" dirty="0">
                <a:hlinkClick r:id="rId4"/>
              </a:rPr>
              <a:t>/</a:t>
            </a:r>
            <a:r>
              <a:rPr lang="en-US" sz="2800" dirty="0" err="1">
                <a:hlinkClick r:id="rId4"/>
              </a:rPr>
              <a:t>dom_obj_style.asp</a:t>
            </a:r>
            <a:endParaRPr lang="en-VN" sz="2800" dirty="0"/>
          </a:p>
          <a:p>
            <a:r>
              <a:rPr lang="en-VN" sz="2800" dirty="0"/>
              <a:t>Show/hide HTML elements</a:t>
            </a:r>
          </a:p>
          <a:p>
            <a:endParaRPr lang="en-VN" sz="2800" dirty="0"/>
          </a:p>
          <a:p>
            <a:pPr marL="0" indent="0">
              <a:buNone/>
            </a:pPr>
            <a:r>
              <a:rPr lang="en-VN" sz="2800" dirty="0"/>
              <a:t>Reference: </a:t>
            </a:r>
            <a:r>
              <a:rPr lang="en-VN" sz="2800" b="1" dirty="0"/>
              <a:t>js_basic.html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5B89B-24A5-C946-8987-F650C1B1E850}"/>
              </a:ext>
            </a:extLst>
          </p:cNvPr>
          <p:cNvSpPr txBox="1"/>
          <p:nvPr/>
        </p:nvSpPr>
        <p:spPr>
          <a:xfrm>
            <a:off x="5664820" y="2620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75953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4042-D6A7-C044-BC9A-AA05049B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VN" sz="2800" dirty="0"/>
              <a:t>What is Javascript?</a:t>
            </a:r>
          </a:p>
          <a:p>
            <a:r>
              <a:rPr lang="en-VN" sz="2800" dirty="0"/>
              <a:t>Samples</a:t>
            </a:r>
          </a:p>
          <a:p>
            <a:r>
              <a:rPr lang="en-VN" sz="2800" dirty="0"/>
              <a:t>Javascript basic</a:t>
            </a:r>
          </a:p>
          <a:p>
            <a:r>
              <a:rPr lang="en-VN" sz="2800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64293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B67B-70B0-4E48-BAF6-4076A09F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D481-9078-1B44-96C4-3FD02F4B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"id01"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VN" dirty="0"/>
              <a:t>&lt;img id=“id01” src=“…”/&gt;</a:t>
            </a:r>
          </a:p>
          <a:p>
            <a:pPr marL="0" indent="0" algn="l">
              <a:buNone/>
            </a:pPr>
            <a:endParaRPr lang="en-VN" dirty="0"/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document.getElementByClassName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”cls91"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VN" dirty="0"/>
              <a:t>&lt;img class=“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cls91</a:t>
            </a:r>
            <a:r>
              <a:rPr lang="en-VN" dirty="0"/>
              <a:t>” src=“…”/&gt;</a:t>
            </a:r>
          </a:p>
          <a:p>
            <a:pPr marL="0" indent="0" algn="l">
              <a:buNone/>
            </a:pP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F849A-CF05-254C-8FB3-A09F8885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7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7A5B-0DBA-0C4E-86B2-B071F4A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D5FE-CE61-5245-B88A-4B8BF6FB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1) calculate rectangular X x Y</a:t>
            </a:r>
          </a:p>
          <a:p>
            <a:r>
              <a:rPr lang="en-US" sz="2400" dirty="0"/>
              <a:t>2) print *</a:t>
            </a:r>
          </a:p>
          <a:p>
            <a:r>
              <a:rPr lang="en-US" sz="2400" dirty="0"/>
              <a:t>3) drag and drop</a:t>
            </a:r>
          </a:p>
          <a:p>
            <a:r>
              <a:rPr lang="en-US" sz="2400" dirty="0"/>
              <a:t>4) press key &amp; image move</a:t>
            </a:r>
          </a:p>
          <a:p>
            <a:r>
              <a:rPr lang="en-US" sz="2400" dirty="0"/>
              <a:t>5) clock</a:t>
            </a:r>
          </a:p>
          <a:p>
            <a:r>
              <a:rPr lang="en-US" sz="2400" dirty="0"/>
              <a:t>6) slider</a:t>
            </a:r>
          </a:p>
          <a:p>
            <a:r>
              <a:rPr lang="en-US" sz="2400" dirty="0"/>
              <a:t>7) column chart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Sample source: Week 2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drive.google.com</a:t>
            </a:r>
            <a:r>
              <a:rPr lang="en-US" dirty="0">
                <a:hlinkClick r:id="rId2"/>
              </a:rPr>
              <a:t>/drive/u/1/folders/1FexI9VCtXANjsDoAZEb8h7nZ5TRbPOxv</a:t>
            </a: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57AC4-8F40-6A41-BB45-3070B36A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9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What </a:t>
            </a:r>
            <a:r>
              <a:rPr lang="en-US" sz="4000" dirty="0"/>
              <a:t>is </a:t>
            </a:r>
            <a:r>
              <a:rPr lang="en-US" sz="4000" dirty="0" err="1"/>
              <a:t>Javascript</a:t>
            </a:r>
            <a:r>
              <a:rPr lang="en-US" sz="4000" dirty="0"/>
              <a:t>?</a:t>
            </a:r>
            <a:endParaRPr lang="en-V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4042-D6A7-C044-BC9A-AA05049B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VN" sz="2800" dirty="0"/>
              <a:t>Javascript is </a:t>
            </a:r>
            <a:r>
              <a:rPr lang="en-VN" sz="2800" b="1" dirty="0"/>
              <a:t>not</a:t>
            </a:r>
            <a:r>
              <a:rPr lang="en-VN" sz="2800" dirty="0"/>
              <a:t> </a:t>
            </a:r>
            <a:r>
              <a:rPr lang="en-VN" sz="2800" b="1" dirty="0"/>
              <a:t>Java</a:t>
            </a:r>
          </a:p>
          <a:p>
            <a:r>
              <a:rPr lang="en-VN" sz="2800" dirty="0"/>
              <a:t>A programming language that runs in the </a:t>
            </a:r>
            <a:r>
              <a:rPr lang="en-VN" sz="2800" b="1" dirty="0"/>
              <a:t>browser</a:t>
            </a:r>
            <a:r>
              <a:rPr lang="en-VN" sz="2800" dirty="0"/>
              <a:t> only (front-end)</a:t>
            </a:r>
          </a:p>
          <a:p>
            <a:r>
              <a:rPr lang="en-VN" sz="2800" dirty="0"/>
              <a:t>No compilation</a:t>
            </a:r>
          </a:p>
          <a:p>
            <a:endParaRPr lang="en-VN" sz="2800" dirty="0"/>
          </a:p>
        </p:txBody>
      </p:sp>
    </p:spTree>
    <p:extLst>
      <p:ext uri="{BB962C8B-B14F-4D97-AF65-F5344CB8AC3E}">
        <p14:creationId xmlns:p14="http://schemas.microsoft.com/office/powerpoint/2010/main" val="21110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Samples: Calculate statistics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645B-DBA6-B046-B46D-595CE23A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36" y="1455257"/>
            <a:ext cx="9846527" cy="51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Samples: Animation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F783CD-9D3B-5247-B9C0-6D7A04B7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https://www.w3schools.com/js/tryit.asp?filename=tryjs_dom_animate_3</a:t>
            </a:r>
            <a:endParaRPr lang="en-US" dirty="0"/>
          </a:p>
          <a:p>
            <a:r>
              <a:rPr lang="en-US" dirty="0">
                <a:hlinkClick r:id="rId3"/>
              </a:rPr>
              <a:t>https://javascript.info/task/animate-ball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javascript.info</a:t>
            </a:r>
            <a:r>
              <a:rPr lang="en-US" dirty="0">
                <a:hlinkClick r:id="rId4"/>
              </a:rPr>
              <a:t>/article/</a:t>
            </a:r>
            <a:r>
              <a:rPr lang="en-US" dirty="0" err="1">
                <a:hlinkClick r:id="rId4"/>
              </a:rPr>
              <a:t>js</a:t>
            </a:r>
            <a:r>
              <a:rPr lang="en-US" dirty="0">
                <a:hlinkClick r:id="rId4"/>
              </a:rPr>
              <a:t>-animation/move/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9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Samples: Form validation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F783CD-9D3B-5247-B9C0-6D7A04B7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https://codepen.io/Tracy4work/pen/BaqGgqm?editors=1000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8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Samples: Online 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86662-E1AF-274C-A7DE-78C72D4F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/proyecto26/awesome-</a:t>
            </a:r>
            <a:r>
              <a:rPr lang="en-US" dirty="0" err="1">
                <a:hlinkClick r:id="rId2"/>
              </a:rPr>
              <a:t>jsgames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https://js13kgames.com/games/triangle-back-to-home/index.html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https://js13kgames.com/games/racer/</a:t>
            </a:r>
            <a:r>
              <a:rPr lang="en-US" dirty="0" err="1">
                <a:hlinkClick r:id="rId4"/>
              </a:rPr>
              <a:t>index.html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0853A-027F-4D4E-98ED-86C8A2B92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556" y="3317488"/>
            <a:ext cx="4104888" cy="34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8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Javascript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4042-D6A7-C044-BC9A-AA05049B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VN" sz="2800" dirty="0"/>
              <a:t>Variables</a:t>
            </a:r>
          </a:p>
          <a:p>
            <a:r>
              <a:rPr lang="en-VN" sz="2800" dirty="0"/>
              <a:t>Conditional statement</a:t>
            </a:r>
          </a:p>
          <a:p>
            <a:r>
              <a:rPr lang="en-VN" sz="2800" dirty="0"/>
              <a:t>Loop</a:t>
            </a:r>
          </a:p>
          <a:p>
            <a:r>
              <a:rPr lang="en-VN" sz="2800" dirty="0"/>
              <a:t>Arrays</a:t>
            </a:r>
          </a:p>
          <a:p>
            <a:r>
              <a:rPr lang="en-VN" sz="2800" dirty="0"/>
              <a:t>Function</a:t>
            </a:r>
          </a:p>
          <a:p>
            <a:r>
              <a:rPr lang="en-VN" sz="2800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65338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4042-D6A7-C044-BC9A-AA05049B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VN" sz="2800" dirty="0"/>
              <a:t>Purpose: store the </a:t>
            </a:r>
            <a:r>
              <a:rPr lang="en-VN" sz="2800" b="1" dirty="0"/>
              <a:t>values</a:t>
            </a:r>
          </a:p>
          <a:p>
            <a:r>
              <a:rPr lang="en-VN" sz="2800" dirty="0"/>
              <a:t>Example:</a:t>
            </a:r>
          </a:p>
          <a:p>
            <a:pPr marL="457200" lvl="1" indent="0">
              <a:buNone/>
            </a:pPr>
            <a:r>
              <a:rPr lang="en-US" sz="2600" dirty="0"/>
              <a:t>var</a:t>
            </a:r>
            <a:r>
              <a:rPr lang="en-VN" sz="2600" dirty="0"/>
              <a:t> name = ‘John’;</a:t>
            </a:r>
          </a:p>
          <a:p>
            <a:pPr marL="457200" lvl="1" indent="0">
              <a:buNone/>
            </a:pPr>
            <a:r>
              <a:rPr lang="en-VN" sz="2600" dirty="0"/>
              <a:t>var age = 25;</a:t>
            </a:r>
          </a:p>
          <a:p>
            <a:pPr marL="457200" lvl="1" indent="0">
              <a:buNone/>
            </a:pPr>
            <a:r>
              <a:rPr lang="en-VN" sz="2600" dirty="0"/>
              <a:t>var my_hobbies = [‘football’, ‘swimming’, ‘boxing’];</a:t>
            </a:r>
          </a:p>
        </p:txBody>
      </p:sp>
      <p:pic>
        <p:nvPicPr>
          <p:cNvPr id="1026" name="Picture 2" descr="Javascript Variable (with Examples)">
            <a:extLst>
              <a:ext uri="{FF2B5EF4-FFF2-40B4-BE49-F238E27FC236}">
                <a16:creationId xmlns:a16="http://schemas.microsoft.com/office/drawing/2014/main" id="{61B4CFC8-4590-AE4B-86C7-FDC874BBD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51" y="5380463"/>
            <a:ext cx="33782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5474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1911</TotalTime>
  <Words>723</Words>
  <Application>Microsoft Macintosh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Courier</vt:lpstr>
      <vt:lpstr>Wingdings 3</vt:lpstr>
      <vt:lpstr>Wisp</vt:lpstr>
      <vt:lpstr>WEB PROGRAMMING 1</vt:lpstr>
      <vt:lpstr>Outline</vt:lpstr>
      <vt:lpstr>What is Javascript?</vt:lpstr>
      <vt:lpstr>Samples: Calculate statistics</vt:lpstr>
      <vt:lpstr>Samples: Animation</vt:lpstr>
      <vt:lpstr>Samples: Form validation</vt:lpstr>
      <vt:lpstr>Samples: Online games</vt:lpstr>
      <vt:lpstr>Javascript basic</vt:lpstr>
      <vt:lpstr>Variables</vt:lpstr>
      <vt:lpstr>Conditional statement</vt:lpstr>
      <vt:lpstr>Conditional statement (cont.)</vt:lpstr>
      <vt:lpstr>Conditional statement (cont.)</vt:lpstr>
      <vt:lpstr>Loop</vt:lpstr>
      <vt:lpstr>Loop</vt:lpstr>
      <vt:lpstr>Array</vt:lpstr>
      <vt:lpstr>Array</vt:lpstr>
      <vt:lpstr>Function</vt:lpstr>
      <vt:lpstr>Function</vt:lpstr>
      <vt:lpstr>Control HTML elements</vt:lpstr>
      <vt:lpstr>Selector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1</dc:title>
  <dc:creator>Sang Do</dc:creator>
  <cp:lastModifiedBy>Sang Do</cp:lastModifiedBy>
  <cp:revision>44</cp:revision>
  <dcterms:created xsi:type="dcterms:W3CDTF">2024-01-12T09:20:26Z</dcterms:created>
  <dcterms:modified xsi:type="dcterms:W3CDTF">2024-05-22T09:17:30Z</dcterms:modified>
</cp:coreProperties>
</file>